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68" r:id="rId4"/>
    <p:sldId id="279" r:id="rId5"/>
    <p:sldId id="276" r:id="rId6"/>
    <p:sldId id="277" r:id="rId7"/>
    <p:sldId id="273" r:id="rId8"/>
    <p:sldId id="274" r:id="rId9"/>
    <p:sldId id="278" r:id="rId10"/>
    <p:sldId id="281" r:id="rId11"/>
    <p:sldId id="303" r:id="rId12"/>
    <p:sldId id="288" r:id="rId13"/>
    <p:sldId id="302" r:id="rId14"/>
    <p:sldId id="304" r:id="rId15"/>
    <p:sldId id="307" r:id="rId16"/>
    <p:sldId id="305" r:id="rId17"/>
    <p:sldId id="308" r:id="rId18"/>
    <p:sldId id="265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2"/>
    <a:srgbClr val="000000"/>
    <a:srgbClr val="6AADE4"/>
    <a:srgbClr val="00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509E72-4373-4398-A45C-B650B8D273EC}" v="2" dt="2024-11-08T09:52:09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81893"/>
  </p:normalViewPr>
  <p:slideViewPr>
    <p:cSldViewPr>
      <p:cViewPr varScale="1">
        <p:scale>
          <a:sx n="52" d="100"/>
          <a:sy n="52" d="100"/>
        </p:scale>
        <p:origin x="10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4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54829FD-AA8D-402C-B969-9BDD421404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705EE3B-642B-4B31-81F1-D1E1046BF9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B6EE33C4-7597-4898-BE8A-32CA814848B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A05EDBA9-BACD-43D6-BF5D-181E303C3DF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67D7FD-786C-4CB7-8AF4-D718F2B264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6CA4456-F361-4B44-A308-3E6D964ED5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8C818F8-B2DF-401F-97D5-3C4C43187B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359CEE7-979E-4ECA-B60E-F8371A4D883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80015F8-FF0A-4A7F-ABD6-7BD6E40F6AC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C8A3E9C-3A05-4F0F-A897-F596674ECF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419914C5-D7AD-4B98-AE8F-0F6C07EE7A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A5AD2E-89E1-4370-8739-344D4E353C4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7D363F4-AFB4-4666-B181-6ABB763874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5734EB-D06B-4794-9C0B-3CA60BFA27EA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BC7FC18-B57B-495C-A9F0-E0D19CB7E1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5DCEC76-4B29-4493-B2CF-E1CC273C2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then we tested on 3D C5G7 – Rodded B. When doing this we varied and ray populations (RP). </a:t>
            </a:r>
          </a:p>
          <a:p>
            <a:endParaRPr lang="en-US" dirty="0"/>
          </a:p>
          <a:p>
            <a:r>
              <a:rPr lang="en-US" dirty="0"/>
              <a:t>Rapid increase as we coarsen the FS discretization. Relatively large PE</a:t>
            </a:r>
          </a:p>
          <a:p>
            <a:endParaRPr lang="en-US" dirty="0"/>
          </a:p>
          <a:p>
            <a:r>
              <a:rPr lang="en-US" dirty="0"/>
              <a:t>LS cases show relatively constant PE, even slightly improved. While </a:t>
            </a:r>
            <a:r>
              <a:rPr lang="en-US" dirty="0" err="1"/>
              <a:t>Keff</a:t>
            </a:r>
            <a:r>
              <a:rPr lang="en-US" dirty="0"/>
              <a:t> </a:t>
            </a:r>
            <a:r>
              <a:rPr lang="en-US" dirty="0" err="1"/>
              <a:t>reminas</a:t>
            </a:r>
            <a:r>
              <a:rPr lang="en-US" dirty="0"/>
              <a:t> low for much coarser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1291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 **Error and Speed-Up**</a:t>
            </a:r>
          </a:p>
          <a:p>
            <a:r>
              <a:rPr lang="en-US" dirty="0"/>
              <a:t>  - Reducing FS axial divisions can significantly affect $k_\</a:t>
            </a:r>
            <a:r>
              <a:rPr lang="en-US" dirty="0" err="1"/>
              <a:t>mathrm</a:t>
            </a:r>
            <a:r>
              <a:rPr lang="en-US" dirty="0"/>
              <a:t>{eff}$ error.</a:t>
            </a:r>
          </a:p>
          <a:p>
            <a:endParaRPr lang="en-US" dirty="0"/>
          </a:p>
          <a:p>
            <a:r>
              <a:rPr lang="en-US" dirty="0"/>
              <a:t>- **Power Errors (PE)**</a:t>
            </a:r>
          </a:p>
          <a:p>
            <a:r>
              <a:rPr lang="en-US" dirty="0"/>
              <a:t>  - LS consistently outperforms FS in power error reduction.</a:t>
            </a:r>
          </a:p>
          <a:p>
            <a:r>
              <a:rPr lang="en-US" dirty="0"/>
              <a:t>  - PE decreases as axial divisions and ray populations are reduced, especially in LS cases.</a:t>
            </a:r>
          </a:p>
          <a:p>
            <a:r>
              <a:rPr lang="en-US" dirty="0"/>
              <a:t>  - FS shows higher errors when using coarser meshes.</a:t>
            </a:r>
          </a:p>
          <a:p>
            <a:endParaRPr lang="en-US" dirty="0"/>
          </a:p>
          <a:p>
            <a:r>
              <a:rPr lang="en-US" dirty="0"/>
              <a:t>- Reducing axial divisions leads to over $10\times$ memory reduction in coarsest LS cases compared to fine FS cases.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LS offers speed-ups up to $5.3\times$ with acceptable $k_\</a:t>
            </a:r>
            <a:r>
              <a:rPr lang="en-US" dirty="0" err="1"/>
              <a:t>mathrm</a:t>
            </a:r>
            <a:r>
              <a:rPr lang="en-US" dirty="0"/>
              <a:t>{eff}$ accuracy impacts ($10-26$ </a:t>
            </a:r>
            <a:r>
              <a:rPr lang="en-US" dirty="0" err="1"/>
              <a:t>pcm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 **Overall Benefits of LS TRRM**</a:t>
            </a:r>
          </a:p>
          <a:p>
            <a:r>
              <a:rPr lang="en-US" dirty="0"/>
              <a:t>  - Provides flexibility and significant speed-ups with manageable errors.</a:t>
            </a:r>
          </a:p>
          <a:p>
            <a:r>
              <a:rPr lang="en-US" dirty="0"/>
              <a:t>  - Allows altering simulation parameters for optimized performance.</a:t>
            </a:r>
          </a:p>
          <a:p>
            <a:r>
              <a:rPr lang="en-US" dirty="0"/>
              <a:t>  - Demonstrates clear advantages in power error and memory usage over 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3866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8455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GPUs make up 90% of total compute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2751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642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TRRM </a:t>
            </a:r>
          </a:p>
          <a:p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Based upon Method of Characteristics (MOC). Uses the characteristic form of the transport equation and ray traces across the geometry. Main difference: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Rather than a predetermined quadrature , TRRM uses a Stochastic quadrature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Randomly spaced and angled tracks.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>
                <a:effectLst/>
              </a:rPr>
              <a:t>if we look at the figures (Speak about Figure)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0" i="0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 err="1">
                <a:effectLst/>
              </a:rPr>
              <a:t>MoC</a:t>
            </a:r>
            <a:r>
              <a:rPr lang="en-GB" b="0" i="0" dirty="0">
                <a:effectLst/>
              </a:rPr>
              <a:t> often relies on symmetry, can cause biasing in our calculations. TRRM overcomes this with unbiased randomly sampling.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Additional features required to facilitate a stochastic quad are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Equal weighting for each track.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and as we require an initial approximation for the flux at the start of the ray,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we need to employ a dead length where the ray moves updating our flux without tallying any results.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By the end of the length, good estimate for flux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TRRM offers a few advantages, namely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Reduced memory requirements.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>
                <a:effectLst/>
              </a:rPr>
              <a:t>Allows coarser track laydowns (less computation) and handling of complex geometries.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effectLst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033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before I go over some of the LS equations. </a:t>
            </a:r>
          </a:p>
          <a:p>
            <a:endParaRPr lang="en-US" dirty="0"/>
          </a:p>
          <a:p>
            <a:r>
              <a:rPr lang="en-US" dirty="0"/>
              <a:t>Why would we want to consider a LS approximation. </a:t>
            </a:r>
          </a:p>
          <a:p>
            <a:endParaRPr lang="en-US" dirty="0"/>
          </a:p>
          <a:p>
            <a:r>
              <a:rPr lang="en-US" dirty="0"/>
              <a:t>So I said the general assumption is a flat source, in actuality the source in each region has a 1/r**2 relationship, </a:t>
            </a:r>
          </a:p>
          <a:p>
            <a:endParaRPr lang="en-US" dirty="0"/>
          </a:p>
          <a:p>
            <a:r>
              <a:rPr lang="en-US" dirty="0"/>
              <a:t>A “linear” source better approximates this. FIGURE</a:t>
            </a:r>
          </a:p>
          <a:p>
            <a:endParaRPr lang="en-US" dirty="0"/>
          </a:p>
          <a:p>
            <a:r>
              <a:rPr lang="en-US" dirty="0"/>
              <a:t>By utilizing a linear source we should be able to allow for coarser discretization as well as </a:t>
            </a:r>
            <a:r>
              <a:rPr lang="en-US" dirty="0" err="1"/>
              <a:t>coaser</a:t>
            </a:r>
            <a:r>
              <a:rPr lang="en-US" dirty="0"/>
              <a:t> track laydowns.</a:t>
            </a:r>
          </a:p>
          <a:p>
            <a:endParaRPr lang="en-US" dirty="0"/>
          </a:p>
          <a:p>
            <a:r>
              <a:rPr lang="en-US" dirty="0"/>
              <a:t>This hopefully allows for decreased computation time</a:t>
            </a:r>
          </a:p>
          <a:p>
            <a:endParaRPr lang="en-US" dirty="0"/>
          </a:p>
          <a:p>
            <a:r>
              <a:rPr lang="en-US" dirty="0"/>
              <a:t>and we want to achieve this all with the same or improved accuracy. </a:t>
            </a:r>
          </a:p>
          <a:p>
            <a:endParaRPr lang="en-US" dirty="0"/>
          </a:p>
          <a:p>
            <a:r>
              <a:rPr lang="en-US" dirty="0"/>
              <a:t>Image b) is the C5G7 benchmark that we will be using for the testing of 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46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Rational Functions, x1</a:t>
            </a:r>
          </a:p>
          <a:p>
            <a:endParaRPr lang="en-US" dirty="0"/>
          </a:p>
          <a:p>
            <a:r>
              <a:rPr lang="en-US" dirty="0"/>
              <a:t>X2 </a:t>
            </a:r>
          </a:p>
          <a:p>
            <a:endParaRPr lang="en-US" dirty="0"/>
          </a:p>
          <a:p>
            <a:r>
              <a:rPr lang="en-US" dirty="0"/>
              <a:t>Source gradient – solving for spatial moments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9055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LS approximation was implemented into SCONE, Cambridges in-house monte </a:t>
            </a:r>
            <a:r>
              <a:rPr lang="en-US" dirty="0" err="1"/>
              <a:t>carlo</a:t>
            </a:r>
            <a:r>
              <a:rPr lang="en-US" dirty="0"/>
              <a:t> code, which already had a random ray solver.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test our LS approximation, we used the C5G7 benchmark that I showed earlier, alongside these two </a:t>
            </a:r>
            <a:r>
              <a:rPr lang="en-US" dirty="0" err="1"/>
              <a:t>discreisations</a:t>
            </a:r>
            <a:r>
              <a:rPr lang="en-US" dirty="0"/>
              <a:t>, the fine and coarse respectively.</a:t>
            </a:r>
          </a:p>
          <a:p>
            <a:endParaRPr lang="en-US" dirty="0"/>
          </a:p>
          <a:p>
            <a:r>
              <a:rPr lang="en-US" dirty="0"/>
              <a:t>As its slightly difficult to see </a:t>
            </a:r>
            <a:r>
              <a:rPr lang="en-US" dirty="0" err="1"/>
              <a:t>whats</a:t>
            </a:r>
            <a:r>
              <a:rPr lang="en-US" dirty="0"/>
              <a:t> going on, here is a magnified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7874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again for the fine and coarse respectively, </a:t>
            </a:r>
          </a:p>
          <a:p>
            <a:endParaRPr lang="en-US" dirty="0"/>
          </a:p>
          <a:p>
            <a:r>
              <a:rPr lang="en-US" dirty="0"/>
              <a:t>the key takeaways,</a:t>
            </a:r>
          </a:p>
          <a:p>
            <a:r>
              <a:rPr lang="en-US" dirty="0"/>
              <a:t>reduced the rings in the fuel and moderator inside the pins. </a:t>
            </a:r>
          </a:p>
          <a:p>
            <a:endParaRPr lang="en-US" dirty="0"/>
          </a:p>
          <a:p>
            <a:r>
              <a:rPr lang="en-US" dirty="0"/>
              <a:t>reduced </a:t>
            </a:r>
            <a:r>
              <a:rPr lang="en-US" dirty="0" err="1"/>
              <a:t>anglar</a:t>
            </a:r>
            <a:r>
              <a:rPr lang="en-US" dirty="0"/>
              <a:t> divisions in pins,</a:t>
            </a:r>
          </a:p>
          <a:p>
            <a:endParaRPr lang="en-US" dirty="0"/>
          </a:p>
          <a:p>
            <a:r>
              <a:rPr lang="en-US" dirty="0"/>
              <a:t>reflector region 5x coarser,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leading to </a:t>
            </a:r>
          </a:p>
          <a:p>
            <a:r>
              <a:rPr lang="en-US" dirty="0"/>
              <a:t>x10 fewer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5518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Testing on these two mesh lead to these graphs, where we are displayed the percentage absolute pin power error in each pin across the four assemblies, all are relative to a MC reference solution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describe graphs - axis difference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similar magnitude of error for top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much larger for bottom error.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7326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Onto the results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hope the tables are self explanatory, but important points are listed, all numbers are averaged over 8 runs.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key cases to look at  1st and 4</a:t>
            </a:r>
            <a:r>
              <a:rPr lang="en-US" baseline="30000" dirty="0"/>
              <a:t>th</a:t>
            </a:r>
            <a:r>
              <a:rPr lang="en-US" dirty="0"/>
              <a:t>, that is FS fine vs LS coarse.</a:t>
            </a:r>
          </a:p>
          <a:p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FS is very inaccurate with coarser mesh.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LS achieves lower power error than FS/Fine on both mesh.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LS achieves lower </a:t>
            </a:r>
            <a:r>
              <a:rPr lang="en-US" sz="1200" dirty="0" err="1"/>
              <a:t>keff</a:t>
            </a:r>
            <a:r>
              <a:rPr lang="en-US" sz="1200" dirty="0"/>
              <a:t> error than FS/Fine on both mesh.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then looked at....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20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TPI – time per integration - the time it takes to ray trace across a single mesh cell and perform all associated geometric and flux operations (per group)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913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5625AB8A-B804-4C05-BD28-FB95C54EF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7517D6D-681A-4295-9A0D-8CED85D1C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E20DC7D-5229-49FD-AE0A-6709536DD9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7AC216-041A-44A4-B5AB-80C1521BAB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421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73F3B9-EB4B-48B0-A499-3A6BEF8D4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0A4F9-908B-416C-9D26-7A92CE4F39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9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F798D2-1C06-4475-BA0D-CA6FB90A27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4144-9285-4E94-97F5-BA7785277F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50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EA17AB-B8D2-4FBB-8F3A-3C36E1D9E0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D10C6-676A-42AD-AF0A-D202E481C7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86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EBCDE6-F095-448E-A91C-5229FB1878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A6FEA-E865-43B0-9CBB-C1502FF683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498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8F397C-52FB-4AEF-A4BD-A1B4D8834B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5023D-4CAB-4A05-9EE6-2A94DFF1D1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538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9B699-388C-4529-9C82-930F4C8298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DC1E3-72DD-4285-A87B-2DFA9C60E3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494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2D588D0-AD0E-4314-A631-95E18A584F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2CD49-8928-488B-B09F-6730EA983B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304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35B7FC8-0946-454B-B375-D7BE6401A6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6430D-5D7F-4DC0-A9CE-56B173CE58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076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1A47D0-EF0C-45FF-A0CB-86F80988FD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112A3-5F43-48B3-9919-6C69ADA7D7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482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9648E4-5F4D-41DA-86F5-AE988A7C12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9EC82-3A38-42F8-B20F-C4BA196B44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43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9B15AB-FD17-404F-A74B-EB6D08463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F34970-0ED4-41B5-B528-16141A758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1DE82EC-9569-4E10-B1A0-0F2A2411A1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F5641A-EC8F-47E8-B385-FEB744445A4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7415F0D-5CE4-4FEC-AEE3-DA8FE2AE2C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b="0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Linear Sources in </a:t>
            </a:r>
            <a:br>
              <a:rPr lang="en-GB" b="0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en-GB" b="0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The Random Ray Method</a:t>
            </a:r>
            <a:endParaRPr lang="en-GB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C013F40-5340-492C-ABA7-CB05D29489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7504" y="5445224"/>
            <a:ext cx="8374063" cy="539750"/>
          </a:xfrm>
        </p:spPr>
        <p:txBody>
          <a:bodyPr/>
          <a:lstStyle/>
          <a:p>
            <a:pPr eaLnBrk="1" hangingPunct="1"/>
            <a:r>
              <a:rPr lang="en-US" altLang="en-US" dirty="0"/>
              <a:t>Rufus Neame</a:t>
            </a:r>
            <a:br>
              <a:rPr lang="en-US" altLang="en-US" dirty="0"/>
            </a:br>
            <a:r>
              <a:rPr lang="en-US" altLang="en-US" dirty="0"/>
              <a:t>rn438@cam.ac.uk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3996-B187-2E85-D0E2-E369CEA0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C5G7 Rodded B (3D extension case)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3DE7A-7CBE-ED1D-E3B6-9BEA48130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Already tallying in 3D.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Tested on C5G7 Rodded B.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4647B-1277-E165-DA22-EE7F1F0C7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677" y="2852936"/>
            <a:ext cx="3284984" cy="3284984"/>
          </a:xfrm>
          <a:prstGeom prst="rect">
            <a:avLst/>
          </a:prstGeom>
        </p:spPr>
      </p:pic>
      <p:pic>
        <p:nvPicPr>
          <p:cNvPr id="6" name="Picture 5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8C5D0034-8C56-164E-7B80-126642B33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2936"/>
            <a:ext cx="3284984" cy="32849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70FAD4-8E3A-4B09-5AC2-B84B6639AC96}"/>
              </a:ext>
            </a:extLst>
          </p:cNvPr>
          <p:cNvSpPr txBox="1"/>
          <p:nvPr/>
        </p:nvSpPr>
        <p:spPr>
          <a:xfrm>
            <a:off x="4054252" y="2483604"/>
            <a:ext cx="440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C5G7 Rodded B benchmark geometry.</a:t>
            </a:r>
          </a:p>
        </p:txBody>
      </p:sp>
    </p:spTree>
    <p:extLst>
      <p:ext uri="{BB962C8B-B14F-4D97-AF65-F5344CB8AC3E}">
        <p14:creationId xmlns:p14="http://schemas.microsoft.com/office/powerpoint/2010/main" val="315590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60FF-3E91-D6CC-B730-46563F01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Sources in 3D - Results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DD0D-18E1-4696-3159-AFDE220DF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Same 2D Mesh (Fine/Coarse).</a:t>
            </a:r>
          </a:p>
          <a:p>
            <a:r>
              <a:rPr lang="en-US" sz="1800" dirty="0"/>
              <a:t>RP (Ray Population) of  117k.</a:t>
            </a:r>
          </a:p>
          <a:p>
            <a:r>
              <a:rPr lang="en-US" sz="1800" dirty="0"/>
              <a:t>LS cases outperform all FS cases in terms of PE.</a:t>
            </a:r>
          </a:p>
          <a:p>
            <a:r>
              <a:rPr lang="en-US" sz="1800" dirty="0"/>
              <a:t>Comparable </a:t>
            </a:r>
            <a:r>
              <a:rPr lang="en-US" sz="1800" dirty="0" err="1"/>
              <a:t>keff</a:t>
            </a:r>
            <a:r>
              <a:rPr lang="en-US" sz="1800" dirty="0"/>
              <a:t> error (1,4), up to 25pcm error (6).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5852BC-FD9E-121E-72AA-A0243D17FAD7}"/>
              </a:ext>
            </a:extLst>
          </p:cNvPr>
          <p:cNvSpPr txBox="1"/>
          <p:nvPr/>
        </p:nvSpPr>
        <p:spPr>
          <a:xfrm>
            <a:off x="775207" y="5850469"/>
            <a:ext cx="7317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*ZD = Axial Divisions, RP = Ray Population, PE = Error in the Maximum Powered Pin</a:t>
            </a:r>
            <a:r>
              <a:rPr lang="en-US" sz="1100" dirty="0"/>
              <a:t>.</a:t>
            </a:r>
          </a:p>
          <a:p>
            <a:r>
              <a:rPr lang="en-US" sz="11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EDC11-0A08-AA97-1159-82050FEE2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7" y="3457699"/>
            <a:ext cx="7772400" cy="244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5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DFB5-DD5B-EC8B-9E26-66D1C75E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Source in 3D – Results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1ECC-C700-6343-5CFF-89CC9F25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75" y="1708150"/>
            <a:ext cx="7821565" cy="40671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Results for the power error in assemblies alongside runtimes and memory usage.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72C09-74EB-E471-1E4E-87D4B7F70098}"/>
              </a:ext>
            </a:extLst>
          </p:cNvPr>
          <p:cNvSpPr txBox="1"/>
          <p:nvPr/>
        </p:nvSpPr>
        <p:spPr>
          <a:xfrm>
            <a:off x="4599309" y="2551837"/>
            <a:ext cx="4485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 to 4x lower assembly power error (1,6), (1,5).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 to 5x runtime speedup (1,6).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 to 10x lower memory footprint (1,6)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Comparable </a:t>
            </a:r>
            <a:r>
              <a:rPr lang="en-US" dirty="0" err="1"/>
              <a:t>keff</a:t>
            </a:r>
            <a:r>
              <a:rPr lang="en-US" dirty="0"/>
              <a:t> error with 1.5x speedup (1,4).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E798A-2D65-B751-D625-8A274B9644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43093"/>
          <a:stretch/>
        </p:blipFill>
        <p:spPr>
          <a:xfrm>
            <a:off x="725422" y="2432602"/>
            <a:ext cx="3858592" cy="1936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A49E64-5622-F800-EE67-2ED664A35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74" y="4289275"/>
            <a:ext cx="7114283" cy="1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7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F654-3368-6766-5C73-04C1B478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 Fixed Source - Results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422BC-23B1-D187-6FDA-C9F4F8523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36" y="1397421"/>
            <a:ext cx="4907905" cy="3096344"/>
          </a:xfrm>
        </p:spPr>
        <p:txBody>
          <a:bodyPr/>
          <a:lstStyle/>
          <a:p>
            <a:r>
              <a:rPr lang="en-US" dirty="0"/>
              <a:t>Fixed source – Dogleg benchmark.</a:t>
            </a:r>
          </a:p>
          <a:p>
            <a:r>
              <a:rPr lang="en-US" dirty="0"/>
              <a:t>Initial 1x1x1cm mesh, population of 10k</a:t>
            </a:r>
          </a:p>
          <a:p>
            <a:r>
              <a:rPr lang="en-US" dirty="0"/>
              <a:t>Coarse 10x10x10cm mesh, population varied. </a:t>
            </a:r>
          </a:p>
          <a:p>
            <a:r>
              <a:rPr lang="en-US" dirty="0"/>
              <a:t>Comparable MFE and AFE with 14.7x speedup.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9516D-6EE4-8858-2DA9-ED29D29B9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814" y="1353544"/>
            <a:ext cx="3555008" cy="3359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AEF894-AC6F-3E75-9A58-9CF83D06C3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53"/>
          <a:stretch/>
        </p:blipFill>
        <p:spPr>
          <a:xfrm>
            <a:off x="76593" y="4869160"/>
            <a:ext cx="8990813" cy="1041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33BC28-5CCA-B44C-14DD-31FA47DC3418}"/>
              </a:ext>
            </a:extLst>
          </p:cNvPr>
          <p:cNvSpPr txBox="1"/>
          <p:nvPr/>
        </p:nvSpPr>
        <p:spPr>
          <a:xfrm>
            <a:off x="755576" y="5910833"/>
            <a:ext cx="7317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*MFE = Maximum Flux Error, AFE = Average Flux Error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38489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FB83-956E-3617-4066-181D9F7D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F7A55-9C08-3FD1-10E8-946ADD946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work has demonstrated that TRRM with an event-based algorithm offers efficient GPU scalability.</a:t>
            </a:r>
          </a:p>
          <a:p>
            <a:r>
              <a:rPr lang="en-US" dirty="0"/>
              <a:t>Ideal for large loops over many energy groups.</a:t>
            </a:r>
          </a:p>
          <a:p>
            <a:r>
              <a:rPr lang="en-US" dirty="0"/>
              <a:t>2.6 – 5.5x FS speedup over CPU node architectures [6].</a:t>
            </a:r>
          </a:p>
          <a:p>
            <a:endParaRPr lang="en-US" dirty="0"/>
          </a:p>
          <a:p>
            <a:r>
              <a:rPr lang="en-US" dirty="0"/>
              <a:t>Recent work has implemented LS into </a:t>
            </a:r>
            <a:r>
              <a:rPr lang="en-US" dirty="0" err="1"/>
              <a:t>OpenMC</a:t>
            </a:r>
            <a:r>
              <a:rPr lang="en-US" dirty="0"/>
              <a:t> random ray.</a:t>
            </a:r>
          </a:p>
          <a:p>
            <a:r>
              <a:rPr lang="en-US" dirty="0"/>
              <a:t>Testing on C5G69, C5G69 Rodded B and HM core slice.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4BC0B-33A2-1335-6F30-54716361B09B}"/>
              </a:ext>
            </a:extLst>
          </p:cNvPr>
          <p:cNvSpPr txBox="1"/>
          <p:nvPr/>
        </p:nvSpPr>
        <p:spPr>
          <a:xfrm>
            <a:off x="2555776" y="6309320"/>
            <a:ext cx="568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effectLst/>
                <a:latin typeface="CMR12"/>
              </a:rPr>
              <a:t>[6] </a:t>
            </a:r>
            <a:r>
              <a:rPr lang="en-GB" sz="1100" dirty="0" err="1">
                <a:solidFill>
                  <a:schemeClr val="bg1"/>
                </a:solidFill>
              </a:rPr>
              <a:t>Tramm</a:t>
            </a:r>
            <a:r>
              <a:rPr lang="en-GB" sz="1100" dirty="0">
                <a:solidFill>
                  <a:schemeClr val="bg1"/>
                </a:solidFill>
              </a:rPr>
              <a:t>, J.R., Siegel, A.R. &amp; Romano, P.K., (2019). </a:t>
            </a:r>
            <a:r>
              <a:rPr lang="en-GB" sz="1100" i="1" dirty="0">
                <a:solidFill>
                  <a:schemeClr val="bg1"/>
                </a:solidFill>
              </a:rPr>
              <a:t>An event-based algorithm for random ray neutral particle transport on GPUs.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endParaRPr lang="en-GB" sz="11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455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C4A6-6F6D-A60E-B0C3-FDD769AA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 GPU 2D </a:t>
            </a:r>
            <a:r>
              <a:rPr lang="en-US" dirty="0" err="1"/>
              <a:t>Hoogenboom</a:t>
            </a:r>
            <a:r>
              <a:rPr lang="en-US" dirty="0"/>
              <a:t>-Martin (HM)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AEC33-A824-5D7D-A625-6C847DA0B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Quarter 2D core of PWR-like HM reactor. </a:t>
            </a:r>
          </a:p>
          <a:p>
            <a:r>
              <a:rPr lang="en-US" sz="1800" dirty="0"/>
              <a:t>Hot Borated Moderator</a:t>
            </a:r>
          </a:p>
          <a:p>
            <a:r>
              <a:rPr lang="en-US" sz="1800" dirty="0"/>
              <a:t>Triple Layered Fuel Pins (fuel clad moderator).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0FF42-4A87-7C23-24F9-6F4256566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596" y="2986975"/>
            <a:ext cx="2733015" cy="2733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FC52A8-7BEB-D0C6-E291-133B83B898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527" r="30769"/>
          <a:stretch/>
        </p:blipFill>
        <p:spPr>
          <a:xfrm>
            <a:off x="1395058" y="3133097"/>
            <a:ext cx="3024336" cy="25868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99BF31-0767-717E-C211-0B543026DD2B}"/>
              </a:ext>
            </a:extLst>
          </p:cNvPr>
          <p:cNvSpPr txBox="1"/>
          <p:nvPr/>
        </p:nvSpPr>
        <p:spPr>
          <a:xfrm>
            <a:off x="2233327" y="577033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Fuel Pins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01D0E-3CA8-A66A-74AA-B6764732DC27}"/>
              </a:ext>
            </a:extLst>
          </p:cNvPr>
          <p:cNvSpPr txBox="1"/>
          <p:nvPr/>
        </p:nvSpPr>
        <p:spPr>
          <a:xfrm>
            <a:off x="5702659" y="576603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 Core Layout</a:t>
            </a:r>
          </a:p>
        </p:txBody>
      </p:sp>
    </p:spTree>
    <p:extLst>
      <p:ext uri="{BB962C8B-B14F-4D97-AF65-F5344CB8AC3E}">
        <p14:creationId xmlns:p14="http://schemas.microsoft.com/office/powerpoint/2010/main" val="176367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D0CD-3501-B17D-1AAC-25B0C533B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 GPU - Results 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C0F40-1D29-A64B-6B83-7AE91CFAF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GPU - NVIDIA A100 </a:t>
            </a:r>
          </a:p>
          <a:p>
            <a:pPr marL="0" indent="0">
              <a:buNone/>
            </a:pPr>
            <a:r>
              <a:rPr lang="en-US" sz="1600" dirty="0"/>
              <a:t>CPU - </a:t>
            </a:r>
            <a:r>
              <a:rPr lang="en-GB" sz="1600" dirty="0"/>
              <a:t>AMD </a:t>
            </a:r>
            <a:r>
              <a:rPr lang="en-GB" sz="1600" dirty="0" err="1"/>
              <a:t>Ryzen</a:t>
            </a:r>
            <a:r>
              <a:rPr lang="en-GB" sz="1600" dirty="0"/>
              <a:t> </a:t>
            </a:r>
            <a:r>
              <a:rPr lang="en-GB" sz="1600" dirty="0" err="1"/>
              <a:t>Threadripper</a:t>
            </a:r>
            <a:r>
              <a:rPr lang="en-GB" sz="1600" dirty="0"/>
              <a:t> node 128 threads.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/>
              <a:t>Three test cases, C5G69, C5G69 Rodded B and HM with 70 energy groups: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TPI Speedups of 4.45x, 7.27x, 6.53x.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5F462-6DA9-274B-8180-A713AA22A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824" y="3400819"/>
            <a:ext cx="4684351" cy="165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7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B09B-8F26-C6A6-CFD9-29D53DC2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25EBD-3AB3-6ED4-69C8-7AAE1B509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 offers significant speedups over FS, up to 5.3x.</a:t>
            </a:r>
          </a:p>
          <a:p>
            <a:endParaRPr lang="en-US" dirty="0"/>
          </a:p>
          <a:p>
            <a:r>
              <a:rPr lang="en-US" dirty="0"/>
              <a:t>The use of coarser mesh reduces memory footprint up to 10x and reduced power error. </a:t>
            </a:r>
          </a:p>
          <a:p>
            <a:endParaRPr lang="en-US" dirty="0"/>
          </a:p>
          <a:p>
            <a:r>
              <a:rPr lang="en-US" dirty="0"/>
              <a:t>Initial GPU testing shows LS scales well on GPU, offering further speedups up to 7.27x</a:t>
            </a:r>
          </a:p>
        </p:txBody>
      </p:sp>
    </p:spTree>
    <p:extLst>
      <p:ext uri="{BB962C8B-B14F-4D97-AF65-F5344CB8AC3E}">
        <p14:creationId xmlns:p14="http://schemas.microsoft.com/office/powerpoint/2010/main" val="3543557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04D8-B6E2-C630-8E3B-CB3C745E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221C8-2AB8-A38E-045B-EF44E0A03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8374063" cy="445715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sz="1200" dirty="0" err="1">
                <a:effectLst/>
              </a:rPr>
              <a:t>Tramm</a:t>
            </a:r>
            <a:r>
              <a:rPr lang="en-GB" sz="1200" dirty="0">
                <a:effectLst/>
              </a:rPr>
              <a:t>, J.R. (2018). Development of the random ray method of neutral particle transport for high-fidelity nuclear reactor simulation.</a:t>
            </a:r>
          </a:p>
          <a:p>
            <a:pPr>
              <a:buFont typeface="+mj-lt"/>
              <a:buAutoNum type="arabicPeriod"/>
            </a:pPr>
            <a:r>
              <a:rPr lang="en-GB" sz="1200" dirty="0">
                <a:effectLst/>
              </a:rPr>
              <a:t>Ferrer, R.M. and Rhodes, J.D. (2016). A Linear Source Approximation Scheme for the Method of Characteristics. Nuclear Science and Engineering, 182(2), pp.151–165. </a:t>
            </a:r>
          </a:p>
          <a:p>
            <a:pPr>
              <a:buFont typeface="+mj-lt"/>
              <a:buAutoNum type="arabicPeriod"/>
            </a:pPr>
            <a:r>
              <a:rPr lang="en-GB" sz="1200" dirty="0" err="1">
                <a:effectLst/>
              </a:rPr>
              <a:t>Gunow</a:t>
            </a:r>
            <a:r>
              <a:rPr lang="en-GB" sz="1200" dirty="0">
                <a:effectLst/>
              </a:rPr>
              <a:t>, G.A. (2018). Full core 3D neutron transport simulation using the method of characteristics with linear sources. (Doctoral dissertation, MIT). </a:t>
            </a:r>
          </a:p>
          <a:p>
            <a:pPr>
              <a:buFont typeface="+mj-lt"/>
              <a:buAutoNum type="arabicPeriod"/>
            </a:pPr>
            <a:r>
              <a:rPr lang="en-GB" sz="1200" dirty="0"/>
              <a:t>F</a:t>
            </a:r>
            <a:r>
              <a:rPr lang="en-GB" sz="1200" dirty="0">
                <a:effectLst/>
              </a:rPr>
              <a:t>itzgerald, A. (2020). Parallel 3-D Method of Characteristics with Linear Source and Advanced Transverse Integration. (Doctoral dissertation, University of Michigan). </a:t>
            </a:r>
            <a:endParaRPr lang="en-GB" sz="1200" dirty="0"/>
          </a:p>
          <a:p>
            <a:pPr>
              <a:buFont typeface="+mj-lt"/>
              <a:buAutoNum type="arabicPeriod"/>
            </a:pPr>
            <a:r>
              <a:rPr lang="en-GB" sz="1200" dirty="0">
                <a:effectLst/>
              </a:rPr>
              <a:t>Choi, S., Fitzgerald, A., Herring, N., &amp; </a:t>
            </a:r>
            <a:r>
              <a:rPr lang="en-GB" sz="1200" dirty="0" err="1">
                <a:effectLst/>
              </a:rPr>
              <a:t>Kochunas</a:t>
            </a:r>
            <a:r>
              <a:rPr lang="en-GB" sz="1200" dirty="0">
                <a:effectLst/>
              </a:rPr>
              <a:t>, B. (2024). Linear Source Approximation in MPACT for Efficient and Robust Multiphysics Whole-Core Simulations. Nuclear Science and Engineering. </a:t>
            </a:r>
          </a:p>
          <a:p>
            <a:pPr>
              <a:buFont typeface="+mj-lt"/>
              <a:buAutoNum type="arabicPeriod"/>
            </a:pPr>
            <a:r>
              <a:rPr lang="en-GB" sz="1200" dirty="0" err="1"/>
              <a:t>Tramm</a:t>
            </a:r>
            <a:r>
              <a:rPr lang="en-GB" sz="1200" dirty="0"/>
              <a:t>, J.R., Siegel, A.R. &amp; Romano, P.K., (2019). </a:t>
            </a:r>
            <a:r>
              <a:rPr lang="en-GB" sz="1200" i="1" dirty="0"/>
              <a:t>An event-based algorithm for random ray neutral particle transport on GPUs.</a:t>
            </a:r>
            <a:r>
              <a:rPr lang="en-GB" sz="1200" dirty="0"/>
              <a:t> 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507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B2DE326-59F2-4945-9535-0AF48B41A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Random Ray Method (TRRM)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A869C384-EAEC-447D-BE1A-AEAD56949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708150"/>
            <a:ext cx="4457177" cy="406717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Based upon Method of Characteristics (MOC).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Stochastic quadrature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Randomly spaced and angled tracks.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Equal weighting for ray calculations.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Requires a “dead length”.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Reduced memory requirements.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Allows coarser track laydowns.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AB4A9433-F02C-B456-BD28-C8FC7AE91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1352" y="1395412"/>
            <a:ext cx="4302648" cy="4067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DE5CE0-1F0E-6310-9F04-B76FB7D5D8AD}"/>
              </a:ext>
            </a:extLst>
          </p:cNvPr>
          <p:cNvSpPr txBox="1"/>
          <p:nvPr/>
        </p:nvSpPr>
        <p:spPr>
          <a:xfrm>
            <a:off x="2195736" y="622256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effectLst/>
                <a:latin typeface="CMR12"/>
              </a:rPr>
              <a:t>Fig. (a),(b),(c) – [1] </a:t>
            </a:r>
            <a:r>
              <a:rPr lang="en-GB" sz="1100" dirty="0" err="1">
                <a:solidFill>
                  <a:schemeClr val="bg1"/>
                </a:solidFill>
                <a:effectLst/>
                <a:latin typeface="CMR12"/>
              </a:rPr>
              <a:t>Tramm</a:t>
            </a:r>
            <a:r>
              <a:rPr lang="en-GB" sz="1100" dirty="0">
                <a:solidFill>
                  <a:schemeClr val="bg1"/>
                </a:solidFill>
                <a:effectLst/>
                <a:latin typeface="CMR12"/>
              </a:rPr>
              <a:t>, J.R. (2018). Development of the random ray method of neutral particle transport for high-fidelity nuclear reactor simulation.</a:t>
            </a:r>
            <a:endParaRPr lang="en-GB" sz="1100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CCA4-ACD0-013A-2AB8-BA533519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Source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2CA75-A1B2-32A9-0920-8BC503CB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84" y="1477442"/>
            <a:ext cx="5411961" cy="36724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Linear Source approximation –</a:t>
            </a:r>
          </a:p>
          <a:p>
            <a:r>
              <a:rPr lang="en-GB" dirty="0"/>
              <a:t>Allow coarser discretisation,</a:t>
            </a:r>
          </a:p>
          <a:p>
            <a:r>
              <a:rPr lang="en-GB" dirty="0"/>
              <a:t>Decreased computation time,</a:t>
            </a:r>
          </a:p>
          <a:p>
            <a:r>
              <a:rPr lang="en-GB" dirty="0"/>
              <a:t>While maintaining/improving accuracy.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13CF9-1FCD-7C8E-172A-90EB0F87927F}"/>
              </a:ext>
            </a:extLst>
          </p:cNvPr>
          <p:cNvSpPr txBox="1"/>
          <p:nvPr/>
        </p:nvSpPr>
        <p:spPr>
          <a:xfrm>
            <a:off x="5843221" y="537905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 C5G7 benchmark geometry.</a:t>
            </a:r>
          </a:p>
        </p:txBody>
      </p:sp>
      <p:pic>
        <p:nvPicPr>
          <p:cNvPr id="4" name="Picture 3" descr="A diagram of a source&#10;&#10;Description automatically generated">
            <a:extLst>
              <a:ext uri="{FF2B5EF4-FFF2-40B4-BE49-F238E27FC236}">
                <a16:creationId xmlns:a16="http://schemas.microsoft.com/office/drawing/2014/main" id="{8E17082B-CB08-E69E-55CE-3042A1275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9" y="3394895"/>
            <a:ext cx="3370188" cy="2170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6D93F9-7BAC-2B6C-E27E-69BDF1733AE8}"/>
              </a:ext>
            </a:extLst>
          </p:cNvPr>
          <p:cNvSpPr txBox="1"/>
          <p:nvPr/>
        </p:nvSpPr>
        <p:spPr>
          <a:xfrm>
            <a:off x="688559" y="5442800"/>
            <a:ext cx="459853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Source order comparison.</a:t>
            </a:r>
            <a:br>
              <a:rPr lang="en-US" dirty="0"/>
            </a:b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F2C34-4569-2B62-F1E9-BCA8813BEBB0}"/>
              </a:ext>
            </a:extLst>
          </p:cNvPr>
          <p:cNvSpPr txBox="1"/>
          <p:nvPr/>
        </p:nvSpPr>
        <p:spPr>
          <a:xfrm>
            <a:off x="2195736" y="6222568"/>
            <a:ext cx="56886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effectLst/>
                <a:latin typeface="CMR12"/>
              </a:rPr>
              <a:t>Fig. (a) – [5] </a:t>
            </a:r>
            <a:r>
              <a:rPr lang="en-GB" sz="1100" dirty="0">
                <a:solidFill>
                  <a:schemeClr val="bg1"/>
                </a:solidFill>
              </a:rPr>
              <a:t>Choi, S., Fitzgerald, A., Herring, N., &amp; </a:t>
            </a:r>
            <a:r>
              <a:rPr lang="en-GB" sz="1100" dirty="0" err="1">
                <a:solidFill>
                  <a:schemeClr val="bg1"/>
                </a:solidFill>
              </a:rPr>
              <a:t>Kochunas</a:t>
            </a:r>
            <a:r>
              <a:rPr lang="en-GB" sz="1100" dirty="0">
                <a:solidFill>
                  <a:schemeClr val="bg1"/>
                </a:solidFill>
              </a:rPr>
              <a:t>, B. (2024). Linear Source Approximation in MPACT for Efficient and Robust Multiphysics Whole-Core Simulations. Nuclear Science and Engineering. https://</a:t>
            </a:r>
            <a:r>
              <a:rPr lang="en-GB" sz="1100" dirty="0" err="1">
                <a:solidFill>
                  <a:schemeClr val="bg1"/>
                </a:solidFill>
              </a:rPr>
              <a:t>doi.org</a:t>
            </a:r>
            <a:r>
              <a:rPr lang="en-GB" sz="1100" dirty="0">
                <a:solidFill>
                  <a:schemeClr val="bg1"/>
                </a:solidFill>
              </a:rPr>
              <a:t>/10.1080/00295639.2023.2224234</a:t>
            </a:r>
          </a:p>
          <a:p>
            <a:endParaRPr lang="en-US" dirty="0"/>
          </a:p>
        </p:txBody>
      </p:sp>
      <p:pic>
        <p:nvPicPr>
          <p:cNvPr id="10" name="Picture 9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DE92E7E2-8CF9-8361-ADF5-73B9C6E32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01" y="1618304"/>
            <a:ext cx="3739471" cy="37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9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8809-D558-FB43-4141-8AC61C4C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Approximations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DA9A-275D-4C4B-6835-3769AF37C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33" y="1395412"/>
            <a:ext cx="3836244" cy="406717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Flat source (FS) approximation -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FS angular flux calculation -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Linear Source (LS) approximation -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LS angular </a:t>
            </a:r>
            <a:r>
              <a:rPr lang="en-US" sz="1800"/>
              <a:t>flux calculation - 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LS angular flux moments calculation -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D84E49F-28CE-A370-759D-2B99180D9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72" y="2087246"/>
            <a:ext cx="3923163" cy="7024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4CF39C9-A57F-7F7A-3533-E6F51B32DB00}"/>
              </a:ext>
            </a:extLst>
          </p:cNvPr>
          <p:cNvGrpSpPr/>
          <p:nvPr/>
        </p:nvGrpSpPr>
        <p:grpSpPr>
          <a:xfrm>
            <a:off x="4550725" y="1343298"/>
            <a:ext cx="2077304" cy="596558"/>
            <a:chOff x="3851920" y="1307519"/>
            <a:chExt cx="3402543" cy="976980"/>
          </a:xfrm>
        </p:grpSpPr>
        <p:pic>
          <p:nvPicPr>
            <p:cNvPr id="23" name="Picture 22" descr="A black symbol with a white background&#10;&#10;Description automatically generated">
              <a:extLst>
                <a:ext uri="{FF2B5EF4-FFF2-40B4-BE49-F238E27FC236}">
                  <a16:creationId xmlns:a16="http://schemas.microsoft.com/office/drawing/2014/main" id="{2285136C-C9E3-14B0-A0A4-8D0755F86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307519"/>
              <a:ext cx="3137609" cy="97698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86128B-ECEB-CE86-3B6F-5785D4259B0D}"/>
                </a:ext>
              </a:extLst>
            </p:cNvPr>
            <p:cNvSpPr/>
            <p:nvPr/>
          </p:nvSpPr>
          <p:spPr>
            <a:xfrm>
              <a:off x="5922315" y="1448693"/>
              <a:ext cx="504056" cy="171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B96C01-F0F2-C631-D5E4-71CA047B2EA1}"/>
                </a:ext>
              </a:extLst>
            </p:cNvPr>
            <p:cNvSpPr/>
            <p:nvPr/>
          </p:nvSpPr>
          <p:spPr>
            <a:xfrm>
              <a:off x="6588224" y="1796009"/>
              <a:ext cx="666239" cy="351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1203CE1-3F4C-1A69-E841-3E008D812F8E}"/>
              </a:ext>
            </a:extLst>
          </p:cNvPr>
          <p:cNvSpPr txBox="1"/>
          <p:nvPr/>
        </p:nvSpPr>
        <p:spPr>
          <a:xfrm>
            <a:off x="3879687" y="1385967"/>
            <a:ext cx="46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BFA11-7CC0-ED23-F05E-B8C59B14DF6F}"/>
              </a:ext>
            </a:extLst>
          </p:cNvPr>
          <p:cNvSpPr txBox="1"/>
          <p:nvPr/>
        </p:nvSpPr>
        <p:spPr>
          <a:xfrm>
            <a:off x="3879687" y="2274038"/>
            <a:ext cx="46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[2]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70826DE-6F47-C24C-DBAD-7B660CC34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49" y="3642923"/>
            <a:ext cx="2937068" cy="576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7AF29C-29B0-3551-D415-84CFBB22B0A8}"/>
              </a:ext>
            </a:extLst>
          </p:cNvPr>
          <p:cNvSpPr txBox="1"/>
          <p:nvPr/>
        </p:nvSpPr>
        <p:spPr>
          <a:xfrm>
            <a:off x="3879687" y="3746719"/>
            <a:ext cx="46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[3]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72E5C9-5F5D-D0BA-29D7-149847BD2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7346" y="5533552"/>
            <a:ext cx="4841365" cy="5920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A29BD9-9147-EDD2-5E98-1ED84978683D}"/>
              </a:ext>
            </a:extLst>
          </p:cNvPr>
          <p:cNvSpPr txBox="1"/>
          <p:nvPr/>
        </p:nvSpPr>
        <p:spPr>
          <a:xfrm>
            <a:off x="3879687" y="4731166"/>
            <a:ext cx="46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[4]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432210-B8DD-33FC-5228-3D8B508B7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049" y="4599931"/>
            <a:ext cx="4375360" cy="7392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2F355B-7959-DE47-FB4D-D9C7E73FB741}"/>
              </a:ext>
            </a:extLst>
          </p:cNvPr>
          <p:cNvSpPr txBox="1"/>
          <p:nvPr/>
        </p:nvSpPr>
        <p:spPr>
          <a:xfrm>
            <a:off x="3879687" y="5644929"/>
            <a:ext cx="46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72547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8A8A-CBC8-A41A-E2F6-C2B3B2E3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C5G7 fine + coarse mesh</a:t>
            </a:r>
          </a:p>
        </p:txBody>
      </p:sp>
      <p:pic>
        <p:nvPicPr>
          <p:cNvPr id="10" name="Content Placeholder 9" descr="A colorful pixelated pattern&#10;&#10;Description automatically generated with medium confidence">
            <a:extLst>
              <a:ext uri="{FF2B5EF4-FFF2-40B4-BE49-F238E27FC236}">
                <a16:creationId xmlns:a16="http://schemas.microsoft.com/office/drawing/2014/main" id="{33D48907-14BB-F895-0DDF-F611FAF53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68" y="1484785"/>
            <a:ext cx="4279126" cy="4464497"/>
          </a:xfrm>
        </p:spPr>
      </p:pic>
      <p:pic>
        <p:nvPicPr>
          <p:cNvPr id="12" name="Picture 11" descr="A close-up of a colorful pattern&#10;&#10;Description automatically generated">
            <a:extLst>
              <a:ext uri="{FF2B5EF4-FFF2-40B4-BE49-F238E27FC236}">
                <a16:creationId xmlns:a16="http://schemas.microsoft.com/office/drawing/2014/main" id="{013DD290-DED5-68A3-4ED5-A9985441D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2" y="1484785"/>
            <a:ext cx="427912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4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4101-70B1-1019-B2E9-B5ED76BB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C5G7 fine + coarse mesh (magnified)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1FCE17-886E-3D3F-14B6-DD1978D14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82304" y="822324"/>
            <a:ext cx="2874072" cy="40671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B2D4F1-FB56-082B-7684-F0FA09673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7625" y="822323"/>
            <a:ext cx="2874072" cy="4067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18F54-1E8B-8D4E-F64E-EAA9B299D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80" y="4475416"/>
            <a:ext cx="7481639" cy="1075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161C86-C8B3-1798-48E5-89B7302E7647}"/>
              </a:ext>
            </a:extLst>
          </p:cNvPr>
          <p:cNvSpPr txBox="1"/>
          <p:nvPr/>
        </p:nvSpPr>
        <p:spPr>
          <a:xfrm>
            <a:off x="1004480" y="5419816"/>
            <a:ext cx="522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*AD = Azimuthal Divisions, F/M = Fuel/Moderator</a:t>
            </a:r>
          </a:p>
        </p:txBody>
      </p:sp>
    </p:spTree>
    <p:extLst>
      <p:ext uri="{BB962C8B-B14F-4D97-AF65-F5344CB8AC3E}">
        <p14:creationId xmlns:p14="http://schemas.microsoft.com/office/powerpoint/2010/main" val="306597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43CE-2A81-A75B-1F5A-347863EC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Source Results 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8AA8E-B0B2-3814-779B-283E92C31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95412"/>
            <a:ext cx="8374063" cy="40671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Pin Power Error (PE):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Fine mesh – FS/LS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Coarse mesh – FS/LS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8200B1-03BB-E75F-DFE0-3509B638C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395412"/>
            <a:ext cx="5068133" cy="2554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7B701C-1C3A-A7AC-8935-7C559A4B80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985"/>
          <a:stretch/>
        </p:blipFill>
        <p:spPr>
          <a:xfrm>
            <a:off x="2843807" y="3789040"/>
            <a:ext cx="506813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0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F0A7-463D-4CFD-CF1D-FA1D2198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Source Results II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82580A-C68E-4646-392D-79F3B98F4907}"/>
              </a:ext>
            </a:extLst>
          </p:cNvPr>
          <p:cNvSpPr txBox="1"/>
          <p:nvPr/>
        </p:nvSpPr>
        <p:spPr>
          <a:xfrm>
            <a:off x="542924" y="1685381"/>
            <a:ext cx="82202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FS is very inaccurate with coarser mesh.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LS achieves lower power error than FS/Fine on both mesh.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LS achieves lower </a:t>
            </a:r>
            <a:r>
              <a:rPr lang="en-US" sz="2000" dirty="0" err="1"/>
              <a:t>k_eff</a:t>
            </a:r>
            <a:r>
              <a:rPr lang="en-US" sz="2000" dirty="0"/>
              <a:t> error than FS/Fine on both mesh.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951A5-F710-AB98-34DF-FFA7D09E6C42}"/>
              </a:ext>
            </a:extLst>
          </p:cNvPr>
          <p:cNvSpPr txBox="1"/>
          <p:nvPr/>
        </p:nvSpPr>
        <p:spPr>
          <a:xfrm>
            <a:off x="542924" y="5372043"/>
            <a:ext cx="575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*MPE = Maximum Pin Power Error, APE = Average Pin Power Error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D5E80-A9E1-162C-D449-6CC3282FB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80" y="3369596"/>
            <a:ext cx="8366559" cy="20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3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7A92-2425-BD21-D491-D5508231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Source Results III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EAF7D-8750-BD9E-A11B-258BDA69B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LS significantly reduces runtime compared to FS, being faster both in parallel and serial execution (1.4x/1.7x).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LS has a higher memory requirement than FS, particularly on fine meshes, but this difference diminishes on coarse meshes.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 TRRM is innately 3D, we expect larger improvements with LS in 3D problems.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8991F6-8D17-7D43-F51E-E9CCF149FC41}"/>
              </a:ext>
            </a:extLst>
          </p:cNvPr>
          <p:cNvSpPr txBox="1"/>
          <p:nvPr/>
        </p:nvSpPr>
        <p:spPr>
          <a:xfrm>
            <a:off x="848971" y="5792984"/>
            <a:ext cx="496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*TPI = Time Per Intersection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3E0E12-53C1-2834-8878-BB6C9CAA3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71" y="4005064"/>
            <a:ext cx="7177268" cy="17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761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oject presentation" id="{3617BE5D-A83D-9648-BF11-B85EC59DE87E}" vid="{768BE624-D23F-9F41-B230-36D841CCCA7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1838</Words>
  <Application>Microsoft Office PowerPoint</Application>
  <PresentationFormat>On-screen Show (4:3)</PresentationFormat>
  <Paragraphs>242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CMR12</vt:lpstr>
      <vt:lpstr>Helvetica</vt:lpstr>
      <vt:lpstr>Helvetica Neue</vt:lpstr>
      <vt:lpstr>blank</vt:lpstr>
      <vt:lpstr>Linear Sources in  The Random Ray Method</vt:lpstr>
      <vt:lpstr>The Random Ray Method (TRRM) </vt:lpstr>
      <vt:lpstr>Linear Source Motivation</vt:lpstr>
      <vt:lpstr>Source Approximations</vt:lpstr>
      <vt:lpstr>C5G7 fine + coarse mesh</vt:lpstr>
      <vt:lpstr>C5G7 fine + coarse mesh (magnified)</vt:lpstr>
      <vt:lpstr>Linear Source Results I </vt:lpstr>
      <vt:lpstr>Linear Source Results II   </vt:lpstr>
      <vt:lpstr>Linear Source Results III </vt:lpstr>
      <vt:lpstr>C5G7 Rodded B (3D extension case) </vt:lpstr>
      <vt:lpstr>Linear Sources in 3D - Results I</vt:lpstr>
      <vt:lpstr>Linear Source in 3D – Results II</vt:lpstr>
      <vt:lpstr>LS Fixed Source - Results I</vt:lpstr>
      <vt:lpstr>LS GPU</vt:lpstr>
      <vt:lpstr>LS GPU 2D Hoogenboom-Martin (HM)</vt:lpstr>
      <vt:lpstr>LS GPU - Results I 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2024-11-08T09:52:09Z</dcterms:created>
  <dcterms:modified xsi:type="dcterms:W3CDTF">2024-11-08T09:52:20Z</dcterms:modified>
</cp:coreProperties>
</file>