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6341" r:id="rId2"/>
  </p:sldMasterIdLst>
  <p:notesMasterIdLst>
    <p:notesMasterId r:id="rId17"/>
  </p:notesMasterIdLst>
  <p:handoutMasterIdLst>
    <p:handoutMasterId r:id="rId18"/>
  </p:handoutMasterIdLst>
  <p:sldIdLst>
    <p:sldId id="301" r:id="rId3"/>
    <p:sldId id="571" r:id="rId4"/>
    <p:sldId id="556" r:id="rId5"/>
    <p:sldId id="304" r:id="rId6"/>
    <p:sldId id="575" r:id="rId7"/>
    <p:sldId id="531" r:id="rId8"/>
    <p:sldId id="383" r:id="rId9"/>
    <p:sldId id="547" r:id="rId10"/>
    <p:sldId id="388" r:id="rId11"/>
    <p:sldId id="549" r:id="rId12"/>
    <p:sldId id="574" r:id="rId13"/>
    <p:sldId id="557" r:id="rId14"/>
    <p:sldId id="538" r:id="rId15"/>
    <p:sldId id="573" r:id="rId16"/>
  </p:sldIdLst>
  <p:sldSz cx="9144000" cy="6858000" type="screen4x3"/>
  <p:notesSz cx="6888163" cy="9677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A2D6A4"/>
    <a:srgbClr val="FFA7A7"/>
    <a:srgbClr val="BAE0BC"/>
    <a:srgbClr val="D23F00"/>
    <a:srgbClr val="FF0000"/>
    <a:srgbClr val="990000"/>
    <a:srgbClr val="CC6600"/>
    <a:srgbClr val="FF3399"/>
    <a:srgbClr val="AE5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C994B-17CE-42E1-8A2C-E0EF6E3CB6FA}" v="6" dt="2024-11-07T18:10:20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5" autoAdjust="0"/>
  </p:normalViewPr>
  <p:slideViewPr>
    <p:cSldViewPr snapToGrid="0">
      <p:cViewPr varScale="1">
        <p:scale>
          <a:sx n="56" d="100"/>
          <a:sy n="56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1625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91625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12AC9C-514F-4CED-878D-576CEA6C3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9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5488"/>
            <a:ext cx="4837113" cy="362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7763" y="4597400"/>
            <a:ext cx="4576762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91625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91625"/>
            <a:ext cx="298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7EA781-E7F7-45F3-AC7B-E3C78795C6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5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1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6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2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Point-kinetics: Rough estimates, No spatial information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Nodal diffusion codes: state of the art for large LWR, Increasingly imprecise for smaller, more heterogeneous reactors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Dynamic Monte Carlo: High precision, high computational cost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HOLO: point-kinetics and diffusion, CMFD, MOC, or even MC</a:t>
            </a:r>
          </a:p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Area of ongoing research to minimise the trade-off between speed and precision and since TRRM performed well in these regards for steady-state calculations I wanted to look at how it does for transient problems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9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Multigroup formalism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Source term contains fission and scattering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Example: pin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TRRM: acronym; deadlength; less memory storage than regular MOC, flexible with geometries like MC; performance against MC depends on quantity of interest and number of energy groups, uniform lower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1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4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Leverages low memory requirements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Easier multi-physics updating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3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Higher precision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Higher memory required (scalar flux + source)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000000"/>
                </a:solidFill>
              </a:rPr>
              <a:t>Multi-physics coupling challenging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9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Methods tested on C5G7 benchmark</a:t>
            </a:r>
          </a:p>
          <a:p>
            <a:pPr marL="171450" indent="-171450">
              <a:buFontTx/>
              <a:buChar char="-"/>
            </a:pPr>
            <a:r>
              <a:rPr lang="en-GB" dirty="0"/>
              <a:t>Quarter core geometry,  reflective boundaries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 parameters are chosen to match MPACT reference 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93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Explain fission rate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5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A781-E7F7-45F3-AC7B-E3C78795C6E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6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2367" y="6452886"/>
            <a:ext cx="900112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535F-B00B-46D3-A820-235E8D6B8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2367" y="6452886"/>
            <a:ext cx="900112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8F91-2B7B-4BC5-88A4-A17CC77FB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2367" y="6452886"/>
            <a:ext cx="900112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0CC4-42D5-49FB-81D0-4DB37DFA4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1752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700" y="6553200"/>
            <a:ext cx="480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685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529FF-D135-42B9-8E69-3E314BDF5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276C-9B0F-4D44-A31F-22DB6C33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D7750-50ED-44AE-80E5-268D017E0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7F1D2-6A83-4881-9328-E850675E38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077F3-FCF5-4689-9986-60ABB1A6FF8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6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B4F5B5C-BE3A-4523-B4D8-082D6B114E67}"/>
              </a:ext>
            </a:extLst>
          </p:cNvPr>
          <p:cNvSpPr/>
          <p:nvPr userDrawn="1"/>
        </p:nvSpPr>
        <p:spPr>
          <a:xfrm>
            <a:off x="0" y="1700808"/>
            <a:ext cx="9144000" cy="3664942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-1" y="5365750"/>
            <a:ext cx="9144001" cy="6651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3E72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4000" cy="173037"/>
          </a:xfrm>
          <a:prstGeom prst="rect">
            <a:avLst/>
          </a:prstGeom>
          <a:solidFill>
            <a:srgbClr val="FF0000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3E72"/>
              </a:solidFill>
              <a:latin typeface="Arial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Delta Tracking with </a:t>
            </a:r>
            <a:r>
              <a:rPr lang="en-GB" err="1"/>
              <a:t>blablabl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Valeria Raffuzzi</a:t>
            </a:r>
          </a:p>
        </p:txBody>
      </p:sp>
    </p:spTree>
    <p:extLst>
      <p:ext uri="{BB962C8B-B14F-4D97-AF65-F5344CB8AC3E}">
        <p14:creationId xmlns:p14="http://schemas.microsoft.com/office/powerpoint/2010/main" val="37006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3675"/>
            <a:ext cx="9144000" cy="90872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5" y="242429"/>
            <a:ext cx="8617804" cy="42386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5" y="1268310"/>
            <a:ext cx="8617804" cy="4815284"/>
          </a:xfrm>
        </p:spPr>
        <p:txBody>
          <a:bodyPr/>
          <a:lstStyle>
            <a:lvl1pPr marL="268288" indent="-268288">
              <a:buSzPct val="100000"/>
              <a:buFont typeface="Arial" panose="020B0604020202020204" pitchFamily="34" charset="0"/>
              <a:buChar char="•"/>
              <a:defRPr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27063" indent="-265113">
              <a:buSzPct val="70000"/>
              <a:buFont typeface="Calibri" panose="020F0502020204030204" pitchFamily="34" charset="0"/>
              <a:buChar char="‒"/>
              <a:defRPr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85838" indent="-269875">
              <a:buFont typeface="Courier New" panose="02070309020205020404" pitchFamily="49" charset="0"/>
              <a:buChar char="o"/>
              <a:defRPr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44613" indent="-265113">
              <a:defRPr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03388" indent="-269875">
              <a:defRPr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912395"/>
            <a:ext cx="9144000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University of Cambridge – Logos Download">
            <a:extLst>
              <a:ext uri="{FF2B5EF4-FFF2-40B4-BE49-F238E27FC236}">
                <a16:creationId xmlns:a16="http://schemas.microsoft.com/office/drawing/2014/main" id="{69841EF3-A4AB-4D2B-969F-7333FB344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6393541"/>
            <a:ext cx="1440377" cy="2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BC0-8469-0796-DFDC-AE4A2ACF8B3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884368" y="6512231"/>
            <a:ext cx="9001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1050" dirty="0"/>
              <a:t> </a:t>
            </a:r>
            <a:fld id="{E0D0F73E-74CA-4977-8B7A-6A997F7BE9D6}" type="slidenum">
              <a:rPr lang="en-GB" sz="1100" smtClean="0"/>
              <a:t>‹#›</a:t>
            </a:fld>
            <a:r>
              <a:rPr lang="en-GB" sz="1050" dirty="0"/>
              <a:t> 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856" y="1196752"/>
            <a:ext cx="4288357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96752"/>
            <a:ext cx="4245866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2367" y="6452886"/>
            <a:ext cx="900112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03DD-0E7B-4A14-AF46-850F5716E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40959" cy="4900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458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24586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2474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247454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2367" y="6452886"/>
            <a:ext cx="900112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3EA0-B881-40E6-AF84-E94379A82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2367" y="6452886"/>
            <a:ext cx="900112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504B-8D8A-4DA7-86B2-5B3C96DD4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7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rgbClr val="4F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103" y="242429"/>
            <a:ext cx="872237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103" y="1267024"/>
            <a:ext cx="8722378" cy="481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0103" y="6369397"/>
            <a:ext cx="1424189" cy="3463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38" r:id="rId1"/>
    <p:sldLayoutId id="2147486342" r:id="rId2"/>
    <p:sldLayoutId id="2147486339" r:id="rId3"/>
    <p:sldLayoutId id="2147486329" r:id="rId4"/>
    <p:sldLayoutId id="2147486330" r:id="rId5"/>
    <p:sldLayoutId id="2147486331" r:id="rId6"/>
    <p:sldLayoutId id="2147486332" r:id="rId7"/>
    <p:sldLayoutId id="2147486333" r:id="rId8"/>
    <p:sldLayoutId id="2147486334" r:id="rId9"/>
    <p:sldLayoutId id="2147486335" r:id="rId10"/>
    <p:sldLayoutId id="2147486336" r:id="rId11"/>
    <p:sldLayoutId id="2147486337" r:id="rId12"/>
    <p:sldLayoutId id="21474863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SzPct val="80000"/>
        <a:buFont typeface="Wingdings" panose="05000000000000000000" pitchFamily="2" charset="2"/>
        <a:buChar char="q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15963" indent="-354013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Ø"/>
        <a:defRPr sz="2200" b="1">
          <a:solidFill>
            <a:schemeClr val="tx1"/>
          </a:solidFill>
          <a:latin typeface="Calibri" panose="020F0502020204030204" pitchFamily="34" charset="0"/>
        </a:defRPr>
      </a:lvl2pPr>
      <a:lvl3pPr marL="1079500" indent="-363538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har char="•"/>
        <a:defRPr sz="2000" b="1">
          <a:solidFill>
            <a:schemeClr val="tx1"/>
          </a:solidFill>
          <a:latin typeface="Calibri" panose="020F0502020204030204" pitchFamily="34" charset="0"/>
        </a:defRPr>
      </a:lvl3pPr>
      <a:lvl4pPr marL="1433513" indent="-354013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har char="•"/>
        <a:defRPr sz="1800" b="1">
          <a:solidFill>
            <a:schemeClr val="tx1"/>
          </a:solidFill>
          <a:latin typeface="Calibri" panose="020F0502020204030204" pitchFamily="34" charset="0"/>
        </a:defRPr>
      </a:lvl4pPr>
      <a:lvl5pPr marL="1795463" indent="-36195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har char="•"/>
        <a:defRPr sz="1800" b="1">
          <a:solidFill>
            <a:schemeClr val="tx1"/>
          </a:solidFill>
          <a:latin typeface="Calibri" panose="020F0502020204030204" pitchFamily="34" charset="0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6077F3-FCF5-4689-9986-60ABB1A6FF8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92436-109E-4A09-945F-C1E0102E9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04" y="2244997"/>
            <a:ext cx="8374063" cy="1007249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Ray Method for Transient Simulations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5BE2C4-6059-462E-AB27-3E83D38D9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03" y="4175352"/>
            <a:ext cx="8448897" cy="576064"/>
          </a:xfrm>
        </p:spPr>
        <p:txBody>
          <a:bodyPr/>
          <a:lstStyle/>
          <a:p>
            <a:pPr>
              <a:tabLst>
                <a:tab pos="6367463" algn="l"/>
              </a:tabLst>
            </a:pPr>
            <a:r>
              <a:rPr lang="en-GB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Maximilian Kraus 	11 September 2024</a:t>
            </a:r>
            <a:br>
              <a:rPr lang="en-GB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mhgk4@cam.ac.uk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A6F854-85ED-4DA3-8980-D32830F6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Engineering - Energy, Fluid dynamics and Turbomachinery</a:t>
            </a:r>
          </a:p>
        </p:txBody>
      </p:sp>
    </p:spTree>
    <p:extLst>
      <p:ext uri="{BB962C8B-B14F-4D97-AF65-F5344CB8AC3E}">
        <p14:creationId xmlns:p14="http://schemas.microsoft.com/office/powerpoint/2010/main" val="32352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555C7C-4F9E-45C1-975E-64104DA2D98C}"/>
              </a:ext>
            </a:extLst>
          </p:cNvPr>
          <p:cNvSpPr/>
          <p:nvPr/>
        </p:nvSpPr>
        <p:spPr>
          <a:xfrm>
            <a:off x="2014513" y="3079800"/>
            <a:ext cx="6519749" cy="299945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9355-D440-424E-B5B2-2DF7780C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C5G7-TD 1-2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36811-CFD6-4CF1-910E-2995DC49FC1E}"/>
              </a:ext>
            </a:extLst>
          </p:cNvPr>
          <p:cNvSpPr txBox="1"/>
          <p:nvPr/>
        </p:nvSpPr>
        <p:spPr>
          <a:xfrm>
            <a:off x="284085" y="1298076"/>
            <a:ext cx="222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Performance: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54EEC0-0F03-4A6F-A133-B3C170C89A3E}"/>
                  </a:ext>
                </a:extLst>
              </p:cNvPr>
              <p:cNvSpPr txBox="1"/>
              <p:nvPr/>
            </p:nvSpPr>
            <p:spPr>
              <a:xfrm>
                <a:off x="2154678" y="5578971"/>
                <a:ext cx="1437608" cy="415498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solidFill>
                      <a:srgbClr val="000000"/>
                    </a:solidFill>
                  </a:rPr>
                  <a:t>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05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05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0.67 %</m:t>
                    </m:r>
                  </m:oMath>
                </a14:m>
                <a:endParaRPr lang="en-GB" sz="1050" b="0" dirty="0">
                  <a:solidFill>
                    <a:srgbClr val="000000"/>
                  </a:solidFill>
                </a:endParaRPr>
              </a:p>
              <a:p>
                <a:r>
                  <a:rPr lang="en-GB" sz="1050" dirty="0">
                    <a:solidFill>
                      <a:srgbClr val="000000"/>
                    </a:solidFill>
                  </a:rPr>
                  <a:t>TCR: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0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0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  <m:r>
                      <a:rPr lang="en-GB" sz="105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0.58</m:t>
                    </m:r>
                    <m:r>
                      <a:rPr lang="en-GB" sz="10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%</m:t>
                    </m:r>
                  </m:oMath>
                </a14:m>
                <a:endParaRPr lang="en-GB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54EEC0-0F03-4A6F-A133-B3C170C89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78" y="5578971"/>
                <a:ext cx="1437608" cy="415498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3CDA935-7581-4806-ADE3-FB5D47E10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65667"/>
              </p:ext>
            </p:extLst>
          </p:nvPr>
        </p:nvGraphicFramePr>
        <p:xfrm>
          <a:off x="2014513" y="1294332"/>
          <a:ext cx="651653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164">
                  <a:extLst>
                    <a:ext uri="{9D8B030D-6E8A-4147-A177-3AD203B41FA5}">
                      <a16:colId xmlns:a16="http://schemas.microsoft.com/office/drawing/2014/main" val="2354993851"/>
                    </a:ext>
                  </a:extLst>
                </a:gridCol>
                <a:gridCol w="1909187">
                  <a:extLst>
                    <a:ext uri="{9D8B030D-6E8A-4147-A177-3AD203B41FA5}">
                      <a16:colId xmlns:a16="http://schemas.microsoft.com/office/drawing/2014/main" val="2359511262"/>
                    </a:ext>
                  </a:extLst>
                </a:gridCol>
                <a:gridCol w="1909187">
                  <a:extLst>
                    <a:ext uri="{9D8B030D-6E8A-4147-A177-3AD203B41FA5}">
                      <a16:colId xmlns:a16="http://schemas.microsoft.com/office/drawing/2014/main" val="1636664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TRRM-TI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TRRM-TCR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1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deviation [%]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93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deviation [%]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45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requirement [GB]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00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time [h]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 (112 CPUs)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 (112 CPUs)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3393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A2A641-484B-4879-9C4F-8676D989F779}"/>
              </a:ext>
            </a:extLst>
          </p:cNvPr>
          <p:cNvSpPr txBox="1"/>
          <p:nvPr/>
        </p:nvSpPr>
        <p:spPr>
          <a:xfrm>
            <a:off x="284085" y="3080931"/>
            <a:ext cx="222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Transient: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0EC77-FD75-41B8-BFC6-C82261237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77" y="3221229"/>
            <a:ext cx="3116599" cy="2338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AC400-F30D-4EBC-B73F-23B87D719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76" y="3221228"/>
            <a:ext cx="3116599" cy="23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25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555C7C-4F9E-45C1-975E-64104DA2D98C}"/>
              </a:ext>
            </a:extLst>
          </p:cNvPr>
          <p:cNvSpPr/>
          <p:nvPr/>
        </p:nvSpPr>
        <p:spPr>
          <a:xfrm>
            <a:off x="2014513" y="3120002"/>
            <a:ext cx="6519749" cy="2979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9355-D440-424E-B5B2-2DF7780C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C5G7-TD 3-4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36811-CFD6-4CF1-910E-2995DC49FC1E}"/>
              </a:ext>
            </a:extLst>
          </p:cNvPr>
          <p:cNvSpPr txBox="1"/>
          <p:nvPr/>
        </p:nvSpPr>
        <p:spPr>
          <a:xfrm>
            <a:off x="304284" y="1300978"/>
            <a:ext cx="222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Performance: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54EEC0-0F03-4A6F-A133-B3C170C89A3E}"/>
                  </a:ext>
                </a:extLst>
              </p:cNvPr>
              <p:cNvSpPr txBox="1"/>
              <p:nvPr/>
            </p:nvSpPr>
            <p:spPr>
              <a:xfrm>
                <a:off x="2154678" y="5619173"/>
                <a:ext cx="1482825" cy="415498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solidFill>
                      <a:srgbClr val="000000"/>
                    </a:solidFill>
                  </a:rPr>
                  <a:t>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05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05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0.76 %</m:t>
                    </m:r>
                  </m:oMath>
                </a14:m>
                <a:endParaRPr lang="en-GB" sz="1050" b="0" dirty="0">
                  <a:solidFill>
                    <a:srgbClr val="000000"/>
                  </a:solidFill>
                </a:endParaRPr>
              </a:p>
              <a:p>
                <a:r>
                  <a:rPr lang="en-GB" sz="1050" dirty="0">
                    <a:solidFill>
                      <a:srgbClr val="000000"/>
                    </a:solidFill>
                  </a:rPr>
                  <a:t>TCR: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0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0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  <m:r>
                      <a:rPr lang="en-GB" sz="105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0.</m:t>
                    </m:r>
                    <m:r>
                      <a:rPr lang="en-GB" sz="105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GB" sz="105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GB" sz="10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%</m:t>
                    </m:r>
                  </m:oMath>
                </a14:m>
                <a:endParaRPr lang="en-GB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54EEC0-0F03-4A6F-A133-B3C170C89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78" y="5619173"/>
                <a:ext cx="1482825" cy="415498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3CDA935-7581-4806-ADE3-FB5D47E10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94999"/>
              </p:ext>
            </p:extLst>
          </p:nvPr>
        </p:nvGraphicFramePr>
        <p:xfrm>
          <a:off x="2014513" y="1294332"/>
          <a:ext cx="652156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946">
                  <a:extLst>
                    <a:ext uri="{9D8B030D-6E8A-4147-A177-3AD203B41FA5}">
                      <a16:colId xmlns:a16="http://schemas.microsoft.com/office/drawing/2014/main" val="2354993851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2359511262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1636664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TRRM-TI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TRRM-TCR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1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deviation [%]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93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deviation [%]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45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requirement [GB]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00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time [h]</a:t>
                      </a:r>
                    </a:p>
                  </a:txBody>
                  <a:tcPr>
                    <a:lnL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 (112 CPUs)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 (112 CPUs)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3393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A2A641-484B-4879-9C4F-8676D989F779}"/>
              </a:ext>
            </a:extLst>
          </p:cNvPr>
          <p:cNvSpPr txBox="1"/>
          <p:nvPr/>
        </p:nvSpPr>
        <p:spPr>
          <a:xfrm>
            <a:off x="304284" y="3128703"/>
            <a:ext cx="222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Transient: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2D7D2-BF62-464D-B81F-4E143F11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78" y="3249426"/>
            <a:ext cx="3116698" cy="233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F7CA7-0A91-4765-9E45-810E0AF38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0" y="3249426"/>
            <a:ext cx="3116698" cy="23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205B-4BD0-4358-8C55-B8C555C7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D86A-3102-4B4F-AE0B-BCC5CC36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69" y="1230210"/>
            <a:ext cx="8487720" cy="49572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 time-dependent Random Ray methods presented: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time-implicit (TRRM-TI)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time-continuous rays (TRRM-TCR)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Tested on two C5G7-TD benchmarks</a:t>
            </a:r>
          </a:p>
          <a:p>
            <a:pPr marL="625475" indent="-358775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good agreement (&lt; 0.4 % mean deviation)</a:t>
            </a:r>
          </a:p>
          <a:p>
            <a:pPr marL="625475" indent="-358775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Test feedback capabilities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TRRM for thermal radiative transfer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D6DB40-3767-49C2-9BB2-7F105A406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3519"/>
              </p:ext>
            </p:extLst>
          </p:nvPr>
        </p:nvGraphicFramePr>
        <p:xfrm>
          <a:off x="937260" y="3309620"/>
          <a:ext cx="8092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493">
                  <a:extLst>
                    <a:ext uri="{9D8B030D-6E8A-4147-A177-3AD203B41FA5}">
                      <a16:colId xmlns:a16="http://schemas.microsoft.com/office/drawing/2014/main" val="3710974760"/>
                    </a:ext>
                  </a:extLst>
                </a:gridCol>
                <a:gridCol w="7368947">
                  <a:extLst>
                    <a:ext uri="{9D8B030D-6E8A-4147-A177-3AD203B41FA5}">
                      <a16:colId xmlns:a16="http://schemas.microsoft.com/office/drawing/2014/main" val="3595721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u="sng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GB" sz="1800" b="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GB" sz="1800" b="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323232"/>
                          </a:solidFill>
                        </a:rPr>
                        <a:t>Faster, memory lower, multi-physics coupling easy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2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323232"/>
                          </a:solidFill>
                        </a:rPr>
                        <a:t>Error higher, more noise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633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3E288D-B8D5-445F-92EB-CEC50AF3C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90473"/>
              </p:ext>
            </p:extLst>
          </p:nvPr>
        </p:nvGraphicFramePr>
        <p:xfrm>
          <a:off x="937260" y="4109085"/>
          <a:ext cx="8092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493">
                  <a:extLst>
                    <a:ext uri="{9D8B030D-6E8A-4147-A177-3AD203B41FA5}">
                      <a16:colId xmlns:a16="http://schemas.microsoft.com/office/drawing/2014/main" val="3155823571"/>
                    </a:ext>
                  </a:extLst>
                </a:gridCol>
                <a:gridCol w="7368947">
                  <a:extLst>
                    <a:ext uri="{9D8B030D-6E8A-4147-A177-3AD203B41FA5}">
                      <a16:colId xmlns:a16="http://schemas.microsoft.com/office/drawing/2014/main" val="2120053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u="sng" dirty="0">
                          <a:solidFill>
                            <a:srgbClr val="323232"/>
                          </a:solidFill>
                        </a:rPr>
                        <a:t>TCR</a:t>
                      </a:r>
                      <a:r>
                        <a:rPr lang="en-GB" sz="1800" b="0" dirty="0">
                          <a:solidFill>
                            <a:srgbClr val="323232"/>
                          </a:solidFill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323232"/>
                          </a:solidFill>
                        </a:rPr>
                        <a:t>Error lower, no noise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6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323232"/>
                          </a:solidFill>
                        </a:rPr>
                        <a:t>Slower, memory much higher, </a:t>
                      </a:r>
                      <a:r>
                        <a:rPr lang="en-GB" sz="18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multi-physics coupling might be problem</a:t>
                      </a:r>
                      <a:endParaRPr lang="en-GB" sz="1800" b="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5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B99E6-136A-409D-AC11-EF3243DAA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431037F0-8193-42F0-B658-03AA55862EC3}"/>
              </a:ext>
            </a:extLst>
          </p:cNvPr>
          <p:cNvSpPr txBox="1">
            <a:spLocks/>
          </p:cNvSpPr>
          <p:nvPr/>
        </p:nvSpPr>
        <p:spPr bwMode="auto">
          <a:xfrm>
            <a:off x="2050330" y="6320670"/>
            <a:ext cx="5524107" cy="49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32323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7063" indent="-265113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Calibri" panose="020F0502020204030204" pitchFamily="34" charset="0"/>
              <a:buChar char="‒"/>
              <a:defRPr sz="22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85838" indent="-269875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0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44613" indent="-265113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defRPr sz="18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03388" indent="-269875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defRPr sz="18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100" kern="0" dirty="0">
                <a:latin typeface="+mn-lt"/>
              </a:rPr>
              <a:t>Maximilian Kraus</a:t>
            </a:r>
            <a:br>
              <a:rPr lang="en-GB" sz="1100" kern="0" dirty="0">
                <a:latin typeface="+mn-lt"/>
              </a:rPr>
            </a:br>
            <a:r>
              <a:rPr lang="en-GB" sz="1100" kern="0" dirty="0">
                <a:latin typeface="+mn-lt"/>
              </a:rPr>
              <a:t>mhgk4@cam.ac.uk</a:t>
            </a:r>
          </a:p>
          <a:p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92436-109E-4A09-945F-C1E0102E9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04" y="2244997"/>
            <a:ext cx="8374063" cy="1007249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Ray Method for Transient Simulations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5BE2C4-6059-462E-AB27-3E83D38D9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03" y="4175352"/>
            <a:ext cx="8448897" cy="576064"/>
          </a:xfrm>
        </p:spPr>
        <p:txBody>
          <a:bodyPr/>
          <a:lstStyle/>
          <a:p>
            <a:pPr>
              <a:tabLst>
                <a:tab pos="6367463" algn="l"/>
              </a:tabLst>
            </a:pPr>
            <a:r>
              <a:rPr lang="en-GB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Maximilian Kraus 	11 September 2024</a:t>
            </a:r>
            <a:br>
              <a:rPr lang="en-GB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mhgk4@cam.ac.uk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A6F854-85ED-4DA3-8980-D32830F6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Engineering - Energy, Fluid dynamics and Turbomachinery</a:t>
            </a:r>
          </a:p>
        </p:txBody>
      </p:sp>
    </p:spTree>
    <p:extLst>
      <p:ext uri="{BB962C8B-B14F-4D97-AF65-F5344CB8AC3E}">
        <p14:creationId xmlns:p14="http://schemas.microsoft.com/office/powerpoint/2010/main" val="237247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08FA201-2E0F-47AE-8844-87526498651B}"/>
              </a:ext>
            </a:extLst>
          </p:cNvPr>
          <p:cNvSpPr/>
          <p:nvPr/>
        </p:nvSpPr>
        <p:spPr>
          <a:xfrm>
            <a:off x="356358" y="2245451"/>
            <a:ext cx="1107650" cy="471861"/>
          </a:xfrm>
          <a:prstGeom prst="rect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7969F7-6489-46C5-9335-B20D976FF4F3}"/>
              </a:ext>
            </a:extLst>
          </p:cNvPr>
          <p:cNvSpPr/>
          <p:nvPr/>
        </p:nvSpPr>
        <p:spPr>
          <a:xfrm>
            <a:off x="7874000" y="1863187"/>
            <a:ext cx="1107650" cy="471861"/>
          </a:xfrm>
          <a:prstGeom prst="rect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E2136-838C-48D9-9687-4C527BD7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E0F497D-ED8E-455B-9F30-92AA68F8220B}"/>
              </a:ext>
            </a:extLst>
          </p:cNvPr>
          <p:cNvSpPr/>
          <p:nvPr/>
        </p:nvSpPr>
        <p:spPr>
          <a:xfrm rot="16200000">
            <a:off x="4568571" y="-2125786"/>
            <a:ext cx="216822" cy="8449810"/>
          </a:xfrm>
          <a:prstGeom prst="downArrow">
            <a:avLst>
              <a:gd name="adj1" fmla="val 50000"/>
              <a:gd name="adj2" fmla="val 184779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59F98-0904-4004-BB5E-E6D61EEB1B65}"/>
              </a:ext>
            </a:extLst>
          </p:cNvPr>
          <p:cNvSpPr txBox="1"/>
          <p:nvPr/>
        </p:nvSpPr>
        <p:spPr>
          <a:xfrm>
            <a:off x="7874000" y="1492643"/>
            <a:ext cx="110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Precision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CB4A3-AF8E-4AC6-BA84-2B74C267303E}"/>
              </a:ext>
            </a:extLst>
          </p:cNvPr>
          <p:cNvSpPr txBox="1"/>
          <p:nvPr/>
        </p:nvSpPr>
        <p:spPr>
          <a:xfrm>
            <a:off x="7874000" y="2740864"/>
            <a:ext cx="110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Run time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0873E64-DFC9-4E4F-923D-6576D490B5B9}"/>
              </a:ext>
            </a:extLst>
          </p:cNvPr>
          <p:cNvSpPr/>
          <p:nvPr/>
        </p:nvSpPr>
        <p:spPr>
          <a:xfrm rot="16200000">
            <a:off x="4568572" y="-1743524"/>
            <a:ext cx="216822" cy="8449812"/>
          </a:xfrm>
          <a:prstGeom prst="downArrow">
            <a:avLst>
              <a:gd name="adj1" fmla="val 50000"/>
              <a:gd name="adj2" fmla="val 184779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263A0-58E2-4487-B58B-2FBC77CA4C30}"/>
              </a:ext>
            </a:extLst>
          </p:cNvPr>
          <p:cNvSpPr/>
          <p:nvPr/>
        </p:nvSpPr>
        <p:spPr>
          <a:xfrm>
            <a:off x="218845" y="3382344"/>
            <a:ext cx="2195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323232"/>
                </a:solidFill>
              </a:rPr>
              <a:t>Point-kinetics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1EA35-FE4D-48F8-BE3D-EEF1DA9A1726}"/>
              </a:ext>
            </a:extLst>
          </p:cNvPr>
          <p:cNvSpPr/>
          <p:nvPr/>
        </p:nvSpPr>
        <p:spPr>
          <a:xfrm>
            <a:off x="2323202" y="3371699"/>
            <a:ext cx="19044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323232"/>
                </a:solidFill>
              </a:rPr>
              <a:t>Nodal diffusion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F01AB-836A-42E8-85F5-8A68CA104AD9}"/>
              </a:ext>
            </a:extLst>
          </p:cNvPr>
          <p:cNvSpPr/>
          <p:nvPr/>
        </p:nvSpPr>
        <p:spPr>
          <a:xfrm>
            <a:off x="6705191" y="3377329"/>
            <a:ext cx="21433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323232"/>
                </a:solidFill>
              </a:rPr>
              <a:t>Dynamic Monte Carlo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F3D1DD-8455-47F4-B08B-B23B88D8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32" y="3811949"/>
            <a:ext cx="1809423" cy="1955238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F5BF40-36BE-4914-B58B-3F8A73728342}"/>
              </a:ext>
            </a:extLst>
          </p:cNvPr>
          <p:cNvSpPr/>
          <p:nvPr/>
        </p:nvSpPr>
        <p:spPr>
          <a:xfrm>
            <a:off x="4697729" y="3131108"/>
            <a:ext cx="19800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323232"/>
                </a:solidFill>
              </a:rPr>
              <a:t>High-order deterministic codes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D7567-FF55-46CB-B0C5-F0A8769F83F3}"/>
              </a:ext>
            </a:extLst>
          </p:cNvPr>
          <p:cNvSpPr/>
          <p:nvPr/>
        </p:nvSpPr>
        <p:spPr>
          <a:xfrm>
            <a:off x="1847528" y="6245103"/>
            <a:ext cx="6633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323232"/>
                </a:solidFill>
              </a:rPr>
              <a:t>[1] KEPCO; [2] M. Viebach, et al. “Verification of the code DYN3D for calculations of neutron flux fluctuations”; [3] L. Cao, et al. “Neutronics </a:t>
            </a:r>
            <a:r>
              <a:rPr lang="en-GB" sz="1000" dirty="0" err="1">
                <a:solidFill>
                  <a:srgbClr val="323232"/>
                </a:solidFill>
              </a:rPr>
              <a:t>modeling</a:t>
            </a:r>
            <a:r>
              <a:rPr lang="en-GB" sz="1000" dirty="0">
                <a:solidFill>
                  <a:srgbClr val="323232"/>
                </a:solidFill>
              </a:rPr>
              <a:t> of the SPERT III E-Core critical experiments with MPACT and KENO”; [4] E. </a:t>
            </a:r>
            <a:r>
              <a:rPr lang="en-GB" sz="1000" dirty="0" err="1">
                <a:solidFill>
                  <a:srgbClr val="323232"/>
                </a:solidFill>
              </a:rPr>
              <a:t>Fridman</a:t>
            </a:r>
            <a:r>
              <a:rPr lang="en-GB" sz="1000" dirty="0">
                <a:solidFill>
                  <a:srgbClr val="323232"/>
                </a:solidFill>
              </a:rPr>
              <a:t>, et al. “Dynamic simulation of the CEFR control rod drop experiments with the Monte Carlo code Serpent”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F42EF-0336-4FC5-82A2-1ED3C9DF328C}"/>
              </a:ext>
            </a:extLst>
          </p:cNvPr>
          <p:cNvSpPr/>
          <p:nvPr/>
        </p:nvSpPr>
        <p:spPr>
          <a:xfrm>
            <a:off x="251894" y="1176951"/>
            <a:ext cx="4912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323232"/>
                </a:solidFill>
              </a:rPr>
              <a:t>Transient neutron transport modelling: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1EBB6D-A3EF-4DE9-B6A3-19CF3FE25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29" y="3804175"/>
            <a:ext cx="1976981" cy="19668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693C30F-D615-4715-8448-75E8E50E5647}"/>
              </a:ext>
            </a:extLst>
          </p:cNvPr>
          <p:cNvSpPr>
            <a:spLocks noChangeAspect="1"/>
          </p:cNvSpPr>
          <p:nvPr/>
        </p:nvSpPr>
        <p:spPr>
          <a:xfrm>
            <a:off x="1090053" y="5742509"/>
            <a:ext cx="216000" cy="216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80F1C-8B86-451C-ADC1-4A3C05550B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232" y="3803294"/>
            <a:ext cx="1942435" cy="19369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BCD6E7-00DE-42F0-8BD1-428146694BE8}"/>
              </a:ext>
            </a:extLst>
          </p:cNvPr>
          <p:cNvSpPr/>
          <p:nvPr/>
        </p:nvSpPr>
        <p:spPr>
          <a:xfrm>
            <a:off x="2177856" y="5776085"/>
            <a:ext cx="219518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rgbClr val="323232"/>
                </a:solidFill>
              </a:rPr>
              <a:t>S5K, DYN3D, PARCS</a:t>
            </a:r>
            <a:endParaRPr lang="en-GB" sz="1600" i="1" dirty="0">
              <a:solidFill>
                <a:srgbClr val="32323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B50F15-A525-4625-BF96-2E386B9A2418}"/>
              </a:ext>
            </a:extLst>
          </p:cNvPr>
          <p:cNvSpPr/>
          <p:nvPr/>
        </p:nvSpPr>
        <p:spPr>
          <a:xfrm>
            <a:off x="4592987" y="5804621"/>
            <a:ext cx="151112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rgbClr val="323232"/>
                </a:solidFill>
              </a:rPr>
              <a:t>MPACT, Griffin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30ED4-EF9C-4E0A-B49B-6704BADBF849}"/>
              </a:ext>
            </a:extLst>
          </p:cNvPr>
          <p:cNvSpPr/>
          <p:nvPr/>
        </p:nvSpPr>
        <p:spPr>
          <a:xfrm>
            <a:off x="6852432" y="5776085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rgbClr val="323232"/>
                </a:solidFill>
              </a:rPr>
              <a:t>SERPENT</a:t>
            </a:r>
            <a:endParaRPr lang="en-GB" sz="1400" i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352EDE-7E5B-4AED-9A65-15CD49F6D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76" y="3736674"/>
            <a:ext cx="692354" cy="1338457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id="{4470AC23-D622-4D0C-AF2E-0263537F8233}"/>
              </a:ext>
            </a:extLst>
          </p:cNvPr>
          <p:cNvSpPr/>
          <p:nvPr/>
        </p:nvSpPr>
        <p:spPr>
          <a:xfrm>
            <a:off x="1146874" y="5093666"/>
            <a:ext cx="102359" cy="5440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4CE41-0B43-4C81-9E83-3BE3ADAADB46}"/>
              </a:ext>
            </a:extLst>
          </p:cNvPr>
          <p:cNvSpPr txBox="1"/>
          <p:nvPr/>
        </p:nvSpPr>
        <p:spPr>
          <a:xfrm>
            <a:off x="1426957" y="4787585"/>
            <a:ext cx="441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323232"/>
                </a:solidFill>
              </a:rPr>
              <a:t>[1]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6152E7-E5BB-407D-B10D-5C9892336A73}"/>
              </a:ext>
            </a:extLst>
          </p:cNvPr>
          <p:cNvSpPr txBox="1"/>
          <p:nvPr/>
        </p:nvSpPr>
        <p:spPr>
          <a:xfrm>
            <a:off x="3962974" y="5483706"/>
            <a:ext cx="441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323232"/>
                </a:solidFill>
              </a:rPr>
              <a:t>[2]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7CCEA-BDF3-49B3-B5C5-EE70A1DC6F78}"/>
              </a:ext>
            </a:extLst>
          </p:cNvPr>
          <p:cNvSpPr txBox="1"/>
          <p:nvPr/>
        </p:nvSpPr>
        <p:spPr>
          <a:xfrm>
            <a:off x="6338790" y="5377252"/>
            <a:ext cx="441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323232"/>
                </a:solidFill>
              </a:rPr>
              <a:t>[3]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CB0C15-846D-4436-AC7B-AA89A535E354}"/>
              </a:ext>
            </a:extLst>
          </p:cNvPr>
          <p:cNvSpPr txBox="1"/>
          <p:nvPr/>
        </p:nvSpPr>
        <p:spPr>
          <a:xfrm>
            <a:off x="8383856" y="5525936"/>
            <a:ext cx="441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323232"/>
                </a:solidFill>
              </a:rPr>
              <a:t>[4]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D6D51A-5A12-48A9-9A36-EFFCEBFC3E97}"/>
              </a:ext>
            </a:extLst>
          </p:cNvPr>
          <p:cNvGrpSpPr/>
          <p:nvPr/>
        </p:nvGrpSpPr>
        <p:grpSpPr>
          <a:xfrm>
            <a:off x="3254991" y="1867880"/>
            <a:ext cx="2589543" cy="854125"/>
            <a:chOff x="3254991" y="1690456"/>
            <a:chExt cx="2589543" cy="85412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2C4F6C0-EE37-4108-87A4-301746FC4C45}"/>
                </a:ext>
              </a:extLst>
            </p:cNvPr>
            <p:cNvSpPr/>
            <p:nvPr/>
          </p:nvSpPr>
          <p:spPr>
            <a:xfrm>
              <a:off x="3254991" y="1690456"/>
              <a:ext cx="2589543" cy="854125"/>
            </a:xfrm>
            <a:prstGeom prst="roundRect">
              <a:avLst/>
            </a:prstGeom>
            <a:solidFill>
              <a:srgbClr val="80D8A8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179C01-4541-4982-9980-0051879EBFFF}"/>
                </a:ext>
              </a:extLst>
            </p:cNvPr>
            <p:cNvSpPr txBox="1"/>
            <p:nvPr/>
          </p:nvSpPr>
          <p:spPr>
            <a:xfrm>
              <a:off x="3859970" y="1825132"/>
              <a:ext cx="1460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</a:rPr>
                <a:t>Random Ray Method</a:t>
              </a:r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0A9B0BBB-DA8B-479B-B862-EEA40929AEC6}"/>
                </a:ext>
              </a:extLst>
            </p:cNvPr>
            <p:cNvSpPr/>
            <p:nvPr/>
          </p:nvSpPr>
          <p:spPr>
            <a:xfrm rot="5400000">
              <a:off x="3458391" y="2028639"/>
              <a:ext cx="259125" cy="544032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F2D132B4-D0DC-49BB-B1F3-97026C3DE710}"/>
                </a:ext>
              </a:extLst>
            </p:cNvPr>
            <p:cNvSpPr/>
            <p:nvPr/>
          </p:nvSpPr>
          <p:spPr>
            <a:xfrm rot="16200000">
              <a:off x="5393614" y="1643989"/>
              <a:ext cx="259125" cy="544032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5E73FA-7E79-439B-A393-64106F01C5F3}"/>
                </a:ext>
              </a:extLst>
            </p:cNvPr>
            <p:cNvSpPr txBox="1"/>
            <p:nvPr/>
          </p:nvSpPr>
          <p:spPr>
            <a:xfrm>
              <a:off x="3423354" y="1936499"/>
              <a:ext cx="331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8000"/>
                  </a:solidFill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759550-2DFC-42AD-B01E-21E81D402CDD}"/>
                </a:ext>
              </a:extLst>
            </p:cNvPr>
            <p:cNvSpPr txBox="1"/>
            <p:nvPr/>
          </p:nvSpPr>
          <p:spPr>
            <a:xfrm>
              <a:off x="5320916" y="1957981"/>
              <a:ext cx="331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8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9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5" grpId="0"/>
      <p:bldP spid="15" grpId="0" animBg="1"/>
      <p:bldP spid="17" grpId="0" animBg="1"/>
      <p:bldP spid="18" grpId="0" animBg="1"/>
      <p:bldP spid="19" grpId="0"/>
      <p:bldP spid="9" grpId="0" animBg="1"/>
      <p:bldP spid="23" grpId="0" animBg="1"/>
      <p:bldP spid="24" grpId="0" animBg="1"/>
      <p:bldP spid="26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FDA3-D457-4819-935C-49EE97C1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C147-BD76-490D-A839-D8360E24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714500"/>
            <a:ext cx="8617804" cy="43690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 of Characteristics and Random Ray Method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Time-dependent approaches:</a:t>
            </a:r>
          </a:p>
          <a:p>
            <a:pPr marL="815975" lvl="1" indent="-27940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Time-implicit approach (RR-TI)</a:t>
            </a:r>
          </a:p>
          <a:p>
            <a:pPr marL="815975" lvl="1" indent="-27940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Time-continuous ray approach (RR-TCR)</a:t>
            </a:r>
          </a:p>
          <a:p>
            <a:pPr marL="447675" indent="-447675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for C5G7-TD benchmarks</a:t>
            </a:r>
          </a:p>
          <a:p>
            <a:pPr marL="447675" indent="-447675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7106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A44D-E3BE-4F10-A322-4B49B388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4" y="97649"/>
            <a:ext cx="8797095" cy="42386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of Characteristics and The Random Ray Method (TRRM)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AF60DF-434E-457E-BCD5-7F3D635C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31901"/>
            <a:ext cx="8687122" cy="2029438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latin typeface="+mj-lt"/>
              </a:rPr>
              <a:t>Steady-state neutron transport equation: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latin typeface="+mj-lt"/>
                <a:sym typeface="Wingdings" panose="05000000000000000000" pitchFamily="2" charset="2"/>
              </a:rPr>
              <a:t>Rewrite in characteristic form: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sz="1800" dirty="0">
                <a:latin typeface="+mj-lt"/>
                <a:sym typeface="Wingdings" panose="05000000000000000000" pitchFamily="2" charset="2"/>
              </a:rPr>
              <a:t>Solve across tracks in mesh regions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sz="1800" dirty="0">
                <a:latin typeface="+mj-lt"/>
                <a:sym typeface="Wingdings" panose="05000000000000000000" pitchFamily="2" charset="2"/>
              </a:rPr>
              <a:t>Accumulate scalar flux: </a:t>
            </a:r>
          </a:p>
          <a:p>
            <a:pPr marL="0" indent="0">
              <a:buNone/>
            </a:pPr>
            <a:endParaRPr lang="en-US" sz="1800" b="0" dirty="0">
              <a:latin typeface="+mj-lt"/>
            </a:endParaRPr>
          </a:p>
          <a:p>
            <a:endParaRPr lang="en-US" sz="1800" b="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E22F8-3C54-45BC-8554-28BC15642CCB}"/>
              </a:ext>
            </a:extLst>
          </p:cNvPr>
          <p:cNvSpPr/>
          <p:nvPr/>
        </p:nvSpPr>
        <p:spPr>
          <a:xfrm>
            <a:off x="156259" y="3652656"/>
            <a:ext cx="8617804" cy="25011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C4AEC3-A93C-4B5F-A0AB-A9FE27BB1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59" y="4021988"/>
            <a:ext cx="1781759" cy="163917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4A29F-00C1-40D0-996F-1117AA4A59E9}"/>
              </a:ext>
            </a:extLst>
          </p:cNvPr>
          <p:cNvSpPr txBox="1"/>
          <p:nvPr/>
        </p:nvSpPr>
        <p:spPr>
          <a:xfrm>
            <a:off x="2716302" y="3652656"/>
            <a:ext cx="302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23232"/>
                </a:solidFill>
              </a:rPr>
              <a:t>Method of Characteristics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73A3E-84C9-4E14-8F84-6EB736233C3D}"/>
              </a:ext>
            </a:extLst>
          </p:cNvPr>
          <p:cNvSpPr/>
          <p:nvPr/>
        </p:nvSpPr>
        <p:spPr>
          <a:xfrm>
            <a:off x="2780709" y="5680239"/>
            <a:ext cx="2864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23232"/>
                </a:solidFill>
              </a:rPr>
              <a:t>Fixed (cyclic) quadrature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CEFC00-FD87-4753-9001-33AA0E64B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4021988"/>
            <a:ext cx="1675167" cy="1664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6BEF1D-380E-426E-9168-CA68E76FF575}"/>
              </a:ext>
            </a:extLst>
          </p:cNvPr>
          <p:cNvSpPr txBox="1"/>
          <p:nvPr/>
        </p:nvSpPr>
        <p:spPr>
          <a:xfrm>
            <a:off x="6216214" y="3643889"/>
            <a:ext cx="24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23232"/>
                </a:solidFill>
              </a:rPr>
              <a:t>Random Ray Method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FF5BA9C-F310-40D2-B32A-A5C9649CBE4B}"/>
              </a:ext>
            </a:extLst>
          </p:cNvPr>
          <p:cNvSpPr/>
          <p:nvPr/>
        </p:nvSpPr>
        <p:spPr>
          <a:xfrm>
            <a:off x="5541078" y="4670309"/>
            <a:ext cx="800272" cy="183823"/>
          </a:xfrm>
          <a:prstGeom prst="rightArrow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8CFF3-F785-44D9-A461-555140C0A8B5}"/>
              </a:ext>
            </a:extLst>
          </p:cNvPr>
          <p:cNvSpPr/>
          <p:nvPr/>
        </p:nvSpPr>
        <p:spPr>
          <a:xfrm>
            <a:off x="6247878" y="5680239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323232"/>
                </a:solidFill>
              </a:rPr>
              <a:t>Stochastic quadrature</a:t>
            </a:r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6798B5-A4FB-4D19-A28D-30B545666AB2}"/>
              </a:ext>
            </a:extLst>
          </p:cNvPr>
          <p:cNvSpPr/>
          <p:nvPr/>
        </p:nvSpPr>
        <p:spPr>
          <a:xfrm>
            <a:off x="1936749" y="6274777"/>
            <a:ext cx="6488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323232"/>
                </a:solidFill>
              </a:rPr>
              <a:t>[5] D. Gaston, et al. “Method of Characteristics for 3D, Full-Core Neutron Transport on Unstructured Mesh”; [6] J. Tramm. “Development of The Random Ray Method of Neutral Particle Transport for High-Fidelity Nuclear Reactor Simulation”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C49B3-4F64-4541-911D-33480202E8E8}"/>
              </a:ext>
            </a:extLst>
          </p:cNvPr>
          <p:cNvSpPr/>
          <p:nvPr/>
        </p:nvSpPr>
        <p:spPr>
          <a:xfrm>
            <a:off x="5112713" y="535214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323232"/>
                </a:solidFill>
              </a:rPr>
              <a:t>[6]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254D2B-8FFE-452C-84C0-F9A3D40C160F}"/>
              </a:ext>
            </a:extLst>
          </p:cNvPr>
          <p:cNvSpPr/>
          <p:nvPr/>
        </p:nvSpPr>
        <p:spPr>
          <a:xfrm>
            <a:off x="8305374" y="539736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323232"/>
                </a:solidFill>
              </a:rPr>
              <a:t>[6]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E07697-ED31-4FD5-A356-E2E40B486AD2}"/>
                  </a:ext>
                </a:extLst>
              </p:cNvPr>
              <p:cNvSpPr/>
              <p:nvPr/>
            </p:nvSpPr>
            <p:spPr>
              <a:xfrm>
                <a:off x="4468562" y="1230576"/>
                <a:ext cx="3598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sz="1600" b="1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GB" sz="16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sz="16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6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GB" sz="16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1600" b="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323232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E07697-ED31-4FD5-A356-E2E40B486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2" y="1230576"/>
                <a:ext cx="3598870" cy="338554"/>
              </a:xfrm>
              <a:prstGeom prst="rect">
                <a:avLst/>
              </a:prstGeom>
              <a:blipFill>
                <a:blip r:embed="rId5"/>
                <a:stretch>
                  <a:fillRect t="-109091" r="-11695" b="-17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FB5DD-87E0-4386-8743-18C3FC0AC9E1}"/>
                  </a:ext>
                </a:extLst>
              </p:cNvPr>
              <p:cNvSpPr/>
              <p:nvPr/>
            </p:nvSpPr>
            <p:spPr>
              <a:xfrm>
                <a:off x="4652308" y="2091202"/>
                <a:ext cx="3175485" cy="529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GB" sz="1400" i="1" smtClean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400" b="0" i="0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FB5DD-87E0-4386-8743-18C3FC0AC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08" y="2091202"/>
                <a:ext cx="3175485" cy="529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1143EF49-E0B7-432D-9D86-95423EA5F781}"/>
              </a:ext>
            </a:extLst>
          </p:cNvPr>
          <p:cNvSpPr/>
          <p:nvPr/>
        </p:nvSpPr>
        <p:spPr>
          <a:xfrm rot="5400000">
            <a:off x="5010757" y="1135567"/>
            <a:ext cx="185894" cy="1082726"/>
          </a:xfrm>
          <a:prstGeom prst="rightBrac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FFFE7BA-B757-4DB2-A319-66ED04E5DCE9}"/>
              </a:ext>
            </a:extLst>
          </p:cNvPr>
          <p:cNvSpPr/>
          <p:nvPr/>
        </p:nvSpPr>
        <p:spPr>
          <a:xfrm rot="5400000">
            <a:off x="6369559" y="1064367"/>
            <a:ext cx="185894" cy="1221794"/>
          </a:xfrm>
          <a:prstGeom prst="rightBrac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43F8A8E5-1019-445A-B2D5-0AF0A4A66B7A}"/>
              </a:ext>
            </a:extLst>
          </p:cNvPr>
          <p:cNvSpPr/>
          <p:nvPr/>
        </p:nvSpPr>
        <p:spPr>
          <a:xfrm rot="5400000">
            <a:off x="7524129" y="1354840"/>
            <a:ext cx="185894" cy="640849"/>
          </a:xfrm>
          <a:prstGeom prst="rightBrac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BCDCF-FA4F-44CB-BB4F-D2BB251D1FAE}"/>
              </a:ext>
            </a:extLst>
          </p:cNvPr>
          <p:cNvSpPr txBox="1"/>
          <p:nvPr/>
        </p:nvSpPr>
        <p:spPr>
          <a:xfrm>
            <a:off x="4548539" y="1727929"/>
            <a:ext cx="131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23232"/>
                </a:solidFill>
              </a:rPr>
              <a:t>streaming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D604C4-31D7-4EA1-ACDE-6109BA4BB45B}"/>
              </a:ext>
            </a:extLst>
          </p:cNvPr>
          <p:cNvSpPr txBox="1"/>
          <p:nvPr/>
        </p:nvSpPr>
        <p:spPr>
          <a:xfrm>
            <a:off x="5791483" y="1727929"/>
            <a:ext cx="133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23232"/>
                </a:solidFill>
              </a:rPr>
              <a:t>reaction rate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6BD7CE-967D-43DE-AE36-BE8F9F6840C5}"/>
              </a:ext>
            </a:extLst>
          </p:cNvPr>
          <p:cNvSpPr txBox="1"/>
          <p:nvPr/>
        </p:nvSpPr>
        <p:spPr>
          <a:xfrm>
            <a:off x="7233568" y="1727929"/>
            <a:ext cx="800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23232"/>
                </a:solidFill>
              </a:rPr>
              <a:t>source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39B6DE-2356-4DF9-A83A-0EBB1901A9E6}"/>
              </a:ext>
            </a:extLst>
          </p:cNvPr>
          <p:cNvSpPr/>
          <p:nvPr/>
        </p:nvSpPr>
        <p:spPr>
          <a:xfrm>
            <a:off x="5759450" y="2959298"/>
            <a:ext cx="340995" cy="258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F2524F-CA24-4DAF-83AF-C311A5F95FEB}"/>
                  </a:ext>
                </a:extLst>
              </p:cNvPr>
              <p:cNvSpPr/>
              <p:nvPr/>
            </p:nvSpPr>
            <p:spPr>
              <a:xfrm>
                <a:off x="4781480" y="2907869"/>
                <a:ext cx="2029209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400" i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 smtClean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140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 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sz="1400" i="1" smtClean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400" i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</m:den>
                      </m:f>
                      <m:r>
                        <a:rPr lang="en-GB" sz="1400" i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400" i="0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323232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F2524F-CA24-4DAF-83AF-C311A5F95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80" y="2907869"/>
                <a:ext cx="2029209" cy="584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D96391A9-3312-438C-887D-309921EACF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7" y="3681050"/>
            <a:ext cx="2428870" cy="2010935"/>
          </a:xfrm>
          <a:prstGeom prst="rect">
            <a:avLst/>
          </a:prstGeom>
          <a:ln>
            <a:noFill/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E4C2C3D-7523-4866-B681-5292CE189988}"/>
              </a:ext>
            </a:extLst>
          </p:cNvPr>
          <p:cNvSpPr/>
          <p:nvPr/>
        </p:nvSpPr>
        <p:spPr>
          <a:xfrm>
            <a:off x="255797" y="3723640"/>
            <a:ext cx="2565180" cy="2067724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0CC29F-EACE-4E45-82F4-A9A7F2FCE377}"/>
                  </a:ext>
                </a:extLst>
              </p:cNvPr>
              <p:cNvSpPr txBox="1"/>
              <p:nvPr/>
            </p:nvSpPr>
            <p:spPr>
              <a:xfrm>
                <a:off x="574452" y="4737634"/>
                <a:ext cx="211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0CC29F-EACE-4E45-82F4-A9A7F2FC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2" y="4737634"/>
                <a:ext cx="211995" cy="307777"/>
              </a:xfrm>
              <a:prstGeom prst="rect">
                <a:avLst/>
              </a:prstGeom>
              <a:blipFill>
                <a:blip r:embed="rId9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B181D6-0059-4D64-B572-D6B969B47735}"/>
              </a:ext>
            </a:extLst>
          </p:cNvPr>
          <p:cNvCxnSpPr>
            <a:cxnSpLocks/>
          </p:cNvCxnSpPr>
          <p:nvPr/>
        </p:nvCxnSpPr>
        <p:spPr>
          <a:xfrm flipV="1">
            <a:off x="583066" y="5026982"/>
            <a:ext cx="203381" cy="195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B3F84AC0-7B21-4551-A4C2-AC0952058B08}"/>
              </a:ext>
            </a:extLst>
          </p:cNvPr>
          <p:cNvSpPr/>
          <p:nvPr/>
        </p:nvSpPr>
        <p:spPr>
          <a:xfrm rot="5400000">
            <a:off x="431530" y="5529555"/>
            <a:ext cx="137123" cy="353128"/>
          </a:xfrm>
          <a:prstGeom prst="rightBrac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F081A9-F825-42A5-8D08-CCAEEEA43E68}"/>
              </a:ext>
            </a:extLst>
          </p:cNvPr>
          <p:cNvSpPr/>
          <p:nvPr/>
        </p:nvSpPr>
        <p:spPr>
          <a:xfrm>
            <a:off x="280206" y="5842702"/>
            <a:ext cx="404550" cy="258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414688-B231-4C79-9EAE-F137E5ECAE17}"/>
                  </a:ext>
                </a:extLst>
              </p:cNvPr>
              <p:cNvSpPr/>
              <p:nvPr/>
            </p:nvSpPr>
            <p:spPr>
              <a:xfrm>
                <a:off x="213555" y="5791364"/>
                <a:ext cx="565219" cy="311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414688-B231-4C79-9EAE-F137E5ECA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5" y="5791364"/>
                <a:ext cx="565219" cy="311560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0807DE-9486-4C8C-B50D-743CF62ACBE8}"/>
                  </a:ext>
                </a:extLst>
              </p:cNvPr>
              <p:cNvSpPr txBox="1"/>
              <p:nvPr/>
            </p:nvSpPr>
            <p:spPr>
              <a:xfrm>
                <a:off x="2617590" y="4398537"/>
                <a:ext cx="211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AE5688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400" i="1">
                          <a:solidFill>
                            <a:srgbClr val="AE568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>
                  <a:solidFill>
                    <a:srgbClr val="AE568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0807DE-9486-4C8C-B50D-743CF62A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90" y="4398537"/>
                <a:ext cx="211995" cy="307777"/>
              </a:xfrm>
              <a:prstGeom prst="rect">
                <a:avLst/>
              </a:prstGeom>
              <a:blipFill>
                <a:blip r:embed="rId11"/>
                <a:stretch>
                  <a:fillRect r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F17B54E0-55BA-4351-9594-DD448046E48E}"/>
              </a:ext>
            </a:extLst>
          </p:cNvPr>
          <p:cNvSpPr/>
          <p:nvPr/>
        </p:nvSpPr>
        <p:spPr>
          <a:xfrm>
            <a:off x="2106601" y="49827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323232"/>
                </a:solidFill>
              </a:rPr>
              <a:t>[5]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F8FFC9F-02E9-43A9-B31B-B34FF0EADD3C}"/>
                  </a:ext>
                </a:extLst>
              </p:cNvPr>
              <p:cNvSpPr/>
              <p:nvPr/>
            </p:nvSpPr>
            <p:spPr>
              <a:xfrm>
                <a:off x="242489" y="1543263"/>
                <a:ext cx="2901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32323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>
                    <a:solidFill>
                      <a:srgbClr val="323232"/>
                    </a:solidFill>
                  </a:rPr>
                  <a:t> … angular neutron flux)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F8FFC9F-02E9-43A9-B31B-B34FF0EAD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89" y="1543263"/>
                <a:ext cx="2901948" cy="369332"/>
              </a:xfrm>
              <a:prstGeom prst="rect">
                <a:avLst/>
              </a:prstGeom>
              <a:blipFill>
                <a:blip r:embed="rId12"/>
                <a:stretch>
                  <a:fillRect l="-1891" t="-8197" r="-105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4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5" grpId="0"/>
      <p:bldP spid="14" grpId="0"/>
      <p:bldP spid="15" grpId="0" animBg="1"/>
      <p:bldP spid="6" grpId="0"/>
      <p:bldP spid="8" grpId="0"/>
      <p:bldP spid="22" grpId="0"/>
      <p:bldP spid="11" grpId="0"/>
      <p:bldP spid="31" grpId="0"/>
      <p:bldP spid="7" grpId="0" animBg="1"/>
      <p:bldP spid="33" grpId="0" animBg="1"/>
      <p:bldP spid="36" grpId="0" animBg="1"/>
      <p:bldP spid="9" grpId="0"/>
      <p:bldP spid="39" grpId="0"/>
      <p:bldP spid="40" grpId="0"/>
      <p:bldP spid="52" grpId="0" animBg="1"/>
      <p:bldP spid="41" grpId="0"/>
      <p:bldP spid="50" grpId="0" animBg="1"/>
      <p:bldP spid="43" grpId="0"/>
      <p:bldP spid="45" grpId="0" animBg="1"/>
      <p:bldP spid="51" grpId="0" animBg="1"/>
      <p:bldP spid="46" grpId="0"/>
      <p:bldP spid="47" grpId="0"/>
      <p:bldP spid="48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9F53-7D88-4B1F-BE77-44FF0BFC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Random Ray Method (TRRM)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8703-A549-41E5-B853-63282D40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32" y="1891353"/>
            <a:ext cx="4287914" cy="147732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Method of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Characterics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much lower memory requirements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higher accuracy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flexible geometry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6FAF4-BBA7-4DA1-BD71-69A17524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3489320"/>
            <a:ext cx="6080143" cy="26096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BE95B0-5063-481A-9B74-EE9964D00850}"/>
              </a:ext>
            </a:extLst>
          </p:cNvPr>
          <p:cNvSpPr/>
          <p:nvPr/>
        </p:nvSpPr>
        <p:spPr>
          <a:xfrm>
            <a:off x="4656256" y="1820296"/>
            <a:ext cx="4572000" cy="1535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323232"/>
                </a:solidFill>
                <a:sym typeface="Wingdings" panose="05000000000000000000" pitchFamily="2" charset="2"/>
              </a:rPr>
              <a:t>Multi-Group Monte Carlo:</a:t>
            </a:r>
            <a:br>
              <a:rPr lang="en-GB" sz="2000" dirty="0">
                <a:solidFill>
                  <a:srgbClr val="323232"/>
                </a:solidFill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FFC000"/>
                </a:solidFill>
                <a:sym typeface="Wingdings" panose="05000000000000000000" pitchFamily="2" charset="2"/>
              </a:rPr>
              <a:t> </a:t>
            </a:r>
            <a:r>
              <a:rPr lang="en-GB" sz="2000" dirty="0">
                <a:solidFill>
                  <a:srgbClr val="323232"/>
                </a:solidFill>
                <a:sym typeface="Wingdings" panose="05000000000000000000" pitchFamily="2" charset="2"/>
              </a:rPr>
              <a:t>runtime comparison depending on energy groups and tallied quantities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GB" sz="2000" dirty="0">
                <a:solidFill>
                  <a:srgbClr val="323232"/>
                </a:solidFill>
                <a:sym typeface="Wingdings" panose="05000000000000000000" pitchFamily="2" charset="2"/>
              </a:rPr>
              <a:t>uniform uncertainty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0359B-2659-4A05-83BD-ECB2A5B5B58D}"/>
              </a:ext>
            </a:extLst>
          </p:cNvPr>
          <p:cNvSpPr/>
          <p:nvPr/>
        </p:nvSpPr>
        <p:spPr>
          <a:xfrm>
            <a:off x="3617263" y="1103233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323232"/>
                </a:solidFill>
              </a:rPr>
              <a:t>TRRM </a:t>
            </a:r>
          </a:p>
          <a:p>
            <a:pPr algn="ctr"/>
            <a:r>
              <a:rPr lang="en-GB" sz="2000" b="1" dirty="0">
                <a:solidFill>
                  <a:srgbClr val="323232"/>
                </a:solidFill>
              </a:rPr>
              <a:t>vs </a:t>
            </a:r>
            <a:endParaRPr lang="en-GB" sz="2000" dirty="0">
              <a:solidFill>
                <a:srgbClr val="32323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8FCDB-A360-44C3-945F-6888EC5E5EB0}"/>
              </a:ext>
            </a:extLst>
          </p:cNvPr>
          <p:cNvSpPr/>
          <p:nvPr/>
        </p:nvSpPr>
        <p:spPr>
          <a:xfrm>
            <a:off x="7103474" y="572895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323232"/>
                </a:solidFill>
              </a:rPr>
              <a:t>[7]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B69D2-3AC0-4888-AC95-831D9DF55FDB}"/>
              </a:ext>
            </a:extLst>
          </p:cNvPr>
          <p:cNvSpPr/>
          <p:nvPr/>
        </p:nvSpPr>
        <p:spPr>
          <a:xfrm>
            <a:off x="1936749" y="6274777"/>
            <a:ext cx="6488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323232"/>
                </a:solidFill>
              </a:rPr>
              <a:t>[7] P. Cosgrove, et al. “The Random Ray Method Versus Multigroup Monte Carlo: The</a:t>
            </a:r>
          </a:p>
          <a:p>
            <a:r>
              <a:rPr lang="en-GB" sz="1000" dirty="0">
                <a:solidFill>
                  <a:srgbClr val="323232"/>
                </a:solidFill>
              </a:rPr>
              <a:t>Method of Characteristics in </a:t>
            </a:r>
            <a:r>
              <a:rPr lang="en-GB" sz="1000" dirty="0" err="1">
                <a:solidFill>
                  <a:srgbClr val="323232"/>
                </a:solidFill>
              </a:rPr>
              <a:t>OpenMC</a:t>
            </a:r>
            <a:r>
              <a:rPr lang="en-GB" sz="1000" dirty="0">
                <a:solidFill>
                  <a:srgbClr val="323232"/>
                </a:solidFill>
              </a:rPr>
              <a:t> and SCONE”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05C78-B752-46DC-96DF-0CA265E59FB1}"/>
              </a:ext>
            </a:extLst>
          </p:cNvPr>
          <p:cNvSpPr txBox="1"/>
          <p:nvPr/>
        </p:nvSpPr>
        <p:spPr>
          <a:xfrm>
            <a:off x="1592664" y="5632199"/>
            <a:ext cx="1728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23232"/>
                </a:solidFill>
              </a:rPr>
              <a:t>MGMC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3BE7B-3639-40AE-AA77-C69B5FE1210A}"/>
              </a:ext>
            </a:extLst>
          </p:cNvPr>
          <p:cNvSpPr txBox="1"/>
          <p:nvPr/>
        </p:nvSpPr>
        <p:spPr>
          <a:xfrm>
            <a:off x="4656256" y="5632199"/>
            <a:ext cx="1728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23232"/>
                </a:solidFill>
              </a:rPr>
              <a:t>TRRM</a:t>
            </a:r>
          </a:p>
        </p:txBody>
      </p:sp>
    </p:spTree>
    <p:extLst>
      <p:ext uri="{BB962C8B-B14F-4D97-AF65-F5344CB8AC3E}">
        <p14:creationId xmlns:p14="http://schemas.microsoft.com/office/powerpoint/2010/main" val="10190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D67AC3F-5355-4F95-9E71-4D110A0F79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3527" y="1165861"/>
                <a:ext cx="8578361" cy="4853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8288" indent="-268288" algn="l" rtl="0" eaLnBrk="0" fontAlgn="base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 sz="2400" b="0">
                    <a:solidFill>
                      <a:srgbClr val="32323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27063" indent="-265113" algn="l" rtl="0" eaLnBrk="0" fontAlgn="base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SzPct val="70000"/>
                  <a:buFont typeface="Calibri" panose="020F0502020204030204" pitchFamily="34" charset="0"/>
                  <a:buChar char="‒"/>
                  <a:defRPr sz="2200" b="0">
                    <a:solidFill>
                      <a:srgbClr val="323232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985838" indent="-269875" algn="l" rtl="0" eaLnBrk="0" fontAlgn="base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 sz="2000" b="0">
                    <a:solidFill>
                      <a:srgbClr val="323232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344613" indent="-265113" algn="l" rtl="0" eaLnBrk="0" fontAlgn="base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har char="•"/>
                  <a:defRPr sz="1800" b="0">
                    <a:solidFill>
                      <a:srgbClr val="323232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1703388" indent="-269875" algn="l" rtl="0" eaLnBrk="0" fontAlgn="base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har char="•"/>
                  <a:defRPr sz="1800" b="0">
                    <a:solidFill>
                      <a:srgbClr val="323232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18081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653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7225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179763" indent="-269875" algn="l" rtl="0" fontAlgn="base">
                  <a:spcBef>
                    <a:spcPct val="0"/>
                  </a:spcBef>
                  <a:spcAft>
                    <a:spcPct val="7500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Time-dependent neutron transport equation:</a:t>
                </a:r>
                <a:b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600" kern="0" dirty="0"/>
              </a:p>
              <a:p>
                <a:pPr marL="0" indent="0">
                  <a:lnSpc>
                    <a:spcPct val="100000"/>
                  </a:lnSpc>
                  <a:buNone/>
                </a:pPr>
                <a:br>
                  <a:rPr lang="en-US" sz="1600" kern="0" dirty="0"/>
                </a:br>
                <a:endParaRPr lang="en-US" sz="1600" kern="0" dirty="0"/>
              </a:p>
              <a:p>
                <a:pPr marL="0" indent="0">
                  <a:lnSpc>
                    <a:spcPct val="100000"/>
                  </a:lnSpc>
                  <a:buNone/>
                </a:pPr>
                <a:br>
                  <a:rPr lang="en-US" sz="1600" kern="0" dirty="0"/>
                </a:br>
                <a:endParaRPr lang="en-US" sz="100" kern="0" dirty="0"/>
              </a:p>
              <a:p>
                <a:pPr>
                  <a:lnSpc>
                    <a:spcPct val="100000"/>
                  </a:lnSpc>
                </a:pPr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Flux solution contains angular flux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of previous time step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angular flux not stored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Two time-dependent variants proposed:</a:t>
                </a:r>
              </a:p>
              <a:p>
                <a:pPr marL="808038" indent="-342900">
                  <a:lnSpc>
                    <a:spcPct val="100000"/>
                  </a:lnSpc>
                  <a:buAutoNum type="arabicPeriod"/>
                </a:pPr>
                <a:r>
                  <a:rPr lang="en-US" sz="16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Time-Implicit Random Ray</a:t>
                </a: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converges time step by time step, using isotropic approximation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GB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rgbClr val="000000"/>
                    </a:solidFill>
                  </a:rPr>
                  <a:t> </a:t>
                </a:r>
                <a:endParaRPr lang="en-US" sz="16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8038" indent="-342900">
                  <a:lnSpc>
                    <a:spcPct val="100000"/>
                  </a:lnSpc>
                  <a:buAutoNum type="arabicPeriod"/>
                </a:pPr>
                <a:r>
                  <a:rPr lang="en-US" sz="16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Time-Continuous Random Ray</a:t>
                </a: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converging spatial and temporal solution together, using angular flux directly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D67AC3F-5355-4F95-9E71-4D110A0F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1165861"/>
                <a:ext cx="8578361" cy="4853940"/>
              </a:xfrm>
              <a:prstGeom prst="rect">
                <a:avLst/>
              </a:prstGeom>
              <a:blipFill>
                <a:blip r:embed="rId3"/>
                <a:stretch>
                  <a:fillRect l="-1493" t="-1631" b="-43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69A2C38-40FB-466C-B72B-D7AD4B20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about time-dependent Random Ray?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67AF39-2FD6-442F-96DF-68FCAA1E5322}"/>
                  </a:ext>
                </a:extLst>
              </p:cNvPr>
              <p:cNvSpPr/>
              <p:nvPr/>
            </p:nvSpPr>
            <p:spPr>
              <a:xfrm>
                <a:off x="556807" y="1439352"/>
                <a:ext cx="5072607" cy="502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>
                        <m:f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1400" b="0" i="1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323232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67AF39-2FD6-442F-96DF-68FCAA1E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" y="1439352"/>
                <a:ext cx="5072607" cy="502061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6BBC2D-050B-4030-BA7D-E3E492A00D52}"/>
                  </a:ext>
                </a:extLst>
              </p:cNvPr>
              <p:cNvSpPr/>
              <p:nvPr/>
            </p:nvSpPr>
            <p:spPr>
              <a:xfrm>
                <a:off x="603309" y="2024957"/>
                <a:ext cx="4572000" cy="5354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>
                        <m:f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rgbClr val="32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32323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1400" b="0" i="1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i="1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400" b="0" i="0" smtClean="0">
                          <a:solidFill>
                            <a:srgbClr val="32323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6BBC2D-050B-4030-BA7D-E3E492A00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9" y="2024957"/>
                <a:ext cx="4572000" cy="535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369FCD2-5B75-4C16-A524-6A5C78BDD744}"/>
              </a:ext>
            </a:extLst>
          </p:cNvPr>
          <p:cNvSpPr/>
          <p:nvPr/>
        </p:nvSpPr>
        <p:spPr>
          <a:xfrm>
            <a:off x="617278" y="1481659"/>
            <a:ext cx="1084522" cy="4912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09B87-218F-48B4-B346-11EB797CEC74}"/>
              </a:ext>
            </a:extLst>
          </p:cNvPr>
          <p:cNvSpPr/>
          <p:nvPr/>
        </p:nvSpPr>
        <p:spPr>
          <a:xfrm>
            <a:off x="617279" y="2062551"/>
            <a:ext cx="932122" cy="53546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9B4D6-7E77-4A6F-9B05-8330B9CFEE55}"/>
              </a:ext>
            </a:extLst>
          </p:cNvPr>
          <p:cNvSpPr/>
          <p:nvPr/>
        </p:nvSpPr>
        <p:spPr>
          <a:xfrm>
            <a:off x="556807" y="2873461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>
                <a:solidFill>
                  <a:srgbClr val="323232"/>
                </a:solidFill>
              </a:rPr>
              <a:t>Approximations and numerical treatment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56BFB92-B631-4E80-82A1-1867CC94AAED}"/>
              </a:ext>
            </a:extLst>
          </p:cNvPr>
          <p:cNvSpPr/>
          <p:nvPr/>
        </p:nvSpPr>
        <p:spPr>
          <a:xfrm rot="5400000">
            <a:off x="2478657" y="2619276"/>
            <a:ext cx="272854" cy="183823"/>
          </a:xfrm>
          <a:prstGeom prst="rightArrow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DA3BDF-98DC-4710-992E-1CD9D3D4B4D6}"/>
              </a:ext>
            </a:extLst>
          </p:cNvPr>
          <p:cNvSpPr/>
          <p:nvPr/>
        </p:nvSpPr>
        <p:spPr>
          <a:xfrm rot="5400000">
            <a:off x="2478656" y="3324391"/>
            <a:ext cx="272854" cy="183823"/>
          </a:xfrm>
          <a:prstGeom prst="rightArrow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 animBg="1"/>
      <p:bldP spid="26" grpId="0" animBg="1"/>
      <p:bldP spid="5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5F9BC2A-2A1B-4ACC-BD6F-FDAD99BBD489}"/>
              </a:ext>
            </a:extLst>
          </p:cNvPr>
          <p:cNvSpPr/>
          <p:nvPr/>
        </p:nvSpPr>
        <p:spPr>
          <a:xfrm>
            <a:off x="5461754" y="4574436"/>
            <a:ext cx="3426214" cy="1537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D5BF14B-CB3B-45D5-B875-E3BB947F4F25}"/>
              </a:ext>
            </a:extLst>
          </p:cNvPr>
          <p:cNvSpPr/>
          <p:nvPr/>
        </p:nvSpPr>
        <p:spPr>
          <a:xfrm>
            <a:off x="5461754" y="1303435"/>
            <a:ext cx="3426214" cy="30759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D5AAFC-5B15-7A53-0D53-4B32659C0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" y="1804664"/>
            <a:ext cx="863876" cy="858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B887FC-4810-21B7-2285-94BF6539E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130" y="2711909"/>
            <a:ext cx="863878" cy="858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440D81-8BC0-E575-24CA-DDECD8FC9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1782" y="3619871"/>
            <a:ext cx="863876" cy="858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33CE07-96AD-27FD-CE6C-84A3E6062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589" y="4537035"/>
            <a:ext cx="863876" cy="8582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7391F8-1025-471C-A3D0-FBD42B13F5EE}"/>
              </a:ext>
            </a:extLst>
          </p:cNvPr>
          <p:cNvGrpSpPr>
            <a:grpSpLocks noChangeAspect="1"/>
          </p:cNvGrpSpPr>
          <p:nvPr/>
        </p:nvGrpSpPr>
        <p:grpSpPr>
          <a:xfrm>
            <a:off x="3702188" y="1808225"/>
            <a:ext cx="836580" cy="836580"/>
            <a:chOff x="2813050" y="1729975"/>
            <a:chExt cx="900000" cy="900000"/>
          </a:xfrm>
          <a:solidFill>
            <a:srgbClr val="706D60">
              <a:alpha val="40000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47987E-04B4-4A9B-ADC4-461A35DDE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3D0DBC-ADB9-4812-A282-3D3F8A16EB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41F9445-1385-4EBC-99A8-CDE4824593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8AC8631-CA72-4F47-835D-09B5A29DF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134E93D-FE44-4381-BEE8-98A76484D8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91B24A-1103-4D75-A931-70207E744B74}"/>
              </a:ext>
            </a:extLst>
          </p:cNvPr>
          <p:cNvGrpSpPr>
            <a:grpSpLocks noChangeAspect="1"/>
          </p:cNvGrpSpPr>
          <p:nvPr/>
        </p:nvGrpSpPr>
        <p:grpSpPr>
          <a:xfrm>
            <a:off x="3698933" y="2727280"/>
            <a:ext cx="836580" cy="836580"/>
            <a:chOff x="2813050" y="1729975"/>
            <a:chExt cx="900000" cy="900000"/>
          </a:xfrm>
          <a:solidFill>
            <a:srgbClr val="9C6D34">
              <a:alpha val="65000"/>
            </a:srgbClr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3937B5-A528-4D09-893D-78D394E10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88AA266-CF66-46D1-AEC2-2D1F544068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C02CB39-A7A2-4F19-A687-20000A6679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849C198-C8D7-42BC-81C7-36FA032A99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27F509F-EC3F-4274-BC04-7F9545C9F8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A3EAD76-0F96-44AD-96E2-315503429553}"/>
              </a:ext>
            </a:extLst>
          </p:cNvPr>
          <p:cNvGrpSpPr>
            <a:grpSpLocks noChangeAspect="1"/>
          </p:cNvGrpSpPr>
          <p:nvPr/>
        </p:nvGrpSpPr>
        <p:grpSpPr>
          <a:xfrm>
            <a:off x="3698933" y="3626898"/>
            <a:ext cx="836580" cy="836580"/>
            <a:chOff x="2813050" y="1729975"/>
            <a:chExt cx="900000" cy="900000"/>
          </a:xfrm>
          <a:solidFill>
            <a:schemeClr val="accent2">
              <a:lumMod val="75000"/>
              <a:alpha val="58000"/>
            </a:schemeClr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11932A0-2A1C-4817-AD1D-6739B6D4F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7A2E2B1-4668-4A0B-8A0D-BA9985103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D253442-14FE-4474-B343-22DD4C9C8A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DCCAADD-EBE8-4A6D-A4AE-D75E6FB0A6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9B71DD1-D8FF-4CE3-9F7A-C662B65102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97B43AA-C0D3-44D7-91FE-91C6ADC26055}"/>
              </a:ext>
            </a:extLst>
          </p:cNvPr>
          <p:cNvGrpSpPr>
            <a:grpSpLocks noChangeAspect="1"/>
          </p:cNvGrpSpPr>
          <p:nvPr/>
        </p:nvGrpSpPr>
        <p:grpSpPr>
          <a:xfrm>
            <a:off x="3698933" y="4538735"/>
            <a:ext cx="836580" cy="836580"/>
            <a:chOff x="2813050" y="1729975"/>
            <a:chExt cx="900000" cy="900000"/>
          </a:xfrm>
          <a:solidFill>
            <a:srgbClr val="C00000">
              <a:alpha val="33000"/>
            </a:srgbClr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B9C012D-1C0B-4FAB-8E4E-F2F640E80D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12EB90E-58A5-4F19-B0BF-41464F3FB2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E12164C-18DA-4421-9438-DB1A9F01D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B557921-9986-44A9-8C25-73890B3AC2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7AC4F49-17D3-4ACD-A0DF-AF2050A958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D958B3-C488-49AB-86C2-3435FD5E5045}"/>
              </a:ext>
            </a:extLst>
          </p:cNvPr>
          <p:cNvSpPr txBox="1"/>
          <p:nvPr/>
        </p:nvSpPr>
        <p:spPr>
          <a:xfrm>
            <a:off x="114686" y="2027839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t =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52D91F-6626-48B8-9BFF-BC3E89EC4592}"/>
              </a:ext>
            </a:extLst>
          </p:cNvPr>
          <p:cNvGrpSpPr/>
          <p:nvPr/>
        </p:nvGrpSpPr>
        <p:grpSpPr>
          <a:xfrm>
            <a:off x="2878141" y="1873322"/>
            <a:ext cx="974257" cy="440183"/>
            <a:chOff x="1947839" y="1828600"/>
            <a:chExt cx="974257" cy="440183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7FB7BD2-07BA-47FD-AD1D-EF34CACBC26F}"/>
                </a:ext>
              </a:extLst>
            </p:cNvPr>
            <p:cNvSpPr/>
            <p:nvPr/>
          </p:nvSpPr>
          <p:spPr>
            <a:xfrm>
              <a:off x="2124022" y="2114497"/>
              <a:ext cx="578151" cy="154286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155A913-0CE8-44A8-A8DB-03DC9976EF83}"/>
                </a:ext>
              </a:extLst>
            </p:cNvPr>
            <p:cNvSpPr txBox="1"/>
            <p:nvPr/>
          </p:nvSpPr>
          <p:spPr>
            <a:xfrm>
              <a:off x="1947839" y="1828600"/>
              <a:ext cx="974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</a:rPr>
                <a:t>converge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D32D80C-DE4C-4CB0-B644-A23CA4A093A1}"/>
              </a:ext>
            </a:extLst>
          </p:cNvPr>
          <p:cNvSpPr txBox="1"/>
          <p:nvPr/>
        </p:nvSpPr>
        <p:spPr>
          <a:xfrm>
            <a:off x="4504547" y="1904285"/>
            <a:ext cx="71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Score results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C2FAA3-1527-46D3-ACD6-AD8C1CE3EEE2}"/>
              </a:ext>
            </a:extLst>
          </p:cNvPr>
          <p:cNvSpPr txBox="1"/>
          <p:nvPr/>
        </p:nvSpPr>
        <p:spPr>
          <a:xfrm>
            <a:off x="122929" y="2967229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t = 2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51DD20-16E7-4386-8B17-6F528CF3FBCE}"/>
              </a:ext>
            </a:extLst>
          </p:cNvPr>
          <p:cNvGrpSpPr/>
          <p:nvPr/>
        </p:nvGrpSpPr>
        <p:grpSpPr>
          <a:xfrm>
            <a:off x="2858921" y="2855104"/>
            <a:ext cx="974257" cy="440183"/>
            <a:chOff x="1947839" y="1828600"/>
            <a:chExt cx="974257" cy="440183"/>
          </a:xfrm>
        </p:grpSpPr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3EF3320A-FDEE-4495-B170-688B90BBDBD9}"/>
                </a:ext>
              </a:extLst>
            </p:cNvPr>
            <p:cNvSpPr/>
            <p:nvPr/>
          </p:nvSpPr>
          <p:spPr>
            <a:xfrm>
              <a:off x="2124022" y="2114497"/>
              <a:ext cx="578151" cy="154286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148C5C-8FF7-4BAB-9539-1F9DADC35004}"/>
                </a:ext>
              </a:extLst>
            </p:cNvPr>
            <p:cNvSpPr txBox="1"/>
            <p:nvPr/>
          </p:nvSpPr>
          <p:spPr>
            <a:xfrm>
              <a:off x="1947839" y="1828600"/>
              <a:ext cx="974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converge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48465C0-5CEE-421C-B0E1-C7F88F86C69F}"/>
              </a:ext>
            </a:extLst>
          </p:cNvPr>
          <p:cNvSpPr txBox="1"/>
          <p:nvPr/>
        </p:nvSpPr>
        <p:spPr>
          <a:xfrm>
            <a:off x="4494465" y="2841313"/>
            <a:ext cx="71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Score results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069841-F2B1-4D19-B3FF-495E34CFB46C}"/>
              </a:ext>
            </a:extLst>
          </p:cNvPr>
          <p:cNvSpPr txBox="1"/>
          <p:nvPr/>
        </p:nvSpPr>
        <p:spPr>
          <a:xfrm>
            <a:off x="109026" y="3910246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t = 3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6E3ECD0-7EA0-4426-A9E0-2DE414EB1063}"/>
              </a:ext>
            </a:extLst>
          </p:cNvPr>
          <p:cNvGrpSpPr/>
          <p:nvPr/>
        </p:nvGrpSpPr>
        <p:grpSpPr>
          <a:xfrm>
            <a:off x="2858921" y="3729944"/>
            <a:ext cx="974257" cy="440183"/>
            <a:chOff x="1947839" y="1828600"/>
            <a:chExt cx="974257" cy="440183"/>
          </a:xfrm>
        </p:grpSpPr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9B513FD9-59C0-484F-BD90-CAB7E8D9FB49}"/>
                </a:ext>
              </a:extLst>
            </p:cNvPr>
            <p:cNvSpPr/>
            <p:nvPr/>
          </p:nvSpPr>
          <p:spPr>
            <a:xfrm>
              <a:off x="2124022" y="2114497"/>
              <a:ext cx="578151" cy="154286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9E8D9A4-B485-498F-959D-816FEF1DC7E3}"/>
                </a:ext>
              </a:extLst>
            </p:cNvPr>
            <p:cNvSpPr txBox="1"/>
            <p:nvPr/>
          </p:nvSpPr>
          <p:spPr>
            <a:xfrm>
              <a:off x="1947839" y="1828600"/>
              <a:ext cx="974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converge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AC624D8-7ED0-4921-BDB5-02B55FFD03F6}"/>
              </a:ext>
            </a:extLst>
          </p:cNvPr>
          <p:cNvSpPr txBox="1"/>
          <p:nvPr/>
        </p:nvSpPr>
        <p:spPr>
          <a:xfrm>
            <a:off x="4516662" y="3769714"/>
            <a:ext cx="71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Score results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AAEB0E-B2FF-457E-82BC-1FA7B6974E73}"/>
              </a:ext>
            </a:extLst>
          </p:cNvPr>
          <p:cNvSpPr txBox="1"/>
          <p:nvPr/>
        </p:nvSpPr>
        <p:spPr>
          <a:xfrm>
            <a:off x="91659" y="4839887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t = 4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2ED550D-2033-4312-9586-FE4979EB0B4E}"/>
              </a:ext>
            </a:extLst>
          </p:cNvPr>
          <p:cNvGrpSpPr/>
          <p:nvPr/>
        </p:nvGrpSpPr>
        <p:grpSpPr>
          <a:xfrm>
            <a:off x="2878141" y="4645882"/>
            <a:ext cx="974257" cy="440183"/>
            <a:chOff x="1947839" y="1828600"/>
            <a:chExt cx="974257" cy="440183"/>
          </a:xfrm>
        </p:grpSpPr>
        <p:sp>
          <p:nvSpPr>
            <p:cNvPr id="99" name="Arrow: Right 98">
              <a:extLst>
                <a:ext uri="{FF2B5EF4-FFF2-40B4-BE49-F238E27FC236}">
                  <a16:creationId xmlns:a16="http://schemas.microsoft.com/office/drawing/2014/main" id="{733D031B-BF67-4443-A486-1453F2576D9A}"/>
                </a:ext>
              </a:extLst>
            </p:cNvPr>
            <p:cNvSpPr/>
            <p:nvPr/>
          </p:nvSpPr>
          <p:spPr>
            <a:xfrm>
              <a:off x="2124022" y="2114497"/>
              <a:ext cx="578151" cy="154286"/>
            </a:xfrm>
            <a:prstGeom prst="rightArrow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D8C7E3-A9B3-4BCB-8253-AE537E0E5249}"/>
                </a:ext>
              </a:extLst>
            </p:cNvPr>
            <p:cNvSpPr txBox="1"/>
            <p:nvPr/>
          </p:nvSpPr>
          <p:spPr>
            <a:xfrm>
              <a:off x="1947839" y="1828600"/>
              <a:ext cx="974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</a:rPr>
                <a:t>converge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591B969E-AF55-4B6A-B3B6-2A750F097715}"/>
              </a:ext>
            </a:extLst>
          </p:cNvPr>
          <p:cNvSpPr txBox="1"/>
          <p:nvPr/>
        </p:nvSpPr>
        <p:spPr>
          <a:xfrm>
            <a:off x="4503763" y="4696117"/>
            <a:ext cx="71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Score results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4D03C85-EAC2-415C-8F81-324876CD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Time-Implicit Version (TRRM-TI)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6F9246-909D-4341-B035-E8C586BE1E3A}"/>
              </a:ext>
            </a:extLst>
          </p:cNvPr>
          <p:cNvSpPr txBox="1"/>
          <p:nvPr/>
        </p:nvSpPr>
        <p:spPr>
          <a:xfrm>
            <a:off x="683000" y="1521089"/>
            <a:ext cx="621439" cy="2043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Cycle 1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B98C46E4-425E-4B42-B74C-585DFBC78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4" y="1800781"/>
            <a:ext cx="863876" cy="85826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8176A8B-D8A8-4191-BE2A-73C64D436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7585" y="2708026"/>
            <a:ext cx="863878" cy="858268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D304107-2DB0-413B-9190-484FE8AB8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87237" y="3615988"/>
            <a:ext cx="863876" cy="85826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7F0EF460-C51A-40AA-949C-8DDD767ECE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8044" y="4533152"/>
            <a:ext cx="863876" cy="85826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CFE7983F-6EF1-4FEB-8CC5-75A29AED2AC9}"/>
              </a:ext>
            </a:extLst>
          </p:cNvPr>
          <p:cNvSpPr txBox="1"/>
          <p:nvPr/>
        </p:nvSpPr>
        <p:spPr>
          <a:xfrm>
            <a:off x="2497112" y="2064908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86B158-249F-4280-908B-2D3B2BED2B6F}"/>
              </a:ext>
            </a:extLst>
          </p:cNvPr>
          <p:cNvCxnSpPr>
            <a:cxnSpLocks/>
          </p:cNvCxnSpPr>
          <p:nvPr/>
        </p:nvCxnSpPr>
        <p:spPr>
          <a:xfrm flipH="1">
            <a:off x="2340510" y="2361691"/>
            <a:ext cx="1358427" cy="599938"/>
          </a:xfrm>
          <a:prstGeom prst="straightConnector1">
            <a:avLst/>
          </a:prstGeom>
          <a:ln w="63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1B57909-D185-493D-A489-904A7AD1C96D}"/>
              </a:ext>
            </a:extLst>
          </p:cNvPr>
          <p:cNvCxnSpPr>
            <a:cxnSpLocks/>
          </p:cNvCxnSpPr>
          <p:nvPr/>
        </p:nvCxnSpPr>
        <p:spPr>
          <a:xfrm flipH="1">
            <a:off x="2335102" y="3305954"/>
            <a:ext cx="1358427" cy="599938"/>
          </a:xfrm>
          <a:prstGeom prst="straightConnector1">
            <a:avLst/>
          </a:prstGeom>
          <a:ln w="63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6DE80A9B-3719-43E9-BFC0-34D6589009EB}"/>
              </a:ext>
            </a:extLst>
          </p:cNvPr>
          <p:cNvCxnSpPr>
            <a:cxnSpLocks/>
          </p:cNvCxnSpPr>
          <p:nvPr/>
        </p:nvCxnSpPr>
        <p:spPr>
          <a:xfrm flipH="1">
            <a:off x="2347690" y="4190935"/>
            <a:ext cx="1358427" cy="599938"/>
          </a:xfrm>
          <a:prstGeom prst="straightConnector1">
            <a:avLst/>
          </a:prstGeom>
          <a:ln w="63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E5410BD5-5B08-4F79-BC20-F921BA6F67A8}"/>
              </a:ext>
            </a:extLst>
          </p:cNvPr>
          <p:cNvSpPr txBox="1"/>
          <p:nvPr/>
        </p:nvSpPr>
        <p:spPr>
          <a:xfrm>
            <a:off x="2491023" y="3023560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EB281EC-E433-463E-8A5B-C8D938A32360}"/>
              </a:ext>
            </a:extLst>
          </p:cNvPr>
          <p:cNvSpPr txBox="1"/>
          <p:nvPr/>
        </p:nvSpPr>
        <p:spPr>
          <a:xfrm>
            <a:off x="2497546" y="3905892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9FFA228-CA67-41D4-9EFC-A9459ADFA93A}"/>
              </a:ext>
            </a:extLst>
          </p:cNvPr>
          <p:cNvSpPr txBox="1"/>
          <p:nvPr/>
        </p:nvSpPr>
        <p:spPr>
          <a:xfrm>
            <a:off x="2496820" y="4820418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7FE3E11-A0F9-4B0E-A5AE-EC7EFA31721D}"/>
              </a:ext>
            </a:extLst>
          </p:cNvPr>
          <p:cNvSpPr txBox="1"/>
          <p:nvPr/>
        </p:nvSpPr>
        <p:spPr>
          <a:xfrm>
            <a:off x="1608455" y="1515419"/>
            <a:ext cx="621439" cy="2043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Cycle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74BC15C9-1DF3-43A1-BB30-ABF954F97748}"/>
                  </a:ext>
                </a:extLst>
              </p:cNvPr>
              <p:cNvSpPr txBox="1"/>
              <p:nvPr/>
            </p:nvSpPr>
            <p:spPr>
              <a:xfrm>
                <a:off x="6449629" y="2898946"/>
                <a:ext cx="2314200" cy="916634"/>
              </a:xfrm>
              <a:prstGeom prst="round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400" dirty="0">
                    <a:solidFill>
                      <a:srgbClr val="000000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400" dirty="0">
                    <a:solidFill>
                      <a:srgbClr val="000000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400" dirty="0">
                    <a:solidFill>
                      <a:srgbClr val="000000"/>
                    </a:solidFill>
                  </a:rPr>
                  <a:t>Accumulate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74BC15C9-1DF3-43A1-BB30-ABF954F9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2898946"/>
                <a:ext cx="2314200" cy="916634"/>
              </a:xfrm>
              <a:prstGeom prst="roundRect">
                <a:avLst/>
              </a:prstGeom>
              <a:blipFill>
                <a:blip r:embed="rId8"/>
                <a:stretch>
                  <a:fillRect l="-1316" t="-1333"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>
            <a:extLst>
              <a:ext uri="{FF2B5EF4-FFF2-40B4-BE49-F238E27FC236}">
                <a16:creationId xmlns:a16="http://schemas.microsoft.com/office/drawing/2014/main" id="{60840324-B662-4CA0-AB79-365C7374CBF1}"/>
              </a:ext>
            </a:extLst>
          </p:cNvPr>
          <p:cNvSpPr txBox="1"/>
          <p:nvPr/>
        </p:nvSpPr>
        <p:spPr>
          <a:xfrm>
            <a:off x="6473320" y="2599183"/>
            <a:ext cx="2290509" cy="238363"/>
          </a:xfrm>
          <a:prstGeom prst="roundRect">
            <a:avLst/>
          </a:prstGeom>
          <a:solidFill>
            <a:srgbClr val="FBEEE5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segments in ray </a:t>
            </a:r>
            <a:r>
              <a:rPr lang="en-GB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GB" sz="1400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1872F0A-3EE4-497D-952D-7C20C8BB945F}"/>
              </a:ext>
            </a:extLst>
          </p:cNvPr>
          <p:cNvSpPr txBox="1"/>
          <p:nvPr/>
        </p:nvSpPr>
        <p:spPr>
          <a:xfrm>
            <a:off x="6157508" y="2315840"/>
            <a:ext cx="2606321" cy="238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rays: 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01C1756-F322-41BB-B8C2-0FC3601466FF}"/>
              </a:ext>
            </a:extLst>
          </p:cNvPr>
          <p:cNvSpPr txBox="1"/>
          <p:nvPr/>
        </p:nvSpPr>
        <p:spPr>
          <a:xfrm>
            <a:off x="5852620" y="2035284"/>
            <a:ext cx="2911209" cy="238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cycles: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B7195B2-D762-4956-A16E-609AB71B29E7}"/>
              </a:ext>
            </a:extLst>
          </p:cNvPr>
          <p:cNvSpPr txBox="1"/>
          <p:nvPr/>
        </p:nvSpPr>
        <p:spPr>
          <a:xfrm>
            <a:off x="6138371" y="3802247"/>
            <a:ext cx="2625458" cy="238363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Normalise flux and add source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2AD72EF-5326-451F-B3E6-9A420B7E4713}"/>
              </a:ext>
            </a:extLst>
          </p:cNvPr>
          <p:cNvSpPr txBox="1"/>
          <p:nvPr/>
        </p:nvSpPr>
        <p:spPr>
          <a:xfrm>
            <a:off x="5535353" y="1370412"/>
            <a:ext cx="3228476" cy="238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time steps </a:t>
            </a:r>
            <a:r>
              <a:rPr lang="en-GB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GB" sz="1400" dirty="0">
                <a:solidFill>
                  <a:srgbClr val="000000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604FD04-E59D-4CB6-9018-D9F613E8A96E}"/>
                  </a:ext>
                </a:extLst>
              </p:cNvPr>
              <p:cNvSpPr txBox="1"/>
              <p:nvPr/>
            </p:nvSpPr>
            <p:spPr>
              <a:xfrm>
                <a:off x="5852621" y="1630179"/>
                <a:ext cx="2314200" cy="363504"/>
              </a:xfrm>
              <a:prstGeom prst="round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GB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604FD04-E59D-4CB6-9018-D9F613E8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21" y="1630179"/>
                <a:ext cx="2314200" cy="363504"/>
              </a:xfrm>
              <a:prstGeom prst="roundRect">
                <a:avLst/>
              </a:prstGeom>
              <a:blipFill>
                <a:blip r:embed="rId9"/>
                <a:stretch>
                  <a:fillRect l="-1316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04831A-57F4-440E-B260-C88BD9F2FFCF}"/>
              </a:ext>
            </a:extLst>
          </p:cNvPr>
          <p:cNvCxnSpPr>
            <a:cxnSpLocks/>
          </p:cNvCxnSpPr>
          <p:nvPr/>
        </p:nvCxnSpPr>
        <p:spPr>
          <a:xfrm flipV="1">
            <a:off x="6126324" y="4690166"/>
            <a:ext cx="0" cy="1275090"/>
          </a:xfrm>
          <a:prstGeom prst="straightConnector1">
            <a:avLst/>
          </a:prstGeom>
          <a:ln w="12700">
            <a:solidFill>
              <a:srgbClr val="3232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6833176-843E-45EF-89F1-2CBD0CAC4E26}"/>
              </a:ext>
            </a:extLst>
          </p:cNvPr>
          <p:cNvCxnSpPr>
            <a:cxnSpLocks/>
          </p:cNvCxnSpPr>
          <p:nvPr/>
        </p:nvCxnSpPr>
        <p:spPr>
          <a:xfrm>
            <a:off x="6126324" y="5965255"/>
            <a:ext cx="2151064" cy="0"/>
          </a:xfrm>
          <a:prstGeom prst="straightConnector1">
            <a:avLst/>
          </a:prstGeom>
          <a:ln w="12700">
            <a:solidFill>
              <a:srgbClr val="3232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2F46307-21B7-4462-86BF-9A8C7C57D178}"/>
              </a:ext>
            </a:extLst>
          </p:cNvPr>
          <p:cNvSpPr txBox="1"/>
          <p:nvPr/>
        </p:nvSpPr>
        <p:spPr>
          <a:xfrm>
            <a:off x="8298838" y="5756672"/>
            <a:ext cx="23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4AAEE8A-1B95-47BB-AD2A-20024DF22DF2}"/>
                  </a:ext>
                </a:extLst>
              </p:cNvPr>
              <p:cNvSpPr/>
              <p:nvPr/>
            </p:nvSpPr>
            <p:spPr>
              <a:xfrm>
                <a:off x="5787319" y="4581587"/>
                <a:ext cx="3370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4AAEE8A-1B95-47BB-AD2A-20024DF22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19" y="4581587"/>
                <a:ext cx="337080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5B629C73-AAA1-43A3-8228-443A7F677D26}"/>
              </a:ext>
            </a:extLst>
          </p:cNvPr>
          <p:cNvSpPr>
            <a:spLocks noChangeAspect="1"/>
          </p:cNvSpPr>
          <p:nvPr/>
        </p:nvSpPr>
        <p:spPr>
          <a:xfrm>
            <a:off x="6322075" y="5384247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3E93B41-A8CE-4230-A2A4-A308033D49DC}"/>
              </a:ext>
            </a:extLst>
          </p:cNvPr>
          <p:cNvSpPr>
            <a:spLocks noChangeAspect="1"/>
          </p:cNvSpPr>
          <p:nvPr/>
        </p:nvSpPr>
        <p:spPr>
          <a:xfrm>
            <a:off x="6322075" y="5589066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84EB71C-6AB0-46F4-8908-9872BE0CB4C6}"/>
              </a:ext>
            </a:extLst>
          </p:cNvPr>
          <p:cNvSpPr>
            <a:spLocks noChangeAspect="1"/>
          </p:cNvSpPr>
          <p:nvPr/>
        </p:nvSpPr>
        <p:spPr>
          <a:xfrm>
            <a:off x="6322075" y="5460700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9F83080-CBD2-4D69-B93E-91F56ACB3CBF}"/>
              </a:ext>
            </a:extLst>
          </p:cNvPr>
          <p:cNvSpPr>
            <a:spLocks noChangeAspect="1"/>
          </p:cNvSpPr>
          <p:nvPr/>
        </p:nvSpPr>
        <p:spPr>
          <a:xfrm>
            <a:off x="6322075" y="5517066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C4E3BC1-08AC-4590-95DB-7DE9C1907A74}"/>
              </a:ext>
            </a:extLst>
          </p:cNvPr>
          <p:cNvSpPr>
            <a:spLocks noChangeAspect="1"/>
          </p:cNvSpPr>
          <p:nvPr/>
        </p:nvSpPr>
        <p:spPr>
          <a:xfrm>
            <a:off x="6685505" y="5223004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BBFFD4B-DA7B-4B64-A47F-5F5A3340AEA5}"/>
              </a:ext>
            </a:extLst>
          </p:cNvPr>
          <p:cNvSpPr>
            <a:spLocks noChangeAspect="1"/>
          </p:cNvSpPr>
          <p:nvPr/>
        </p:nvSpPr>
        <p:spPr>
          <a:xfrm>
            <a:off x="6685505" y="542782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1A66BB5-61B5-4971-A7CF-59CDAB10043B}"/>
              </a:ext>
            </a:extLst>
          </p:cNvPr>
          <p:cNvSpPr>
            <a:spLocks noChangeAspect="1"/>
          </p:cNvSpPr>
          <p:nvPr/>
        </p:nvSpPr>
        <p:spPr>
          <a:xfrm>
            <a:off x="6685505" y="5511214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F11DC82-80E9-477E-B668-69FDE57BF34E}"/>
              </a:ext>
            </a:extLst>
          </p:cNvPr>
          <p:cNvSpPr>
            <a:spLocks noChangeAspect="1"/>
          </p:cNvSpPr>
          <p:nvPr/>
        </p:nvSpPr>
        <p:spPr>
          <a:xfrm>
            <a:off x="6685505" y="5322482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244C757-4E15-4571-A4AF-B88213ECA89F}"/>
              </a:ext>
            </a:extLst>
          </p:cNvPr>
          <p:cNvSpPr>
            <a:spLocks noChangeAspect="1"/>
          </p:cNvSpPr>
          <p:nvPr/>
        </p:nvSpPr>
        <p:spPr>
          <a:xfrm>
            <a:off x="7085177" y="5098800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757040-379F-4176-B516-B4A2EFA9A665}"/>
              </a:ext>
            </a:extLst>
          </p:cNvPr>
          <p:cNvSpPr>
            <a:spLocks noChangeAspect="1"/>
          </p:cNvSpPr>
          <p:nvPr/>
        </p:nvSpPr>
        <p:spPr>
          <a:xfrm>
            <a:off x="7085177" y="5303619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983E1DD-A7D1-4DB7-910C-0022673BCA25}"/>
              </a:ext>
            </a:extLst>
          </p:cNvPr>
          <p:cNvSpPr>
            <a:spLocks noChangeAspect="1"/>
          </p:cNvSpPr>
          <p:nvPr/>
        </p:nvSpPr>
        <p:spPr>
          <a:xfrm>
            <a:off x="7083275" y="5237271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FFDE749-51E1-4D72-B7A6-FA796962241A}"/>
              </a:ext>
            </a:extLst>
          </p:cNvPr>
          <p:cNvSpPr>
            <a:spLocks noChangeAspect="1"/>
          </p:cNvSpPr>
          <p:nvPr/>
        </p:nvSpPr>
        <p:spPr>
          <a:xfrm>
            <a:off x="7085177" y="5145043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E1A6606-F882-4373-84F3-9129F15517D6}"/>
              </a:ext>
            </a:extLst>
          </p:cNvPr>
          <p:cNvSpPr>
            <a:spLocks noChangeAspect="1"/>
          </p:cNvSpPr>
          <p:nvPr/>
        </p:nvSpPr>
        <p:spPr>
          <a:xfrm>
            <a:off x="7522225" y="500016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3AAB694-5DA7-4D70-9712-3B653466F45D}"/>
              </a:ext>
            </a:extLst>
          </p:cNvPr>
          <p:cNvSpPr>
            <a:spLocks noChangeAspect="1"/>
          </p:cNvSpPr>
          <p:nvPr/>
        </p:nvSpPr>
        <p:spPr>
          <a:xfrm>
            <a:off x="7522225" y="5204982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1016D81-C176-45D5-AF6D-9F70AE76B659}"/>
              </a:ext>
            </a:extLst>
          </p:cNvPr>
          <p:cNvSpPr>
            <a:spLocks noChangeAspect="1"/>
          </p:cNvSpPr>
          <p:nvPr/>
        </p:nvSpPr>
        <p:spPr>
          <a:xfrm>
            <a:off x="7522225" y="5087565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790A010-50EE-40AF-A1C7-0F10C026C1BC}"/>
              </a:ext>
            </a:extLst>
          </p:cNvPr>
          <p:cNvSpPr>
            <a:spLocks noChangeAspect="1"/>
          </p:cNvSpPr>
          <p:nvPr/>
        </p:nvSpPr>
        <p:spPr>
          <a:xfrm>
            <a:off x="7522971" y="5046390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A6DE41E-B312-483C-9E19-0A05951960DD}"/>
              </a:ext>
            </a:extLst>
          </p:cNvPr>
          <p:cNvSpPr>
            <a:spLocks noChangeAspect="1"/>
          </p:cNvSpPr>
          <p:nvPr/>
        </p:nvSpPr>
        <p:spPr>
          <a:xfrm>
            <a:off x="7990581" y="4886698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B71586B-CA65-401E-ABCB-78197A65BD0E}"/>
              </a:ext>
            </a:extLst>
          </p:cNvPr>
          <p:cNvSpPr>
            <a:spLocks noChangeAspect="1"/>
          </p:cNvSpPr>
          <p:nvPr/>
        </p:nvSpPr>
        <p:spPr>
          <a:xfrm>
            <a:off x="7990581" y="5091517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4A49949-42A2-428B-8B26-1A9FBC1EA6E5}"/>
              </a:ext>
            </a:extLst>
          </p:cNvPr>
          <p:cNvSpPr>
            <a:spLocks noChangeAspect="1"/>
          </p:cNvSpPr>
          <p:nvPr/>
        </p:nvSpPr>
        <p:spPr>
          <a:xfrm>
            <a:off x="7990581" y="4963151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B0E1D3D-AD4F-4BC7-9B24-FAC057532BDC}"/>
              </a:ext>
            </a:extLst>
          </p:cNvPr>
          <p:cNvSpPr>
            <a:spLocks noChangeAspect="1"/>
          </p:cNvSpPr>
          <p:nvPr/>
        </p:nvSpPr>
        <p:spPr>
          <a:xfrm>
            <a:off x="7990581" y="5019517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C31E54-FA1C-486F-B780-329393E1E5AE}"/>
              </a:ext>
            </a:extLst>
          </p:cNvPr>
          <p:cNvCxnSpPr>
            <a:cxnSpLocks/>
            <a:endCxn id="108" idx="3"/>
          </p:cNvCxnSpPr>
          <p:nvPr/>
        </p:nvCxnSpPr>
        <p:spPr>
          <a:xfrm flipV="1">
            <a:off x="6126324" y="5578522"/>
            <a:ext cx="206295" cy="3867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A0CAD7F-993F-4B10-8E4A-11ABD60648D1}"/>
              </a:ext>
            </a:extLst>
          </p:cNvPr>
          <p:cNvCxnSpPr>
            <a:cxnSpLocks/>
            <a:stCxn id="108" idx="7"/>
            <a:endCxn id="112" idx="2"/>
          </p:cNvCxnSpPr>
          <p:nvPr/>
        </p:nvCxnSpPr>
        <p:spPr>
          <a:xfrm flipV="1">
            <a:off x="6383531" y="5358482"/>
            <a:ext cx="301974" cy="1691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D851B5F-3B74-4107-9E89-63C59EF3A07E}"/>
              </a:ext>
            </a:extLst>
          </p:cNvPr>
          <p:cNvCxnSpPr>
            <a:cxnSpLocks/>
            <a:stCxn id="112" idx="7"/>
            <a:endCxn id="116" idx="2"/>
          </p:cNvCxnSpPr>
          <p:nvPr/>
        </p:nvCxnSpPr>
        <p:spPr>
          <a:xfrm flipV="1">
            <a:off x="6746961" y="5181043"/>
            <a:ext cx="338216" cy="1519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B858B24-11B0-4D96-9341-C6B8DFBF53C3}"/>
              </a:ext>
            </a:extLst>
          </p:cNvPr>
          <p:cNvCxnSpPr>
            <a:cxnSpLocks/>
            <a:stCxn id="120" idx="2"/>
            <a:endCxn id="116" idx="7"/>
          </p:cNvCxnSpPr>
          <p:nvPr/>
        </p:nvCxnSpPr>
        <p:spPr>
          <a:xfrm flipH="1">
            <a:off x="7146633" y="5082390"/>
            <a:ext cx="376338" cy="731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0A1AAB6-052C-4804-9283-3F0C897D90AE}"/>
              </a:ext>
            </a:extLst>
          </p:cNvPr>
          <p:cNvCxnSpPr>
            <a:cxnSpLocks/>
            <a:stCxn id="124" idx="2"/>
            <a:endCxn id="120" idx="6"/>
          </p:cNvCxnSpPr>
          <p:nvPr/>
        </p:nvCxnSpPr>
        <p:spPr>
          <a:xfrm flipH="1">
            <a:off x="7594971" y="5055517"/>
            <a:ext cx="395610" cy="268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EC1620DB-6116-421F-BE88-92853ECFEBEC}"/>
              </a:ext>
            </a:extLst>
          </p:cNvPr>
          <p:cNvSpPr txBox="1"/>
          <p:nvPr/>
        </p:nvSpPr>
        <p:spPr>
          <a:xfrm>
            <a:off x="5854986" y="4053674"/>
            <a:ext cx="2625458" cy="238363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Average and store flux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F8ADCB1-4FBF-4421-9522-622FF2FD1B56}"/>
              </a:ext>
            </a:extLst>
          </p:cNvPr>
          <p:cNvSpPr txBox="1"/>
          <p:nvPr/>
        </p:nvSpPr>
        <p:spPr>
          <a:xfrm>
            <a:off x="2542644" y="1521150"/>
            <a:ext cx="230600" cy="2043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13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02" grpId="0" animBg="1"/>
      <p:bldP spid="8" grpId="0"/>
      <p:bldP spid="86" grpId="0"/>
      <p:bldP spid="87" grpId="0"/>
      <p:bldP spid="91" grpId="0"/>
      <p:bldP spid="92" grpId="0"/>
      <p:bldP spid="96" grpId="0"/>
      <p:bldP spid="97" grpId="0"/>
      <p:bldP spid="101" grpId="0"/>
      <p:bldP spid="145" grpId="0" animBg="1"/>
      <p:bldP spid="151" grpId="0"/>
      <p:bldP spid="181" grpId="0"/>
      <p:bldP spid="183" grpId="0"/>
      <p:bldP spid="187" grpId="0"/>
      <p:bldP spid="193" grpId="0" animBg="1"/>
      <p:bldP spid="194" grpId="0"/>
      <p:bldP spid="195" grpId="0" animBg="1"/>
      <p:bldP spid="196" grpId="0" animBg="1"/>
      <p:bldP spid="197" grpId="0" animBg="1"/>
      <p:bldP spid="198" grpId="0"/>
      <p:bldP spid="199" grpId="0" animBg="1"/>
      <p:bldP spid="200" grpId="0"/>
      <p:bldP spid="103" grpId="0"/>
      <p:bldP spid="21" grpId="0"/>
      <p:bldP spid="2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9" grpId="0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A659361D-52EB-491C-A4DB-B71335126935}"/>
              </a:ext>
            </a:extLst>
          </p:cNvPr>
          <p:cNvSpPr/>
          <p:nvPr/>
        </p:nvSpPr>
        <p:spPr>
          <a:xfrm>
            <a:off x="5851021" y="1408893"/>
            <a:ext cx="3083270" cy="29621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18D0408A-7F90-4E74-A566-5418136634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381" y="1910080"/>
            <a:ext cx="1181180" cy="105935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7F8F143-B18F-45DD-971E-2FD8E39DD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353" y="1910080"/>
            <a:ext cx="1181180" cy="105935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DDF51D-894B-4AC2-0CA8-1C88FF99709A}"/>
              </a:ext>
            </a:extLst>
          </p:cNvPr>
          <p:cNvCxnSpPr/>
          <p:nvPr/>
        </p:nvCxnSpPr>
        <p:spPr>
          <a:xfrm flipV="1">
            <a:off x="577145" y="3414904"/>
            <a:ext cx="435428" cy="461665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26DBEF-DE15-74D5-E050-42074D6F0004}"/>
              </a:ext>
            </a:extLst>
          </p:cNvPr>
          <p:cNvCxnSpPr/>
          <p:nvPr/>
        </p:nvCxnSpPr>
        <p:spPr>
          <a:xfrm flipV="1">
            <a:off x="577145" y="3968654"/>
            <a:ext cx="435428" cy="461665"/>
          </a:xfrm>
          <a:prstGeom prst="straightConnector1">
            <a:avLst/>
          </a:prstGeom>
          <a:ln w="31750">
            <a:solidFill>
              <a:srgbClr val="706D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7009C7-067F-89F2-1C07-36F278402382}"/>
              </a:ext>
            </a:extLst>
          </p:cNvPr>
          <p:cNvCxnSpPr/>
          <p:nvPr/>
        </p:nvCxnSpPr>
        <p:spPr>
          <a:xfrm flipV="1">
            <a:off x="577145" y="4550625"/>
            <a:ext cx="435428" cy="461665"/>
          </a:xfrm>
          <a:prstGeom prst="straightConnector1">
            <a:avLst/>
          </a:prstGeom>
          <a:ln w="31750">
            <a:solidFill>
              <a:srgbClr val="9C6D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D27D5C-2908-30FA-227B-6E03F5B21A40}"/>
              </a:ext>
            </a:extLst>
          </p:cNvPr>
          <p:cNvCxnSpPr/>
          <p:nvPr/>
        </p:nvCxnSpPr>
        <p:spPr>
          <a:xfrm flipV="1">
            <a:off x="577145" y="5101962"/>
            <a:ext cx="435428" cy="461665"/>
          </a:xfrm>
          <a:prstGeom prst="straightConnector1">
            <a:avLst/>
          </a:prstGeom>
          <a:ln w="31750">
            <a:solidFill>
              <a:srgbClr val="BF8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C3FA38-3B9B-48CE-A4F1-D3666EB16938}"/>
              </a:ext>
            </a:extLst>
          </p:cNvPr>
          <p:cNvGrpSpPr/>
          <p:nvPr/>
        </p:nvGrpSpPr>
        <p:grpSpPr>
          <a:xfrm>
            <a:off x="1320444" y="3475443"/>
            <a:ext cx="265645" cy="2031334"/>
            <a:chOff x="6798739" y="3359318"/>
            <a:chExt cx="265645" cy="203133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16D1D90-0AA0-465B-4DDB-3020451EE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8739" y="3359318"/>
              <a:ext cx="262492" cy="338951"/>
            </a:xfrm>
            <a:prstGeom prst="straightConnector1">
              <a:avLst/>
            </a:prstGeom>
            <a:ln w="317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09B956D-5668-18ED-AFCC-6288EF240D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8739" y="3875128"/>
              <a:ext cx="262492" cy="338951"/>
            </a:xfrm>
            <a:prstGeom prst="straightConnector1">
              <a:avLst/>
            </a:prstGeom>
            <a:ln w="31750">
              <a:solidFill>
                <a:srgbClr val="706D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C2C36DC-C97A-0C98-D11B-051B6A3A6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892" y="4451301"/>
              <a:ext cx="262492" cy="338951"/>
            </a:xfrm>
            <a:prstGeom prst="straightConnector1">
              <a:avLst/>
            </a:prstGeom>
            <a:ln w="31750">
              <a:solidFill>
                <a:srgbClr val="9C6D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808FFB-751A-41EA-4C74-BFDBAEEA4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8739" y="5051701"/>
              <a:ext cx="262492" cy="338951"/>
            </a:xfrm>
            <a:prstGeom prst="straightConnector1">
              <a:avLst/>
            </a:prstGeom>
            <a:ln w="31750">
              <a:solidFill>
                <a:srgbClr val="BF85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B8EBA0-A5AD-FBD7-8203-C547B27EBBFE}"/>
              </a:ext>
            </a:extLst>
          </p:cNvPr>
          <p:cNvCxnSpPr>
            <a:cxnSpLocks/>
          </p:cNvCxnSpPr>
          <p:nvPr/>
        </p:nvCxnSpPr>
        <p:spPr>
          <a:xfrm>
            <a:off x="2385412" y="1951791"/>
            <a:ext cx="738578" cy="593549"/>
          </a:xfrm>
          <a:prstGeom prst="straightConnector1">
            <a:avLst/>
          </a:prstGeom>
          <a:ln w="12700">
            <a:solidFill>
              <a:srgbClr val="323232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0761474-C9D6-47A0-A431-877410ED0A9E}"/>
              </a:ext>
            </a:extLst>
          </p:cNvPr>
          <p:cNvSpPr txBox="1"/>
          <p:nvPr/>
        </p:nvSpPr>
        <p:spPr>
          <a:xfrm>
            <a:off x="54198" y="3511195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t = 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C06C42-7387-411F-90A3-54011EB6A81E}"/>
              </a:ext>
            </a:extLst>
          </p:cNvPr>
          <p:cNvSpPr txBox="1"/>
          <p:nvPr/>
        </p:nvSpPr>
        <p:spPr>
          <a:xfrm>
            <a:off x="57696" y="4054075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t = 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64B24C2-3ABD-4D9A-A418-71AA8D5E3D96}"/>
              </a:ext>
            </a:extLst>
          </p:cNvPr>
          <p:cNvSpPr txBox="1"/>
          <p:nvPr/>
        </p:nvSpPr>
        <p:spPr>
          <a:xfrm>
            <a:off x="51960" y="4621483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t = 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B475E64-4CB4-4AA4-904D-86B816BF1C36}"/>
              </a:ext>
            </a:extLst>
          </p:cNvPr>
          <p:cNvSpPr txBox="1"/>
          <p:nvPr/>
        </p:nvSpPr>
        <p:spPr>
          <a:xfrm>
            <a:off x="51960" y="5217590"/>
            <a:ext cx="54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t = 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5090155-51DB-470D-A87E-5BCD5882A978}"/>
              </a:ext>
            </a:extLst>
          </p:cNvPr>
          <p:cNvSpPr txBox="1"/>
          <p:nvPr/>
        </p:nvSpPr>
        <p:spPr>
          <a:xfrm>
            <a:off x="682999" y="1684422"/>
            <a:ext cx="959717" cy="204311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ray 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8029AB9-4F58-4542-8080-FE8EB8AC53E8}"/>
              </a:ext>
            </a:extLst>
          </p:cNvPr>
          <p:cNvSpPr txBox="1"/>
          <p:nvPr/>
        </p:nvSpPr>
        <p:spPr>
          <a:xfrm>
            <a:off x="393529" y="3095851"/>
            <a:ext cx="77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000000"/>
                </a:solidFill>
              </a:rPr>
              <a:t>segm</a:t>
            </a:r>
            <a:r>
              <a:rPr lang="en-GB" sz="1200" dirty="0">
                <a:solidFill>
                  <a:srgbClr val="000000"/>
                </a:solidFill>
              </a:rPr>
              <a:t>. 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B3377E2-D796-4F4A-BD8D-02EB84C99891}"/>
              </a:ext>
            </a:extLst>
          </p:cNvPr>
          <p:cNvSpPr txBox="1"/>
          <p:nvPr/>
        </p:nvSpPr>
        <p:spPr>
          <a:xfrm>
            <a:off x="1059021" y="3095462"/>
            <a:ext cx="77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000000"/>
                </a:solidFill>
              </a:rPr>
              <a:t>segm</a:t>
            </a:r>
            <a:r>
              <a:rPr lang="en-GB" sz="1200" dirty="0">
                <a:solidFill>
                  <a:srgbClr val="000000"/>
                </a:solidFill>
              </a:rPr>
              <a:t>. 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5A7B09-D343-43E6-AC3B-C9052BE21F23}"/>
              </a:ext>
            </a:extLst>
          </p:cNvPr>
          <p:cNvSpPr txBox="1"/>
          <p:nvPr/>
        </p:nvSpPr>
        <p:spPr>
          <a:xfrm>
            <a:off x="1801348" y="3078900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DA79C744-D53F-44EA-B919-58D30C274A7C}"/>
              </a:ext>
            </a:extLst>
          </p:cNvPr>
          <p:cNvSpPr/>
          <p:nvPr/>
        </p:nvSpPr>
        <p:spPr>
          <a:xfrm>
            <a:off x="1726404" y="2095249"/>
            <a:ext cx="463080" cy="154286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2571D13-3037-494C-AB87-B486F22A39AF}"/>
              </a:ext>
            </a:extLst>
          </p:cNvPr>
          <p:cNvSpPr txBox="1"/>
          <p:nvPr/>
        </p:nvSpPr>
        <p:spPr>
          <a:xfrm>
            <a:off x="2497082" y="4108839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CF0301BE-128C-4933-A833-B161ED1073C8}"/>
              </a:ext>
            </a:extLst>
          </p:cNvPr>
          <p:cNvSpPr/>
          <p:nvPr/>
        </p:nvSpPr>
        <p:spPr>
          <a:xfrm>
            <a:off x="3362215" y="4204162"/>
            <a:ext cx="1176317" cy="154286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C995C46-C6A3-436C-86AD-646BE9153619}"/>
              </a:ext>
            </a:extLst>
          </p:cNvPr>
          <p:cNvSpPr txBox="1"/>
          <p:nvPr/>
        </p:nvSpPr>
        <p:spPr>
          <a:xfrm>
            <a:off x="3517611" y="3921901"/>
            <a:ext cx="836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converge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89552A5-F4A1-4F84-AC33-857938AD3952}"/>
              </a:ext>
            </a:extLst>
          </p:cNvPr>
          <p:cNvGrpSpPr>
            <a:grpSpLocks noChangeAspect="1"/>
          </p:cNvGrpSpPr>
          <p:nvPr/>
        </p:nvGrpSpPr>
        <p:grpSpPr>
          <a:xfrm>
            <a:off x="4666244" y="2460070"/>
            <a:ext cx="836580" cy="836580"/>
            <a:chOff x="2813050" y="1729975"/>
            <a:chExt cx="900000" cy="900000"/>
          </a:xfrm>
          <a:solidFill>
            <a:srgbClr val="706D60">
              <a:alpha val="40000"/>
            </a:srgbClr>
          </a:solidFill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0A6DAB5-91F5-437A-A2DD-28EE9B695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A94FCD5-E81D-4223-B2F9-4C5241682B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EB80CD5-E519-45EE-9657-71A5C9959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65C4952-0FA3-4243-8956-ACC06F8A9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AAC7F492-779A-45A5-BD4F-5A8C1A4C07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42E018A-5131-476D-AD1F-9E72D5BE2D2E}"/>
              </a:ext>
            </a:extLst>
          </p:cNvPr>
          <p:cNvGrpSpPr>
            <a:grpSpLocks noChangeAspect="1"/>
          </p:cNvGrpSpPr>
          <p:nvPr/>
        </p:nvGrpSpPr>
        <p:grpSpPr>
          <a:xfrm>
            <a:off x="4666244" y="3340237"/>
            <a:ext cx="841689" cy="836580"/>
            <a:chOff x="2813050" y="1729975"/>
            <a:chExt cx="900000" cy="900000"/>
          </a:xfrm>
          <a:solidFill>
            <a:srgbClr val="9C6D34">
              <a:alpha val="65000"/>
            </a:srgbClr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5E1AFC-E1DE-44B1-B773-9495B7AE6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1F72F9A-7646-4BBD-A843-35A80FFC1F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6E41C7C-DD27-4863-8478-C5F221E876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7394141B-4489-4A6F-9363-D52A01A8D8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AD893F9-3998-4899-B740-0FDF08024A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D12E877-2275-4A64-9D54-D04AAA8C098A}"/>
              </a:ext>
            </a:extLst>
          </p:cNvPr>
          <p:cNvGrpSpPr>
            <a:grpSpLocks noChangeAspect="1"/>
          </p:cNvGrpSpPr>
          <p:nvPr/>
        </p:nvGrpSpPr>
        <p:grpSpPr>
          <a:xfrm>
            <a:off x="4669756" y="4222733"/>
            <a:ext cx="836580" cy="836580"/>
            <a:chOff x="2813050" y="1729975"/>
            <a:chExt cx="900000" cy="900000"/>
          </a:xfrm>
          <a:solidFill>
            <a:schemeClr val="accent2">
              <a:lumMod val="75000"/>
              <a:alpha val="58000"/>
            </a:schemeClr>
          </a:solidFill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0CC6E4A-3AB0-4528-BAAF-505CAAF91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30BBC9C-7B82-409D-849A-CBFA2EA767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81796B60-7A0D-4D18-8202-A33AACF053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EB49C55-9708-481B-9EC2-EC9B12A06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04A2ED2C-865C-47B0-99D4-BC239A1D0D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AABEE46-3CEC-4A29-A44E-415F5FF69E81}"/>
              </a:ext>
            </a:extLst>
          </p:cNvPr>
          <p:cNvGrpSpPr>
            <a:grpSpLocks noChangeAspect="1"/>
          </p:cNvGrpSpPr>
          <p:nvPr/>
        </p:nvGrpSpPr>
        <p:grpSpPr>
          <a:xfrm>
            <a:off x="4666244" y="5105229"/>
            <a:ext cx="841689" cy="836580"/>
            <a:chOff x="2813050" y="1729975"/>
            <a:chExt cx="900000" cy="900000"/>
          </a:xfrm>
          <a:solidFill>
            <a:srgbClr val="C00000">
              <a:alpha val="33000"/>
            </a:srgbClr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565E27E-B5C3-429B-A755-57CA657B5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3050" y="1729975"/>
              <a:ext cx="900000" cy="900000"/>
            </a:xfrm>
            <a:prstGeom prst="rect">
              <a:avLst/>
            </a:prstGeom>
            <a:grpFill/>
            <a:ln w="6350">
              <a:solidFill>
                <a:srgbClr val="32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06C057B-B93E-4C30-B038-5F4564F2AC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04517" y="1821709"/>
              <a:ext cx="717066" cy="716532"/>
              <a:chOff x="2887264" y="1793994"/>
              <a:chExt cx="792000" cy="791410"/>
            </a:xfrm>
            <a:grpFill/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3B04EB4-F154-4755-85EA-154B0C6B61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667" y="1835616"/>
                <a:ext cx="713194" cy="712664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3DC4684-54A4-42E3-A605-0873A5693C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7264" y="1793994"/>
                <a:ext cx="792000" cy="791410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7C49FDA1-401B-42C0-8250-A96AFA4266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709" y="1850335"/>
                <a:ext cx="684000" cy="683491"/>
              </a:xfrm>
              <a:prstGeom prst="ellipse">
                <a:avLst/>
              </a:prstGeom>
              <a:grpFill/>
              <a:ln w="635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653734E6-AC03-4DC5-BF61-7DE5809A79CE}"/>
              </a:ext>
            </a:extLst>
          </p:cNvPr>
          <p:cNvSpPr txBox="1"/>
          <p:nvPr/>
        </p:nvSpPr>
        <p:spPr>
          <a:xfrm>
            <a:off x="4547618" y="2033892"/>
            <a:ext cx="111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Score results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CDB063-0C35-700D-2C0E-0AACF81BA923}"/>
              </a:ext>
            </a:extLst>
          </p:cNvPr>
          <p:cNvCxnSpPr>
            <a:cxnSpLocks/>
          </p:cNvCxnSpPr>
          <p:nvPr/>
        </p:nvCxnSpPr>
        <p:spPr>
          <a:xfrm>
            <a:off x="780817" y="3808927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D97F8A-CFCE-F9A5-714A-DB6B8267C96D}"/>
              </a:ext>
            </a:extLst>
          </p:cNvPr>
          <p:cNvCxnSpPr>
            <a:cxnSpLocks/>
          </p:cNvCxnSpPr>
          <p:nvPr/>
        </p:nvCxnSpPr>
        <p:spPr>
          <a:xfrm>
            <a:off x="780817" y="4376248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E9031A-80AE-D060-A3AA-9B7596284790}"/>
              </a:ext>
            </a:extLst>
          </p:cNvPr>
          <p:cNvCxnSpPr>
            <a:cxnSpLocks/>
          </p:cNvCxnSpPr>
          <p:nvPr/>
        </p:nvCxnSpPr>
        <p:spPr>
          <a:xfrm>
            <a:off x="794859" y="4920851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8F9AD2-2FF3-4142-D136-CA3D81215D02}"/>
              </a:ext>
            </a:extLst>
          </p:cNvPr>
          <p:cNvCxnSpPr>
            <a:cxnSpLocks/>
          </p:cNvCxnSpPr>
          <p:nvPr/>
        </p:nvCxnSpPr>
        <p:spPr>
          <a:xfrm>
            <a:off x="1423321" y="3818843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41D91A-9D8D-D823-A4C3-5F9199825E3E}"/>
              </a:ext>
            </a:extLst>
          </p:cNvPr>
          <p:cNvCxnSpPr>
            <a:cxnSpLocks/>
          </p:cNvCxnSpPr>
          <p:nvPr/>
        </p:nvCxnSpPr>
        <p:spPr>
          <a:xfrm>
            <a:off x="1423321" y="4385944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FA7D85-1A42-DC90-97E4-782C10C7B0B4}"/>
              </a:ext>
            </a:extLst>
          </p:cNvPr>
          <p:cNvCxnSpPr>
            <a:cxnSpLocks/>
          </p:cNvCxnSpPr>
          <p:nvPr/>
        </p:nvCxnSpPr>
        <p:spPr>
          <a:xfrm>
            <a:off x="1423321" y="4932263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A4D03C85-EAC2-415C-8F81-324876CD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Time-Continuous Ray Version (TRRM-TCR)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60E372-0785-4FCD-9BE8-D397202EF060}"/>
              </a:ext>
            </a:extLst>
          </p:cNvPr>
          <p:cNvCxnSpPr>
            <a:cxnSpLocks/>
          </p:cNvCxnSpPr>
          <p:nvPr/>
        </p:nvCxnSpPr>
        <p:spPr>
          <a:xfrm flipH="1">
            <a:off x="647700" y="2972378"/>
            <a:ext cx="80657" cy="201352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3297876-3987-4BFA-B25D-72D45AC26512}"/>
              </a:ext>
            </a:extLst>
          </p:cNvPr>
          <p:cNvCxnSpPr>
            <a:cxnSpLocks/>
          </p:cNvCxnSpPr>
          <p:nvPr/>
        </p:nvCxnSpPr>
        <p:spPr>
          <a:xfrm>
            <a:off x="879717" y="2970455"/>
            <a:ext cx="422033" cy="209625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1925D9-A266-4824-85B8-0863175170A6}"/>
              </a:ext>
            </a:extLst>
          </p:cNvPr>
          <p:cNvCxnSpPr>
            <a:cxnSpLocks/>
          </p:cNvCxnSpPr>
          <p:nvPr/>
        </p:nvCxnSpPr>
        <p:spPr>
          <a:xfrm>
            <a:off x="971809" y="2962349"/>
            <a:ext cx="964941" cy="198681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BCFFE356-B8F2-4967-B870-80A6F3199C47}"/>
              </a:ext>
            </a:extLst>
          </p:cNvPr>
          <p:cNvSpPr/>
          <p:nvPr/>
        </p:nvSpPr>
        <p:spPr>
          <a:xfrm>
            <a:off x="3362215" y="2105167"/>
            <a:ext cx="1176317" cy="154286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D2E4238-A41C-4D39-A052-426F6A41EAB4}"/>
              </a:ext>
            </a:extLst>
          </p:cNvPr>
          <p:cNvSpPr txBox="1"/>
          <p:nvPr/>
        </p:nvSpPr>
        <p:spPr>
          <a:xfrm>
            <a:off x="683000" y="1444889"/>
            <a:ext cx="2893683" cy="2043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Cycle 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876B2F3-C7AF-490D-8DC9-402EDB4186F1}"/>
              </a:ext>
            </a:extLst>
          </p:cNvPr>
          <p:cNvSpPr txBox="1"/>
          <p:nvPr/>
        </p:nvSpPr>
        <p:spPr>
          <a:xfrm>
            <a:off x="3635316" y="1444888"/>
            <a:ext cx="621439" cy="2043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Cycle 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8033E0-6961-432C-B917-6BAE84CFCF07}"/>
              </a:ext>
            </a:extLst>
          </p:cNvPr>
          <p:cNvSpPr txBox="1"/>
          <p:nvPr/>
        </p:nvSpPr>
        <p:spPr>
          <a:xfrm>
            <a:off x="4316093" y="1444888"/>
            <a:ext cx="230600" cy="2043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F0ACFB5-1309-4A44-99B8-89906D5D568D}"/>
              </a:ext>
            </a:extLst>
          </p:cNvPr>
          <p:cNvSpPr txBox="1"/>
          <p:nvPr/>
        </p:nvSpPr>
        <p:spPr>
          <a:xfrm>
            <a:off x="3276972" y="1679862"/>
            <a:ext cx="296360" cy="204311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BFDBC72-C17E-4A14-B4DB-F2AAF2D4F0A9}"/>
              </a:ext>
            </a:extLst>
          </p:cNvPr>
          <p:cNvSpPr txBox="1"/>
          <p:nvPr/>
        </p:nvSpPr>
        <p:spPr>
          <a:xfrm>
            <a:off x="3630601" y="1679862"/>
            <a:ext cx="621438" cy="204311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0FFBA87-CCB2-467E-AF0A-0C3229EBF10E}"/>
              </a:ext>
            </a:extLst>
          </p:cNvPr>
          <p:cNvSpPr txBox="1"/>
          <p:nvPr/>
        </p:nvSpPr>
        <p:spPr>
          <a:xfrm>
            <a:off x="4316091" y="1679861"/>
            <a:ext cx="222441" cy="204311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F20D531-175D-4DC0-A88B-6D0A503CB5E9}"/>
              </a:ext>
            </a:extLst>
          </p:cNvPr>
          <p:cNvCxnSpPr>
            <a:cxnSpLocks/>
          </p:cNvCxnSpPr>
          <p:nvPr/>
        </p:nvCxnSpPr>
        <p:spPr>
          <a:xfrm>
            <a:off x="793517" y="5538227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0FC80D0-C480-4A70-A7C0-2DB965BF1ED9}"/>
              </a:ext>
            </a:extLst>
          </p:cNvPr>
          <p:cNvCxnSpPr>
            <a:cxnSpLocks/>
          </p:cNvCxnSpPr>
          <p:nvPr/>
        </p:nvCxnSpPr>
        <p:spPr>
          <a:xfrm>
            <a:off x="1421979" y="5549639"/>
            <a:ext cx="0" cy="216000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B2CB0378-2BB8-4DA9-96B3-917A1201D434}"/>
              </a:ext>
            </a:extLst>
          </p:cNvPr>
          <p:cNvSpPr txBox="1"/>
          <p:nvPr/>
        </p:nvSpPr>
        <p:spPr>
          <a:xfrm>
            <a:off x="630057" y="5684814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A6B05ED-BD98-4017-8745-B060692EB5B3}"/>
              </a:ext>
            </a:extLst>
          </p:cNvPr>
          <p:cNvSpPr txBox="1"/>
          <p:nvPr/>
        </p:nvSpPr>
        <p:spPr>
          <a:xfrm>
            <a:off x="1264648" y="5684814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8328148-AA35-45D7-ABB2-D425652A3082}"/>
              </a:ext>
            </a:extLst>
          </p:cNvPr>
          <p:cNvSpPr txBox="1"/>
          <p:nvPr/>
        </p:nvSpPr>
        <p:spPr>
          <a:xfrm>
            <a:off x="2254989" y="1684446"/>
            <a:ext cx="959717" cy="204311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ray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521B5B-6C1E-4DB9-8C49-17A7CA01DAB9}"/>
                  </a:ext>
                </a:extLst>
              </p:cNvPr>
              <p:cNvSpPr txBox="1"/>
              <p:nvPr/>
            </p:nvSpPr>
            <p:spPr>
              <a:xfrm>
                <a:off x="6907775" y="2583622"/>
                <a:ext cx="2025774" cy="863428"/>
              </a:xfrm>
              <a:prstGeom prst="round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300" dirty="0">
                    <a:solidFill>
                      <a:srgbClr val="000000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3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300" dirty="0">
                    <a:solidFill>
                      <a:srgbClr val="000000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3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1300" dirty="0">
                    <a:solidFill>
                      <a:srgbClr val="000000"/>
                    </a:solidFill>
                  </a:rPr>
                  <a:t>Accumulate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3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521B5B-6C1E-4DB9-8C49-17A7CA01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775" y="2583622"/>
                <a:ext cx="2025774" cy="863428"/>
              </a:xfrm>
              <a:prstGeom prst="roundRect">
                <a:avLst/>
              </a:prstGeom>
              <a:blipFill>
                <a:blip r:embed="rId4"/>
                <a:stretch>
                  <a:fillRect l="-1205" t="-1418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AA8D1061-FED5-497A-A5CB-AED799608029}"/>
              </a:ext>
            </a:extLst>
          </p:cNvPr>
          <p:cNvSpPr txBox="1"/>
          <p:nvPr/>
        </p:nvSpPr>
        <p:spPr>
          <a:xfrm>
            <a:off x="6582205" y="2041318"/>
            <a:ext cx="2260803" cy="238363"/>
          </a:xfrm>
          <a:prstGeom prst="roundRect">
            <a:avLst/>
          </a:prstGeom>
          <a:solidFill>
            <a:srgbClr val="FBEEE5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segments in ray </a:t>
            </a:r>
            <a:r>
              <a:rPr lang="en-GB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GB" sz="1400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0D5CC5D-0D0F-461C-A720-7F3CFB38C4D0}"/>
              </a:ext>
            </a:extLst>
          </p:cNvPr>
          <p:cNvSpPr txBox="1"/>
          <p:nvPr/>
        </p:nvSpPr>
        <p:spPr>
          <a:xfrm>
            <a:off x="6266394" y="1757975"/>
            <a:ext cx="2576614" cy="238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rays: 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2650157-CFDD-4271-93C5-599A93705AE8}"/>
              </a:ext>
            </a:extLst>
          </p:cNvPr>
          <p:cNvSpPr txBox="1"/>
          <p:nvPr/>
        </p:nvSpPr>
        <p:spPr>
          <a:xfrm>
            <a:off x="5961506" y="1477419"/>
            <a:ext cx="2881501" cy="238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cycles: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F3E5AFF-0821-4DC3-A1F6-942F03F793BC}"/>
              </a:ext>
            </a:extLst>
          </p:cNvPr>
          <p:cNvSpPr txBox="1"/>
          <p:nvPr/>
        </p:nvSpPr>
        <p:spPr>
          <a:xfrm>
            <a:off x="6266394" y="3819577"/>
            <a:ext cx="2625458" cy="238363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Normalise flux and add source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372143-DF44-420F-8DE6-9764C99A3980}"/>
              </a:ext>
            </a:extLst>
          </p:cNvPr>
          <p:cNvSpPr txBox="1"/>
          <p:nvPr/>
        </p:nvSpPr>
        <p:spPr>
          <a:xfrm>
            <a:off x="6931098" y="2319382"/>
            <a:ext cx="1911911" cy="238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For all time steps </a:t>
            </a:r>
            <a:r>
              <a:rPr lang="en-GB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GB" sz="1400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E75DEA-74DD-4674-AF04-F76EF33ECDD0}"/>
              </a:ext>
            </a:extLst>
          </p:cNvPr>
          <p:cNvSpPr txBox="1"/>
          <p:nvPr/>
        </p:nvSpPr>
        <p:spPr>
          <a:xfrm>
            <a:off x="5961507" y="4065338"/>
            <a:ext cx="2625458" cy="238363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Average and store flux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DD92B1F-514A-418C-8440-44EDE7E66308}"/>
              </a:ext>
            </a:extLst>
          </p:cNvPr>
          <p:cNvSpPr/>
          <p:nvPr/>
        </p:nvSpPr>
        <p:spPr>
          <a:xfrm>
            <a:off x="5851018" y="4501651"/>
            <a:ext cx="3083270" cy="1537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EDD421E-B623-45F6-8338-D7F7BDFF737A}"/>
              </a:ext>
            </a:extLst>
          </p:cNvPr>
          <p:cNvCxnSpPr>
            <a:cxnSpLocks/>
          </p:cNvCxnSpPr>
          <p:nvPr/>
        </p:nvCxnSpPr>
        <p:spPr>
          <a:xfrm flipV="1">
            <a:off x="6311964" y="4617381"/>
            <a:ext cx="0" cy="1275090"/>
          </a:xfrm>
          <a:prstGeom prst="straightConnector1">
            <a:avLst/>
          </a:prstGeom>
          <a:ln w="12700">
            <a:solidFill>
              <a:srgbClr val="3232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D9625F9-D235-4BEB-8D6E-9CDF764B04D3}"/>
              </a:ext>
            </a:extLst>
          </p:cNvPr>
          <p:cNvCxnSpPr>
            <a:cxnSpLocks/>
          </p:cNvCxnSpPr>
          <p:nvPr/>
        </p:nvCxnSpPr>
        <p:spPr>
          <a:xfrm>
            <a:off x="6311964" y="5892470"/>
            <a:ext cx="2151064" cy="0"/>
          </a:xfrm>
          <a:prstGeom prst="straightConnector1">
            <a:avLst/>
          </a:prstGeom>
          <a:ln w="12700">
            <a:solidFill>
              <a:srgbClr val="3232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9BDF4-ABAE-4DB8-8275-0A47F38A9E07}"/>
              </a:ext>
            </a:extLst>
          </p:cNvPr>
          <p:cNvSpPr txBox="1"/>
          <p:nvPr/>
        </p:nvSpPr>
        <p:spPr>
          <a:xfrm>
            <a:off x="8484478" y="5683887"/>
            <a:ext cx="23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77ECCA5-DADE-485E-A76F-ECFA7AB64D39}"/>
                  </a:ext>
                </a:extLst>
              </p:cNvPr>
              <p:cNvSpPr/>
              <p:nvPr/>
            </p:nvSpPr>
            <p:spPr>
              <a:xfrm>
                <a:off x="5975448" y="4508802"/>
                <a:ext cx="3370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77ECCA5-DADE-485E-A76F-ECFA7AB64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448" y="4508802"/>
                <a:ext cx="337080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8BC63AB9-DC35-4446-914B-D66E57845472}"/>
              </a:ext>
            </a:extLst>
          </p:cNvPr>
          <p:cNvSpPr>
            <a:spLocks noChangeAspect="1"/>
          </p:cNvSpPr>
          <p:nvPr/>
        </p:nvSpPr>
        <p:spPr>
          <a:xfrm>
            <a:off x="6503695" y="5418759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97BFF58-C56D-4676-A6D0-C18B582C85C3}"/>
              </a:ext>
            </a:extLst>
          </p:cNvPr>
          <p:cNvSpPr>
            <a:spLocks noChangeAspect="1"/>
          </p:cNvSpPr>
          <p:nvPr/>
        </p:nvSpPr>
        <p:spPr>
          <a:xfrm>
            <a:off x="6507715" y="559074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834EF4B-08A1-44B4-9399-118D4AFD8470}"/>
              </a:ext>
            </a:extLst>
          </p:cNvPr>
          <p:cNvSpPr>
            <a:spLocks noChangeAspect="1"/>
          </p:cNvSpPr>
          <p:nvPr/>
        </p:nvSpPr>
        <p:spPr>
          <a:xfrm>
            <a:off x="6505356" y="548302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0276D9D-126E-4D92-BF35-50522E8DC822}"/>
              </a:ext>
            </a:extLst>
          </p:cNvPr>
          <p:cNvSpPr>
            <a:spLocks noChangeAspect="1"/>
          </p:cNvSpPr>
          <p:nvPr/>
        </p:nvSpPr>
        <p:spPr>
          <a:xfrm>
            <a:off x="6871145" y="5223286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9039DD6-327B-4C45-89A1-13D620547A34}"/>
              </a:ext>
            </a:extLst>
          </p:cNvPr>
          <p:cNvSpPr>
            <a:spLocks noChangeAspect="1"/>
          </p:cNvSpPr>
          <p:nvPr/>
        </p:nvSpPr>
        <p:spPr>
          <a:xfrm>
            <a:off x="6871145" y="5355038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B48FA8C-0B40-449B-A17D-B8F663C4FFE8}"/>
              </a:ext>
            </a:extLst>
          </p:cNvPr>
          <p:cNvSpPr>
            <a:spLocks noChangeAspect="1"/>
          </p:cNvSpPr>
          <p:nvPr/>
        </p:nvSpPr>
        <p:spPr>
          <a:xfrm>
            <a:off x="6871145" y="555474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B708A23-DD17-4743-914C-2BAC3EB3DF3C}"/>
              </a:ext>
            </a:extLst>
          </p:cNvPr>
          <p:cNvSpPr>
            <a:spLocks noChangeAspect="1"/>
          </p:cNvSpPr>
          <p:nvPr/>
        </p:nvSpPr>
        <p:spPr>
          <a:xfrm>
            <a:off x="7267658" y="5290652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9FEF09-6C48-48A1-AF70-76002850EA41}"/>
              </a:ext>
            </a:extLst>
          </p:cNvPr>
          <p:cNvSpPr>
            <a:spLocks noChangeAspect="1"/>
          </p:cNvSpPr>
          <p:nvPr/>
        </p:nvSpPr>
        <p:spPr>
          <a:xfrm>
            <a:off x="7267658" y="554590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260A03F-428D-4093-920B-B3FF27D93732}"/>
              </a:ext>
            </a:extLst>
          </p:cNvPr>
          <p:cNvSpPr>
            <a:spLocks noChangeAspect="1"/>
          </p:cNvSpPr>
          <p:nvPr/>
        </p:nvSpPr>
        <p:spPr>
          <a:xfrm>
            <a:off x="7270482" y="5132955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3FC2BCE-FDB9-4D51-8259-09A3964CB905}"/>
              </a:ext>
            </a:extLst>
          </p:cNvPr>
          <p:cNvSpPr>
            <a:spLocks noChangeAspect="1"/>
          </p:cNvSpPr>
          <p:nvPr/>
        </p:nvSpPr>
        <p:spPr>
          <a:xfrm>
            <a:off x="7707865" y="524197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7CE1991-DF43-4966-B2F4-4E99EDC3B9E4}"/>
              </a:ext>
            </a:extLst>
          </p:cNvPr>
          <p:cNvSpPr>
            <a:spLocks noChangeAspect="1"/>
          </p:cNvSpPr>
          <p:nvPr/>
        </p:nvSpPr>
        <p:spPr>
          <a:xfrm>
            <a:off x="7703465" y="5528235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92EC34C-842B-4528-A152-7BBE49516CA8}"/>
              </a:ext>
            </a:extLst>
          </p:cNvPr>
          <p:cNvSpPr>
            <a:spLocks noChangeAspect="1"/>
          </p:cNvSpPr>
          <p:nvPr/>
        </p:nvSpPr>
        <p:spPr>
          <a:xfrm>
            <a:off x="7707865" y="5051819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A895AC-4303-4F50-8519-349D2FE558FF}"/>
              </a:ext>
            </a:extLst>
          </p:cNvPr>
          <p:cNvSpPr>
            <a:spLocks noChangeAspect="1"/>
          </p:cNvSpPr>
          <p:nvPr/>
        </p:nvSpPr>
        <p:spPr>
          <a:xfrm>
            <a:off x="8175124" y="5192402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1DD510C-3DCC-465C-9A02-224C04E9FA0C}"/>
              </a:ext>
            </a:extLst>
          </p:cNvPr>
          <p:cNvSpPr>
            <a:spLocks noChangeAspect="1"/>
          </p:cNvSpPr>
          <p:nvPr/>
        </p:nvSpPr>
        <p:spPr>
          <a:xfrm>
            <a:off x="8176221" y="550990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A600BD7-9E75-47F0-A3B2-64701BB74C2A}"/>
              </a:ext>
            </a:extLst>
          </p:cNvPr>
          <p:cNvSpPr>
            <a:spLocks noChangeAspect="1"/>
          </p:cNvSpPr>
          <p:nvPr/>
        </p:nvSpPr>
        <p:spPr>
          <a:xfrm>
            <a:off x="8175124" y="5026015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174B2B1-8D83-480B-8954-129485C1E3FC}"/>
              </a:ext>
            </a:extLst>
          </p:cNvPr>
          <p:cNvCxnSpPr>
            <a:cxnSpLocks/>
            <a:endCxn id="95" idx="3"/>
          </p:cNvCxnSpPr>
          <p:nvPr/>
        </p:nvCxnSpPr>
        <p:spPr>
          <a:xfrm flipV="1">
            <a:off x="6311964" y="5505737"/>
            <a:ext cx="206295" cy="3867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17DC3E2-5B33-419B-99AB-3BDD328FC164}"/>
              </a:ext>
            </a:extLst>
          </p:cNvPr>
          <p:cNvCxnSpPr>
            <a:cxnSpLocks/>
            <a:stCxn id="95" idx="7"/>
            <a:endCxn id="99" idx="2"/>
          </p:cNvCxnSpPr>
          <p:nvPr/>
        </p:nvCxnSpPr>
        <p:spPr>
          <a:xfrm flipV="1">
            <a:off x="6569171" y="5285697"/>
            <a:ext cx="301974" cy="1691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346054B-F7F6-457B-9A79-55539A15C0E4}"/>
              </a:ext>
            </a:extLst>
          </p:cNvPr>
          <p:cNvCxnSpPr>
            <a:cxnSpLocks/>
            <a:endCxn id="93" idx="3"/>
          </p:cNvCxnSpPr>
          <p:nvPr/>
        </p:nvCxnSpPr>
        <p:spPr>
          <a:xfrm flipV="1">
            <a:off x="6311963" y="5652199"/>
            <a:ext cx="206296" cy="2402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81B949E-4EA2-431F-9AD0-1C7BB6727CD6}"/>
              </a:ext>
            </a:extLst>
          </p:cNvPr>
          <p:cNvCxnSpPr>
            <a:cxnSpLocks/>
            <a:stCxn id="93" idx="6"/>
            <a:endCxn id="98" idx="2"/>
          </p:cNvCxnSpPr>
          <p:nvPr/>
        </p:nvCxnSpPr>
        <p:spPr>
          <a:xfrm flipV="1">
            <a:off x="6579715" y="5590743"/>
            <a:ext cx="291430" cy="3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83D83A1-B504-4558-9702-3977A0DA69CE}"/>
              </a:ext>
            </a:extLst>
          </p:cNvPr>
          <p:cNvCxnSpPr>
            <a:cxnSpLocks/>
            <a:stCxn id="98" idx="6"/>
            <a:endCxn id="101" idx="2"/>
          </p:cNvCxnSpPr>
          <p:nvPr/>
        </p:nvCxnSpPr>
        <p:spPr>
          <a:xfrm flipV="1">
            <a:off x="6943145" y="5581903"/>
            <a:ext cx="324513" cy="88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457710D-4208-404E-90B5-12947CE6501A}"/>
              </a:ext>
            </a:extLst>
          </p:cNvPr>
          <p:cNvCxnSpPr>
            <a:cxnSpLocks/>
            <a:stCxn id="101" idx="6"/>
            <a:endCxn id="114" idx="2"/>
          </p:cNvCxnSpPr>
          <p:nvPr/>
        </p:nvCxnSpPr>
        <p:spPr>
          <a:xfrm flipV="1">
            <a:off x="7339658" y="5564235"/>
            <a:ext cx="363807" cy="17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931C0D2-9533-406F-BFC9-655453A44775}"/>
              </a:ext>
            </a:extLst>
          </p:cNvPr>
          <p:cNvCxnSpPr>
            <a:cxnSpLocks/>
            <a:stCxn id="114" idx="6"/>
            <a:endCxn id="122" idx="2"/>
          </p:cNvCxnSpPr>
          <p:nvPr/>
        </p:nvCxnSpPr>
        <p:spPr>
          <a:xfrm flipV="1">
            <a:off x="7775465" y="5545903"/>
            <a:ext cx="400756" cy="183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AB18C46-7B94-4B2A-B5D6-F39BC337F89F}"/>
              </a:ext>
            </a:extLst>
          </p:cNvPr>
          <p:cNvCxnSpPr>
            <a:cxnSpLocks/>
          </p:cNvCxnSpPr>
          <p:nvPr/>
        </p:nvCxnSpPr>
        <p:spPr>
          <a:xfrm flipV="1">
            <a:off x="6315985" y="5544479"/>
            <a:ext cx="199915" cy="347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61D9703-523F-4FE6-BD26-E7DF7190AA33}"/>
              </a:ext>
            </a:extLst>
          </p:cNvPr>
          <p:cNvCxnSpPr>
            <a:cxnSpLocks/>
          </p:cNvCxnSpPr>
          <p:nvPr/>
        </p:nvCxnSpPr>
        <p:spPr>
          <a:xfrm flipV="1">
            <a:off x="6577356" y="5391038"/>
            <a:ext cx="293789" cy="12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3B6D321-AFA1-4468-A444-C8F35ABCD1EB}"/>
              </a:ext>
            </a:extLst>
          </p:cNvPr>
          <p:cNvCxnSpPr>
            <a:cxnSpLocks/>
          </p:cNvCxnSpPr>
          <p:nvPr/>
        </p:nvCxnSpPr>
        <p:spPr>
          <a:xfrm flipH="1">
            <a:off x="6943146" y="5326652"/>
            <a:ext cx="324513" cy="643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1C90C93-B14B-4C05-92B2-25D06618149A}"/>
              </a:ext>
            </a:extLst>
          </p:cNvPr>
          <p:cNvCxnSpPr>
            <a:cxnSpLocks/>
          </p:cNvCxnSpPr>
          <p:nvPr/>
        </p:nvCxnSpPr>
        <p:spPr>
          <a:xfrm flipV="1">
            <a:off x="7339658" y="5277974"/>
            <a:ext cx="368207" cy="48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7DBC9E2-27FA-417F-B8E0-1BFBDA2C4159}"/>
              </a:ext>
            </a:extLst>
          </p:cNvPr>
          <p:cNvCxnSpPr>
            <a:cxnSpLocks/>
          </p:cNvCxnSpPr>
          <p:nvPr/>
        </p:nvCxnSpPr>
        <p:spPr>
          <a:xfrm flipV="1">
            <a:off x="7779865" y="5228403"/>
            <a:ext cx="395259" cy="49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8E0F636-D51B-4EA5-9B7E-86A8A4D60418}"/>
              </a:ext>
            </a:extLst>
          </p:cNvPr>
          <p:cNvCxnSpPr>
            <a:cxnSpLocks/>
          </p:cNvCxnSpPr>
          <p:nvPr/>
        </p:nvCxnSpPr>
        <p:spPr>
          <a:xfrm flipV="1">
            <a:off x="6932601" y="5168955"/>
            <a:ext cx="337881" cy="64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1064F29-0581-4C15-BEA5-6117EC1C5717}"/>
              </a:ext>
            </a:extLst>
          </p:cNvPr>
          <p:cNvCxnSpPr>
            <a:cxnSpLocks/>
            <a:stCxn id="106" idx="6"/>
            <a:endCxn id="115" idx="2"/>
          </p:cNvCxnSpPr>
          <p:nvPr/>
        </p:nvCxnSpPr>
        <p:spPr>
          <a:xfrm flipV="1">
            <a:off x="7342482" y="5087819"/>
            <a:ext cx="365383" cy="8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5EAD354B-3F76-4DB6-8F56-37B3CB096C1D}"/>
              </a:ext>
            </a:extLst>
          </p:cNvPr>
          <p:cNvCxnSpPr>
            <a:cxnSpLocks/>
            <a:stCxn id="123" idx="2"/>
            <a:endCxn id="115" idx="6"/>
          </p:cNvCxnSpPr>
          <p:nvPr/>
        </p:nvCxnSpPr>
        <p:spPr>
          <a:xfrm flipH="1">
            <a:off x="7779865" y="5062015"/>
            <a:ext cx="395259" cy="258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C3D701AB-FBBB-4E91-BCB7-697C357B59A0}"/>
              </a:ext>
            </a:extLst>
          </p:cNvPr>
          <p:cNvSpPr>
            <a:spLocks noChangeAspect="1"/>
          </p:cNvSpPr>
          <p:nvPr/>
        </p:nvSpPr>
        <p:spPr>
          <a:xfrm>
            <a:off x="6871145" y="5249697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09A89AA-1B48-46F0-A931-91BF0516401F}"/>
              </a:ext>
            </a:extLst>
          </p:cNvPr>
          <p:cNvSpPr>
            <a:spLocks noChangeAspect="1"/>
          </p:cNvSpPr>
          <p:nvPr/>
        </p:nvSpPr>
        <p:spPr>
          <a:xfrm>
            <a:off x="7270817" y="5072258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0F5613D-15D7-4F0E-9885-E677C848F5BA}"/>
              </a:ext>
            </a:extLst>
          </p:cNvPr>
          <p:cNvSpPr>
            <a:spLocks noChangeAspect="1"/>
          </p:cNvSpPr>
          <p:nvPr/>
        </p:nvSpPr>
        <p:spPr>
          <a:xfrm>
            <a:off x="7708611" y="4973605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639ED81-542E-408F-82F6-0C83862645FA}"/>
              </a:ext>
            </a:extLst>
          </p:cNvPr>
          <p:cNvSpPr>
            <a:spLocks noChangeAspect="1"/>
          </p:cNvSpPr>
          <p:nvPr/>
        </p:nvSpPr>
        <p:spPr>
          <a:xfrm>
            <a:off x="8176221" y="4946732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6DE8515-D8E5-41A2-AF05-D20583BB1C99}"/>
              </a:ext>
            </a:extLst>
          </p:cNvPr>
          <p:cNvCxnSpPr>
            <a:cxnSpLocks/>
            <a:stCxn id="99" idx="7"/>
            <a:endCxn id="107" idx="2"/>
          </p:cNvCxnSpPr>
          <p:nvPr/>
        </p:nvCxnSpPr>
        <p:spPr>
          <a:xfrm flipV="1">
            <a:off x="6932601" y="5108258"/>
            <a:ext cx="338216" cy="1519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95A10FC-0147-4C18-BA50-1B8890637493}"/>
              </a:ext>
            </a:extLst>
          </p:cNvPr>
          <p:cNvCxnSpPr>
            <a:cxnSpLocks/>
            <a:stCxn id="117" idx="2"/>
            <a:endCxn id="107" idx="7"/>
          </p:cNvCxnSpPr>
          <p:nvPr/>
        </p:nvCxnSpPr>
        <p:spPr>
          <a:xfrm flipH="1">
            <a:off x="7332273" y="5009605"/>
            <a:ext cx="376338" cy="731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4BCE0CD-9910-4D97-93BB-B24FE59DF29E}"/>
              </a:ext>
            </a:extLst>
          </p:cNvPr>
          <p:cNvCxnSpPr>
            <a:cxnSpLocks/>
          </p:cNvCxnSpPr>
          <p:nvPr/>
        </p:nvCxnSpPr>
        <p:spPr>
          <a:xfrm flipH="1">
            <a:off x="7780611" y="4981779"/>
            <a:ext cx="395610" cy="268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533E899-F411-4E08-A4C1-56C27576261D}"/>
              </a:ext>
            </a:extLst>
          </p:cNvPr>
          <p:cNvCxnSpPr>
            <a:cxnSpLocks/>
          </p:cNvCxnSpPr>
          <p:nvPr/>
        </p:nvCxnSpPr>
        <p:spPr>
          <a:xfrm flipV="1">
            <a:off x="6314324" y="5480215"/>
            <a:ext cx="199915" cy="4044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A52E206-DD62-4FAE-A1D0-09F848A705F3}"/>
              </a:ext>
            </a:extLst>
          </p:cNvPr>
          <p:cNvCxnSpPr>
            <a:cxnSpLocks/>
          </p:cNvCxnSpPr>
          <p:nvPr/>
        </p:nvCxnSpPr>
        <p:spPr>
          <a:xfrm flipV="1">
            <a:off x="6565151" y="5259286"/>
            <a:ext cx="305994" cy="1700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5F15ED6A-A160-4587-A026-E577C5625116}"/>
              </a:ext>
            </a:extLst>
          </p:cNvPr>
          <p:cNvSpPr>
            <a:spLocks noChangeAspect="1"/>
          </p:cNvSpPr>
          <p:nvPr/>
        </p:nvSpPr>
        <p:spPr>
          <a:xfrm>
            <a:off x="6507715" y="5444281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5BF6C3-A2A1-4946-833A-54AE1E4805AE}"/>
                  </a:ext>
                </a:extLst>
              </p:cNvPr>
              <p:cNvSpPr/>
              <p:nvPr/>
            </p:nvSpPr>
            <p:spPr>
              <a:xfrm>
                <a:off x="6907033" y="3436422"/>
                <a:ext cx="1715791" cy="301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300" dirty="0">
                    <a:solidFill>
                      <a:srgbClr val="000000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1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3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5BF6C3-A2A1-4946-833A-54AE1E480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033" y="3436422"/>
                <a:ext cx="1715791" cy="301173"/>
              </a:xfrm>
              <a:prstGeom prst="rect">
                <a:avLst/>
              </a:prstGeom>
              <a:blipFill>
                <a:blip r:embed="rId6"/>
                <a:stretch>
                  <a:fillRect l="-355" t="-2041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7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102" grpId="0"/>
      <p:bldP spid="103" grpId="0"/>
      <p:bldP spid="104" grpId="0"/>
      <p:bldP spid="105" grpId="0"/>
      <p:bldP spid="108" grpId="0" animBg="1"/>
      <p:bldP spid="109" grpId="0"/>
      <p:bldP spid="110" grpId="0"/>
      <p:bldP spid="112" grpId="0"/>
      <p:bldP spid="116" grpId="0" animBg="1"/>
      <p:bldP spid="118" grpId="0"/>
      <p:bldP spid="119" grpId="0" animBg="1"/>
      <p:bldP spid="120" grpId="0"/>
      <p:bldP spid="178" grpId="0"/>
      <p:bldP spid="142" grpId="0" animBg="1"/>
      <p:bldP spid="143" grpId="0" animBg="1"/>
      <p:bldP spid="144" grpId="0" animBg="1"/>
      <p:bldP spid="145" grpId="0" animBg="1"/>
      <p:bldP spid="148" grpId="0" animBg="1"/>
      <p:bldP spid="179" grpId="0" animBg="1"/>
      <p:bldP spid="180" grpId="0" animBg="1"/>
      <p:bldP spid="187" grpId="0"/>
      <p:bldP spid="192" grpId="0"/>
      <p:bldP spid="193" grpId="0" animBg="1"/>
      <p:bldP spid="198" grpId="0"/>
      <p:bldP spid="199" grpId="0" animBg="1"/>
      <p:bldP spid="200" grpId="0" animBg="1"/>
      <p:bldP spid="201" grpId="0" animBg="1"/>
      <p:bldP spid="202" grpId="0"/>
      <p:bldP spid="203" grpId="0" animBg="1"/>
      <p:bldP spid="86" grpId="0"/>
      <p:bldP spid="87" grpId="0" animBg="1"/>
      <p:bldP spid="90" grpId="0"/>
      <p:bldP spid="91" grpId="0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6" grpId="0" animBg="1"/>
      <p:bldP spid="113" grpId="0" animBg="1"/>
      <p:bldP spid="114" grpId="0" animBg="1"/>
      <p:bldP spid="115" grpId="0" animBg="1"/>
      <p:bldP spid="121" grpId="0" animBg="1"/>
      <p:bldP spid="122" grpId="0" animBg="1"/>
      <p:bldP spid="123" grpId="0" animBg="1"/>
      <p:bldP spid="99" grpId="0" animBg="1"/>
      <p:bldP spid="107" grpId="0" animBg="1"/>
      <p:bldP spid="117" grpId="0" animBg="1"/>
      <p:bldP spid="124" grpId="0" animBg="1"/>
      <p:bldP spid="9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660E-8024-460B-A9DC-BA2CF6DF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Simulation Setup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4FFB5-CB44-4B43-9B0B-44904EC6CEE6}"/>
              </a:ext>
            </a:extLst>
          </p:cNvPr>
          <p:cNvSpPr txBox="1">
            <a:spLocks/>
          </p:cNvSpPr>
          <p:nvPr/>
        </p:nvSpPr>
        <p:spPr bwMode="auto">
          <a:xfrm>
            <a:off x="284085" y="1325201"/>
            <a:ext cx="6275479" cy="47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32323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7063" indent="-265113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Calibri" panose="020F0502020204030204" pitchFamily="34" charset="0"/>
              <a:buChar char="‒"/>
              <a:defRPr sz="22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85838" indent="-269875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0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44613" indent="-265113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defRPr sz="18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03388" indent="-269875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•"/>
              <a:defRPr sz="1800" b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C5G7-TD benchmark: small LWR with 16 fuel assemblies, water reflector, surrounding vacuum</a:t>
            </a:r>
          </a:p>
          <a:p>
            <a:pPr>
              <a:lnSpc>
                <a:spcPct val="100000"/>
              </a:lnSpc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Different transient exercises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à"/>
              <a:tabLst>
                <a:tab pos="1255713" algn="l"/>
              </a:tabLst>
            </a:pPr>
            <a:r>
              <a:rPr lang="en-GB" sz="2000" u="sng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here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TD1-2: 1% control rod insertion (2D)</a:t>
            </a:r>
            <a:b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TD3-4: 20% 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oderator density change (2D)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Implemented in SCONE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Comparison of Random Ray results to reference solution of MPACT [8]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B08377-5568-4C4D-B513-457D36180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5" y="1279983"/>
            <a:ext cx="2226892" cy="222689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8DB75D-A087-4C63-A5F9-DCB8C5EC4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5" y="4120567"/>
            <a:ext cx="1270192" cy="12701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AF8473-7725-49AE-9053-22815EE109C7}"/>
              </a:ext>
            </a:extLst>
          </p:cNvPr>
          <p:cNvSpPr/>
          <p:nvPr/>
        </p:nvSpPr>
        <p:spPr>
          <a:xfrm>
            <a:off x="1936750" y="6321336"/>
            <a:ext cx="593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323232"/>
                </a:solidFill>
              </a:rPr>
              <a:t>[8] Shen, et al. “Transient analysis of C5G7-TD benchmark with MPACT.” Annals of Nuclear Energy, (2019).</a:t>
            </a:r>
          </a:p>
        </p:txBody>
      </p:sp>
    </p:spTree>
    <p:extLst>
      <p:ext uri="{BB962C8B-B14F-4D97-AF65-F5344CB8AC3E}">
        <p14:creationId xmlns:p14="http://schemas.microsoft.com/office/powerpoint/2010/main" val="42698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Office PowerPoint</Application>
  <PresentationFormat>On-screen Show (4:3)</PresentationFormat>
  <Paragraphs>240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Wingdings</vt:lpstr>
      <vt:lpstr>blank</vt:lpstr>
      <vt:lpstr>1_blank</vt:lpstr>
      <vt:lpstr>The Random Ray Method for Transient Simulations</vt:lpstr>
      <vt:lpstr>Motivation</vt:lpstr>
      <vt:lpstr>Contents</vt:lpstr>
      <vt:lpstr>Method of Characteristics and The Random Ray Method (TRRM)</vt:lpstr>
      <vt:lpstr>The Random Ray Method (TRRM)</vt:lpstr>
      <vt:lpstr>How about time-dependent Random Ray?</vt:lpstr>
      <vt:lpstr>Time-Implicit Version (TRRM-TI)</vt:lpstr>
      <vt:lpstr>Time-Continuous Ray Version (TRRM-TCR)</vt:lpstr>
      <vt:lpstr>Simulation Setup</vt:lpstr>
      <vt:lpstr>C5G7-TD 1-2 Results</vt:lpstr>
      <vt:lpstr>C5G7-TD 3-4 Results</vt:lpstr>
      <vt:lpstr>Conclusion</vt:lpstr>
      <vt:lpstr>PowerPoint Presentation</vt:lpstr>
      <vt:lpstr>The Random Ray Method for Transient 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2024-11-07T18:10:20Z</dcterms:created>
  <dcterms:modified xsi:type="dcterms:W3CDTF">2024-11-07T18:10:29Z</dcterms:modified>
</cp:coreProperties>
</file>