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302" r:id="rId2"/>
    <p:sldId id="464" r:id="rId3"/>
    <p:sldId id="483" r:id="rId4"/>
    <p:sldId id="485" r:id="rId5"/>
    <p:sldId id="481" r:id="rId6"/>
    <p:sldId id="477" r:id="rId7"/>
    <p:sldId id="479" r:id="rId8"/>
    <p:sldId id="486" r:id="rId9"/>
  </p:sldIdLst>
  <p:sldSz cx="9144000" cy="5143500" type="screen16x9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C3B061C3-8F52-4F49-87B7-5DDA3E5AE7EE}">
          <p14:sldIdLst>
            <p14:sldId id="302"/>
          </p14:sldIdLst>
        </p14:section>
        <p14:section name="Content" id="{8DC65111-6918-4BC1-BBE1-0254D861BFB9}">
          <p14:sldIdLst>
            <p14:sldId id="464"/>
            <p14:sldId id="483"/>
            <p14:sldId id="485"/>
            <p14:sldId id="481"/>
            <p14:sldId id="477"/>
            <p14:sldId id="479"/>
            <p14:sldId id="486"/>
          </p14:sldIdLst>
        </p14:section>
        <p14:section name="Section Header" id="{512E78DC-8A83-4FC2-A6F3-418CEEE04FFC}">
          <p14:sldIdLst/>
        </p14:section>
        <p14:section name="Quotes/Statements" id="{B1D4EE9D-D70C-4E88-87B9-07D0586363C2}">
          <p14:sldIdLst/>
        </p14:section>
        <p14:section name="Tables and graphs" id="{13DF8F3F-E857-499F-A8C7-2506FDDF83AB}">
          <p14:sldIdLst/>
        </p14:section>
        <p14:section name="Thank You / End Slide" id="{EF6D53E0-9C77-45B6-BCC3-AECABA732B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42313"/>
    <a:srgbClr val="FEF5E7"/>
    <a:srgbClr val="ED1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4C49A-6B10-4958-A243-C80EECB4183F}" v="5" dt="2024-05-21T10:34:25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25" autoAdjust="0"/>
  </p:normalViewPr>
  <p:slideViewPr>
    <p:cSldViewPr snapToGrid="0"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8CE88-2F2C-7748-95E7-C310FEBD56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34ABF-31B0-3D4E-8F90-B71312259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35351C4-2D0B-D646-84CD-C8183F9F886D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6FC53-F433-E64F-B25C-9296B138A0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66C55-F943-6041-A2C1-2FDC427A8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07DD33C-6564-0B41-A9B0-14BCD17AB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7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3AD3CEF-2CD6-4F96-955C-4BA8D3413BA3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12E3412-76D4-4718-950C-B7CB8C80B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4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3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2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7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8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link goes straight to the </a:t>
            </a:r>
            <a:r>
              <a:rPr lang="en-GB" b="1" dirty="0"/>
              <a:t>teacher-educator</a:t>
            </a:r>
            <a:r>
              <a:rPr lang="en-GB" dirty="0"/>
              <a:t> webform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2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4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381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2313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950" y="1423875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F4B94C8-97F6-BD49-A011-F5602E17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48" y="4127991"/>
            <a:ext cx="4438651" cy="3106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66750" y="4400550"/>
            <a:ext cx="4448175" cy="3143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6129D-1DC2-DA40-AED6-C67846DB5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5" y="489036"/>
            <a:ext cx="3612432" cy="10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7" y="371129"/>
            <a:ext cx="3746004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456565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80" y="1238250"/>
            <a:ext cx="3770888" cy="3136526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Two columns for a lot of text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77780" y="933450"/>
            <a:ext cx="3779354" cy="3429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>
                <a:solidFill>
                  <a:srgbClr val="E42313"/>
                </a:solidFill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/>
              <a:t>Sub Header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835152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 a big pull out quote </a:t>
            </a:r>
            <a:br>
              <a:rPr lang="en-US"/>
            </a:br>
            <a:r>
              <a:rPr lang="en-US"/>
              <a:t>or statement – Add an </a:t>
            </a:r>
            <a:br>
              <a:rPr lang="en-US"/>
            </a:br>
            <a:r>
              <a:rPr lang="en-US"/>
              <a:t>image in the back</a:t>
            </a:r>
            <a:endParaRPr lang="en-GB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43" y="4803463"/>
            <a:ext cx="1485900" cy="1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7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6" y="762000"/>
            <a:ext cx="7259403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 a big pull out quote </a:t>
            </a:r>
            <a:br>
              <a:rPr lang="en-US"/>
            </a:br>
            <a:r>
              <a:rPr lang="en-US"/>
              <a:t>or statement</a:t>
            </a:r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05481"/>
            <a:ext cx="4943902" cy="373791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>
              <a:defRPr sz="5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43" y="4803463"/>
            <a:ext cx="1485900" cy="1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6" y="605482"/>
            <a:ext cx="5157304" cy="349979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5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1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6" y="605482"/>
            <a:ext cx="5157304" cy="349979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5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header</a:t>
            </a:r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5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73227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 a big pull out quote </a:t>
            </a:r>
            <a:br>
              <a:rPr lang="en-US"/>
            </a:br>
            <a:r>
              <a:rPr lang="en-US"/>
              <a:t>or statement – Add an </a:t>
            </a:r>
            <a:br>
              <a:rPr lang="en-US"/>
            </a:br>
            <a:r>
              <a:rPr lang="en-US"/>
              <a:t>image in the back</a:t>
            </a:r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4571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7" y="762000"/>
            <a:ext cx="5157303" cy="3245224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sz="4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br>
              <a:rPr lang="en-US"/>
            </a:br>
            <a:br>
              <a:rPr lang="en-US"/>
            </a:br>
            <a:r>
              <a:rPr lang="en-US"/>
              <a:t>Section header</a:t>
            </a:r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0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1"/>
            <a:ext cx="9144000" cy="4238624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1E1548-A9C0-A643-AC61-7832C56C8F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25" y="883388"/>
            <a:ext cx="4393406" cy="247185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8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5187C-21EA-C54C-B7DE-7C432F216AD1}"/>
              </a:ext>
            </a:extLst>
          </p:cNvPr>
          <p:cNvSpPr txBox="1"/>
          <p:nvPr userDrawn="1"/>
        </p:nvSpPr>
        <p:spPr>
          <a:xfrm>
            <a:off x="386625" y="4543114"/>
            <a:ext cx="1651001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l"/>
            <a:r>
              <a:rPr lang="en-GB" sz="14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400" b="0" i="1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PhysicsNews</a:t>
            </a:r>
            <a:endParaRPr lang="en-GB" sz="1400" i="1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DA801-CD4A-5042-9EBF-5D7B42113252}"/>
              </a:ext>
            </a:extLst>
          </p:cNvPr>
          <p:cNvSpPr txBox="1"/>
          <p:nvPr userDrawn="1"/>
        </p:nvSpPr>
        <p:spPr>
          <a:xfrm>
            <a:off x="386625" y="4764748"/>
            <a:ext cx="2736850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>
                <a:solidFill>
                  <a:schemeClr val="tx1"/>
                </a:solidFill>
                <a:latin typeface="+mn-lt"/>
              </a:rPr>
              <a:t>iop.org</a:t>
            </a:r>
            <a:endParaRPr lang="en-GB" sz="1400" b="1" baseline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EBD3D0A-9AD5-5E42-846C-AC3E80FAE6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1" y="900001"/>
            <a:ext cx="3494743" cy="3049875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126889" indent="-126889">
              <a:lnSpc>
                <a:spcPct val="130000"/>
              </a:lnSpc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  <a:lvl2pPr marL="600045" indent="-257162">
              <a:buFont typeface="Arial" panose="020B0604020202020204" pitchFamily="34" charset="0"/>
              <a:buChar char="•"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D4A3466-C53B-2D43-8846-D35FD92E1D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60257" y="900000"/>
            <a:ext cx="3494743" cy="3049876"/>
          </a:xfrm>
          <a:prstGeom prst="rect">
            <a:avLst/>
          </a:prstGeom>
        </p:spPr>
        <p:txBody>
          <a:bodyPr lIns="0" tIns="0" rIns="0" bIns="0" numCol="1" spcCol="288000"/>
          <a:lstStyle>
            <a:lvl1pPr marL="125997" indent="-125997">
              <a:lnSpc>
                <a:spcPct val="130000"/>
              </a:lnSpc>
              <a:buFont typeface="Arial" panose="020B0604020202020204" pitchFamily="34" charset="0"/>
              <a:buChar char="•"/>
              <a:defRPr sz="1800" baseline="0">
                <a:latin typeface="+mn-lt"/>
              </a:defRPr>
            </a:lvl1pPr>
            <a:lvl2pPr marL="600045" indent="-257162">
              <a:buFont typeface="Arial" panose="020B0604020202020204" pitchFamily="34" charset="0"/>
              <a:buChar char="•"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ECD5A-4151-594E-9716-F81E943AF2B4}"/>
              </a:ext>
            </a:extLst>
          </p:cNvPr>
          <p:cNvSpPr/>
          <p:nvPr userDrawn="1"/>
        </p:nvSpPr>
        <p:spPr>
          <a:xfrm>
            <a:off x="0" y="1"/>
            <a:ext cx="9144000" cy="720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8533D1-CBC3-2A4B-BC18-8EE736C72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4587461"/>
            <a:ext cx="2160000" cy="2180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ACC892-52E8-134D-B416-71B5E7115942}"/>
              </a:ext>
            </a:extLst>
          </p:cNvPr>
          <p:cNvSpPr/>
          <p:nvPr userDrawn="1"/>
        </p:nvSpPr>
        <p:spPr>
          <a:xfrm>
            <a:off x="0" y="4421689"/>
            <a:ext cx="9144000" cy="18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CC53BDA-ABB7-9440-96C2-B1A1E6BB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180001"/>
            <a:ext cx="7338609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4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3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e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360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900000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4B94C8-97F6-BD49-A011-F5602E17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3666"/>
            <a:ext cx="4370456" cy="6916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095F2A-EB11-054D-9B5E-6F6171F2B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69" y="3931216"/>
            <a:ext cx="3663778" cy="13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otlan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360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900000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F4B94C8-97F6-BD49-A011-F5602E17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3666"/>
            <a:ext cx="4393406" cy="1050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9CE09-2B9A-144F-BEE4-8DFC3E298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09" y="3933913"/>
            <a:ext cx="3642272" cy="13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relan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360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900000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F4B94C8-97F6-BD49-A011-F5602E172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813666"/>
            <a:ext cx="4393406" cy="10501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tx1"/>
                </a:solidFill>
                <a:latin typeface="+mn-lt"/>
                <a:cs typeface="Calibri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GB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EEAA3-1C1C-FB4D-9105-91BF8B99BB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50" y="3930898"/>
            <a:ext cx="3664663" cy="13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1"/>
            <a:ext cx="9144000" cy="3600000"/>
          </a:xfrm>
          <a:prstGeom prst="rect">
            <a:avLst/>
          </a:prstGeom>
          <a:solidFill>
            <a:srgbClr val="E42313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1E1548-A9C0-A643-AC61-7832C56C8F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900000"/>
            <a:ext cx="4393406" cy="180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bg1"/>
                </a:solidFill>
                <a:latin typeface="+mj-lt"/>
                <a:cs typeface="Calibri"/>
              </a:defRPr>
            </a:lvl1pPr>
          </a:lstStyle>
          <a:p>
            <a:r>
              <a:rPr lang="en-GB"/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5187C-21EA-C54C-B7DE-7C432F216AD1}"/>
              </a:ext>
            </a:extLst>
          </p:cNvPr>
          <p:cNvSpPr txBox="1"/>
          <p:nvPr userDrawn="1"/>
        </p:nvSpPr>
        <p:spPr>
          <a:xfrm>
            <a:off x="720000" y="4292251"/>
            <a:ext cx="1651001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l"/>
            <a:r>
              <a:rPr lang="en-GB" sz="14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1400" b="0" i="0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PhysicsNews</a:t>
            </a:r>
            <a:endParaRPr lang="en-GB" sz="1400" baseline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DA801-CD4A-5042-9EBF-5D7B42113252}"/>
              </a:ext>
            </a:extLst>
          </p:cNvPr>
          <p:cNvSpPr txBox="1"/>
          <p:nvPr userDrawn="1"/>
        </p:nvSpPr>
        <p:spPr>
          <a:xfrm>
            <a:off x="720000" y="4592333"/>
            <a:ext cx="2736850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err="1">
                <a:solidFill>
                  <a:schemeClr val="tx1"/>
                </a:solidFill>
                <a:latin typeface="+mn-lt"/>
              </a:rPr>
              <a:t>www.iop.org</a:t>
            </a:r>
            <a:endParaRPr lang="en-GB" sz="1400" b="1" baseline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C96B0-8BFC-8B4D-B38A-4B3B5394F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96" y="4190743"/>
            <a:ext cx="3643214" cy="10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69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00000"/>
            <a:ext cx="8407225" cy="34747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14808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ln w="28575">
            <a:solidFill>
              <a:schemeClr val="bg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5"/>
          </p:nvPr>
        </p:nvSpPr>
        <p:spPr>
          <a:xfrm>
            <a:off x="727168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100" b="0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14808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1820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100" b="0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14808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88269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100" b="0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148082"/>
            <a:ext cx="1421516" cy="3817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94527" y="3414419"/>
            <a:ext cx="17031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100" b="0" baseline="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58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79" y="1238250"/>
            <a:ext cx="8407225" cy="3136526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/>
              <a:t>Two columns for a lot of text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780" y="933450"/>
            <a:ext cx="8397496" cy="3429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>
                <a:solidFill>
                  <a:srgbClr val="E42313"/>
                </a:solidFill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/>
              <a:t>Sub Header</a:t>
            </a:r>
            <a:br>
              <a:rPr lang="en-US"/>
            </a:br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72BC08-6634-7B49-AB76-DC825E7D9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81" y="4842797"/>
            <a:ext cx="1293731" cy="1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90" r:id="rId3"/>
    <p:sldLayoutId id="2147483691" r:id="rId4"/>
    <p:sldLayoutId id="2147483683" r:id="rId5"/>
    <p:sldLayoutId id="2147483692" r:id="rId6"/>
    <p:sldLayoutId id="2147483699" r:id="rId7"/>
    <p:sldLayoutId id="2147483706" r:id="rId8"/>
    <p:sldLayoutId id="2147483697" r:id="rId9"/>
    <p:sldLayoutId id="2147483698" r:id="rId10"/>
    <p:sldLayoutId id="2147483693" r:id="rId11"/>
    <p:sldLayoutId id="2147483694" r:id="rId12"/>
    <p:sldLayoutId id="2147483701" r:id="rId13"/>
    <p:sldLayoutId id="2147483703" r:id="rId14"/>
    <p:sldLayoutId id="2147483705" r:id="rId15"/>
    <p:sldLayoutId id="2147483702" r:id="rId16"/>
    <p:sldLayoutId id="2147483696" r:id="rId17"/>
    <p:sldLayoutId id="2147483700" r:id="rId18"/>
    <p:sldLayoutId id="2147483709" r:id="rId19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an.horsewell@iop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op.org/commun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an.Horsewell@iop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949" y="1423875"/>
            <a:ext cx="7944907" cy="1800000"/>
          </a:xfrm>
        </p:spPr>
        <p:txBody>
          <a:bodyPr/>
          <a:lstStyle/>
          <a:p>
            <a:r>
              <a:rPr lang="en-US" dirty="0"/>
              <a:t>L&amp;S Professional Community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48" y="4127991"/>
            <a:ext cx="7979108" cy="310659"/>
          </a:xfrm>
        </p:spPr>
        <p:txBody>
          <a:bodyPr/>
          <a:lstStyle/>
          <a:p>
            <a:r>
              <a:rPr lang="en-US" dirty="0"/>
              <a:t>Rachel Hartley on behalf of Ian Horsewell			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ian.horsewell@iop.org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66750" y="4400550"/>
            <a:ext cx="7745730" cy="314325"/>
          </a:xfrm>
        </p:spPr>
        <p:txBody>
          <a:bodyPr/>
          <a:lstStyle/>
          <a:p>
            <a:r>
              <a:rPr lang="en-GB" dirty="0"/>
              <a:t>25 April 2024</a:t>
            </a:r>
          </a:p>
        </p:txBody>
      </p:sp>
    </p:spTree>
    <p:extLst>
      <p:ext uri="{BB962C8B-B14F-4D97-AF65-F5344CB8AC3E}">
        <p14:creationId xmlns:p14="http://schemas.microsoft.com/office/powerpoint/2010/main" val="343822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5E3D3-A989-9692-F4F3-1329956653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1022464"/>
            <a:ext cx="8407225" cy="3352311"/>
          </a:xfrm>
        </p:spPr>
        <p:txBody>
          <a:bodyPr/>
          <a:lstStyle/>
          <a:p>
            <a:r>
              <a:rPr lang="en-US" sz="2800" dirty="0"/>
              <a:t>Anyone and everyone with an interest in directly or indirectly </a:t>
            </a:r>
            <a:r>
              <a:rPr lang="en-US" sz="2800" b="1" dirty="0"/>
              <a:t>supporting physics teaching</a:t>
            </a:r>
            <a:r>
              <a:rPr lang="en-US" sz="2800" dirty="0"/>
              <a:t> in schools and colleges</a:t>
            </a:r>
          </a:p>
          <a:p>
            <a:endParaRPr lang="en-US" sz="2800" dirty="0"/>
          </a:p>
          <a:p>
            <a:pPr algn="ctr"/>
            <a:r>
              <a:rPr lang="en-US" sz="2800" dirty="0"/>
              <a:t>(Aspiration 1 – specialist provision in schools)</a:t>
            </a:r>
            <a:endParaRPr lang="en-US" sz="1600" dirty="0"/>
          </a:p>
          <a:p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33D76-3A4C-BDA6-F4C9-0B3531E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Who is it for?</a:t>
            </a:r>
          </a:p>
        </p:txBody>
      </p:sp>
    </p:spTree>
    <p:extLst>
      <p:ext uri="{BB962C8B-B14F-4D97-AF65-F5344CB8AC3E}">
        <p14:creationId xmlns:p14="http://schemas.microsoft.com/office/powerpoint/2010/main" val="247925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64512D-03FA-8478-6596-44C04ACA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7" r="4520" b="5983"/>
          <a:stretch/>
        </p:blipFill>
        <p:spPr>
          <a:xfrm>
            <a:off x="0" y="0"/>
            <a:ext cx="9131758" cy="44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7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5E3D3-A989-9692-F4F3-1329956653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1022464"/>
            <a:ext cx="8407225" cy="3352311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Policy and sector news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Student opportunities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Teaching approaches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Development resources and links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Events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33D76-3A4C-BDA6-F4C9-0B3531E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Monthly update</a:t>
            </a:r>
          </a:p>
        </p:txBody>
      </p:sp>
    </p:spTree>
    <p:extLst>
      <p:ext uri="{BB962C8B-B14F-4D97-AF65-F5344CB8AC3E}">
        <p14:creationId xmlns:p14="http://schemas.microsoft.com/office/powerpoint/2010/main" val="81149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5E3D3-A989-9692-F4F3-1329956653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1022464"/>
            <a:ext cx="8407225" cy="3749907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As part of the sign-up, colleagues are asked if they would like to join the Teaching Forum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Regular surveys (aiming for monthly) with multiple choice questions to get quick data from the profession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Invites to less frequent, in-depth focus groups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33D76-3A4C-BDA6-F4C9-0B3531E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Forum</a:t>
            </a:r>
          </a:p>
        </p:txBody>
      </p:sp>
    </p:spTree>
    <p:extLst>
      <p:ext uri="{BB962C8B-B14F-4D97-AF65-F5344CB8AC3E}">
        <p14:creationId xmlns:p14="http://schemas.microsoft.com/office/powerpoint/2010/main" val="189692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333D76-3A4C-BDA6-F4C9-0B3531E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How?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C09DEF-9B98-E93A-80D8-E4682AEB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728" y="802840"/>
            <a:ext cx="3722543" cy="372254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30D5C4-9138-9251-7BB3-C1FF3757ADF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43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5E3D3-A989-9692-F4F3-1329956653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1022464"/>
            <a:ext cx="8407225" cy="3352311"/>
          </a:xfrm>
        </p:spPr>
        <p:txBody>
          <a:bodyPr/>
          <a:lstStyle/>
          <a:p>
            <a:pPr algn="ctr"/>
            <a:endParaRPr lang="en-US" sz="2800" dirty="0">
              <a:hlinkClick r:id="rId3"/>
            </a:endParaRPr>
          </a:p>
          <a:p>
            <a:pPr algn="ctr"/>
            <a:r>
              <a:rPr lang="en-US" sz="2800" dirty="0">
                <a:hlinkClick r:id="rId3"/>
              </a:rPr>
              <a:t>http://iop.org/community</a:t>
            </a:r>
            <a:r>
              <a:rPr lang="en-US" sz="2800" dirty="0"/>
              <a:t> will work for </a:t>
            </a:r>
            <a:r>
              <a:rPr lang="en-US" sz="2800" b="1" dirty="0"/>
              <a:t>anyone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We have specific links for student teachers </a:t>
            </a:r>
            <a:r>
              <a:rPr lang="en-US" sz="2800" dirty="0" err="1"/>
              <a:t>etc</a:t>
            </a:r>
            <a:r>
              <a:rPr lang="en-US" sz="2800" dirty="0"/>
              <a:t> to avoid people filling in the ‘wrong’ form – will be shared by email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33D76-3A4C-BDA6-F4C9-0B3531E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Links to share</a:t>
            </a:r>
          </a:p>
        </p:txBody>
      </p:sp>
    </p:spTree>
    <p:extLst>
      <p:ext uri="{BB962C8B-B14F-4D97-AF65-F5344CB8AC3E}">
        <p14:creationId xmlns:p14="http://schemas.microsoft.com/office/powerpoint/2010/main" val="174220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35E3D3-A989-9692-F4F3-1329956653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1022464"/>
            <a:ext cx="8407225" cy="33523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Please </a:t>
            </a:r>
            <a:r>
              <a:rPr lang="en-US" sz="2800" b="1" dirty="0"/>
              <a:t>sign-up</a:t>
            </a:r>
            <a:r>
              <a:rPr lang="en-US" sz="2800" dirty="0"/>
              <a:t> or fill in the paper form if you’re already on the limited ITE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Share</a:t>
            </a:r>
            <a:r>
              <a:rPr lang="en-US" sz="2800" dirty="0"/>
              <a:t> with student teachers and their mentors – for the teacher form there is a box “I support colleagues”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Contact</a:t>
            </a: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Ian.Horsewell@iop.org</a:t>
            </a:r>
            <a:r>
              <a:rPr lang="en-US" sz="2800" dirty="0"/>
              <a:t> with anything you’d like to be shared with the community.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33D76-3A4C-BDA6-F4C9-0B3531E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60977354"/>
      </p:ext>
    </p:extLst>
  </p:cSld>
  <p:clrMapOvr>
    <a:masterClrMapping/>
  </p:clrMapOvr>
</p:sld>
</file>

<file path=ppt/theme/theme1.xml><?xml version="1.0" encoding="utf-8"?>
<a:theme xmlns:a="http://schemas.openxmlformats.org/drawingml/2006/main" name="IoP Them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EC1C24"/>
      </a:lt2>
      <a:accent1>
        <a:srgbClr val="99CC33"/>
      </a:accent1>
      <a:accent2>
        <a:srgbClr val="0099CC"/>
      </a:accent2>
      <a:accent3>
        <a:srgbClr val="009999"/>
      </a:accent3>
      <a:accent4>
        <a:srgbClr val="232896"/>
      </a:accent4>
      <a:accent5>
        <a:srgbClr val="990099"/>
      </a:accent5>
      <a:accent6>
        <a:srgbClr val="FFFFFF"/>
      </a:accent6>
      <a:hlink>
        <a:srgbClr val="EC1C24"/>
      </a:hlink>
      <a:folHlink>
        <a:srgbClr val="ED1C24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stitute of Physics PPT - Final" id="{86956439-1204-A44D-A253-8659C4A4F43D}" vid="{23EAA735-DC70-3A4D-8E25-CD129DF97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Institute of Physics PPT_May 2020</Template>
  <TotalTime>0</TotalTime>
  <Words>229</Words>
  <Application>Microsoft Office PowerPoint</Application>
  <PresentationFormat>On-screen Show (16:9)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IoP Theme</vt:lpstr>
      <vt:lpstr>L&amp;S Professional Community</vt:lpstr>
      <vt:lpstr>Who is it for?</vt:lpstr>
      <vt:lpstr>PowerPoint Presentation</vt:lpstr>
      <vt:lpstr>Monthly update</vt:lpstr>
      <vt:lpstr>Forum</vt:lpstr>
      <vt:lpstr>How?</vt:lpstr>
      <vt:lpstr>Links to share</vt:lpstr>
      <vt:lpstr>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2024-05-21T10:34:25Z</dcterms:created>
  <dcterms:modified xsi:type="dcterms:W3CDTF">2024-05-21T10:34:36Z</dcterms:modified>
</cp:coreProperties>
</file>