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1"/>
  </p:notesMasterIdLst>
  <p:sldIdLst>
    <p:sldId id="256" r:id="rId2"/>
    <p:sldId id="257" r:id="rId3"/>
    <p:sldId id="258" r:id="rId4"/>
    <p:sldId id="259" r:id="rId5"/>
    <p:sldId id="260" r:id="rId6"/>
    <p:sldId id="262" r:id="rId7"/>
    <p:sldId id="263" r:id="rId8"/>
    <p:sldId id="268" r:id="rId9"/>
    <p:sldId id="265" r:id="rId10"/>
    <p:sldId id="266" r:id="rId11"/>
    <p:sldId id="264" r:id="rId12"/>
    <p:sldId id="267" r:id="rId13"/>
    <p:sldId id="269" r:id="rId14"/>
    <p:sldId id="270" r:id="rId15"/>
    <p:sldId id="278" r:id="rId16"/>
    <p:sldId id="279" r:id="rId17"/>
    <p:sldId id="280" r:id="rId18"/>
    <p:sldId id="281" r:id="rId19"/>
    <p:sldId id="277" r:id="rId20"/>
  </p:sldIdLst>
  <p:sldSz cx="12192000" cy="6858000"/>
  <p:notesSz cx="6858000" cy="9144000"/>
  <p:defaultTextStyle>
    <a:defPPr>
      <a:defRPr lang="en-GB"/>
    </a:defPPr>
    <a:lvl1pPr algn="l" rtl="0" fontAlgn="base">
      <a:spcBef>
        <a:spcPct val="0"/>
      </a:spcBef>
      <a:spcAft>
        <a:spcPct val="0"/>
      </a:spcAft>
      <a:defRPr sz="2800" kern="1200">
        <a:solidFill>
          <a:srgbClr val="004D75"/>
        </a:solidFill>
        <a:latin typeface="Verdana" pitchFamily="34" charset="0"/>
        <a:ea typeface="+mn-ea"/>
        <a:cs typeface="Arial" charset="0"/>
      </a:defRPr>
    </a:lvl1pPr>
    <a:lvl2pPr marL="457200" algn="l" rtl="0" fontAlgn="base">
      <a:spcBef>
        <a:spcPct val="0"/>
      </a:spcBef>
      <a:spcAft>
        <a:spcPct val="0"/>
      </a:spcAft>
      <a:defRPr sz="2800" kern="1200">
        <a:solidFill>
          <a:srgbClr val="004D75"/>
        </a:solidFill>
        <a:latin typeface="Verdana" pitchFamily="34" charset="0"/>
        <a:ea typeface="+mn-ea"/>
        <a:cs typeface="Arial" charset="0"/>
      </a:defRPr>
    </a:lvl2pPr>
    <a:lvl3pPr marL="914400" algn="l" rtl="0" fontAlgn="base">
      <a:spcBef>
        <a:spcPct val="0"/>
      </a:spcBef>
      <a:spcAft>
        <a:spcPct val="0"/>
      </a:spcAft>
      <a:defRPr sz="2800" kern="1200">
        <a:solidFill>
          <a:srgbClr val="004D75"/>
        </a:solidFill>
        <a:latin typeface="Verdana" pitchFamily="34" charset="0"/>
        <a:ea typeface="+mn-ea"/>
        <a:cs typeface="Arial" charset="0"/>
      </a:defRPr>
    </a:lvl3pPr>
    <a:lvl4pPr marL="1371600" algn="l" rtl="0" fontAlgn="base">
      <a:spcBef>
        <a:spcPct val="0"/>
      </a:spcBef>
      <a:spcAft>
        <a:spcPct val="0"/>
      </a:spcAft>
      <a:defRPr sz="2800" kern="1200">
        <a:solidFill>
          <a:srgbClr val="004D75"/>
        </a:solidFill>
        <a:latin typeface="Verdana" pitchFamily="34" charset="0"/>
        <a:ea typeface="+mn-ea"/>
        <a:cs typeface="Arial" charset="0"/>
      </a:defRPr>
    </a:lvl4pPr>
    <a:lvl5pPr marL="1828800" algn="l" rtl="0" fontAlgn="base">
      <a:spcBef>
        <a:spcPct val="0"/>
      </a:spcBef>
      <a:spcAft>
        <a:spcPct val="0"/>
      </a:spcAft>
      <a:defRPr sz="2800" kern="1200">
        <a:solidFill>
          <a:srgbClr val="004D75"/>
        </a:solidFill>
        <a:latin typeface="Verdana" pitchFamily="34" charset="0"/>
        <a:ea typeface="+mn-ea"/>
        <a:cs typeface="Arial" charset="0"/>
      </a:defRPr>
    </a:lvl5pPr>
    <a:lvl6pPr marL="2286000" algn="l" defTabSz="914400" rtl="0" eaLnBrk="1" latinLnBrk="0" hangingPunct="1">
      <a:defRPr sz="2800" kern="1200">
        <a:solidFill>
          <a:srgbClr val="004D75"/>
        </a:solidFill>
        <a:latin typeface="Verdana" pitchFamily="34" charset="0"/>
        <a:ea typeface="+mn-ea"/>
        <a:cs typeface="Arial" charset="0"/>
      </a:defRPr>
    </a:lvl6pPr>
    <a:lvl7pPr marL="2743200" algn="l" defTabSz="914400" rtl="0" eaLnBrk="1" latinLnBrk="0" hangingPunct="1">
      <a:defRPr sz="2800" kern="1200">
        <a:solidFill>
          <a:srgbClr val="004D75"/>
        </a:solidFill>
        <a:latin typeface="Verdana" pitchFamily="34" charset="0"/>
        <a:ea typeface="+mn-ea"/>
        <a:cs typeface="Arial" charset="0"/>
      </a:defRPr>
    </a:lvl7pPr>
    <a:lvl8pPr marL="3200400" algn="l" defTabSz="914400" rtl="0" eaLnBrk="1" latinLnBrk="0" hangingPunct="1">
      <a:defRPr sz="2800" kern="1200">
        <a:solidFill>
          <a:srgbClr val="004D75"/>
        </a:solidFill>
        <a:latin typeface="Verdana" pitchFamily="34" charset="0"/>
        <a:ea typeface="+mn-ea"/>
        <a:cs typeface="Arial" charset="0"/>
      </a:defRPr>
    </a:lvl8pPr>
    <a:lvl9pPr marL="3657600" algn="l" defTabSz="914400" rtl="0" eaLnBrk="1" latinLnBrk="0" hangingPunct="1">
      <a:defRPr sz="2800" kern="1200">
        <a:solidFill>
          <a:srgbClr val="004D75"/>
        </a:solidFill>
        <a:latin typeface="Verdana" pitchFamily="34" charset="0"/>
        <a:ea typeface="+mn-ea"/>
        <a:cs typeface="Arial"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7D8CBF-E740-4FC6-8B41-4DDC52EC878A}" v="329" dt="2024-04-22T12:18:14.0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225" autoAdjust="0"/>
  </p:normalViewPr>
  <p:slideViewPr>
    <p:cSldViewPr snapToGrid="0">
      <p:cViewPr varScale="1">
        <p:scale>
          <a:sx n="53" d="100"/>
          <a:sy n="53" d="100"/>
        </p:scale>
        <p:origin x="11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6694AD-6D99-4C70-9888-6F658F525192}" type="datetimeFigureOut">
              <a:rPr lang="en-GB" smtClean="0"/>
              <a:t>21/05/2024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5733DA-8B26-4BF8-BD24-2DEC0189848E}" type="slidenum">
              <a:rPr lang="en-GB" smtClean="0"/>
              <a:t>‹#›</a:t>
            </a:fld>
            <a:endParaRPr lang="en-GB"/>
          </a:p>
        </p:txBody>
      </p:sp>
    </p:spTree>
    <p:extLst>
      <p:ext uri="{BB962C8B-B14F-4D97-AF65-F5344CB8AC3E}">
        <p14:creationId xmlns:p14="http://schemas.microsoft.com/office/powerpoint/2010/main" val="29987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Research questions used to create conceptional framework.</a:t>
            </a:r>
          </a:p>
        </p:txBody>
      </p:sp>
      <p:sp>
        <p:nvSpPr>
          <p:cNvPr id="4" name="Slide Number Placeholder 3"/>
          <p:cNvSpPr>
            <a:spLocks noGrp="1"/>
          </p:cNvSpPr>
          <p:nvPr>
            <p:ph type="sldNum" sz="quarter" idx="5"/>
          </p:nvPr>
        </p:nvSpPr>
        <p:spPr/>
        <p:txBody>
          <a:bodyPr/>
          <a:lstStyle/>
          <a:p>
            <a:fld id="{525733DA-8B26-4BF8-BD24-2DEC0189848E}" type="slidenum">
              <a:rPr lang="en-GB" smtClean="0"/>
              <a:t>2</a:t>
            </a:fld>
            <a:endParaRPr lang="en-GB"/>
          </a:p>
        </p:txBody>
      </p:sp>
    </p:spTree>
    <p:extLst>
      <p:ext uri="{BB962C8B-B14F-4D97-AF65-F5344CB8AC3E}">
        <p14:creationId xmlns:p14="http://schemas.microsoft.com/office/powerpoint/2010/main" val="38031169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Factors impacting on job satisfaction divided into those negatively influencing and those positively influencing the interacted sources identified by Bandura.</a:t>
            </a:r>
          </a:p>
        </p:txBody>
      </p:sp>
      <p:sp>
        <p:nvSpPr>
          <p:cNvPr id="4" name="Slide Number Placeholder 3"/>
          <p:cNvSpPr>
            <a:spLocks noGrp="1"/>
          </p:cNvSpPr>
          <p:nvPr>
            <p:ph type="sldNum" sz="quarter" idx="5"/>
          </p:nvPr>
        </p:nvSpPr>
        <p:spPr/>
        <p:txBody>
          <a:bodyPr/>
          <a:lstStyle/>
          <a:p>
            <a:fld id="{525733DA-8B26-4BF8-BD24-2DEC0189848E}" type="slidenum">
              <a:rPr lang="en-GB" smtClean="0"/>
              <a:t>11</a:t>
            </a:fld>
            <a:endParaRPr lang="en-GB"/>
          </a:p>
        </p:txBody>
      </p:sp>
    </p:spTree>
    <p:extLst>
      <p:ext uri="{BB962C8B-B14F-4D97-AF65-F5344CB8AC3E}">
        <p14:creationId xmlns:p14="http://schemas.microsoft.com/office/powerpoint/2010/main" val="34074473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positive influences were then considered in terms of self-determination theory to identify factors influencing human flourishment. </a:t>
            </a:r>
          </a:p>
        </p:txBody>
      </p:sp>
      <p:sp>
        <p:nvSpPr>
          <p:cNvPr id="4" name="Slide Number Placeholder 3"/>
          <p:cNvSpPr>
            <a:spLocks noGrp="1"/>
          </p:cNvSpPr>
          <p:nvPr>
            <p:ph type="sldNum" sz="quarter" idx="5"/>
          </p:nvPr>
        </p:nvSpPr>
        <p:spPr/>
        <p:txBody>
          <a:bodyPr/>
          <a:lstStyle/>
          <a:p>
            <a:fld id="{525733DA-8B26-4BF8-BD24-2DEC0189848E}" type="slidenum">
              <a:rPr lang="en-GB" smtClean="0"/>
              <a:t>12</a:t>
            </a:fld>
            <a:endParaRPr lang="en-GB"/>
          </a:p>
        </p:txBody>
      </p:sp>
    </p:spTree>
    <p:extLst>
      <p:ext uri="{BB962C8B-B14F-4D97-AF65-F5344CB8AC3E}">
        <p14:creationId xmlns:p14="http://schemas.microsoft.com/office/powerpoint/2010/main" val="36049883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Conceptual framework design looked at the course from three perspectives; course design, placement experience and the trainee themselves. Opportunities within the course which could influence SDT were identified, and a survey was designed to gain a trainee perspective on these aspects of their training.</a:t>
            </a:r>
          </a:p>
        </p:txBody>
      </p:sp>
      <p:sp>
        <p:nvSpPr>
          <p:cNvPr id="4" name="Slide Number Placeholder 3"/>
          <p:cNvSpPr>
            <a:spLocks noGrp="1"/>
          </p:cNvSpPr>
          <p:nvPr>
            <p:ph type="sldNum" sz="quarter" idx="5"/>
          </p:nvPr>
        </p:nvSpPr>
        <p:spPr/>
        <p:txBody>
          <a:bodyPr/>
          <a:lstStyle/>
          <a:p>
            <a:fld id="{525733DA-8B26-4BF8-BD24-2DEC0189848E}" type="slidenum">
              <a:rPr lang="en-GB" smtClean="0"/>
              <a:t>13</a:t>
            </a:fld>
            <a:endParaRPr lang="en-GB"/>
          </a:p>
        </p:txBody>
      </p:sp>
    </p:spTree>
    <p:extLst>
      <p:ext uri="{BB962C8B-B14F-4D97-AF65-F5344CB8AC3E}">
        <p14:creationId xmlns:p14="http://schemas.microsoft.com/office/powerpoint/2010/main" val="451657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Survey questions delved into how well-prepared trainees felt for aspects of the training through the course content, placement support and their own engagement.</a:t>
            </a:r>
          </a:p>
        </p:txBody>
      </p:sp>
      <p:sp>
        <p:nvSpPr>
          <p:cNvPr id="4" name="Slide Number Placeholder 3"/>
          <p:cNvSpPr>
            <a:spLocks noGrp="1"/>
          </p:cNvSpPr>
          <p:nvPr>
            <p:ph type="sldNum" sz="quarter" idx="5"/>
          </p:nvPr>
        </p:nvSpPr>
        <p:spPr/>
        <p:txBody>
          <a:bodyPr/>
          <a:lstStyle/>
          <a:p>
            <a:fld id="{525733DA-8B26-4BF8-BD24-2DEC0189848E}" type="slidenum">
              <a:rPr lang="en-GB" smtClean="0"/>
              <a:t>14</a:t>
            </a:fld>
            <a:endParaRPr lang="en-GB"/>
          </a:p>
        </p:txBody>
      </p:sp>
    </p:spTree>
    <p:extLst>
      <p:ext uri="{BB962C8B-B14F-4D97-AF65-F5344CB8AC3E}">
        <p14:creationId xmlns:p14="http://schemas.microsoft.com/office/powerpoint/2010/main" val="32558557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Many of the responses were ones that we expected or one’s limited to a single viewpoint. Highlighted are the ones of interest to this presentation.</a:t>
            </a:r>
          </a:p>
        </p:txBody>
      </p:sp>
      <p:sp>
        <p:nvSpPr>
          <p:cNvPr id="4" name="Slide Number Placeholder 3"/>
          <p:cNvSpPr>
            <a:spLocks noGrp="1"/>
          </p:cNvSpPr>
          <p:nvPr>
            <p:ph type="sldNum" sz="quarter" idx="5"/>
          </p:nvPr>
        </p:nvSpPr>
        <p:spPr/>
        <p:txBody>
          <a:bodyPr/>
          <a:lstStyle/>
          <a:p>
            <a:fld id="{525733DA-8B26-4BF8-BD24-2DEC0189848E}" type="slidenum">
              <a:rPr lang="en-GB" smtClean="0"/>
              <a:t>15</a:t>
            </a:fld>
            <a:endParaRPr lang="en-GB"/>
          </a:p>
        </p:txBody>
      </p:sp>
    </p:spTree>
    <p:extLst>
      <p:ext uri="{BB962C8B-B14F-4D97-AF65-F5344CB8AC3E}">
        <p14:creationId xmlns:p14="http://schemas.microsoft.com/office/powerpoint/2010/main" val="2027757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Many of the responses were ones that we expected or one’s limited to a single viewpoint. Highlighted are the ones of interest to this presentation.</a:t>
            </a:r>
          </a:p>
          <a:p>
            <a:endParaRPr lang="en-GB" dirty="0"/>
          </a:p>
        </p:txBody>
      </p:sp>
      <p:sp>
        <p:nvSpPr>
          <p:cNvPr id="4" name="Slide Number Placeholder 3"/>
          <p:cNvSpPr>
            <a:spLocks noGrp="1"/>
          </p:cNvSpPr>
          <p:nvPr>
            <p:ph type="sldNum" sz="quarter" idx="5"/>
          </p:nvPr>
        </p:nvSpPr>
        <p:spPr/>
        <p:txBody>
          <a:bodyPr/>
          <a:lstStyle/>
          <a:p>
            <a:fld id="{525733DA-8B26-4BF8-BD24-2DEC0189848E}" type="slidenum">
              <a:rPr lang="en-GB" smtClean="0"/>
              <a:t>16</a:t>
            </a:fld>
            <a:endParaRPr lang="en-GB"/>
          </a:p>
        </p:txBody>
      </p:sp>
    </p:spTree>
    <p:extLst>
      <p:ext uri="{BB962C8B-B14F-4D97-AF65-F5344CB8AC3E}">
        <p14:creationId xmlns:p14="http://schemas.microsoft.com/office/powerpoint/2010/main" val="3682644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Many of the responses were ones that we expected or one’s limited to a single viewpoint. Highlighted are the ones of interest to this presentation.</a:t>
            </a:r>
          </a:p>
          <a:p>
            <a:endParaRPr lang="en-GB" dirty="0"/>
          </a:p>
        </p:txBody>
      </p:sp>
      <p:sp>
        <p:nvSpPr>
          <p:cNvPr id="4" name="Slide Number Placeholder 3"/>
          <p:cNvSpPr>
            <a:spLocks noGrp="1"/>
          </p:cNvSpPr>
          <p:nvPr>
            <p:ph type="sldNum" sz="quarter" idx="5"/>
          </p:nvPr>
        </p:nvSpPr>
        <p:spPr/>
        <p:txBody>
          <a:bodyPr/>
          <a:lstStyle/>
          <a:p>
            <a:fld id="{525733DA-8B26-4BF8-BD24-2DEC0189848E}" type="slidenum">
              <a:rPr lang="en-GB" smtClean="0"/>
              <a:t>17</a:t>
            </a:fld>
            <a:endParaRPr lang="en-GB"/>
          </a:p>
        </p:txBody>
      </p:sp>
    </p:spTree>
    <p:extLst>
      <p:ext uri="{BB962C8B-B14F-4D97-AF65-F5344CB8AC3E}">
        <p14:creationId xmlns:p14="http://schemas.microsoft.com/office/powerpoint/2010/main" val="4150012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Many of the responses were ones that we expected or one’s limited to a single viewpoint. Highlighted are the ones of interest to this presentation.</a:t>
            </a:r>
          </a:p>
          <a:p>
            <a:endParaRPr lang="en-GB" dirty="0"/>
          </a:p>
        </p:txBody>
      </p:sp>
      <p:sp>
        <p:nvSpPr>
          <p:cNvPr id="4" name="Slide Number Placeholder 3"/>
          <p:cNvSpPr>
            <a:spLocks noGrp="1"/>
          </p:cNvSpPr>
          <p:nvPr>
            <p:ph type="sldNum" sz="quarter" idx="5"/>
          </p:nvPr>
        </p:nvSpPr>
        <p:spPr/>
        <p:txBody>
          <a:bodyPr/>
          <a:lstStyle/>
          <a:p>
            <a:fld id="{525733DA-8B26-4BF8-BD24-2DEC0189848E}" type="slidenum">
              <a:rPr lang="en-GB" smtClean="0"/>
              <a:t>18</a:t>
            </a:fld>
            <a:endParaRPr lang="en-GB"/>
          </a:p>
        </p:txBody>
      </p:sp>
    </p:spTree>
    <p:extLst>
      <p:ext uri="{BB962C8B-B14F-4D97-AF65-F5344CB8AC3E}">
        <p14:creationId xmlns:p14="http://schemas.microsoft.com/office/powerpoint/2010/main" val="2336380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main findings which were found in several countries, not just the UK. Most recent source quoted.</a:t>
            </a:r>
          </a:p>
        </p:txBody>
      </p:sp>
      <p:sp>
        <p:nvSpPr>
          <p:cNvPr id="4" name="Slide Number Placeholder 3"/>
          <p:cNvSpPr>
            <a:spLocks noGrp="1"/>
          </p:cNvSpPr>
          <p:nvPr>
            <p:ph type="sldNum" sz="quarter" idx="5"/>
          </p:nvPr>
        </p:nvSpPr>
        <p:spPr/>
        <p:txBody>
          <a:bodyPr/>
          <a:lstStyle/>
          <a:p>
            <a:fld id="{525733DA-8B26-4BF8-BD24-2DEC0189848E}" type="slidenum">
              <a:rPr lang="en-GB" smtClean="0"/>
              <a:t>3</a:t>
            </a:fld>
            <a:endParaRPr lang="en-GB"/>
          </a:p>
        </p:txBody>
      </p:sp>
    </p:spTree>
    <p:extLst>
      <p:ext uri="{BB962C8B-B14F-4D97-AF65-F5344CB8AC3E}">
        <p14:creationId xmlns:p14="http://schemas.microsoft.com/office/powerpoint/2010/main" val="1198136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These are the main findings which were found in several countries, not just the UK. Most recent source quoted.</a:t>
            </a:r>
          </a:p>
          <a:p>
            <a:endParaRPr lang="en-GB" dirty="0"/>
          </a:p>
        </p:txBody>
      </p:sp>
      <p:sp>
        <p:nvSpPr>
          <p:cNvPr id="4" name="Slide Number Placeholder 3"/>
          <p:cNvSpPr>
            <a:spLocks noGrp="1"/>
          </p:cNvSpPr>
          <p:nvPr>
            <p:ph type="sldNum" sz="quarter" idx="5"/>
          </p:nvPr>
        </p:nvSpPr>
        <p:spPr/>
        <p:txBody>
          <a:bodyPr/>
          <a:lstStyle/>
          <a:p>
            <a:fld id="{525733DA-8B26-4BF8-BD24-2DEC0189848E}" type="slidenum">
              <a:rPr lang="en-GB" smtClean="0"/>
              <a:t>4</a:t>
            </a:fld>
            <a:endParaRPr lang="en-GB"/>
          </a:p>
        </p:txBody>
      </p:sp>
    </p:spTree>
    <p:extLst>
      <p:ext uri="{BB962C8B-B14F-4D97-AF65-F5344CB8AC3E}">
        <p14:creationId xmlns:p14="http://schemas.microsoft.com/office/powerpoint/2010/main" val="1716488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Job satisfaction is a global term used to influence retention, but what does it mean.</a:t>
            </a:r>
          </a:p>
        </p:txBody>
      </p:sp>
      <p:sp>
        <p:nvSpPr>
          <p:cNvPr id="4" name="Slide Number Placeholder 3"/>
          <p:cNvSpPr>
            <a:spLocks noGrp="1"/>
          </p:cNvSpPr>
          <p:nvPr>
            <p:ph type="sldNum" sz="quarter" idx="5"/>
          </p:nvPr>
        </p:nvSpPr>
        <p:spPr/>
        <p:txBody>
          <a:bodyPr/>
          <a:lstStyle/>
          <a:p>
            <a:fld id="{525733DA-8B26-4BF8-BD24-2DEC0189848E}" type="slidenum">
              <a:rPr lang="en-GB" smtClean="0"/>
              <a:t>5</a:t>
            </a:fld>
            <a:endParaRPr lang="en-GB"/>
          </a:p>
        </p:txBody>
      </p:sp>
    </p:spTree>
    <p:extLst>
      <p:ext uri="{BB962C8B-B14F-4D97-AF65-F5344CB8AC3E}">
        <p14:creationId xmlns:p14="http://schemas.microsoft.com/office/powerpoint/2010/main" val="3685660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of an economic model to measure job satisfaction, which has been adapted to measure satisfaction in teaching. This slide identifies which parts can be controlled by a teacher training institution’s course and which can’t.</a:t>
            </a:r>
          </a:p>
        </p:txBody>
      </p:sp>
      <p:sp>
        <p:nvSpPr>
          <p:cNvPr id="4" name="Slide Number Placeholder 3"/>
          <p:cNvSpPr>
            <a:spLocks noGrp="1"/>
          </p:cNvSpPr>
          <p:nvPr>
            <p:ph type="sldNum" sz="quarter" idx="5"/>
          </p:nvPr>
        </p:nvSpPr>
        <p:spPr/>
        <p:txBody>
          <a:bodyPr/>
          <a:lstStyle/>
          <a:p>
            <a:fld id="{525733DA-8B26-4BF8-BD24-2DEC0189848E}" type="slidenum">
              <a:rPr lang="en-GB" smtClean="0"/>
              <a:t>6</a:t>
            </a:fld>
            <a:endParaRPr lang="en-GB"/>
          </a:p>
        </p:txBody>
      </p:sp>
    </p:spTree>
    <p:extLst>
      <p:ext uri="{BB962C8B-B14F-4D97-AF65-F5344CB8AC3E}">
        <p14:creationId xmlns:p14="http://schemas.microsoft.com/office/powerpoint/2010/main" val="1760377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Link made between course design and Self-determination theory.</a:t>
            </a:r>
          </a:p>
        </p:txBody>
      </p:sp>
      <p:sp>
        <p:nvSpPr>
          <p:cNvPr id="4" name="Slide Number Placeholder 3"/>
          <p:cNvSpPr>
            <a:spLocks noGrp="1"/>
          </p:cNvSpPr>
          <p:nvPr>
            <p:ph type="sldNum" sz="quarter" idx="5"/>
          </p:nvPr>
        </p:nvSpPr>
        <p:spPr/>
        <p:txBody>
          <a:bodyPr/>
          <a:lstStyle/>
          <a:p>
            <a:fld id="{525733DA-8B26-4BF8-BD24-2DEC0189848E}" type="slidenum">
              <a:rPr lang="en-GB" smtClean="0"/>
              <a:t>7</a:t>
            </a:fld>
            <a:endParaRPr lang="en-GB"/>
          </a:p>
        </p:txBody>
      </p:sp>
    </p:spTree>
    <p:extLst>
      <p:ext uri="{BB962C8B-B14F-4D97-AF65-F5344CB8AC3E}">
        <p14:creationId xmlns:p14="http://schemas.microsoft.com/office/powerpoint/2010/main" val="2278209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social environments discussed in more detail.</a:t>
            </a:r>
          </a:p>
        </p:txBody>
      </p:sp>
      <p:sp>
        <p:nvSpPr>
          <p:cNvPr id="4" name="Slide Number Placeholder 3"/>
          <p:cNvSpPr>
            <a:spLocks noGrp="1"/>
          </p:cNvSpPr>
          <p:nvPr>
            <p:ph type="sldNum" sz="quarter" idx="5"/>
          </p:nvPr>
        </p:nvSpPr>
        <p:spPr/>
        <p:txBody>
          <a:bodyPr/>
          <a:lstStyle/>
          <a:p>
            <a:fld id="{525733DA-8B26-4BF8-BD24-2DEC0189848E}" type="slidenum">
              <a:rPr lang="en-GB" smtClean="0"/>
              <a:t>8</a:t>
            </a:fld>
            <a:endParaRPr lang="en-GB"/>
          </a:p>
        </p:txBody>
      </p:sp>
    </p:spTree>
    <p:extLst>
      <p:ext uri="{BB962C8B-B14F-4D97-AF65-F5344CB8AC3E}">
        <p14:creationId xmlns:p14="http://schemas.microsoft.com/office/powerpoint/2010/main" val="4045140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Self-efficacy is often mentioned within texts discussing ‘self-determination theory’ and ‘job satisfaction’.</a:t>
            </a:r>
          </a:p>
        </p:txBody>
      </p:sp>
      <p:sp>
        <p:nvSpPr>
          <p:cNvPr id="4" name="Slide Number Placeholder 3"/>
          <p:cNvSpPr>
            <a:spLocks noGrp="1"/>
          </p:cNvSpPr>
          <p:nvPr>
            <p:ph type="sldNum" sz="quarter" idx="5"/>
          </p:nvPr>
        </p:nvSpPr>
        <p:spPr/>
        <p:txBody>
          <a:bodyPr/>
          <a:lstStyle/>
          <a:p>
            <a:fld id="{525733DA-8B26-4BF8-BD24-2DEC0189848E}" type="slidenum">
              <a:rPr lang="en-GB" smtClean="0"/>
              <a:t>9</a:t>
            </a:fld>
            <a:endParaRPr lang="en-GB"/>
          </a:p>
        </p:txBody>
      </p:sp>
    </p:spTree>
    <p:extLst>
      <p:ext uri="{BB962C8B-B14F-4D97-AF65-F5344CB8AC3E}">
        <p14:creationId xmlns:p14="http://schemas.microsoft.com/office/powerpoint/2010/main" val="22101981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Discussion of how the 4 inter-related sources which are important for human life and self-efficacy can be associated with the teaching profession.</a:t>
            </a:r>
          </a:p>
        </p:txBody>
      </p:sp>
      <p:sp>
        <p:nvSpPr>
          <p:cNvPr id="4" name="Slide Number Placeholder 3"/>
          <p:cNvSpPr>
            <a:spLocks noGrp="1"/>
          </p:cNvSpPr>
          <p:nvPr>
            <p:ph type="sldNum" sz="quarter" idx="5"/>
          </p:nvPr>
        </p:nvSpPr>
        <p:spPr/>
        <p:txBody>
          <a:bodyPr/>
          <a:lstStyle/>
          <a:p>
            <a:fld id="{525733DA-8B26-4BF8-BD24-2DEC0189848E}" type="slidenum">
              <a:rPr lang="en-GB" smtClean="0"/>
              <a:t>10</a:t>
            </a:fld>
            <a:endParaRPr lang="en-GB"/>
          </a:p>
        </p:txBody>
      </p:sp>
    </p:spTree>
    <p:extLst>
      <p:ext uri="{BB962C8B-B14F-4D97-AF65-F5344CB8AC3E}">
        <p14:creationId xmlns:p14="http://schemas.microsoft.com/office/powerpoint/2010/main" val="23048491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microsoft.com/office/2007/relationships/hdphoto" Target="../media/hdphoto1.wdp"/></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1143000"/>
            <a:ext cx="12192000" cy="5715000"/>
          </a:xfrm>
          <a:prstGeom prst="rect">
            <a:avLst/>
          </a:prstGeom>
          <a:solidFill>
            <a:srgbClr val="ED0145"/>
          </a:solidFill>
          <a:ln w="9525">
            <a:noFill/>
            <a:miter lim="800000"/>
            <a:headEnd/>
            <a:tailEnd/>
          </a:ln>
          <a:effectLst/>
        </p:spPr>
        <p:txBody>
          <a:bodyPr wrap="none" anchor="ctr"/>
          <a:lstStyle/>
          <a:p>
            <a:pPr algn="ctr" eaLnBrk="0" hangingPunct="0">
              <a:defRPr/>
            </a:pPr>
            <a:endParaRPr lang="en-US" sz="2400">
              <a:solidFill>
                <a:schemeClr val="tx1"/>
              </a:solidFill>
              <a:latin typeface="Times" pitchFamily="48" charset="0"/>
            </a:endParaRPr>
          </a:p>
        </p:txBody>
      </p:sp>
      <p:pic>
        <p:nvPicPr>
          <p:cNvPr id="5" name="Picture 5" descr="NTU logo RGB"/>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9306983" y="323850"/>
            <a:ext cx="248708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9187" name="Rectangle 3"/>
          <p:cNvSpPr>
            <a:spLocks noGrp="1" noChangeArrowheads="1"/>
          </p:cNvSpPr>
          <p:nvPr>
            <p:ph type="ctrTitle"/>
          </p:nvPr>
        </p:nvSpPr>
        <p:spPr>
          <a:xfrm>
            <a:off x="914400" y="2286000"/>
            <a:ext cx="10363200" cy="990600"/>
          </a:xfrm>
        </p:spPr>
        <p:txBody>
          <a:bodyPr/>
          <a:lstStyle>
            <a:lvl1pPr>
              <a:defRPr sz="2400">
                <a:solidFill>
                  <a:schemeClr val="bg1"/>
                </a:solidFill>
              </a:defRPr>
            </a:lvl1pPr>
          </a:lstStyle>
          <a:p>
            <a:r>
              <a:rPr lang="en-US"/>
              <a:t>Click to edit Master title style</a:t>
            </a:r>
            <a:endParaRPr lang="en-GB" dirty="0"/>
          </a:p>
        </p:txBody>
      </p:sp>
      <p:sp>
        <p:nvSpPr>
          <p:cNvPr id="349188" name="Rectangle 4"/>
          <p:cNvSpPr>
            <a:spLocks noGrp="1" noChangeArrowheads="1"/>
          </p:cNvSpPr>
          <p:nvPr>
            <p:ph type="subTitle" idx="1"/>
          </p:nvPr>
        </p:nvSpPr>
        <p:spPr>
          <a:xfrm>
            <a:off x="914400" y="3276600"/>
            <a:ext cx="10363200" cy="498598"/>
          </a:xfrm>
        </p:spPr>
        <p:txBody>
          <a:bodyPr/>
          <a:lstStyle>
            <a:lvl1pPr marL="0" indent="0">
              <a:buFontTx/>
              <a:buNone/>
              <a:defRPr>
                <a:solidFill>
                  <a:schemeClr val="bg1"/>
                </a:solidFill>
              </a:defRPr>
            </a:lvl1pPr>
          </a:lstStyle>
          <a:p>
            <a:r>
              <a:rPr lang="en-US"/>
              <a:t>Click to edit Master subtitle style</a:t>
            </a:r>
            <a:endParaRPr lang="en-GB" dirty="0"/>
          </a:p>
        </p:txBody>
      </p:sp>
      <p:pic>
        <p:nvPicPr>
          <p:cNvPr id="6" name="Picture 5">
            <a:extLst>
              <a:ext uri="{FF2B5EF4-FFF2-40B4-BE49-F238E27FC236}">
                <a16:creationId xmlns:a16="http://schemas.microsoft.com/office/drawing/2014/main" id="{43C19BDE-1048-4844-BF72-9C5B23AC426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10373" y="283481"/>
            <a:ext cx="2777315" cy="645887"/>
          </a:xfrm>
          <a:prstGeom prst="rect">
            <a:avLst/>
          </a:prstGeom>
        </p:spPr>
      </p:pic>
    </p:spTree>
    <p:extLst>
      <p:ext uri="{BB962C8B-B14F-4D97-AF65-F5344CB8AC3E}">
        <p14:creationId xmlns:p14="http://schemas.microsoft.com/office/powerpoint/2010/main" val="2605824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a:xfrm>
            <a:off x="625748" y="836712"/>
            <a:ext cx="10639996" cy="2140394"/>
          </a:xfrm>
        </p:spPr>
        <p:txBody>
          <a:bodyPr/>
          <a:lstStyle>
            <a:lvl1pPr>
              <a:lnSpc>
                <a:spcPct val="114000"/>
              </a:lnSpc>
              <a:spcAft>
                <a:spcPts val="400"/>
              </a:spcAft>
              <a:defRPr sz="2000"/>
            </a:lvl1pPr>
            <a:lvl2pPr>
              <a:lnSpc>
                <a:spcPct val="114000"/>
              </a:lnSpc>
              <a:spcAft>
                <a:spcPts val="400"/>
              </a:spcAft>
              <a:defRPr sz="2000"/>
            </a:lvl2pPr>
            <a:lvl3pPr>
              <a:lnSpc>
                <a:spcPct val="114000"/>
              </a:lnSpc>
              <a:spcAft>
                <a:spcPts val="400"/>
              </a:spcAft>
              <a:defRPr sz="2000"/>
            </a:lvl3pPr>
            <a:lvl4pPr>
              <a:lnSpc>
                <a:spcPct val="114000"/>
              </a:lnSpc>
              <a:spcAft>
                <a:spcPts val="400"/>
              </a:spcAft>
              <a:defRPr sz="2000"/>
            </a:lvl4pPr>
            <a:lvl5pPr>
              <a:lnSpc>
                <a:spcPct val="114000"/>
              </a:lnSpc>
              <a:spcAft>
                <a:spcPts val="400"/>
              </a:spcAft>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863253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103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YouTub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pic>
        <p:nvPicPr>
          <p:cNvPr id="8" name="Picture 7" descr="Logo&#10;&#10;Description automatically generated">
            <a:extLst>
              <a:ext uri="{FF2B5EF4-FFF2-40B4-BE49-F238E27FC236}">
                <a16:creationId xmlns:a16="http://schemas.microsoft.com/office/drawing/2014/main" id="{97A77759-A0B9-4EB1-B175-A42F0B9A7F8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760296" y="1169359"/>
            <a:ext cx="1341736" cy="539811"/>
          </a:xfrm>
          <a:prstGeom prst="rect">
            <a:avLst/>
          </a:prstGeom>
        </p:spPr>
      </p:pic>
      <p:sp>
        <p:nvSpPr>
          <p:cNvPr id="11" name="TextBox 10">
            <a:extLst>
              <a:ext uri="{FF2B5EF4-FFF2-40B4-BE49-F238E27FC236}">
                <a16:creationId xmlns:a16="http://schemas.microsoft.com/office/drawing/2014/main" id="{B9E32192-DCD4-4F55-9BEB-8758EF649F68}"/>
              </a:ext>
            </a:extLst>
          </p:cNvPr>
          <p:cNvSpPr txBox="1"/>
          <p:nvPr/>
        </p:nvSpPr>
        <p:spPr>
          <a:xfrm>
            <a:off x="8724787" y="2050669"/>
            <a:ext cx="899605" cy="292388"/>
          </a:xfrm>
          <a:prstGeom prst="rect">
            <a:avLst/>
          </a:prstGeom>
          <a:noFill/>
        </p:spPr>
        <p:txBody>
          <a:bodyPr wrap="none" rtlCol="0">
            <a:spAutoFit/>
          </a:bodyPr>
          <a:lstStyle/>
          <a:p>
            <a:pPr algn="r"/>
            <a:r>
              <a:rPr lang="en-GB" sz="1300" dirty="0">
                <a:solidFill>
                  <a:srgbClr val="4B4B4B"/>
                </a:solidFill>
              </a:rPr>
              <a:t>Start at:</a:t>
            </a:r>
          </a:p>
        </p:txBody>
      </p:sp>
      <p:sp>
        <p:nvSpPr>
          <p:cNvPr id="12" name="TextBox 11">
            <a:extLst>
              <a:ext uri="{FF2B5EF4-FFF2-40B4-BE49-F238E27FC236}">
                <a16:creationId xmlns:a16="http://schemas.microsoft.com/office/drawing/2014/main" id="{7CCD8E19-0C95-49EF-AE76-07E895712278}"/>
              </a:ext>
            </a:extLst>
          </p:cNvPr>
          <p:cNvSpPr txBox="1"/>
          <p:nvPr/>
        </p:nvSpPr>
        <p:spPr>
          <a:xfrm>
            <a:off x="10120051" y="2037460"/>
            <a:ext cx="800220" cy="292388"/>
          </a:xfrm>
          <a:prstGeom prst="rect">
            <a:avLst/>
          </a:prstGeom>
          <a:noFill/>
        </p:spPr>
        <p:txBody>
          <a:bodyPr wrap="none" rtlCol="0">
            <a:spAutoFit/>
          </a:bodyPr>
          <a:lstStyle/>
          <a:p>
            <a:pPr algn="r"/>
            <a:r>
              <a:rPr lang="en-GB" sz="1300" dirty="0">
                <a:solidFill>
                  <a:srgbClr val="4B4B4B"/>
                </a:solidFill>
              </a:rPr>
              <a:t>End at:</a:t>
            </a:r>
          </a:p>
        </p:txBody>
      </p:sp>
      <p:sp>
        <p:nvSpPr>
          <p:cNvPr id="13" name="Rectangle 12">
            <a:extLst>
              <a:ext uri="{FF2B5EF4-FFF2-40B4-BE49-F238E27FC236}">
                <a16:creationId xmlns:a16="http://schemas.microsoft.com/office/drawing/2014/main" id="{28ECA18F-2F26-4F92-8264-E011E51159DF}"/>
              </a:ext>
            </a:extLst>
          </p:cNvPr>
          <p:cNvSpPr/>
          <p:nvPr/>
        </p:nvSpPr>
        <p:spPr bwMode="auto">
          <a:xfrm>
            <a:off x="479376" y="1052736"/>
            <a:ext cx="7920880" cy="4608512"/>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14" name="TextBox 13">
            <a:extLst>
              <a:ext uri="{FF2B5EF4-FFF2-40B4-BE49-F238E27FC236}">
                <a16:creationId xmlns:a16="http://schemas.microsoft.com/office/drawing/2014/main" id="{7FA49728-F878-4971-9A18-CBCCE8679E39}"/>
              </a:ext>
            </a:extLst>
          </p:cNvPr>
          <p:cNvSpPr txBox="1"/>
          <p:nvPr/>
        </p:nvSpPr>
        <p:spPr>
          <a:xfrm>
            <a:off x="10200456" y="1162265"/>
            <a:ext cx="1194558" cy="553998"/>
          </a:xfrm>
          <a:prstGeom prst="rect">
            <a:avLst/>
          </a:prstGeom>
          <a:noFill/>
        </p:spPr>
        <p:txBody>
          <a:bodyPr wrap="none" rtlCol="0">
            <a:spAutoFit/>
          </a:bodyPr>
          <a:lstStyle/>
          <a:p>
            <a:r>
              <a:rPr lang="en-GB" sz="1500" dirty="0">
                <a:solidFill>
                  <a:srgbClr val="4B4B4B"/>
                </a:solidFill>
              </a:rPr>
              <a:t>embedded</a:t>
            </a:r>
          </a:p>
          <a:p>
            <a:r>
              <a:rPr lang="en-GB" sz="1500" dirty="0">
                <a:solidFill>
                  <a:srgbClr val="4B4B4B"/>
                </a:solidFill>
              </a:rPr>
              <a:t>video</a:t>
            </a:r>
          </a:p>
        </p:txBody>
      </p:sp>
      <p:pic>
        <p:nvPicPr>
          <p:cNvPr id="17" name="Picture 16">
            <a:extLst>
              <a:ext uri="{FF2B5EF4-FFF2-40B4-BE49-F238E27FC236}">
                <a16:creationId xmlns:a16="http://schemas.microsoft.com/office/drawing/2014/main" id="{04B61400-8D59-42DE-94FA-873BF0150D21}"/>
              </a:ext>
            </a:extLst>
          </p:cNvPr>
          <p:cNvPicPr>
            <a:picLocks noChangeAspect="1"/>
          </p:cNvPicPr>
          <p:nvPr/>
        </p:nvPicPr>
        <p:blipFill rotWithShape="1">
          <a:blip r:embed="rId3" cstate="screen">
            <a:extLst>
              <a:ext uri="{BEBA8EAE-BF5A-486C-A8C5-ECC9F3942E4B}">
                <a14:imgProps xmlns:a14="http://schemas.microsoft.com/office/drawing/2010/main">
                  <a14:imgLayer r:embed="rId4">
                    <a14:imgEffect>
                      <a14:backgroundRemoval t="9615" b="89615" l="9790" r="89860">
                        <a14:foregroundMark x1="58741" y1="65769" x2="58741" y2="65769"/>
                        <a14:foregroundMark x1="43007" y1="51154" x2="43007" y2="51154"/>
                        <a14:foregroundMark x1="52448" y1="51154" x2="52448" y2="51154"/>
                        <a14:foregroundMark x1="61888" y1="51154" x2="61888" y2="51154"/>
                      </a14:backgroundRemoval>
                    </a14:imgEffect>
                  </a14:imgLayer>
                </a14:imgProps>
              </a:ext>
              <a:ext uri="{28A0092B-C50C-407E-A947-70E740481C1C}">
                <a14:useLocalDpi xmlns:a14="http://schemas.microsoft.com/office/drawing/2010/main"/>
              </a:ext>
            </a:extLst>
          </a:blip>
          <a:srcRect l="-24"/>
          <a:stretch/>
        </p:blipFill>
        <p:spPr>
          <a:xfrm>
            <a:off x="8659540" y="1609133"/>
            <a:ext cx="563168" cy="511971"/>
          </a:xfrm>
          <a:prstGeom prst="rect">
            <a:avLst/>
          </a:prstGeom>
        </p:spPr>
      </p:pic>
    </p:spTree>
    <p:extLst>
      <p:ext uri="{BB962C8B-B14F-4D97-AF65-F5344CB8AC3E}">
        <p14:creationId xmlns:p14="http://schemas.microsoft.com/office/powerpoint/2010/main" val="19467934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ext Placeholder 5"/>
          <p:cNvSpPr txBox="1">
            <a:spLocks/>
          </p:cNvSpPr>
          <p:nvPr/>
        </p:nvSpPr>
        <p:spPr>
          <a:xfrm>
            <a:off x="5401" y="-22034"/>
            <a:ext cx="12192000" cy="692696"/>
          </a:xfrm>
          <a:prstGeom prst="rect">
            <a:avLst/>
          </a:prstGeom>
          <a:solidFill>
            <a:srgbClr val="ED0145"/>
          </a:solidFill>
          <a:ln>
            <a:noFill/>
          </a:ln>
        </p:spPr>
        <p:txBody>
          <a:bodyPr lIns="360000" anchor="ctr">
            <a:noAutofit/>
          </a:bodyPr>
          <a:lstStyle>
            <a:lvl1pPr marL="0" indent="0" algn="l" rtl="0" eaLnBrk="1" fontAlgn="base" hangingPunct="1">
              <a:lnSpc>
                <a:spcPct val="110000"/>
              </a:lnSpc>
              <a:spcBef>
                <a:spcPct val="30000"/>
              </a:spcBef>
              <a:spcAft>
                <a:spcPct val="20000"/>
              </a:spcAft>
              <a:buNone/>
              <a:defRPr lang="en-US" sz="3200" smtClean="0">
                <a:solidFill>
                  <a:schemeClr val="bg1"/>
                </a:solidFill>
                <a:latin typeface="Calibri" pitchFamily="34" charset="0"/>
                <a:ea typeface="+mj-ea"/>
                <a:cs typeface="+mj-cs"/>
              </a:defRPr>
            </a:lvl1pPr>
            <a:lvl2pPr marL="379413" indent="-188913" algn="l" rtl="0" eaLnBrk="1" fontAlgn="base" hangingPunct="1">
              <a:lnSpc>
                <a:spcPct val="90000"/>
              </a:lnSpc>
              <a:spcBef>
                <a:spcPct val="20000"/>
              </a:spcBef>
              <a:spcAft>
                <a:spcPct val="10000"/>
              </a:spcAft>
              <a:buChar char="–"/>
              <a:defRPr lang="en-US" sz="3200" smtClean="0">
                <a:solidFill>
                  <a:srgbClr val="004D75"/>
                </a:solidFill>
                <a:latin typeface="Calibri" pitchFamily="34" charset="0"/>
              </a:defRPr>
            </a:lvl2pPr>
            <a:lvl3pPr marL="530225" indent="-149225" algn="l" rtl="0" eaLnBrk="1" fontAlgn="base" hangingPunct="1">
              <a:lnSpc>
                <a:spcPct val="90000"/>
              </a:lnSpc>
              <a:spcBef>
                <a:spcPct val="20000"/>
              </a:spcBef>
              <a:spcAft>
                <a:spcPct val="20000"/>
              </a:spcAft>
              <a:buChar char="•"/>
              <a:defRPr lang="en-US" sz="3200" smtClean="0">
                <a:solidFill>
                  <a:srgbClr val="004D75"/>
                </a:solidFill>
                <a:latin typeface="Calibri" pitchFamily="34" charset="0"/>
              </a:defRPr>
            </a:lvl3pPr>
            <a:lvl4pPr marL="862013" indent="-141288" algn="l" rtl="0" eaLnBrk="1" fontAlgn="base" hangingPunct="1">
              <a:lnSpc>
                <a:spcPct val="90000"/>
              </a:lnSpc>
              <a:spcBef>
                <a:spcPct val="20000"/>
              </a:spcBef>
              <a:spcAft>
                <a:spcPct val="20000"/>
              </a:spcAft>
              <a:buChar char="–"/>
              <a:defRPr lang="en-US" sz="3200" smtClean="0">
                <a:solidFill>
                  <a:srgbClr val="004D75"/>
                </a:solidFill>
                <a:latin typeface="Calibri" pitchFamily="34" charset="0"/>
              </a:defRPr>
            </a:lvl4pPr>
            <a:lvl5pPr marL="1235075" indent="-182563" algn="l" rtl="0" eaLnBrk="1" fontAlgn="base" hangingPunct="1">
              <a:lnSpc>
                <a:spcPct val="90000"/>
              </a:lnSpc>
              <a:spcBef>
                <a:spcPct val="20000"/>
              </a:spcBef>
              <a:spcAft>
                <a:spcPct val="20000"/>
              </a:spcAft>
              <a:buChar char="»"/>
              <a:defRPr lang="en-GB" sz="3200">
                <a:solidFill>
                  <a:srgbClr val="004D75"/>
                </a:solidFill>
                <a:latin typeface="Calibri" pitchFamily="34" charset="0"/>
              </a:defRPr>
            </a:lvl5pPr>
            <a:lvl6pPr marL="1692275" indent="-182563" algn="l" rtl="0" eaLnBrk="1" fontAlgn="base" hangingPunct="1">
              <a:lnSpc>
                <a:spcPct val="90000"/>
              </a:lnSpc>
              <a:spcBef>
                <a:spcPct val="20000"/>
              </a:spcBef>
              <a:spcAft>
                <a:spcPct val="20000"/>
              </a:spcAft>
              <a:buChar char="»"/>
              <a:defRPr sz="1200">
                <a:solidFill>
                  <a:srgbClr val="004D75"/>
                </a:solidFill>
                <a:latin typeface="+mn-lt"/>
              </a:defRPr>
            </a:lvl6pPr>
            <a:lvl7pPr marL="2149475" indent="-182563" algn="l" rtl="0" eaLnBrk="1" fontAlgn="base" hangingPunct="1">
              <a:lnSpc>
                <a:spcPct val="90000"/>
              </a:lnSpc>
              <a:spcBef>
                <a:spcPct val="20000"/>
              </a:spcBef>
              <a:spcAft>
                <a:spcPct val="20000"/>
              </a:spcAft>
              <a:buChar char="»"/>
              <a:defRPr sz="1200">
                <a:solidFill>
                  <a:srgbClr val="004D75"/>
                </a:solidFill>
                <a:latin typeface="+mn-lt"/>
              </a:defRPr>
            </a:lvl7pPr>
            <a:lvl8pPr marL="2606675" indent="-182563" algn="l" rtl="0" eaLnBrk="1" fontAlgn="base" hangingPunct="1">
              <a:lnSpc>
                <a:spcPct val="90000"/>
              </a:lnSpc>
              <a:spcBef>
                <a:spcPct val="20000"/>
              </a:spcBef>
              <a:spcAft>
                <a:spcPct val="20000"/>
              </a:spcAft>
              <a:buChar char="»"/>
              <a:defRPr sz="1200">
                <a:solidFill>
                  <a:srgbClr val="004D75"/>
                </a:solidFill>
                <a:latin typeface="+mn-lt"/>
              </a:defRPr>
            </a:lvl8pPr>
            <a:lvl9pPr marL="3063875" indent="-182563" algn="l" rtl="0" eaLnBrk="1" fontAlgn="base" hangingPunct="1">
              <a:lnSpc>
                <a:spcPct val="90000"/>
              </a:lnSpc>
              <a:spcBef>
                <a:spcPct val="20000"/>
              </a:spcBef>
              <a:spcAft>
                <a:spcPct val="20000"/>
              </a:spcAft>
              <a:buChar char="»"/>
              <a:defRPr sz="1200">
                <a:solidFill>
                  <a:srgbClr val="004D75"/>
                </a:solidFill>
                <a:latin typeface="+mn-lt"/>
              </a:defRPr>
            </a:lvl9pPr>
          </a:lstStyle>
          <a:p>
            <a:endParaRPr lang="en-GB" kern="0" dirty="0"/>
          </a:p>
        </p:txBody>
      </p:sp>
      <p:sp>
        <p:nvSpPr>
          <p:cNvPr id="1026" name="Rectangle 2"/>
          <p:cNvSpPr>
            <a:spLocks noGrp="1" noChangeArrowheads="1"/>
          </p:cNvSpPr>
          <p:nvPr>
            <p:ph type="title"/>
          </p:nvPr>
        </p:nvSpPr>
        <p:spPr bwMode="auto">
          <a:xfrm>
            <a:off x="625748" y="116632"/>
            <a:ext cx="10870852"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623392" y="836712"/>
            <a:ext cx="10873208" cy="1110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lvl="0"/>
            <a:r>
              <a:rPr lang="en-US" dirty="0"/>
              <a:t>Edit Master text styles</a:t>
            </a:r>
          </a:p>
          <a:p>
            <a:pPr lvl="1"/>
            <a:r>
              <a:rPr lang="en-US" dirty="0"/>
              <a:t>Second level</a:t>
            </a:r>
          </a:p>
          <a:p>
            <a:pPr lvl="2"/>
            <a:r>
              <a:rPr lang="en-US" dirty="0"/>
              <a:t>Third level</a:t>
            </a:r>
            <a:endParaRPr lang="en-GB" dirty="0"/>
          </a:p>
        </p:txBody>
      </p:sp>
      <p:sp>
        <p:nvSpPr>
          <p:cNvPr id="8" name="TextBox 7"/>
          <p:cNvSpPr txBox="1"/>
          <p:nvPr/>
        </p:nvSpPr>
        <p:spPr>
          <a:xfrm>
            <a:off x="0" y="6237312"/>
            <a:ext cx="12192000" cy="620688"/>
          </a:xfrm>
          <a:prstGeom prst="rect">
            <a:avLst/>
          </a:prstGeom>
          <a:solidFill>
            <a:srgbClr val="ED0145">
              <a:alpha val="20000"/>
            </a:srgbClr>
          </a:solidFill>
        </p:spPr>
        <p:txBody>
          <a:bodyPr wrap="square" lIns="180000" tIns="0" rIns="0" bIns="0" rtlCol="0" anchor="ctr" anchorCtr="0">
            <a:noAutofit/>
          </a:bodyPr>
          <a:lstStyle/>
          <a:p>
            <a:pPr marL="266700" marR="0" indent="0" algn="l" defTabSz="914400" rtl="0" eaLnBrk="1" fontAlgn="base" latinLnBrk="0" hangingPunct="1">
              <a:lnSpc>
                <a:spcPct val="100000"/>
              </a:lnSpc>
              <a:spcBef>
                <a:spcPct val="0"/>
              </a:spcBef>
              <a:spcAft>
                <a:spcPct val="0"/>
              </a:spcAft>
              <a:buClrTx/>
              <a:buSzTx/>
              <a:buFontTx/>
              <a:buNone/>
              <a:tabLst>
                <a:tab pos="11385550" algn="r"/>
              </a:tabLst>
              <a:defRPr/>
            </a:pPr>
            <a:r>
              <a:rPr lang="en-GB" sz="1200" i="0" dirty="0">
                <a:solidFill>
                  <a:schemeClr val="tx1"/>
                </a:solidFill>
                <a:latin typeface="Calibri" panose="020F0502020204030204" pitchFamily="34" charset="0"/>
              </a:rPr>
              <a:t>       Secondary Education </a:t>
            </a:r>
            <a:endParaRPr lang="en-GB" sz="1200" i="0" kern="1200" dirty="0">
              <a:solidFill>
                <a:schemeClr val="tx1"/>
              </a:solidFill>
              <a:latin typeface="Calibri" panose="020F0502020204030204" pitchFamily="34" charset="0"/>
              <a:ea typeface="+mn-ea"/>
              <a:cs typeface="Arial" charset="0"/>
            </a:endParaRPr>
          </a:p>
        </p:txBody>
      </p:sp>
      <p:grpSp>
        <p:nvGrpSpPr>
          <p:cNvPr id="9" name="Group 8"/>
          <p:cNvGrpSpPr/>
          <p:nvPr/>
        </p:nvGrpSpPr>
        <p:grpSpPr>
          <a:xfrm>
            <a:off x="11640616" y="6309320"/>
            <a:ext cx="360040" cy="433090"/>
            <a:chOff x="11709906" y="6536456"/>
            <a:chExt cx="232712" cy="277962"/>
          </a:xfrm>
        </p:grpSpPr>
        <p:sp>
          <p:nvSpPr>
            <p:cNvPr id="10" name="Rectangle 9"/>
            <p:cNvSpPr/>
            <p:nvPr/>
          </p:nvSpPr>
          <p:spPr bwMode="auto">
            <a:xfrm>
              <a:off x="11722606" y="6584950"/>
              <a:ext cx="202694" cy="12065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pic>
          <p:nvPicPr>
            <p:cNvPr id="11" name="Picture 4"/>
            <p:cNvPicPr>
              <a:picLocks noChangeAspect="1" noChangeArrowheads="1"/>
            </p:cNvPicPr>
            <p:nvPr/>
          </p:nvPicPr>
          <p:blipFill>
            <a:blip r:embed="rId6" cstate="print">
              <a:clrChange>
                <a:clrFrom>
                  <a:srgbClr val="FEFEFE"/>
                </a:clrFrom>
                <a:clrTo>
                  <a:srgbClr val="FEFEFE">
                    <a:alpha val="0"/>
                  </a:srgbClr>
                </a:clrTo>
              </a:clrChange>
              <a:extLst>
                <a:ext uri="{28A0092B-C50C-407E-A947-70E740481C1C}">
                  <a14:useLocalDpi xmlns:a14="http://schemas.microsoft.com/office/drawing/2010/main"/>
                </a:ext>
              </a:extLst>
            </a:blip>
            <a:srcRect/>
            <a:stretch>
              <a:fillRect/>
            </a:stretch>
          </p:blipFill>
          <p:spPr bwMode="auto">
            <a:xfrm>
              <a:off x="11709906" y="6536456"/>
              <a:ext cx="232712" cy="2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 name="Oval 11"/>
          <p:cNvSpPr/>
          <p:nvPr/>
        </p:nvSpPr>
        <p:spPr bwMode="auto">
          <a:xfrm>
            <a:off x="165015" y="6309320"/>
            <a:ext cx="458377" cy="473346"/>
          </a:xfrm>
          <a:prstGeom prst="ellipse">
            <a:avLst/>
          </a:prstGeom>
          <a:solidFill>
            <a:srgbClr val="ED0145"/>
          </a:solidFill>
          <a:ln w="952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fld id="{960C078A-EBC2-4239-9891-493BA5ED2D5D}" type="slidenum">
              <a:rPr kumimoji="0" lang="en-GB" sz="1200" b="1" i="0" u="none" strike="noStrike" cap="none" normalizeH="0" baseline="0" smtClean="0">
                <a:ln>
                  <a:noFill/>
                </a:ln>
                <a:solidFill>
                  <a:schemeClr val="bg1"/>
                </a:solidFill>
                <a:effectLst/>
                <a:latin typeface="Calibri" panose="020F0502020204030204" pitchFamily="34" charset="0"/>
                <a:cs typeface="Arial" charset="0"/>
              </a:rPr>
              <a:pPr marL="0" marR="0" indent="0" algn="ctr" defTabSz="914400" rtl="0" eaLnBrk="0" fontAlgn="base" latinLnBrk="0" hangingPunct="0">
                <a:lnSpc>
                  <a:spcPct val="100000"/>
                </a:lnSpc>
                <a:spcBef>
                  <a:spcPct val="0"/>
                </a:spcBef>
                <a:spcAft>
                  <a:spcPct val="0"/>
                </a:spcAft>
                <a:buClrTx/>
                <a:buSzTx/>
                <a:buFontTx/>
                <a:buNone/>
                <a:tabLst/>
              </a:pPr>
              <a:t>‹#›</a:t>
            </a:fld>
            <a:endParaRPr kumimoji="0" lang="en-GB" sz="1200" b="1" i="0" u="none" strike="noStrike" cap="none" normalizeH="0" baseline="0" dirty="0">
              <a:ln>
                <a:noFill/>
              </a:ln>
              <a:solidFill>
                <a:schemeClr val="bg1"/>
              </a:solidFill>
              <a:effectLst/>
              <a:latin typeface="Calibri" panose="020F0502020204030204" pitchFamily="34" charset="0"/>
              <a:cs typeface="Arial" charset="0"/>
            </a:endParaRPr>
          </a:p>
        </p:txBody>
      </p:sp>
    </p:spTree>
    <p:extLst>
      <p:ext uri="{BB962C8B-B14F-4D97-AF65-F5344CB8AC3E}">
        <p14:creationId xmlns:p14="http://schemas.microsoft.com/office/powerpoint/2010/main" val="12083385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fontAlgn="base" hangingPunct="1">
        <a:spcBef>
          <a:spcPct val="0"/>
        </a:spcBef>
        <a:spcAft>
          <a:spcPct val="0"/>
        </a:spcAft>
        <a:defRPr sz="2200" b="1">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algn="l" rtl="0" eaLnBrk="1" fontAlgn="base" hangingPunct="1">
        <a:spcBef>
          <a:spcPct val="0"/>
        </a:spcBef>
        <a:spcAft>
          <a:spcPct val="0"/>
        </a:spcAft>
        <a:defRPr sz="3200">
          <a:solidFill>
            <a:srgbClr val="004D75"/>
          </a:solidFill>
          <a:latin typeface="Calibri" pitchFamily="34" charset="0"/>
        </a:defRPr>
      </a:lvl2pPr>
      <a:lvl3pPr algn="l" rtl="0" eaLnBrk="1" fontAlgn="base" hangingPunct="1">
        <a:spcBef>
          <a:spcPct val="0"/>
        </a:spcBef>
        <a:spcAft>
          <a:spcPct val="0"/>
        </a:spcAft>
        <a:defRPr sz="3200">
          <a:solidFill>
            <a:srgbClr val="004D75"/>
          </a:solidFill>
          <a:latin typeface="Calibri" pitchFamily="34" charset="0"/>
        </a:defRPr>
      </a:lvl3pPr>
      <a:lvl4pPr algn="l" rtl="0" eaLnBrk="1" fontAlgn="base" hangingPunct="1">
        <a:spcBef>
          <a:spcPct val="0"/>
        </a:spcBef>
        <a:spcAft>
          <a:spcPct val="0"/>
        </a:spcAft>
        <a:defRPr sz="3200">
          <a:solidFill>
            <a:srgbClr val="004D75"/>
          </a:solidFill>
          <a:latin typeface="Calibri" pitchFamily="34" charset="0"/>
        </a:defRPr>
      </a:lvl4pPr>
      <a:lvl5pPr algn="l" rtl="0" eaLnBrk="1" fontAlgn="base" hangingPunct="1">
        <a:spcBef>
          <a:spcPct val="0"/>
        </a:spcBef>
        <a:spcAft>
          <a:spcPct val="0"/>
        </a:spcAft>
        <a:defRPr sz="3200">
          <a:solidFill>
            <a:srgbClr val="004D75"/>
          </a:solidFill>
          <a:latin typeface="Calibri" pitchFamily="34" charset="0"/>
        </a:defRPr>
      </a:lvl5pPr>
      <a:lvl6pPr marL="457200" algn="l" rtl="0" eaLnBrk="1" fontAlgn="base" hangingPunct="1">
        <a:spcBef>
          <a:spcPct val="0"/>
        </a:spcBef>
        <a:spcAft>
          <a:spcPct val="0"/>
        </a:spcAft>
        <a:defRPr sz="2800">
          <a:solidFill>
            <a:srgbClr val="004D75"/>
          </a:solidFill>
          <a:latin typeface="Verdana" pitchFamily="34" charset="0"/>
        </a:defRPr>
      </a:lvl6pPr>
      <a:lvl7pPr marL="914400" algn="l" rtl="0" eaLnBrk="1" fontAlgn="base" hangingPunct="1">
        <a:spcBef>
          <a:spcPct val="0"/>
        </a:spcBef>
        <a:spcAft>
          <a:spcPct val="0"/>
        </a:spcAft>
        <a:defRPr sz="2800">
          <a:solidFill>
            <a:srgbClr val="004D75"/>
          </a:solidFill>
          <a:latin typeface="Verdana" pitchFamily="34" charset="0"/>
        </a:defRPr>
      </a:lvl7pPr>
      <a:lvl8pPr marL="1371600" algn="l" rtl="0" eaLnBrk="1" fontAlgn="base" hangingPunct="1">
        <a:spcBef>
          <a:spcPct val="0"/>
        </a:spcBef>
        <a:spcAft>
          <a:spcPct val="0"/>
        </a:spcAft>
        <a:defRPr sz="2800">
          <a:solidFill>
            <a:srgbClr val="004D75"/>
          </a:solidFill>
          <a:latin typeface="Verdana" pitchFamily="34" charset="0"/>
        </a:defRPr>
      </a:lvl8pPr>
      <a:lvl9pPr marL="1828800" algn="l" rtl="0" eaLnBrk="1" fontAlgn="base" hangingPunct="1">
        <a:spcBef>
          <a:spcPct val="0"/>
        </a:spcBef>
        <a:spcAft>
          <a:spcPct val="0"/>
        </a:spcAft>
        <a:defRPr sz="2800">
          <a:solidFill>
            <a:srgbClr val="004D75"/>
          </a:solidFill>
          <a:latin typeface="Verdana" pitchFamily="34" charset="0"/>
        </a:defRPr>
      </a:lvl9pPr>
    </p:titleStyle>
    <p:bodyStyle>
      <a:lvl1pPr marL="0" indent="0" algn="l" rtl="0" eaLnBrk="1" fontAlgn="base" hangingPunct="1">
        <a:lnSpc>
          <a:spcPct val="114000"/>
        </a:lnSpc>
        <a:spcBef>
          <a:spcPts val="0"/>
        </a:spcBef>
        <a:spcAft>
          <a:spcPts val="0"/>
        </a:spcAft>
        <a:buNone/>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533400" indent="-342900" algn="l" rtl="0" eaLnBrk="1" fontAlgn="base" hangingPunct="1">
        <a:lnSpc>
          <a:spcPct val="114000"/>
        </a:lnSpc>
        <a:spcBef>
          <a:spcPts val="0"/>
        </a:spcBef>
        <a:spcAft>
          <a:spcPts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723900" indent="-342900" algn="l" rtl="0" eaLnBrk="1" fontAlgn="base" hangingPunct="1">
        <a:lnSpc>
          <a:spcPct val="114000"/>
        </a:lnSpc>
        <a:spcBef>
          <a:spcPts val="0"/>
        </a:spcBef>
        <a:spcAft>
          <a:spcPts val="0"/>
        </a:spcAft>
        <a:buFont typeface="Arial" panose="020B0604020202020204" pitchFamily="34" charset="0"/>
        <a:buChar char="•"/>
        <a:defRPr sz="20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862013" indent="-141288" algn="l" rtl="0" eaLnBrk="1" fontAlgn="base" hangingPunct="1">
        <a:lnSpc>
          <a:spcPct val="90000"/>
        </a:lnSpc>
        <a:spcBef>
          <a:spcPct val="20000"/>
        </a:spcBef>
        <a:spcAft>
          <a:spcPct val="20000"/>
        </a:spcAft>
        <a:buChar char="–"/>
        <a:defRPr sz="2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1235075" indent="-182563" algn="l" rtl="0" eaLnBrk="1" fontAlgn="base" hangingPunct="1">
        <a:lnSpc>
          <a:spcPct val="90000"/>
        </a:lnSpc>
        <a:spcBef>
          <a:spcPct val="20000"/>
        </a:spcBef>
        <a:spcAft>
          <a:spcPct val="20000"/>
        </a:spcAft>
        <a:buChar char="»"/>
        <a:defRPr sz="2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1692275" indent="-182563" algn="l" rtl="0" eaLnBrk="1" fontAlgn="base" hangingPunct="1">
        <a:lnSpc>
          <a:spcPct val="90000"/>
        </a:lnSpc>
        <a:spcBef>
          <a:spcPct val="20000"/>
        </a:spcBef>
        <a:spcAft>
          <a:spcPct val="20000"/>
        </a:spcAft>
        <a:buChar char="»"/>
        <a:defRPr sz="1200">
          <a:solidFill>
            <a:srgbClr val="004D75"/>
          </a:solidFill>
          <a:latin typeface="+mn-lt"/>
        </a:defRPr>
      </a:lvl6pPr>
      <a:lvl7pPr marL="2149475" indent="-182563" algn="l" rtl="0" eaLnBrk="1" fontAlgn="base" hangingPunct="1">
        <a:lnSpc>
          <a:spcPct val="90000"/>
        </a:lnSpc>
        <a:spcBef>
          <a:spcPct val="20000"/>
        </a:spcBef>
        <a:spcAft>
          <a:spcPct val="20000"/>
        </a:spcAft>
        <a:buChar char="»"/>
        <a:defRPr sz="1200">
          <a:solidFill>
            <a:srgbClr val="004D75"/>
          </a:solidFill>
          <a:latin typeface="+mn-lt"/>
        </a:defRPr>
      </a:lvl7pPr>
      <a:lvl8pPr marL="2606675" indent="-182563" algn="l" rtl="0" eaLnBrk="1" fontAlgn="base" hangingPunct="1">
        <a:lnSpc>
          <a:spcPct val="90000"/>
        </a:lnSpc>
        <a:spcBef>
          <a:spcPct val="20000"/>
        </a:spcBef>
        <a:spcAft>
          <a:spcPct val="20000"/>
        </a:spcAft>
        <a:buChar char="»"/>
        <a:defRPr sz="1200">
          <a:solidFill>
            <a:srgbClr val="004D75"/>
          </a:solidFill>
          <a:latin typeface="+mn-lt"/>
        </a:defRPr>
      </a:lvl8pPr>
      <a:lvl9pPr marL="3063875" indent="-182563" algn="l" rtl="0" eaLnBrk="1" fontAlgn="base" hangingPunct="1">
        <a:lnSpc>
          <a:spcPct val="90000"/>
        </a:lnSpc>
        <a:spcBef>
          <a:spcPct val="20000"/>
        </a:spcBef>
        <a:spcAft>
          <a:spcPct val="20000"/>
        </a:spcAft>
        <a:buChar char="»"/>
        <a:defRPr sz="1200">
          <a:solidFill>
            <a:srgbClr val="004D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hilippa.Baker@NTU.ac.uk"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hays.co.uk/documents/d/global/hays-uk-wellbeing-in-education-report-2020" TargetMode="External"/><Relationship Id="rId2" Type="http://schemas.openxmlformats.org/officeDocument/2006/relationships/hyperlink" Target="https://www.epi.org/publication/the-teacher-shortage-is-real-large-and-growing-and-worse-than-we-thought-the-first-report-in-the-perfect-storm-in-the-teacher-labor-market-series/" TargetMode="External"/><Relationship Id="rId1" Type="http://schemas.openxmlformats.org/officeDocument/2006/relationships/slideLayout" Target="../slideLayouts/slideLayout2.xml"/><Relationship Id="rId5" Type="http://schemas.openxmlformats.org/officeDocument/2006/relationships/hyperlink" Target="https://www.gov.uk/government/publications/subject-report-series-science/finding-the-optimum-the-science-subject-report--2" TargetMode="External"/><Relationship Id="rId4" Type="http://schemas.openxmlformats.org/officeDocument/2006/relationships/hyperlink" Target="https://ncee.org/quick-read/solving-the-teacher-shortage-crisi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dictionary.cambridge.org/dictionary/english/belie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A55-F3BF-2252-3896-4D38458380BB}"/>
              </a:ext>
            </a:extLst>
          </p:cNvPr>
          <p:cNvSpPr>
            <a:spLocks noGrp="1"/>
          </p:cNvSpPr>
          <p:nvPr>
            <p:ph type="ctrTitle"/>
          </p:nvPr>
        </p:nvSpPr>
        <p:spPr/>
        <p:txBody>
          <a:bodyPr/>
          <a:lstStyle/>
          <a:p>
            <a:r>
              <a:rPr lang="en-GB" b="0" dirty="0"/>
              <a:t>“Teacher retention: Using a conceptual framework to identify aspects of teacher training courses which could be enhanced to improve retention rates amongst science teachers.”</a:t>
            </a:r>
          </a:p>
        </p:txBody>
      </p:sp>
      <p:sp>
        <p:nvSpPr>
          <p:cNvPr id="3" name="Subtitle 2">
            <a:extLst>
              <a:ext uri="{FF2B5EF4-FFF2-40B4-BE49-F238E27FC236}">
                <a16:creationId xmlns:a16="http://schemas.microsoft.com/office/drawing/2014/main" id="{2385E305-9AB1-6ACF-0603-899A1C25F7BB}"/>
              </a:ext>
            </a:extLst>
          </p:cNvPr>
          <p:cNvSpPr>
            <a:spLocks noGrp="1"/>
          </p:cNvSpPr>
          <p:nvPr>
            <p:ph type="subTitle" idx="1"/>
          </p:nvPr>
        </p:nvSpPr>
        <p:spPr>
          <a:xfrm>
            <a:off x="914400" y="4283467"/>
            <a:ext cx="10363200" cy="408638"/>
          </a:xfrm>
        </p:spPr>
        <p:txBody>
          <a:bodyPr/>
          <a:lstStyle/>
          <a:p>
            <a:r>
              <a:rPr lang="en-GB" dirty="0">
                <a:hlinkClick r:id="rId2">
                  <a:extLst>
                    <a:ext uri="{A12FA001-AC4F-418D-AE19-62706E023703}">
                      <ahyp:hlinkClr xmlns:ahyp="http://schemas.microsoft.com/office/drawing/2018/hyperlinkcolor" val="tx"/>
                    </a:ext>
                  </a:extLst>
                </a:hlinkClick>
              </a:rPr>
              <a:t>Philippa.Baker@NTU.ac.uk</a:t>
            </a:r>
            <a:r>
              <a:rPr lang="en-GB" dirty="0"/>
              <a:t> </a:t>
            </a:r>
          </a:p>
        </p:txBody>
      </p:sp>
    </p:spTree>
    <p:extLst>
      <p:ext uri="{BB962C8B-B14F-4D97-AF65-F5344CB8AC3E}">
        <p14:creationId xmlns:p14="http://schemas.microsoft.com/office/powerpoint/2010/main" val="40008883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79965-EAFC-4D7E-0536-C24F229D76E1}"/>
              </a:ext>
            </a:extLst>
          </p:cNvPr>
          <p:cNvSpPr>
            <a:spLocks noGrp="1"/>
          </p:cNvSpPr>
          <p:nvPr>
            <p:ph type="title"/>
          </p:nvPr>
        </p:nvSpPr>
        <p:spPr/>
        <p:txBody>
          <a:bodyPr/>
          <a:lstStyle/>
          <a:p>
            <a:r>
              <a:rPr lang="en-GB" dirty="0"/>
              <a:t>Self-efficacy </a:t>
            </a:r>
            <a:r>
              <a:rPr lang="en-GB" dirty="0" err="1"/>
              <a:t>cont</a:t>
            </a:r>
            <a:r>
              <a:rPr lang="en-GB" dirty="0"/>
              <a:t>…</a:t>
            </a:r>
          </a:p>
        </p:txBody>
      </p:sp>
      <p:sp>
        <p:nvSpPr>
          <p:cNvPr id="3" name="Content Placeholder 2">
            <a:extLst>
              <a:ext uri="{FF2B5EF4-FFF2-40B4-BE49-F238E27FC236}">
                <a16:creationId xmlns:a16="http://schemas.microsoft.com/office/drawing/2014/main" id="{4B73BE25-F1AB-3AD5-479F-95E9F71CD4E6}"/>
              </a:ext>
            </a:extLst>
          </p:cNvPr>
          <p:cNvSpPr>
            <a:spLocks noGrp="1"/>
          </p:cNvSpPr>
          <p:nvPr>
            <p:ph idx="1"/>
          </p:nvPr>
        </p:nvSpPr>
        <p:spPr>
          <a:xfrm>
            <a:off x="625748" y="836712"/>
            <a:ext cx="10639996" cy="5769080"/>
          </a:xfrm>
        </p:spPr>
        <p:txBody>
          <a:bodyPr/>
          <a:lstStyle/>
          <a:p>
            <a:pPr>
              <a:lnSpc>
                <a:spcPct val="200000"/>
              </a:lnSpc>
              <a:spcBef>
                <a:spcPts val="600"/>
              </a:spcBef>
              <a:spcAft>
                <a:spcPts val="800"/>
              </a:spcAft>
            </a:pPr>
            <a:r>
              <a:rPr lang="en-GB" sz="2000" dirty="0">
                <a:effectLst/>
                <a:latin typeface="Calibri" panose="020F0502020204030204" pitchFamily="34" charset="0"/>
                <a:ea typeface="DengXian" panose="02010600030101010101" pitchFamily="2" charset="-122"/>
                <a:cs typeface="Arial" panose="020B0604020202020204" pitchFamily="34" charset="0"/>
              </a:rPr>
              <a:t>Azar (2010, p.176) Bandura (1997) </a:t>
            </a:r>
            <a:r>
              <a:rPr lang="en-GB" sz="2000" b="1"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“emphasizes that self-efficacy belief depends on four inter-related </a:t>
            </a:r>
            <a:r>
              <a:rPr lang="en-GB" sz="2000" b="1" i="1"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sources</a:t>
            </a:r>
            <a:r>
              <a:rPr lang="en-GB" sz="2000" b="1"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 and this belief occupies an important place in human life”, </a:t>
            </a:r>
            <a:r>
              <a:rPr lang="en-GB" sz="2000" dirty="0">
                <a:effectLst/>
                <a:latin typeface="Calibri" panose="020F0502020204030204" pitchFamily="34" charset="0"/>
                <a:ea typeface="DengXian" panose="02010600030101010101" pitchFamily="2" charset="-122"/>
                <a:cs typeface="Arial" panose="020B0604020202020204" pitchFamily="34" charset="0"/>
              </a:rPr>
              <a:t>these are:</a:t>
            </a:r>
          </a:p>
          <a:p>
            <a:pPr marL="342900" lvl="0" indent="-342900">
              <a:lnSpc>
                <a:spcPct val="200000"/>
              </a:lnSpc>
              <a:spcBef>
                <a:spcPts val="600"/>
              </a:spcBef>
              <a:buFont typeface="Symbol" panose="05050102010706020507" pitchFamily="18" charset="2"/>
              <a:buChar char=""/>
            </a:pPr>
            <a:r>
              <a:rPr lang="en-GB" sz="2000" b="1" i="1" dirty="0">
                <a:effectLst/>
                <a:latin typeface="Calibri" panose="020F0502020204030204" pitchFamily="34" charset="0"/>
                <a:ea typeface="DengXian" panose="02010600030101010101" pitchFamily="2" charset="-122"/>
                <a:cs typeface="Arial" panose="020B0604020202020204" pitchFamily="34" charset="0"/>
              </a:rPr>
              <a:t>Performance achievements</a:t>
            </a:r>
            <a:r>
              <a:rPr lang="en-GB" sz="2000" b="1" dirty="0">
                <a:effectLst/>
                <a:latin typeface="Calibri" panose="020F0502020204030204" pitchFamily="34" charset="0"/>
                <a:ea typeface="DengXian" panose="02010600030101010101" pitchFamily="2" charset="-122"/>
                <a:cs typeface="Arial" panose="020B0604020202020204" pitchFamily="34" charset="0"/>
              </a:rPr>
              <a:t> </a:t>
            </a:r>
            <a:r>
              <a:rPr lang="en-GB" sz="2000" dirty="0">
                <a:effectLst/>
                <a:latin typeface="Calibri" panose="020F0502020204030204" pitchFamily="34" charset="0"/>
                <a:ea typeface="DengXian" panose="02010600030101010101" pitchFamily="2" charset="-122"/>
                <a:cs typeface="Arial" panose="020B0604020202020204" pitchFamily="34" charset="0"/>
              </a:rPr>
              <a:t>that could be considered as the ‘accountability’ of teachers.</a:t>
            </a:r>
          </a:p>
          <a:p>
            <a:pPr marL="342900" lvl="0" indent="-342900">
              <a:lnSpc>
                <a:spcPct val="200000"/>
              </a:lnSpc>
              <a:buFont typeface="Symbol" panose="05050102010706020507" pitchFamily="18" charset="2"/>
              <a:buChar char=""/>
            </a:pPr>
            <a:r>
              <a:rPr lang="en-GB" sz="2000" b="1" i="1" dirty="0">
                <a:effectLst/>
                <a:latin typeface="Calibri" panose="020F0502020204030204" pitchFamily="34" charset="0"/>
                <a:ea typeface="DengXian" panose="02010600030101010101" pitchFamily="2" charset="-122"/>
                <a:cs typeface="Arial" panose="020B0604020202020204" pitchFamily="34" charset="0"/>
              </a:rPr>
              <a:t>Vicarious experiences</a:t>
            </a:r>
            <a:r>
              <a:rPr lang="en-GB" sz="2000" b="1" dirty="0">
                <a:effectLst/>
                <a:latin typeface="Calibri" panose="020F0502020204030204" pitchFamily="34" charset="0"/>
                <a:ea typeface="DengXian" panose="02010600030101010101" pitchFamily="2" charset="-122"/>
                <a:cs typeface="Arial" panose="020B0604020202020204" pitchFamily="34" charset="0"/>
              </a:rPr>
              <a:t> </a:t>
            </a:r>
            <a:r>
              <a:rPr lang="en-GB" sz="2000" dirty="0">
                <a:effectLst/>
                <a:latin typeface="Calibri" panose="020F0502020204030204" pitchFamily="34" charset="0"/>
                <a:ea typeface="DengXian" panose="02010600030101010101" pitchFamily="2" charset="-122"/>
                <a:cs typeface="Arial" panose="020B0604020202020204" pitchFamily="34" charset="0"/>
              </a:rPr>
              <a:t>through seeing other teachers similar to</a:t>
            </a:r>
            <a:r>
              <a:rPr lang="en-GB" dirty="0">
                <a:latin typeface="Calibri" panose="020F0502020204030204" pitchFamily="34" charset="0"/>
                <a:ea typeface="DengXian" panose="02010600030101010101" pitchFamily="2" charset="-122"/>
                <a:cs typeface="Arial" panose="020B0604020202020204" pitchFamily="34" charset="0"/>
              </a:rPr>
              <a:t> </a:t>
            </a:r>
            <a:r>
              <a:rPr lang="en-GB" sz="2000" dirty="0">
                <a:effectLst/>
                <a:latin typeface="Calibri" panose="020F0502020204030204" pitchFamily="34" charset="0"/>
                <a:ea typeface="DengXian" panose="02010600030101010101" pitchFamily="2" charset="-122"/>
                <a:cs typeface="Arial" panose="020B0604020202020204" pitchFamily="34" charset="0"/>
              </a:rPr>
              <a:t>oneself who are successful, thereby raising one’s self-belief.</a:t>
            </a:r>
          </a:p>
          <a:p>
            <a:pPr marL="342900" lvl="0" indent="-342900">
              <a:lnSpc>
                <a:spcPct val="200000"/>
              </a:lnSpc>
              <a:buFont typeface="Symbol" panose="05050102010706020507" pitchFamily="18" charset="2"/>
              <a:buChar char=""/>
            </a:pPr>
            <a:r>
              <a:rPr lang="en-GB" sz="2000" b="1" i="1" dirty="0">
                <a:effectLst/>
                <a:latin typeface="Calibri" panose="020F0502020204030204" pitchFamily="34" charset="0"/>
                <a:ea typeface="DengXian" panose="02010600030101010101" pitchFamily="2" charset="-122"/>
                <a:cs typeface="Arial" panose="020B0604020202020204" pitchFamily="34" charset="0"/>
              </a:rPr>
              <a:t>Verbal persuasion</a:t>
            </a:r>
            <a:r>
              <a:rPr lang="en-GB" sz="2000" b="1" dirty="0">
                <a:effectLst/>
                <a:latin typeface="Calibri" panose="020F0502020204030204" pitchFamily="34" charset="0"/>
                <a:ea typeface="DengXian" panose="02010600030101010101" pitchFamily="2" charset="-122"/>
                <a:cs typeface="Arial" panose="020B0604020202020204" pitchFamily="34" charset="0"/>
              </a:rPr>
              <a:t> </a:t>
            </a:r>
            <a:r>
              <a:rPr lang="en-GB" sz="2000" dirty="0">
                <a:effectLst/>
                <a:latin typeface="Calibri" panose="020F0502020204030204" pitchFamily="34" charset="0"/>
                <a:ea typeface="DengXian" panose="02010600030101010101" pitchFamily="2" charset="-122"/>
                <a:cs typeface="Arial" panose="020B0604020202020204" pitchFamily="34" charset="0"/>
              </a:rPr>
              <a:t>by convincing a teacher that they can succeed. </a:t>
            </a:r>
          </a:p>
          <a:p>
            <a:pPr marL="342900" lvl="0" indent="-342900">
              <a:lnSpc>
                <a:spcPct val="200000"/>
              </a:lnSpc>
              <a:spcAft>
                <a:spcPts val="800"/>
              </a:spcAft>
              <a:buFont typeface="Symbol" panose="05050102010706020507" pitchFamily="18" charset="2"/>
              <a:buChar char=""/>
            </a:pPr>
            <a:r>
              <a:rPr lang="en-GB" sz="2000" b="1" i="1" dirty="0">
                <a:effectLst/>
                <a:latin typeface="Calibri" panose="020F0502020204030204" pitchFamily="34" charset="0"/>
                <a:ea typeface="DengXian" panose="02010600030101010101" pitchFamily="2" charset="-122"/>
                <a:cs typeface="Arial" panose="020B0604020202020204" pitchFamily="34" charset="0"/>
              </a:rPr>
              <a:t>Motivation processes (emotional state) </a:t>
            </a:r>
            <a:r>
              <a:rPr lang="en-GB" sz="2000" dirty="0">
                <a:effectLst/>
                <a:latin typeface="Calibri" panose="020F0502020204030204" pitchFamily="34" charset="0"/>
                <a:ea typeface="DengXian" panose="02010600030101010101" pitchFamily="2" charset="-122"/>
                <a:cs typeface="Arial" panose="020B0604020202020204" pitchFamily="34" charset="0"/>
              </a:rPr>
              <a:t>that can be achieved in teaching through having a desire to change oneself or the environment.</a:t>
            </a:r>
          </a:p>
          <a:p>
            <a:endParaRPr lang="en-GB" dirty="0"/>
          </a:p>
        </p:txBody>
      </p:sp>
    </p:spTree>
    <p:extLst>
      <p:ext uri="{BB962C8B-B14F-4D97-AF65-F5344CB8AC3E}">
        <p14:creationId xmlns:p14="http://schemas.microsoft.com/office/powerpoint/2010/main" val="408458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E176E-F4D4-77F1-4DD8-286BE18150F1}"/>
              </a:ext>
            </a:extLst>
          </p:cNvPr>
          <p:cNvSpPr>
            <a:spLocks noGrp="1"/>
          </p:cNvSpPr>
          <p:nvPr>
            <p:ph type="title"/>
          </p:nvPr>
        </p:nvSpPr>
        <p:spPr>
          <a:xfrm>
            <a:off x="406930" y="75535"/>
            <a:ext cx="10870852" cy="432048"/>
          </a:xfrm>
        </p:spPr>
        <p:txBody>
          <a:bodyPr/>
          <a:lstStyle/>
          <a:p>
            <a:r>
              <a:rPr lang="en-GB" dirty="0"/>
              <a:t>Framework design</a:t>
            </a:r>
          </a:p>
        </p:txBody>
      </p:sp>
      <p:pic>
        <p:nvPicPr>
          <p:cNvPr id="4" name="Content Placeholder 3">
            <a:extLst>
              <a:ext uri="{FF2B5EF4-FFF2-40B4-BE49-F238E27FC236}">
                <a16:creationId xmlns:a16="http://schemas.microsoft.com/office/drawing/2014/main" id="{E4A480C5-9FEC-BDD9-791F-3F6526283C63}"/>
              </a:ext>
            </a:extLst>
          </p:cNvPr>
          <p:cNvPicPr>
            <a:picLocks noGrp="1" noChangeAspect="1"/>
          </p:cNvPicPr>
          <p:nvPr>
            <p:ph idx="1"/>
          </p:nvPr>
        </p:nvPicPr>
        <p:blipFill>
          <a:blip r:embed="rId3"/>
          <a:stretch>
            <a:fillRect/>
          </a:stretch>
        </p:blipFill>
        <p:spPr>
          <a:xfrm>
            <a:off x="3907592" y="211293"/>
            <a:ext cx="7990494" cy="6270470"/>
          </a:xfrm>
          <a:prstGeom prst="rect">
            <a:avLst/>
          </a:prstGeom>
        </p:spPr>
      </p:pic>
      <p:sp>
        <p:nvSpPr>
          <p:cNvPr id="6" name="TextBox 5">
            <a:extLst>
              <a:ext uri="{FF2B5EF4-FFF2-40B4-BE49-F238E27FC236}">
                <a16:creationId xmlns:a16="http://schemas.microsoft.com/office/drawing/2014/main" id="{5F163788-2654-6156-6A8C-50A81B380BF4}"/>
              </a:ext>
            </a:extLst>
          </p:cNvPr>
          <p:cNvSpPr txBox="1"/>
          <p:nvPr/>
        </p:nvSpPr>
        <p:spPr>
          <a:xfrm>
            <a:off x="406930" y="1178027"/>
            <a:ext cx="3095089" cy="3913059"/>
          </a:xfrm>
          <a:prstGeom prst="rect">
            <a:avLst/>
          </a:prstGeom>
          <a:noFill/>
        </p:spPr>
        <p:txBody>
          <a:bodyPr wrap="square">
            <a:spAutoFit/>
          </a:bodyPr>
          <a:lstStyle/>
          <a:p>
            <a:pPr>
              <a:lnSpc>
                <a:spcPct val="150000"/>
              </a:lnSpc>
            </a:pPr>
            <a:r>
              <a:rPr lang="en-GB" sz="2400" dirty="0">
                <a:solidFill>
                  <a:schemeClr val="tx1"/>
                </a:solidFill>
                <a:latin typeface="+mn-lt"/>
              </a:rPr>
              <a:t>Bandura’s theory of inter-related sources and the literature which identifies factors which impact on job satisfaction a summary table can be created. </a:t>
            </a:r>
          </a:p>
        </p:txBody>
      </p:sp>
    </p:spTree>
    <p:extLst>
      <p:ext uri="{BB962C8B-B14F-4D97-AF65-F5344CB8AC3E}">
        <p14:creationId xmlns:p14="http://schemas.microsoft.com/office/powerpoint/2010/main" val="4109666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D76980-4874-9E3F-4C62-D12D76FBDB4F}"/>
              </a:ext>
            </a:extLst>
          </p:cNvPr>
          <p:cNvSpPr>
            <a:spLocks noGrp="1"/>
          </p:cNvSpPr>
          <p:nvPr>
            <p:ph type="title"/>
          </p:nvPr>
        </p:nvSpPr>
        <p:spPr>
          <a:xfrm>
            <a:off x="81218" y="148442"/>
            <a:ext cx="10870852" cy="432048"/>
          </a:xfrm>
        </p:spPr>
        <p:txBody>
          <a:bodyPr/>
          <a:lstStyle/>
          <a:p>
            <a:r>
              <a:rPr lang="en-GB" dirty="0"/>
              <a:t>Framework design </a:t>
            </a:r>
            <a:r>
              <a:rPr lang="en-GB" dirty="0" err="1"/>
              <a:t>cont</a:t>
            </a:r>
            <a:r>
              <a:rPr lang="en-GB" dirty="0"/>
              <a:t> …</a:t>
            </a:r>
          </a:p>
        </p:txBody>
      </p:sp>
      <p:sp>
        <p:nvSpPr>
          <p:cNvPr id="3" name="Content Placeholder 2">
            <a:extLst>
              <a:ext uri="{FF2B5EF4-FFF2-40B4-BE49-F238E27FC236}">
                <a16:creationId xmlns:a16="http://schemas.microsoft.com/office/drawing/2014/main" id="{A3B4B888-C9E9-2FC2-4F95-AECB39A83C79}"/>
              </a:ext>
            </a:extLst>
          </p:cNvPr>
          <p:cNvSpPr>
            <a:spLocks noGrp="1"/>
          </p:cNvSpPr>
          <p:nvPr>
            <p:ph idx="1"/>
          </p:nvPr>
        </p:nvSpPr>
        <p:spPr>
          <a:xfrm>
            <a:off x="81218" y="1021647"/>
            <a:ext cx="3370899" cy="4982005"/>
          </a:xfrm>
        </p:spPr>
        <p:txBody>
          <a:bodyPr/>
          <a:lstStyle/>
          <a:p>
            <a:pPr>
              <a:lnSpc>
                <a:spcPct val="150000"/>
              </a:lnSpc>
            </a:pP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Factors such as pay, the status of teaching in society, staff shortage, workload, teaching outside of specialism, and hours worked are factors that cannot be controlled within this study; therefore only factors  which could influence job satisfaction through initial teaching training were considered within the framework.</a:t>
            </a:r>
          </a:p>
          <a:p>
            <a:endParaRPr lang="en-GB" sz="1800" dirty="0">
              <a:solidFill>
                <a:srgbClr val="000000"/>
              </a:solidFill>
              <a:latin typeface="Calibri" panose="020F0502020204030204" pitchFamily="34" charset="0"/>
              <a:ea typeface="DengXian" panose="02010600030101010101" pitchFamily="2" charset="-122"/>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F1722E78-151F-A543-FEB4-AA3193A67F5B}"/>
              </a:ext>
            </a:extLst>
          </p:cNvPr>
          <p:cNvPicPr>
            <a:picLocks noChangeAspect="1"/>
          </p:cNvPicPr>
          <p:nvPr/>
        </p:nvPicPr>
        <p:blipFill>
          <a:blip r:embed="rId3"/>
          <a:stretch>
            <a:fillRect/>
          </a:stretch>
        </p:blipFill>
        <p:spPr>
          <a:xfrm>
            <a:off x="4346218" y="198825"/>
            <a:ext cx="7277390" cy="6078685"/>
          </a:xfrm>
          <a:prstGeom prst="rect">
            <a:avLst/>
          </a:prstGeom>
        </p:spPr>
      </p:pic>
    </p:spTree>
    <p:extLst>
      <p:ext uri="{BB962C8B-B14F-4D97-AF65-F5344CB8AC3E}">
        <p14:creationId xmlns:p14="http://schemas.microsoft.com/office/powerpoint/2010/main" val="2361020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187D7-063B-3034-DA96-DCA572D44BF3}"/>
              </a:ext>
            </a:extLst>
          </p:cNvPr>
          <p:cNvSpPr>
            <a:spLocks noGrp="1"/>
          </p:cNvSpPr>
          <p:nvPr>
            <p:ph type="title"/>
          </p:nvPr>
        </p:nvSpPr>
        <p:spPr/>
        <p:txBody>
          <a:bodyPr/>
          <a:lstStyle/>
          <a:p>
            <a:r>
              <a:rPr lang="en-GB" dirty="0"/>
              <a:t>Conceptual framework to test</a:t>
            </a:r>
          </a:p>
        </p:txBody>
      </p:sp>
      <p:pic>
        <p:nvPicPr>
          <p:cNvPr id="4" name="Content Placeholder 3">
            <a:extLst>
              <a:ext uri="{FF2B5EF4-FFF2-40B4-BE49-F238E27FC236}">
                <a16:creationId xmlns:a16="http://schemas.microsoft.com/office/drawing/2014/main" id="{9F77607A-0235-CCC7-150D-D22E6FC8512A}"/>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05935" y="945470"/>
            <a:ext cx="11790121" cy="4503952"/>
          </a:xfrm>
          <a:prstGeom prst="rect">
            <a:avLst/>
          </a:prstGeom>
          <a:noFill/>
        </p:spPr>
      </p:pic>
    </p:spTree>
    <p:extLst>
      <p:ext uri="{BB962C8B-B14F-4D97-AF65-F5344CB8AC3E}">
        <p14:creationId xmlns:p14="http://schemas.microsoft.com/office/powerpoint/2010/main" val="565615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F7068-E908-CB8E-1B7E-7115765C5145}"/>
              </a:ext>
            </a:extLst>
          </p:cNvPr>
          <p:cNvSpPr>
            <a:spLocks noGrp="1"/>
          </p:cNvSpPr>
          <p:nvPr>
            <p:ph type="title"/>
          </p:nvPr>
        </p:nvSpPr>
        <p:spPr/>
        <p:txBody>
          <a:bodyPr/>
          <a:lstStyle/>
          <a:p>
            <a:r>
              <a:rPr lang="en-GB" dirty="0"/>
              <a:t>The quantitative research </a:t>
            </a:r>
          </a:p>
        </p:txBody>
      </p:sp>
      <p:sp>
        <p:nvSpPr>
          <p:cNvPr id="3" name="Content Placeholder 2">
            <a:extLst>
              <a:ext uri="{FF2B5EF4-FFF2-40B4-BE49-F238E27FC236}">
                <a16:creationId xmlns:a16="http://schemas.microsoft.com/office/drawing/2014/main" id="{E319B12A-B8E4-18B0-75B9-DCF8473F792C}"/>
              </a:ext>
            </a:extLst>
          </p:cNvPr>
          <p:cNvSpPr>
            <a:spLocks noGrp="1"/>
          </p:cNvSpPr>
          <p:nvPr>
            <p:ph idx="1"/>
          </p:nvPr>
        </p:nvSpPr>
        <p:spPr>
          <a:xfrm>
            <a:off x="625748" y="836712"/>
            <a:ext cx="10639996" cy="6295378"/>
          </a:xfrm>
        </p:spPr>
        <p:txBody>
          <a:bodyPr/>
          <a:lstStyle/>
          <a:p>
            <a:r>
              <a:rPr lang="en-GB" sz="1600" b="1" dirty="0"/>
              <a:t>Sample: </a:t>
            </a:r>
          </a:p>
          <a:p>
            <a:pPr lvl="1"/>
            <a:r>
              <a:rPr lang="en-GB" sz="1600" dirty="0"/>
              <a:t>4 years of Science trainees (Sample size over 100) </a:t>
            </a:r>
          </a:p>
          <a:p>
            <a:pPr lvl="1"/>
            <a:r>
              <a:rPr lang="en-GB" sz="1600" dirty="0"/>
              <a:t>50 % response rate</a:t>
            </a:r>
          </a:p>
          <a:p>
            <a:pPr lvl="1"/>
            <a:r>
              <a:rPr lang="en-GB" sz="1600" dirty="0"/>
              <a:t>Online survey</a:t>
            </a:r>
          </a:p>
          <a:p>
            <a:pPr lvl="1"/>
            <a:r>
              <a:rPr lang="en-GB" sz="1600" dirty="0"/>
              <a:t>Interviews with two trainees; one still teaching and 1 no longer teaching</a:t>
            </a:r>
          </a:p>
          <a:p>
            <a:endParaRPr lang="en-GB" sz="1600" dirty="0"/>
          </a:p>
          <a:p>
            <a:r>
              <a:rPr lang="en-GB" sz="1600" dirty="0"/>
              <a:t>Example:</a:t>
            </a:r>
          </a:p>
          <a:p>
            <a:r>
              <a:rPr lang="en-GB" sz="1800" dirty="0">
                <a:latin typeface="+mn-lt"/>
              </a:rPr>
              <a:t>Questions on the survey were related to </a:t>
            </a:r>
            <a:r>
              <a:rPr lang="en-GB" sz="1800" b="1" dirty="0">
                <a:effectLst/>
                <a:latin typeface="+mn-lt"/>
                <a:ea typeface="DengXian" panose="02010600030101010101" pitchFamily="2" charset="-122"/>
                <a:cs typeface="Arial" panose="020B0604020202020204" pitchFamily="34" charset="0"/>
              </a:rPr>
              <a:t>Performance/autonomy and competence sought to find out the following;</a:t>
            </a:r>
            <a:endParaRPr lang="en-GB" sz="1800" dirty="0">
              <a:effectLst/>
              <a:latin typeface="+mn-lt"/>
              <a:ea typeface="DengXian" panose="02010600030101010101" pitchFamily="2" charset="-122"/>
              <a:cs typeface="Arial" panose="020B0604020202020204" pitchFamily="34" charset="0"/>
            </a:endParaRPr>
          </a:p>
          <a:p>
            <a:pPr>
              <a:lnSpc>
                <a:spcPct val="100000"/>
              </a:lnSpc>
              <a:spcBef>
                <a:spcPts val="600"/>
              </a:spcBef>
              <a:spcAft>
                <a:spcPts val="800"/>
              </a:spcAft>
            </a:pPr>
            <a:r>
              <a:rPr lang="en-GB" sz="1800" b="1" dirty="0">
                <a:effectLst/>
                <a:latin typeface="Calibri" panose="020F0502020204030204" pitchFamily="34" charset="0"/>
                <a:ea typeface="DengXian" panose="02010600030101010101" pitchFamily="2" charset="-122"/>
                <a:cs typeface="Arial" panose="020B0604020202020204" pitchFamily="34" charset="0"/>
              </a:rPr>
              <a:t>	Course design: </a:t>
            </a:r>
            <a:r>
              <a:rPr lang="en-GB" sz="1800" dirty="0">
                <a:effectLst/>
                <a:latin typeface="Calibri" panose="020F0502020204030204" pitchFamily="34" charset="0"/>
                <a:ea typeface="DengXian" panose="02010600030101010101" pitchFamily="2" charset="-122"/>
                <a:cs typeface="Arial" panose="020B0604020202020204" pitchFamily="34" charset="0"/>
              </a:rPr>
              <a:t>Did the course allow you to develop self-confidence through autonomous motivation 	created by discussions of topics such as planning, behaviour, starting lessons, assessment, etc?</a:t>
            </a:r>
          </a:p>
          <a:p>
            <a:pPr>
              <a:lnSpc>
                <a:spcPct val="100000"/>
              </a:lnSpc>
              <a:spcBef>
                <a:spcPts val="600"/>
              </a:spcBef>
              <a:spcAft>
                <a:spcPts val="800"/>
              </a:spcAft>
            </a:pPr>
            <a:r>
              <a:rPr lang="en-GB" sz="1800" dirty="0">
                <a:effectLst/>
                <a:latin typeface="Calibri" panose="020F0502020204030204" pitchFamily="34" charset="0"/>
                <a:ea typeface="DengXian" panose="02010600030101010101" pitchFamily="2" charset="-122"/>
                <a:cs typeface="Arial" panose="020B0604020202020204" pitchFamily="34" charset="0"/>
              </a:rPr>
              <a:t>	</a:t>
            </a:r>
            <a:r>
              <a:rPr lang="en-GB" sz="1800" b="1" dirty="0">
                <a:effectLst/>
                <a:latin typeface="Calibri" panose="020F0502020204030204" pitchFamily="34" charset="0"/>
                <a:ea typeface="DengXian" panose="02010600030101010101" pitchFamily="2" charset="-122"/>
                <a:cs typeface="Arial" panose="020B0604020202020204" pitchFamily="34" charset="0"/>
              </a:rPr>
              <a:t>Placement: </a:t>
            </a:r>
            <a:r>
              <a:rPr lang="en-GB" sz="1800" dirty="0">
                <a:effectLst/>
                <a:latin typeface="Calibri" panose="020F0502020204030204" pitchFamily="34" charset="0"/>
                <a:ea typeface="DengXian" panose="02010600030101010101" pitchFamily="2" charset="-122"/>
                <a:cs typeface="Arial" panose="020B0604020202020204" pitchFamily="34" charset="0"/>
              </a:rPr>
              <a:t>Did your placement schools offer you the opportunity to make decisions over your 	planning, experiment with innovative approaches, self-reflect, and be accountable for the progress of 	the pupils in the classes you taught?</a:t>
            </a:r>
          </a:p>
          <a:p>
            <a:pPr>
              <a:lnSpc>
                <a:spcPct val="100000"/>
              </a:lnSpc>
              <a:spcBef>
                <a:spcPts val="600"/>
              </a:spcBef>
              <a:spcAft>
                <a:spcPts val="800"/>
              </a:spcAft>
            </a:pPr>
            <a:r>
              <a:rPr lang="en-GB" sz="1800" dirty="0">
                <a:effectLst/>
                <a:latin typeface="Calibri" panose="020F0502020204030204" pitchFamily="34" charset="0"/>
                <a:ea typeface="DengXian" panose="02010600030101010101" pitchFamily="2" charset="-122"/>
                <a:cs typeface="Arial" panose="020B0604020202020204" pitchFamily="34" charset="0"/>
              </a:rPr>
              <a:t>	</a:t>
            </a:r>
            <a:r>
              <a:rPr lang="en-GB" sz="1800" b="1" dirty="0">
                <a:effectLst/>
                <a:latin typeface="Calibri" panose="020F0502020204030204" pitchFamily="34" charset="0"/>
                <a:ea typeface="DengXian" panose="02010600030101010101" pitchFamily="2" charset="-122"/>
                <a:cs typeface="Arial" panose="020B0604020202020204" pitchFamily="34" charset="0"/>
              </a:rPr>
              <a:t>Trainee: </a:t>
            </a:r>
            <a:r>
              <a:rPr lang="en-GB" sz="1800" dirty="0">
                <a:effectLst/>
                <a:latin typeface="Calibri" panose="020F0502020204030204" pitchFamily="34" charset="0"/>
                <a:ea typeface="DengXian" panose="02010600030101010101" pitchFamily="2" charset="-122"/>
                <a:cs typeface="Arial" panose="020B0604020202020204" pitchFamily="34" charset="0"/>
              </a:rPr>
              <a:t>Did you engage with the social environment within your course and placement allowing you 	to have some autonomy over your decision-making?</a:t>
            </a:r>
          </a:p>
          <a:p>
            <a:endParaRPr lang="en-GB" dirty="0"/>
          </a:p>
          <a:p>
            <a:endParaRPr lang="en-GB" dirty="0"/>
          </a:p>
        </p:txBody>
      </p:sp>
    </p:spTree>
    <p:extLst>
      <p:ext uri="{BB962C8B-B14F-4D97-AF65-F5344CB8AC3E}">
        <p14:creationId xmlns:p14="http://schemas.microsoft.com/office/powerpoint/2010/main" val="17208052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E4CF3-9B4D-7479-90E1-AAD2E46222BF}"/>
              </a:ext>
            </a:extLst>
          </p:cNvPr>
          <p:cNvSpPr>
            <a:spLocks noGrp="1"/>
          </p:cNvSpPr>
          <p:nvPr>
            <p:ph type="title"/>
          </p:nvPr>
        </p:nvSpPr>
        <p:spPr>
          <a:xfrm>
            <a:off x="-367332" y="116632"/>
            <a:ext cx="12926664" cy="600237"/>
          </a:xfrm>
        </p:spPr>
        <p:txBody>
          <a:bodyPr/>
          <a:lstStyle/>
          <a:p>
            <a:pPr algn="ctr"/>
            <a:r>
              <a:rPr lang="en-GB" sz="2000" b="0" dirty="0"/>
              <a:t>Recommendations for improving performance through developing autonomy and competence.</a:t>
            </a:r>
          </a:p>
        </p:txBody>
      </p:sp>
      <p:pic>
        <p:nvPicPr>
          <p:cNvPr id="5" name="Content Placeholder 4">
            <a:extLst>
              <a:ext uri="{FF2B5EF4-FFF2-40B4-BE49-F238E27FC236}">
                <a16:creationId xmlns:a16="http://schemas.microsoft.com/office/drawing/2014/main" id="{E56B2078-A38D-DD84-C446-61B611D96913}"/>
              </a:ext>
            </a:extLst>
          </p:cNvPr>
          <p:cNvPicPr>
            <a:picLocks noGrp="1" noChangeAspect="1"/>
          </p:cNvPicPr>
          <p:nvPr>
            <p:ph idx="1"/>
          </p:nvPr>
        </p:nvPicPr>
        <p:blipFill>
          <a:blip r:embed="rId3"/>
          <a:stretch>
            <a:fillRect/>
          </a:stretch>
        </p:blipFill>
        <p:spPr>
          <a:xfrm>
            <a:off x="0" y="677485"/>
            <a:ext cx="12192000" cy="6096001"/>
          </a:xfrm>
        </p:spPr>
      </p:pic>
      <p:sp>
        <p:nvSpPr>
          <p:cNvPr id="6" name="Rectangle: Rounded Corners 5">
            <a:extLst>
              <a:ext uri="{FF2B5EF4-FFF2-40B4-BE49-F238E27FC236}">
                <a16:creationId xmlns:a16="http://schemas.microsoft.com/office/drawing/2014/main" id="{EFA9DAF2-3452-B7BE-D6B4-2158C3479C61}"/>
              </a:ext>
            </a:extLst>
          </p:cNvPr>
          <p:cNvSpPr/>
          <p:nvPr/>
        </p:nvSpPr>
        <p:spPr bwMode="auto">
          <a:xfrm>
            <a:off x="976045" y="3660832"/>
            <a:ext cx="3554858" cy="1034458"/>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7" name="Rectangle: Rounded Corners 6">
            <a:extLst>
              <a:ext uri="{FF2B5EF4-FFF2-40B4-BE49-F238E27FC236}">
                <a16:creationId xmlns:a16="http://schemas.microsoft.com/office/drawing/2014/main" id="{0B5E4915-84F3-8147-8AAB-2EA8EFDEE2C5}"/>
              </a:ext>
            </a:extLst>
          </p:cNvPr>
          <p:cNvSpPr/>
          <p:nvPr/>
        </p:nvSpPr>
        <p:spPr bwMode="auto">
          <a:xfrm>
            <a:off x="4530903" y="1213068"/>
            <a:ext cx="3750068" cy="434222"/>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8" name="Rectangle: Rounded Corners 7">
            <a:extLst>
              <a:ext uri="{FF2B5EF4-FFF2-40B4-BE49-F238E27FC236}">
                <a16:creationId xmlns:a16="http://schemas.microsoft.com/office/drawing/2014/main" id="{463951D0-D345-3DB8-7B40-5B8353F34DA9}"/>
              </a:ext>
            </a:extLst>
          </p:cNvPr>
          <p:cNvSpPr/>
          <p:nvPr/>
        </p:nvSpPr>
        <p:spPr bwMode="auto">
          <a:xfrm>
            <a:off x="8280970" y="3093844"/>
            <a:ext cx="3911029" cy="566988"/>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Tree>
    <p:extLst>
      <p:ext uri="{BB962C8B-B14F-4D97-AF65-F5344CB8AC3E}">
        <p14:creationId xmlns:p14="http://schemas.microsoft.com/office/powerpoint/2010/main" val="212844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white rectangular grid with black text&#10;&#10;Description automatically generated">
            <a:extLst>
              <a:ext uri="{FF2B5EF4-FFF2-40B4-BE49-F238E27FC236}">
                <a16:creationId xmlns:a16="http://schemas.microsoft.com/office/drawing/2014/main" id="{43857EF7-1907-0847-878B-D6C19F6863DC}"/>
              </a:ext>
            </a:extLst>
          </p:cNvPr>
          <p:cNvPicPr>
            <a:picLocks noGrp="1" noChangeAspect="1"/>
          </p:cNvPicPr>
          <p:nvPr>
            <p:ph idx="1"/>
          </p:nvPr>
        </p:nvPicPr>
        <p:blipFill>
          <a:blip r:embed="rId3"/>
          <a:stretch>
            <a:fillRect/>
          </a:stretch>
        </p:blipFill>
        <p:spPr>
          <a:xfrm>
            <a:off x="511924" y="802227"/>
            <a:ext cx="10775950" cy="5253547"/>
          </a:xfrm>
          <a:prstGeom prst="rect">
            <a:avLst/>
          </a:prstGeom>
          <a:noFill/>
        </p:spPr>
      </p:pic>
      <p:sp>
        <p:nvSpPr>
          <p:cNvPr id="5" name="TextBox 4">
            <a:extLst>
              <a:ext uri="{FF2B5EF4-FFF2-40B4-BE49-F238E27FC236}">
                <a16:creationId xmlns:a16="http://schemas.microsoft.com/office/drawing/2014/main" id="{548E8105-6B9C-C946-1269-1F75D62E2F57}"/>
              </a:ext>
            </a:extLst>
          </p:cNvPr>
          <p:cNvSpPr txBox="1"/>
          <p:nvPr/>
        </p:nvSpPr>
        <p:spPr>
          <a:xfrm>
            <a:off x="-243155" y="77940"/>
            <a:ext cx="12678310" cy="430887"/>
          </a:xfrm>
          <a:prstGeom prst="rect">
            <a:avLst/>
          </a:prstGeom>
          <a:noFill/>
        </p:spPr>
        <p:txBody>
          <a:bodyPr wrap="square" rtlCol="0">
            <a:spAutoFit/>
          </a:bodyPr>
          <a:lstStyle/>
          <a:p>
            <a:pPr algn="ctr"/>
            <a:r>
              <a:rPr lang="en-GB" sz="2100" dirty="0">
                <a:solidFill>
                  <a:schemeClr val="bg1"/>
                </a:solidFill>
              </a:rPr>
              <a:t>Recommendations for improving the vicarious experience through relatedness to others.</a:t>
            </a:r>
          </a:p>
        </p:txBody>
      </p:sp>
      <p:sp>
        <p:nvSpPr>
          <p:cNvPr id="2" name="Rectangle: Rounded Corners 1">
            <a:extLst>
              <a:ext uri="{FF2B5EF4-FFF2-40B4-BE49-F238E27FC236}">
                <a16:creationId xmlns:a16="http://schemas.microsoft.com/office/drawing/2014/main" id="{A6A60AF7-FF6D-C622-7927-A5D9EF6995D9}"/>
              </a:ext>
            </a:extLst>
          </p:cNvPr>
          <p:cNvSpPr/>
          <p:nvPr/>
        </p:nvSpPr>
        <p:spPr bwMode="auto">
          <a:xfrm>
            <a:off x="1448656" y="2777254"/>
            <a:ext cx="3256908" cy="2082421"/>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3" name="Rectangle: Rounded Corners 2">
            <a:extLst>
              <a:ext uri="{FF2B5EF4-FFF2-40B4-BE49-F238E27FC236}">
                <a16:creationId xmlns:a16="http://schemas.microsoft.com/office/drawing/2014/main" id="{54793E5D-4D5F-C139-8260-D497A6D6A73D}"/>
              </a:ext>
            </a:extLst>
          </p:cNvPr>
          <p:cNvSpPr/>
          <p:nvPr/>
        </p:nvSpPr>
        <p:spPr bwMode="auto">
          <a:xfrm>
            <a:off x="4652480" y="4859675"/>
            <a:ext cx="3339101" cy="1196098"/>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6" name="Rectangle: Rounded Corners 5">
            <a:extLst>
              <a:ext uri="{FF2B5EF4-FFF2-40B4-BE49-F238E27FC236}">
                <a16:creationId xmlns:a16="http://schemas.microsoft.com/office/drawing/2014/main" id="{8761734B-C945-6B63-BDAD-53517ECC98AB}"/>
              </a:ext>
            </a:extLst>
          </p:cNvPr>
          <p:cNvSpPr/>
          <p:nvPr/>
        </p:nvSpPr>
        <p:spPr bwMode="auto">
          <a:xfrm>
            <a:off x="7991581" y="4962418"/>
            <a:ext cx="3310847" cy="996594"/>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dirty="0">
              <a:ln>
                <a:noFill/>
              </a:ln>
              <a:solidFill>
                <a:srgbClr val="004D75"/>
              </a:solidFill>
              <a:effectLst/>
              <a:latin typeface="Verdana" pitchFamily="34" charset="0"/>
              <a:cs typeface="Arial" charset="0"/>
            </a:endParaRPr>
          </a:p>
        </p:txBody>
      </p:sp>
    </p:spTree>
    <p:extLst>
      <p:ext uri="{BB962C8B-B14F-4D97-AF65-F5344CB8AC3E}">
        <p14:creationId xmlns:p14="http://schemas.microsoft.com/office/powerpoint/2010/main" val="3088108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A white rectangular box with black text&#10;&#10;Description automatically generated">
            <a:extLst>
              <a:ext uri="{FF2B5EF4-FFF2-40B4-BE49-F238E27FC236}">
                <a16:creationId xmlns:a16="http://schemas.microsoft.com/office/drawing/2014/main" id="{ABB3FAD7-C31B-948D-58C9-6C304AE2D74F}"/>
              </a:ext>
            </a:extLst>
          </p:cNvPr>
          <p:cNvPicPr>
            <a:picLocks noGrp="1" noChangeAspect="1"/>
          </p:cNvPicPr>
          <p:nvPr>
            <p:ph idx="1"/>
          </p:nvPr>
        </p:nvPicPr>
        <p:blipFill>
          <a:blip r:embed="rId3"/>
          <a:stretch>
            <a:fillRect/>
          </a:stretch>
        </p:blipFill>
        <p:spPr>
          <a:xfrm>
            <a:off x="708025" y="1253490"/>
            <a:ext cx="10775950" cy="4351017"/>
          </a:xfrm>
          <a:prstGeom prst="rect">
            <a:avLst/>
          </a:prstGeom>
          <a:noFill/>
        </p:spPr>
      </p:pic>
      <p:sp>
        <p:nvSpPr>
          <p:cNvPr id="5" name="TextBox 4">
            <a:extLst>
              <a:ext uri="{FF2B5EF4-FFF2-40B4-BE49-F238E27FC236}">
                <a16:creationId xmlns:a16="http://schemas.microsoft.com/office/drawing/2014/main" id="{AB93C47A-856F-30C4-A752-281F2C8A2B9C}"/>
              </a:ext>
            </a:extLst>
          </p:cNvPr>
          <p:cNvSpPr txBox="1"/>
          <p:nvPr/>
        </p:nvSpPr>
        <p:spPr>
          <a:xfrm>
            <a:off x="-243155" y="0"/>
            <a:ext cx="12678310" cy="738664"/>
          </a:xfrm>
          <a:prstGeom prst="rect">
            <a:avLst/>
          </a:prstGeom>
          <a:noFill/>
        </p:spPr>
        <p:txBody>
          <a:bodyPr wrap="square" rtlCol="0">
            <a:spAutoFit/>
          </a:bodyPr>
          <a:lstStyle/>
          <a:p>
            <a:pPr algn="ctr"/>
            <a:r>
              <a:rPr lang="en-GB" sz="2100" dirty="0">
                <a:solidFill>
                  <a:schemeClr val="bg1"/>
                </a:solidFill>
              </a:rPr>
              <a:t>Recommendations for improving the verbal persuasion by external support to increase trainee competence.</a:t>
            </a:r>
          </a:p>
        </p:txBody>
      </p:sp>
      <p:sp>
        <p:nvSpPr>
          <p:cNvPr id="3" name="Rectangle: Rounded Corners 2">
            <a:extLst>
              <a:ext uri="{FF2B5EF4-FFF2-40B4-BE49-F238E27FC236}">
                <a16:creationId xmlns:a16="http://schemas.microsoft.com/office/drawing/2014/main" id="{25D6D11B-CCFF-E649-7821-6E192A52E470}"/>
              </a:ext>
            </a:extLst>
          </p:cNvPr>
          <p:cNvSpPr/>
          <p:nvPr/>
        </p:nvSpPr>
        <p:spPr bwMode="auto">
          <a:xfrm>
            <a:off x="1767155" y="3428999"/>
            <a:ext cx="3195263" cy="886147"/>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6" name="Rectangle: Rounded Corners 5">
            <a:extLst>
              <a:ext uri="{FF2B5EF4-FFF2-40B4-BE49-F238E27FC236}">
                <a16:creationId xmlns:a16="http://schemas.microsoft.com/office/drawing/2014/main" id="{1CA4BE52-E602-8CEB-CFB9-F4032FBD2EC8}"/>
              </a:ext>
            </a:extLst>
          </p:cNvPr>
          <p:cNvSpPr/>
          <p:nvPr/>
        </p:nvSpPr>
        <p:spPr bwMode="auto">
          <a:xfrm>
            <a:off x="4962419" y="4232953"/>
            <a:ext cx="3195264" cy="1181528"/>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7" name="Rectangle: Rounded Corners 6">
            <a:extLst>
              <a:ext uri="{FF2B5EF4-FFF2-40B4-BE49-F238E27FC236}">
                <a16:creationId xmlns:a16="http://schemas.microsoft.com/office/drawing/2014/main" id="{1A6284D6-A31F-B690-3CB2-101BDD760A02}"/>
              </a:ext>
            </a:extLst>
          </p:cNvPr>
          <p:cNvSpPr/>
          <p:nvPr/>
        </p:nvSpPr>
        <p:spPr bwMode="auto">
          <a:xfrm>
            <a:off x="8157683" y="1629309"/>
            <a:ext cx="3195263" cy="1181528"/>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Tree>
    <p:extLst>
      <p:ext uri="{BB962C8B-B14F-4D97-AF65-F5344CB8AC3E}">
        <p14:creationId xmlns:p14="http://schemas.microsoft.com/office/powerpoint/2010/main" val="2320062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45BB97D-1BFA-083B-91A6-B14B6ABD3ED9}"/>
              </a:ext>
            </a:extLst>
          </p:cNvPr>
          <p:cNvPicPr>
            <a:picLocks noGrp="1" noChangeAspect="1"/>
          </p:cNvPicPr>
          <p:nvPr>
            <p:ph idx="1"/>
          </p:nvPr>
        </p:nvPicPr>
        <p:blipFill>
          <a:blip r:embed="rId3"/>
          <a:stretch>
            <a:fillRect/>
          </a:stretch>
        </p:blipFill>
        <p:spPr>
          <a:xfrm>
            <a:off x="828782" y="923943"/>
            <a:ext cx="10630173" cy="4649787"/>
          </a:xfrm>
          <a:prstGeom prst="rect">
            <a:avLst/>
          </a:prstGeom>
          <a:noFill/>
        </p:spPr>
      </p:pic>
      <p:sp>
        <p:nvSpPr>
          <p:cNvPr id="5" name="Title 4">
            <a:extLst>
              <a:ext uri="{FF2B5EF4-FFF2-40B4-BE49-F238E27FC236}">
                <a16:creationId xmlns:a16="http://schemas.microsoft.com/office/drawing/2014/main" id="{04D86952-3FB0-DAEB-BE02-061C527DA766}"/>
              </a:ext>
            </a:extLst>
          </p:cNvPr>
          <p:cNvSpPr txBox="1">
            <a:spLocks noGrp="1"/>
          </p:cNvSpPr>
          <p:nvPr>
            <p:ph type="title"/>
          </p:nvPr>
        </p:nvSpPr>
        <p:spPr>
          <a:xfrm>
            <a:off x="625475" y="115888"/>
            <a:ext cx="10871200" cy="415498"/>
          </a:xfrm>
          <a:prstGeom prst="rect">
            <a:avLst/>
          </a:prstGeom>
          <a:noFill/>
        </p:spPr>
        <p:txBody>
          <a:bodyPr wrap="square" rtlCol="0">
            <a:spAutoFit/>
          </a:bodyPr>
          <a:lstStyle/>
          <a:p>
            <a:pPr algn="ctr"/>
            <a:r>
              <a:rPr lang="en-GB" sz="2100" b="0" dirty="0">
                <a:solidFill>
                  <a:schemeClr val="bg1"/>
                </a:solidFill>
              </a:rPr>
              <a:t>Recommendations for improving the motivational processes.</a:t>
            </a:r>
          </a:p>
        </p:txBody>
      </p:sp>
      <p:sp>
        <p:nvSpPr>
          <p:cNvPr id="2" name="Rectangle: Rounded Corners 1">
            <a:extLst>
              <a:ext uri="{FF2B5EF4-FFF2-40B4-BE49-F238E27FC236}">
                <a16:creationId xmlns:a16="http://schemas.microsoft.com/office/drawing/2014/main" id="{D3E2B4CA-DE0C-B01B-77E7-0DE7A415A7EF}"/>
              </a:ext>
            </a:extLst>
          </p:cNvPr>
          <p:cNvSpPr/>
          <p:nvPr/>
        </p:nvSpPr>
        <p:spPr bwMode="auto">
          <a:xfrm>
            <a:off x="1746607" y="2021439"/>
            <a:ext cx="3195263" cy="1407561"/>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3" name="Rectangle: Rounded Corners 2">
            <a:extLst>
              <a:ext uri="{FF2B5EF4-FFF2-40B4-BE49-F238E27FC236}">
                <a16:creationId xmlns:a16="http://schemas.microsoft.com/office/drawing/2014/main" id="{CB76500C-13ED-C459-D7A0-BBF7BC3742A3}"/>
              </a:ext>
            </a:extLst>
          </p:cNvPr>
          <p:cNvSpPr/>
          <p:nvPr/>
        </p:nvSpPr>
        <p:spPr bwMode="auto">
          <a:xfrm>
            <a:off x="4972692" y="4274049"/>
            <a:ext cx="3195263" cy="1212351"/>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6" name="Rectangle: Rounded Corners 5">
            <a:extLst>
              <a:ext uri="{FF2B5EF4-FFF2-40B4-BE49-F238E27FC236}">
                <a16:creationId xmlns:a16="http://schemas.microsoft.com/office/drawing/2014/main" id="{89F4BB90-6838-6943-AF3C-5EB97A290088}"/>
              </a:ext>
            </a:extLst>
          </p:cNvPr>
          <p:cNvSpPr/>
          <p:nvPr/>
        </p:nvSpPr>
        <p:spPr bwMode="auto">
          <a:xfrm>
            <a:off x="8167955" y="2021439"/>
            <a:ext cx="3195263" cy="1407561"/>
          </a:xfrm>
          <a:prstGeom prst="roundRect">
            <a:avLst/>
          </a:prstGeom>
          <a:noFill/>
          <a:ln w="76200" cap="flat" cmpd="sng" algn="ctr">
            <a:solidFill>
              <a:srgbClr val="FF0066"/>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Tree>
    <p:extLst>
      <p:ext uri="{BB962C8B-B14F-4D97-AF65-F5344CB8AC3E}">
        <p14:creationId xmlns:p14="http://schemas.microsoft.com/office/powerpoint/2010/main" val="1379166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D774C-413C-0EED-8970-0369DD18F245}"/>
              </a:ext>
            </a:extLst>
          </p:cNvPr>
          <p:cNvSpPr>
            <a:spLocks noGrp="1"/>
          </p:cNvSpPr>
          <p:nvPr>
            <p:ph type="title"/>
          </p:nvPr>
        </p:nvSpPr>
        <p:spPr/>
        <p:txBody>
          <a:bodyPr/>
          <a:lstStyle/>
          <a:p>
            <a:r>
              <a:rPr lang="en-GB" dirty="0"/>
              <a:t>References used within this </a:t>
            </a:r>
            <a:r>
              <a:rPr lang="en-GB"/>
              <a:t>presentation only (</a:t>
            </a:r>
            <a:r>
              <a:rPr lang="en-GB" dirty="0"/>
              <a:t>abridged </a:t>
            </a:r>
            <a:r>
              <a:rPr lang="en-GB"/>
              <a:t>version).</a:t>
            </a:r>
            <a:endParaRPr lang="en-GB" dirty="0"/>
          </a:p>
        </p:txBody>
      </p:sp>
      <p:sp>
        <p:nvSpPr>
          <p:cNvPr id="3" name="Content Placeholder 2">
            <a:extLst>
              <a:ext uri="{FF2B5EF4-FFF2-40B4-BE49-F238E27FC236}">
                <a16:creationId xmlns:a16="http://schemas.microsoft.com/office/drawing/2014/main" id="{CD00F59A-A1B1-6DE3-4D01-E7732B0629B3}"/>
              </a:ext>
            </a:extLst>
          </p:cNvPr>
          <p:cNvSpPr>
            <a:spLocks noGrp="1"/>
          </p:cNvSpPr>
          <p:nvPr>
            <p:ph idx="1"/>
          </p:nvPr>
        </p:nvSpPr>
        <p:spPr>
          <a:xfrm>
            <a:off x="625748" y="836712"/>
            <a:ext cx="10639996" cy="5170070"/>
          </a:xfrm>
        </p:spPr>
        <p:txBody>
          <a:bodyPr/>
          <a:lstStyle/>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Garcia, E. and Weiss, E., 2019 </a:t>
            </a:r>
            <a:r>
              <a:rPr lang="en-GB" sz="1400" u="sng" dirty="0">
                <a:solidFill>
                  <a:srgbClr val="000000"/>
                </a:solidFill>
                <a:effectLst/>
                <a:latin typeface="Calibri" panose="020F0502020204030204" pitchFamily="34" charset="0"/>
                <a:ea typeface="DengXian" panose="02010600030101010101" pitchFamily="2" charset="-122"/>
                <a:cs typeface="Calibri" panose="020F0502020204030204" pitchFamily="34" charset="0"/>
                <a:hlinkClick r:id="rId2"/>
              </a:rPr>
              <a:t>The teacher shortage is real, large and growing, and worse than we thought: The first report in ‘The Perfect Storm in the Teacher Labor Market’ series | Economic Policy Institute (epi.org)</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a:t>
            </a:r>
            <a:r>
              <a:rPr lang="en-GB" sz="1400" u="sng"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[Accessed 22 Jan 2022]</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Hays, 2020. The Staff Wellbeing Report. (Online) Available at: </a:t>
            </a:r>
            <a:r>
              <a:rPr lang="en-GB" sz="1400" u="sng" dirty="0">
                <a:solidFill>
                  <a:srgbClr val="000000"/>
                </a:solidFill>
                <a:effectLst/>
                <a:latin typeface="Calibri" panose="020F0502020204030204" pitchFamily="34" charset="0"/>
                <a:ea typeface="DengXian" panose="02010600030101010101" pitchFamily="2" charset="-122"/>
                <a:cs typeface="Calibri" panose="020F0502020204030204" pitchFamily="34" charset="0"/>
                <a:hlinkClick r:id="rId3"/>
              </a:rPr>
              <a:t>https://www.hays.co.uk/documents/d/global/hays-uk-wellbeing-in-education-report-2020</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[Accessed 14 Feb 2022].</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Heikkinen, H., </a:t>
            </a:r>
            <a:r>
              <a:rPr lang="en-GB" sz="14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et al,</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2018. Understanding mentoring of new teachers: Communicative and strategic practices in Australia and Finland. Teaching and teacher education, 2018, Vol.71, p.1-11, Article 1. p.4 [Accessed 16 Feb 2022].</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NCEE, 2018. </a:t>
            </a:r>
            <a:r>
              <a:rPr lang="en-GB" sz="14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Solving the Teacher Shortage Crisis: How Some Countries are Working to It</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[online] Available at: </a:t>
            </a:r>
            <a:r>
              <a:rPr lang="en-GB" sz="1400" u="sng" dirty="0">
                <a:solidFill>
                  <a:srgbClr val="000000"/>
                </a:solidFill>
                <a:effectLst/>
                <a:latin typeface="Calibri" panose="020F0502020204030204" pitchFamily="34" charset="0"/>
                <a:ea typeface="DengXian" panose="02010600030101010101" pitchFamily="2" charset="-122"/>
                <a:cs typeface="Calibri" panose="020F0502020204030204" pitchFamily="34" charset="0"/>
                <a:hlinkClick r:id="rId4"/>
              </a:rPr>
              <a:t>https://ncee.org/quick-read/solving-the-teacher-shortage-crisis/</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[Accessed 16 Feb 2022].</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r>
              <a:rPr lang="en-GB" sz="1400" dirty="0">
                <a:solidFill>
                  <a:srgbClr val="000000"/>
                </a:solidFill>
                <a:effectLst/>
                <a:latin typeface="Calibri" panose="020F0502020204030204" pitchFamily="34" charset="0"/>
                <a:ea typeface="Times New Roman" panose="02020603050405020304" pitchFamily="18" charset="0"/>
              </a:rPr>
              <a:t>‌Ofsted, 2023. </a:t>
            </a:r>
            <a:r>
              <a:rPr lang="en-GB" sz="1400" i="1" dirty="0">
                <a:solidFill>
                  <a:srgbClr val="000000"/>
                </a:solidFill>
                <a:effectLst/>
                <a:latin typeface="Calibri" panose="020F0502020204030204" pitchFamily="34" charset="0"/>
                <a:ea typeface="Times New Roman" panose="02020603050405020304" pitchFamily="18" charset="0"/>
              </a:rPr>
              <a:t>Finding the optimum: the science subject report</a:t>
            </a:r>
            <a:r>
              <a:rPr lang="en-GB" sz="1400" dirty="0">
                <a:solidFill>
                  <a:srgbClr val="000000"/>
                </a:solidFill>
                <a:effectLst/>
                <a:latin typeface="Calibri" panose="020F0502020204030204" pitchFamily="34" charset="0"/>
                <a:ea typeface="Times New Roman" panose="02020603050405020304" pitchFamily="18" charset="0"/>
              </a:rPr>
              <a:t>. [online] GOV.UK. Available at: </a:t>
            </a:r>
            <a:r>
              <a:rPr lang="en-GB" sz="1400" u="sng" dirty="0">
                <a:solidFill>
                  <a:srgbClr val="000000"/>
                </a:solidFill>
                <a:effectLst/>
                <a:latin typeface="Calibri" panose="020F0502020204030204" pitchFamily="34" charset="0"/>
                <a:ea typeface="Times New Roman" panose="02020603050405020304" pitchFamily="18" charset="0"/>
                <a:hlinkClick r:id="rId5"/>
              </a:rPr>
              <a:t>https://www.gov.uk/government/publications/subject-report-series-science/finding-the-optimum-the-science-subject-report--2</a:t>
            </a:r>
            <a:r>
              <a:rPr lang="en-GB" sz="1400" dirty="0">
                <a:solidFill>
                  <a:srgbClr val="000000"/>
                </a:solidFill>
                <a:effectLst/>
                <a:latin typeface="Calibri" panose="020F0502020204030204" pitchFamily="34" charset="0"/>
                <a:ea typeface="Times New Roman" panose="02020603050405020304" pitchFamily="18" charset="0"/>
              </a:rPr>
              <a:t>. [Accessed 15</a:t>
            </a:r>
            <a:r>
              <a:rPr lang="en-GB" sz="1400" baseline="30000" dirty="0">
                <a:solidFill>
                  <a:srgbClr val="000000"/>
                </a:solidFill>
                <a:effectLst/>
                <a:latin typeface="Calibri" panose="020F0502020204030204" pitchFamily="34" charset="0"/>
                <a:ea typeface="Times New Roman" panose="02020603050405020304" pitchFamily="18" charset="0"/>
              </a:rPr>
              <a:t>th</a:t>
            </a:r>
            <a:r>
              <a:rPr lang="en-GB" sz="1400" dirty="0">
                <a:solidFill>
                  <a:srgbClr val="000000"/>
                </a:solidFill>
                <a:effectLst/>
                <a:latin typeface="Calibri" panose="020F0502020204030204" pitchFamily="34" charset="0"/>
                <a:ea typeface="Times New Roman" panose="02020603050405020304" pitchFamily="18" charset="0"/>
              </a:rPr>
              <a:t> July 2023]</a:t>
            </a:r>
            <a:endParaRPr lang="en-GB" sz="1400" dirty="0">
              <a:effectLst/>
              <a:latin typeface="Times New Roman" panose="02020603050405020304" pitchFamily="18" charset="0"/>
              <a:ea typeface="Times New Roman" panose="02020603050405020304" pitchFamily="18" charset="0"/>
            </a:endParaRPr>
          </a:p>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‌Ryan, R., and Deci, E., </a:t>
            </a:r>
            <a:r>
              <a:rPr lang="en-GB" sz="14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Self-Determination Theory : Basic Psychological Needs in Motivation, Development, and Wellness</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Guilford Publications, 2017.</a:t>
            </a:r>
            <a:r>
              <a:rPr lang="en-GB" sz="14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ProQuest </a:t>
            </a:r>
            <a:r>
              <a:rPr lang="en-GB" sz="1400" i="1" dirty="0" err="1">
                <a:solidFill>
                  <a:srgbClr val="000000"/>
                </a:solidFill>
                <a:effectLst/>
                <a:latin typeface="Calibri" panose="020F0502020204030204" pitchFamily="34" charset="0"/>
                <a:ea typeface="DengXian" panose="02010600030101010101" pitchFamily="2" charset="-122"/>
                <a:cs typeface="Calibri" panose="020F0502020204030204" pitchFamily="34" charset="0"/>
              </a:rPr>
              <a:t>Ebook</a:t>
            </a:r>
            <a:r>
              <a:rPr lang="en-GB" sz="14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Central</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http://ebookcentral.proquest.com/lib/ntuuk/detail.action?docID=4773318.</a:t>
            </a:r>
            <a:b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b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Created from </a:t>
            </a:r>
            <a:r>
              <a:rPr lang="en-GB" sz="1400" dirty="0" err="1">
                <a:solidFill>
                  <a:srgbClr val="000000"/>
                </a:solidFill>
                <a:effectLst/>
                <a:latin typeface="Calibri" panose="020F0502020204030204" pitchFamily="34" charset="0"/>
                <a:ea typeface="DengXian" panose="02010600030101010101" pitchFamily="2" charset="-122"/>
                <a:cs typeface="Calibri" panose="020F0502020204030204" pitchFamily="34" charset="0"/>
              </a:rPr>
              <a:t>ntuuk</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on 2022-02-04 13:36:26. [Accessed 4 Feb 2022]</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pPr>
              <a:lnSpc>
                <a:spcPct val="115000"/>
              </a:lnSpc>
              <a:spcBef>
                <a:spcPts val="600"/>
              </a:spcBef>
              <a:spcAft>
                <a:spcPts val="800"/>
              </a:spcAft>
            </a:pP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Sims, S., 2023. Explaining and addressing teacher shortages, UCL [Lecture to training providers held at Nottingham university] 26</a:t>
            </a:r>
            <a:r>
              <a:rPr lang="en-GB" sz="1400" baseline="300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th</a:t>
            </a:r>
            <a:r>
              <a:rPr lang="en-GB" sz="14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April 2023.</a:t>
            </a:r>
            <a:endParaRPr lang="en-GB" sz="1400" dirty="0">
              <a:effectLst/>
              <a:latin typeface="Calibri" panose="020F0502020204030204" pitchFamily="34" charset="0"/>
              <a:ea typeface="DengXian" panose="02010600030101010101" pitchFamily="2" charset="-122"/>
              <a:cs typeface="Arial" panose="020B0604020202020204" pitchFamily="34" charset="0"/>
            </a:endParaRPr>
          </a:p>
          <a:p>
            <a:endParaRPr lang="en-GB" dirty="0"/>
          </a:p>
        </p:txBody>
      </p:sp>
    </p:spTree>
    <p:extLst>
      <p:ext uri="{BB962C8B-B14F-4D97-AF65-F5344CB8AC3E}">
        <p14:creationId xmlns:p14="http://schemas.microsoft.com/office/powerpoint/2010/main" val="150407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FD3EC-3B7B-2ED2-6745-99D56A957A33}"/>
              </a:ext>
            </a:extLst>
          </p:cNvPr>
          <p:cNvSpPr>
            <a:spLocks noGrp="1"/>
          </p:cNvSpPr>
          <p:nvPr>
            <p:ph type="title"/>
          </p:nvPr>
        </p:nvSpPr>
        <p:spPr/>
        <p:txBody>
          <a:bodyPr/>
          <a:lstStyle/>
          <a:p>
            <a:r>
              <a:rPr lang="en-GB" dirty="0"/>
              <a:t>Research questions based on</a:t>
            </a:r>
          </a:p>
        </p:txBody>
      </p:sp>
      <p:sp>
        <p:nvSpPr>
          <p:cNvPr id="3" name="Content Placeholder 2">
            <a:extLst>
              <a:ext uri="{FF2B5EF4-FFF2-40B4-BE49-F238E27FC236}">
                <a16:creationId xmlns:a16="http://schemas.microsoft.com/office/drawing/2014/main" id="{594D5B01-9707-10AE-6B67-1303CF5DFC50}"/>
              </a:ext>
            </a:extLst>
          </p:cNvPr>
          <p:cNvSpPr>
            <a:spLocks noGrp="1"/>
          </p:cNvSpPr>
          <p:nvPr>
            <p:ph idx="1"/>
          </p:nvPr>
        </p:nvSpPr>
        <p:spPr>
          <a:xfrm>
            <a:off x="625748" y="836712"/>
            <a:ext cx="10639996" cy="4040401"/>
          </a:xfrm>
        </p:spPr>
        <p:txBody>
          <a:bodyPr/>
          <a:lstStyle/>
          <a:p>
            <a:pPr marL="342900" lvl="0" indent="-342900" rtl="0">
              <a:lnSpc>
                <a:spcPct val="200000"/>
              </a:lnSpc>
              <a:spcBef>
                <a:spcPts val="600"/>
              </a:spcBef>
              <a:buFont typeface="+mj-lt"/>
              <a:buAutoNum type="arabicPeriod"/>
            </a:pPr>
            <a:r>
              <a:rPr lang="en-GB" sz="1800" dirty="0">
                <a:effectLst/>
                <a:latin typeface="Calibri" panose="020F0502020204030204" pitchFamily="34" charset="0"/>
                <a:ea typeface="DengXian" panose="02010600030101010101" pitchFamily="2" charset="-122"/>
                <a:cs typeface="Arial" panose="020B0604020202020204" pitchFamily="34" charset="0"/>
              </a:rPr>
              <a:t>Why are increasing numbers of teachers in the UK and internationally leaving the teaching profession and is this pattern replicated in the author’s training provider?</a:t>
            </a:r>
          </a:p>
          <a:p>
            <a:pPr marL="342900" lvl="0" indent="-342900" rtl="0">
              <a:lnSpc>
                <a:spcPct val="200000"/>
              </a:lnSpc>
              <a:spcBef>
                <a:spcPts val="600"/>
              </a:spcBef>
              <a:buFont typeface="+mj-lt"/>
              <a:buAutoNum type="arabicPeriod"/>
            </a:pPr>
            <a:r>
              <a:rPr lang="en-GB" sz="1800" dirty="0">
                <a:effectLst/>
                <a:latin typeface="Calibri" panose="020F0502020204030204" pitchFamily="34" charset="0"/>
                <a:ea typeface="DengXian" panose="02010600030101010101" pitchFamily="2" charset="-122"/>
                <a:cs typeface="Arial" panose="020B0604020202020204" pitchFamily="34" charset="0"/>
              </a:rPr>
              <a:t>What factors influence retention locally, nationally, and globally?</a:t>
            </a:r>
          </a:p>
          <a:p>
            <a:pPr marL="342900" lvl="0" indent="-342900" rtl="0">
              <a:lnSpc>
                <a:spcPct val="200000"/>
              </a:lnSpc>
              <a:spcBef>
                <a:spcPts val="600"/>
              </a:spcBef>
              <a:buFont typeface="+mj-lt"/>
              <a:buAutoNum type="arabicPeriod"/>
            </a:pPr>
            <a:r>
              <a:rPr lang="en-GB" sz="1800" dirty="0">
                <a:effectLst/>
                <a:latin typeface="Calibri" panose="020F0502020204030204" pitchFamily="34" charset="0"/>
                <a:ea typeface="DengXian" panose="02010600030101010101" pitchFamily="2" charset="-122"/>
                <a:cs typeface="Arial" panose="020B0604020202020204" pitchFamily="34" charset="0"/>
              </a:rPr>
              <a:t>Identifying which factors can be influenced by a training institution and using these to design a conceptual framework that can be tested using feedback from previous trainees and recommendations for course design can be made.</a:t>
            </a:r>
          </a:p>
          <a:p>
            <a:endParaRPr lang="en-GB" dirty="0"/>
          </a:p>
        </p:txBody>
      </p:sp>
    </p:spTree>
    <p:extLst>
      <p:ext uri="{BB962C8B-B14F-4D97-AF65-F5344CB8AC3E}">
        <p14:creationId xmlns:p14="http://schemas.microsoft.com/office/powerpoint/2010/main" val="511024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BFA0A-A0F2-6CEE-8202-D0C6E96397BD}"/>
              </a:ext>
            </a:extLst>
          </p:cNvPr>
          <p:cNvSpPr>
            <a:spLocks noGrp="1"/>
          </p:cNvSpPr>
          <p:nvPr>
            <p:ph type="title"/>
          </p:nvPr>
        </p:nvSpPr>
        <p:spPr>
          <a:xfrm>
            <a:off x="112040" y="0"/>
            <a:ext cx="12079960" cy="432048"/>
          </a:xfrm>
        </p:spPr>
        <p:txBody>
          <a:bodyPr/>
          <a:lstStyle/>
          <a:p>
            <a:r>
              <a:rPr lang="en-GB" sz="2800" dirty="0">
                <a:effectLst/>
                <a:latin typeface="Calibri" panose="020F0502020204030204" pitchFamily="34" charset="0"/>
                <a:ea typeface="DengXian" panose="02010600030101010101" pitchFamily="2" charset="-122"/>
                <a:cs typeface="Arial" panose="020B0604020202020204" pitchFamily="34" charset="0"/>
              </a:rPr>
              <a:t>Question 1 – literature review findings</a:t>
            </a:r>
            <a:endParaRPr lang="en-GB" sz="2800" dirty="0"/>
          </a:p>
        </p:txBody>
      </p:sp>
      <p:sp>
        <p:nvSpPr>
          <p:cNvPr id="3" name="Content Placeholder 2">
            <a:extLst>
              <a:ext uri="{FF2B5EF4-FFF2-40B4-BE49-F238E27FC236}">
                <a16:creationId xmlns:a16="http://schemas.microsoft.com/office/drawing/2014/main" id="{A27A7EBF-0A81-7D00-B399-A54F3A95E850}"/>
              </a:ext>
            </a:extLst>
          </p:cNvPr>
          <p:cNvSpPr>
            <a:spLocks noGrp="1"/>
          </p:cNvSpPr>
          <p:nvPr>
            <p:ph idx="1"/>
          </p:nvPr>
        </p:nvSpPr>
        <p:spPr>
          <a:xfrm>
            <a:off x="625748" y="836712"/>
            <a:ext cx="10639996" cy="5424370"/>
          </a:xfrm>
        </p:spPr>
        <p:txBody>
          <a:bodyPr/>
          <a:lstStyle/>
          <a:p>
            <a:r>
              <a:rPr lang="en-GB" dirty="0">
                <a:latin typeface="Calibri" panose="020F0502020204030204" pitchFamily="34" charset="0"/>
                <a:ea typeface="DengXian" panose="02010600030101010101" pitchFamily="2" charset="-122"/>
                <a:cs typeface="Arial" panose="020B0604020202020204" pitchFamily="34" charset="0"/>
              </a:rPr>
              <a:t>The reasons why there are increasing numbers of teachers in the UK and internationally leaving the teaching profession;</a:t>
            </a:r>
          </a:p>
          <a:p>
            <a:pPr marL="342900" lvl="0" indent="-342900">
              <a:lnSpc>
                <a:spcPct val="200000"/>
              </a:lnSpc>
              <a:spcBef>
                <a:spcPts val="600"/>
              </a:spcBef>
              <a:spcAft>
                <a:spcPts val="0"/>
              </a:spcAft>
              <a:buFont typeface="Symbol" panose="05050102010706020507" pitchFamily="18" charset="2"/>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Teaching outside of subject specialism - (Ofsted, 2023)</a:t>
            </a:r>
          </a:p>
          <a:p>
            <a:pPr marL="342900" lvl="0" indent="-342900">
              <a:lnSpc>
                <a:spcPct val="200000"/>
              </a:lnSpc>
              <a:spcBef>
                <a:spcPts val="600"/>
              </a:spcBef>
              <a:spcAft>
                <a:spcPts val="0"/>
              </a:spcAft>
              <a:buFont typeface="Symbol" panose="05050102010706020507" pitchFamily="18" charset="2"/>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Perception of teaching outside of the profession (Low-status career) - </a:t>
            </a: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Sims (2023)</a:t>
            </a:r>
            <a:r>
              <a:rPr lang="en-GB" sz="1800" dirty="0">
                <a:effectLst/>
                <a:latin typeface="Calibri" panose="020F0502020204030204" pitchFamily="34" charset="0"/>
                <a:ea typeface="DengXian" panose="02010600030101010101" pitchFamily="2" charset="-122"/>
                <a:cs typeface="Arial" panose="020B0604020202020204" pitchFamily="34" charset="0"/>
              </a:rPr>
              <a:t>.</a:t>
            </a:r>
          </a:p>
          <a:p>
            <a:pPr marL="342900" lvl="0" indent="-342900">
              <a:lnSpc>
                <a:spcPct val="200000"/>
              </a:lnSpc>
              <a:spcBef>
                <a:spcPts val="600"/>
              </a:spcBef>
              <a:spcAft>
                <a:spcPts val="0"/>
              </a:spcAft>
              <a:buFont typeface="Symbol" panose="05050102010706020507" pitchFamily="18" charset="2"/>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Teachers are not attracted to teaching in deprived or rural/coastal areas - </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(See </a:t>
            </a:r>
            <a:r>
              <a:rPr lang="en-GB" sz="18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et al</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2020; </a:t>
            </a: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Garcia and Weiss, 2019</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200000"/>
              </a:lnSpc>
              <a:spcBef>
                <a:spcPts val="600"/>
              </a:spcBef>
              <a:spcAft>
                <a:spcPts val="0"/>
              </a:spcAft>
              <a:buFont typeface="Symbol" panose="05050102010706020507" pitchFamily="18" charset="2"/>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Remuneration in areas that have high living costs - </a:t>
            </a: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(Garcia and Weiss, 2019).</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200000"/>
              </a:lnSpc>
              <a:spcBef>
                <a:spcPts val="600"/>
              </a:spcBef>
              <a:spcAft>
                <a:spcPts val="0"/>
              </a:spcAft>
              <a:buFont typeface="Symbol" panose="05050102010706020507" pitchFamily="18" charset="2"/>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Mental well-being, exasperated by the Covid-19 pandemic leading to added strain by learning new technologies, depression, and added stress - </a:t>
            </a:r>
            <a:r>
              <a:rPr lang="en-GB" sz="1800" dirty="0">
                <a:effectLst/>
                <a:latin typeface="Calibri" panose="020F0502020204030204" pitchFamily="34" charset="0"/>
                <a:ea typeface="DengXian" panose="02010600030101010101" pitchFamily="2" charset="-122"/>
                <a:cs typeface="Calibri" panose="020F0502020204030204" pitchFamily="34" charset="0"/>
              </a:rPr>
              <a:t>(Hays, 2020)</a:t>
            </a:r>
            <a:r>
              <a:rPr lang="en-GB" sz="1800" dirty="0">
                <a:effectLst/>
                <a:latin typeface="Calibri" panose="020F0502020204030204" pitchFamily="34" charset="0"/>
                <a:ea typeface="DengXian" panose="02010600030101010101" pitchFamily="2" charset="-122"/>
                <a:cs typeface="Arial" panose="020B0604020202020204" pitchFamily="34" charset="0"/>
              </a:rPr>
              <a:t>.</a:t>
            </a:r>
          </a:p>
          <a:p>
            <a:endParaRPr lang="en-GB" dirty="0"/>
          </a:p>
        </p:txBody>
      </p:sp>
    </p:spTree>
    <p:extLst>
      <p:ext uri="{BB962C8B-B14F-4D97-AF65-F5344CB8AC3E}">
        <p14:creationId xmlns:p14="http://schemas.microsoft.com/office/powerpoint/2010/main" val="3924696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B4E6-5F8F-4DE7-3826-5E7D2786B59C}"/>
              </a:ext>
            </a:extLst>
          </p:cNvPr>
          <p:cNvSpPr>
            <a:spLocks noGrp="1"/>
          </p:cNvSpPr>
          <p:nvPr>
            <p:ph type="title"/>
          </p:nvPr>
        </p:nvSpPr>
        <p:spPr/>
        <p:txBody>
          <a:bodyPr/>
          <a:lstStyle/>
          <a:p>
            <a:r>
              <a:rPr lang="en-GB" dirty="0"/>
              <a:t>Question 2 – literature review findings </a:t>
            </a:r>
          </a:p>
        </p:txBody>
      </p:sp>
      <p:sp>
        <p:nvSpPr>
          <p:cNvPr id="3" name="Content Placeholder 2">
            <a:extLst>
              <a:ext uri="{FF2B5EF4-FFF2-40B4-BE49-F238E27FC236}">
                <a16:creationId xmlns:a16="http://schemas.microsoft.com/office/drawing/2014/main" id="{347C4604-DCE4-88B3-6314-FACDBC2D5FAD}"/>
              </a:ext>
            </a:extLst>
          </p:cNvPr>
          <p:cNvSpPr>
            <a:spLocks noGrp="1"/>
          </p:cNvSpPr>
          <p:nvPr>
            <p:ph idx="1"/>
          </p:nvPr>
        </p:nvSpPr>
        <p:spPr>
          <a:xfrm>
            <a:off x="625748" y="836712"/>
            <a:ext cx="10639996" cy="5535170"/>
          </a:xfrm>
        </p:spPr>
        <p:txBody>
          <a:bodyPr/>
          <a:lstStyle/>
          <a:p>
            <a:r>
              <a:rPr lang="en-GB" sz="2000" dirty="0">
                <a:effectLst/>
                <a:latin typeface="Calibri" panose="020F0502020204030204" pitchFamily="34" charset="0"/>
                <a:ea typeface="DengXian" panose="02010600030101010101" pitchFamily="2" charset="-122"/>
                <a:cs typeface="Arial" panose="020B0604020202020204" pitchFamily="34" charset="0"/>
              </a:rPr>
              <a:t>Identifying the factors which positively influence retention locally, nationally and globally;</a:t>
            </a:r>
          </a:p>
          <a:p>
            <a:pPr marL="342900" lvl="0" indent="-342900" rtl="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Competitive selection process for teaching as it is perceived as a valued profession often taking on the top graduates - </a:t>
            </a:r>
            <a:r>
              <a:rPr lang="en-GB" sz="1800" dirty="0">
                <a:effectLst/>
                <a:latin typeface="Calibri" panose="020F0502020204030204" pitchFamily="34" charset="0"/>
                <a:ea typeface="DengXian" panose="02010600030101010101" pitchFamily="2" charset="-122"/>
                <a:cs typeface="Calibri" panose="020F0502020204030204" pitchFamily="34" charset="0"/>
              </a:rPr>
              <a:t>NCEE (2018)</a:t>
            </a:r>
          </a:p>
          <a:p>
            <a:pPr lvl="0" rtl="0">
              <a:lnSpc>
                <a:spcPct val="100000"/>
              </a:lnSpc>
              <a:spcBef>
                <a:spcPts val="600"/>
              </a:spcBef>
              <a:spcAft>
                <a:spcPts val="0"/>
              </a:spcAft>
            </a:pP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Teachers have space to be autonomous, collaborate with colleagues, and engage with research for the development and design of courses creating a positive and supportive working environment/community of practice (Ryan and Deci 2017).</a:t>
            </a:r>
          </a:p>
          <a:p>
            <a:pPr lvl="0">
              <a:lnSpc>
                <a:spcPct val="100000"/>
              </a:lnSpc>
              <a:spcBef>
                <a:spcPts val="600"/>
              </a:spcBef>
              <a:spcAft>
                <a:spcPts val="0"/>
              </a:spcAft>
            </a:pPr>
            <a:endPar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endParaRPr>
          </a:p>
          <a:p>
            <a:pPr marL="342900" indent="-34290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A positive and supportive working environment/community of practice -(</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Heikkinen </a:t>
            </a:r>
            <a:r>
              <a:rPr lang="en-GB" sz="18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et al</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2018).</a:t>
            </a: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 </a:t>
            </a:r>
          </a:p>
          <a:p>
            <a:pPr>
              <a:lnSpc>
                <a:spcPct val="100000"/>
              </a:lnSpc>
              <a:spcBef>
                <a:spcPts val="600"/>
              </a:spcBef>
              <a:spcAft>
                <a:spcPts val="0"/>
              </a:spcAft>
            </a:pP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Peer mentoring program across those invested in education - (</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Heikkinen </a:t>
            </a:r>
            <a:r>
              <a:rPr lang="en-GB" sz="1800" i="1"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et al</a:t>
            </a:r>
            <a:r>
              <a:rPr lang="en-GB" sz="1800" dirty="0">
                <a:solidFill>
                  <a:srgbClr val="000000"/>
                </a:solidFill>
                <a:effectLst/>
                <a:latin typeface="Calibri" panose="020F0502020204030204" pitchFamily="34" charset="0"/>
                <a:ea typeface="DengXian" panose="02010600030101010101" pitchFamily="2" charset="-122"/>
                <a:cs typeface="Calibri" panose="020F0502020204030204" pitchFamily="34" charset="0"/>
              </a:rPr>
              <a:t>, 2018).</a:t>
            </a:r>
          </a:p>
          <a:p>
            <a:pPr lvl="0">
              <a:lnSpc>
                <a:spcPct val="100000"/>
              </a:lnSpc>
              <a:spcBef>
                <a:spcPts val="600"/>
              </a:spcBef>
              <a:spcAft>
                <a:spcPts val="0"/>
              </a:spcAft>
            </a:pP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Pay in line with similar academic qualifications such as accountants and engineers - NCEE (2018).</a:t>
            </a:r>
          </a:p>
          <a:p>
            <a:pPr lvl="0">
              <a:lnSpc>
                <a:spcPct val="100000"/>
              </a:lnSpc>
              <a:spcBef>
                <a:spcPts val="600"/>
              </a:spcBef>
              <a:spcAft>
                <a:spcPts val="0"/>
              </a:spcAft>
            </a:pP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00000"/>
              </a:lnSpc>
              <a:spcBef>
                <a:spcPts val="600"/>
              </a:spcBef>
              <a:spcAft>
                <a:spcPts val="0"/>
              </a:spcAft>
              <a:buFont typeface="Symbol" panose="05050102010706020507" pitchFamily="18" charset="2"/>
              <a:buChar char=""/>
            </a:pP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Pre-service teachers receive money to buy books and computers - NCEE (2018).</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a:spcAft>
                <a:spcPts val="0"/>
              </a:spcAft>
            </a:pPr>
            <a:endParaRPr lang="en-GB" dirty="0"/>
          </a:p>
        </p:txBody>
      </p:sp>
    </p:spTree>
    <p:extLst>
      <p:ext uri="{BB962C8B-B14F-4D97-AF65-F5344CB8AC3E}">
        <p14:creationId xmlns:p14="http://schemas.microsoft.com/office/powerpoint/2010/main" val="3153997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08A15A-F0D7-E2BE-6CE4-76670BC49F2E}"/>
              </a:ext>
            </a:extLst>
          </p:cNvPr>
          <p:cNvSpPr>
            <a:spLocks noGrp="1"/>
          </p:cNvSpPr>
          <p:nvPr>
            <p:ph type="title"/>
          </p:nvPr>
        </p:nvSpPr>
        <p:spPr/>
        <p:txBody>
          <a:bodyPr/>
          <a:lstStyle/>
          <a:p>
            <a:r>
              <a:rPr lang="en-GB" dirty="0"/>
              <a:t>Job satisfaction (Talis 2020)</a:t>
            </a:r>
          </a:p>
        </p:txBody>
      </p:sp>
      <p:sp>
        <p:nvSpPr>
          <p:cNvPr id="3" name="Content Placeholder 2">
            <a:extLst>
              <a:ext uri="{FF2B5EF4-FFF2-40B4-BE49-F238E27FC236}">
                <a16:creationId xmlns:a16="http://schemas.microsoft.com/office/drawing/2014/main" id="{2D2AA601-BC38-73DC-B9D4-08EF50C6C52F}"/>
              </a:ext>
            </a:extLst>
          </p:cNvPr>
          <p:cNvSpPr>
            <a:spLocks noGrp="1"/>
          </p:cNvSpPr>
          <p:nvPr>
            <p:ph idx="1"/>
          </p:nvPr>
        </p:nvSpPr>
        <p:spPr>
          <a:xfrm>
            <a:off x="625748" y="836712"/>
            <a:ext cx="10639996" cy="5522859"/>
          </a:xfrm>
        </p:spPr>
        <p:txBody>
          <a:bodyPr/>
          <a:lstStyle/>
          <a:p>
            <a:pPr algn="ctr">
              <a:lnSpc>
                <a:spcPct val="200000"/>
              </a:lnSpc>
              <a:spcBef>
                <a:spcPts val="600"/>
              </a:spcBef>
              <a:spcAft>
                <a:spcPts val="0"/>
              </a:spcAft>
            </a:pPr>
            <a:r>
              <a:rPr lang="en-GB" sz="2800"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“job satisfaction as the sense of fulfilment and gratification that teachers get from their work” </a:t>
            </a:r>
          </a:p>
          <a:p>
            <a:pPr>
              <a:lnSpc>
                <a:spcPct val="200000"/>
              </a:lnSpc>
              <a:spcBef>
                <a:spcPts val="600"/>
              </a:spcBef>
              <a:spcAft>
                <a:spcPts val="800"/>
              </a:spcAft>
            </a:pPr>
            <a:r>
              <a:rPr lang="en-GB" sz="1800" dirty="0">
                <a:latin typeface="Calibri" panose="020F0502020204030204" pitchFamily="34" charset="0"/>
                <a:ea typeface="DengXian" panose="02010600030101010101" pitchFamily="2" charset="-122"/>
                <a:cs typeface="Arial" panose="020B0604020202020204" pitchFamily="34" charset="0"/>
              </a:rPr>
              <a:t>TALIS found that</a:t>
            </a:r>
            <a:r>
              <a:rPr lang="en-GB" sz="1800" dirty="0">
                <a:effectLst/>
                <a:latin typeface="Calibri" panose="020F0502020204030204" pitchFamily="34" charset="0"/>
                <a:ea typeface="DengXian" panose="02010600030101010101" pitchFamily="2" charset="-122"/>
                <a:cs typeface="Arial" panose="020B0604020202020204" pitchFamily="34" charset="0"/>
              </a:rPr>
              <a:t> </a:t>
            </a:r>
          </a:p>
          <a:p>
            <a:pPr marL="1160463" indent="-358775">
              <a:lnSpc>
                <a:spcPct val="200000"/>
              </a:lnSpc>
              <a:spcBef>
                <a:spcPts val="600"/>
              </a:spcBef>
              <a:spcAft>
                <a:spcPts val="800"/>
              </a:spcAft>
              <a:buFont typeface="Arial" panose="020B0604020202020204" pitchFamily="34" charset="0"/>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England has only 77% of teachers satisfied with their job. </a:t>
            </a:r>
          </a:p>
          <a:p>
            <a:pPr marL="1160463" lvl="0" indent="-358775">
              <a:lnSpc>
                <a:spcPct val="115000"/>
              </a:lnSpc>
              <a:buFont typeface="Arial" panose="020B0604020202020204" pitchFamily="34" charset="0"/>
              <a:buChar char="•"/>
            </a:pPr>
            <a:r>
              <a:rPr lang="en-GB" sz="1800" dirty="0">
                <a:effectLst/>
                <a:latin typeface="Calibri" panose="020F0502020204030204" pitchFamily="34" charset="0"/>
                <a:ea typeface="DengXian" panose="02010600030101010101" pitchFamily="2" charset="-122"/>
                <a:cs typeface="Arial" panose="020B0604020202020204" pitchFamily="34" charset="0"/>
              </a:rPr>
              <a:t>52% of teachers in England thought they should have chosen another profession.</a:t>
            </a:r>
          </a:p>
          <a:p>
            <a:pPr marL="1160463" lvl="0" indent="-358775">
              <a:lnSpc>
                <a:spcPct val="115000"/>
              </a:lnSpc>
              <a:spcAft>
                <a:spcPts val="800"/>
              </a:spcAft>
              <a:buFont typeface="Arial" panose="020B0604020202020204" pitchFamily="34" charset="0"/>
              <a:buChar char="•"/>
            </a:pPr>
            <a:r>
              <a:rPr lang="en-GB" sz="1800" dirty="0">
                <a:solidFill>
                  <a:srgbClr val="0D0D0D"/>
                </a:solidFill>
                <a:effectLst/>
                <a:latin typeface="Calibri" panose="020F0502020204030204" pitchFamily="34" charset="0"/>
                <a:ea typeface="DengXian" panose="02010600030101010101" pitchFamily="2" charset="-122"/>
                <a:cs typeface="Arial" panose="020B0604020202020204" pitchFamily="34" charset="0"/>
              </a:rPr>
              <a:t>54% of teachers in England are content with their pay. This is higher for experienced teachers (57%), but less for early careers teachers.</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algn="r">
              <a:lnSpc>
                <a:spcPct val="200000"/>
              </a:lnSpc>
              <a:spcBef>
                <a:spcPts val="1200"/>
              </a:spcBef>
              <a:spcAft>
                <a:spcPts val="0"/>
              </a:spcAft>
            </a:pPr>
            <a:r>
              <a:rPr lang="en-GB" sz="1000" dirty="0">
                <a:latin typeface="Calibri" panose="020F0502020204030204" pitchFamily="34" charset="0"/>
                <a:ea typeface="DengXian" panose="02010600030101010101" pitchFamily="2" charset="-122"/>
                <a:cs typeface="Arial" panose="020B0604020202020204" pitchFamily="34" charset="0"/>
              </a:rPr>
              <a:t>Teaching and Learning International Survey, TALIS (2020, p.2)  </a:t>
            </a:r>
            <a:endParaRPr lang="en-GB" sz="1000" b="1" dirty="0">
              <a:solidFill>
                <a:srgbClr val="FF0066"/>
              </a:solidFill>
              <a:latin typeface="Calibri" panose="020F0502020204030204" pitchFamily="34" charset="0"/>
              <a:ea typeface="DengXian" panose="02010600030101010101" pitchFamily="2" charset="-122"/>
              <a:cs typeface="Arial" panose="020B0604020202020204" pitchFamily="34" charset="0"/>
            </a:endParaRPr>
          </a:p>
          <a:p>
            <a:pPr indent="174625">
              <a:lnSpc>
                <a:spcPct val="200000"/>
              </a:lnSpc>
              <a:spcBef>
                <a:spcPts val="1200"/>
              </a:spcBef>
              <a:spcAft>
                <a:spcPts val="0"/>
              </a:spcAft>
            </a:pPr>
            <a:endParaRPr lang="en-GB" dirty="0"/>
          </a:p>
        </p:txBody>
      </p:sp>
    </p:spTree>
    <p:extLst>
      <p:ext uri="{BB962C8B-B14F-4D97-AF65-F5344CB8AC3E}">
        <p14:creationId xmlns:p14="http://schemas.microsoft.com/office/powerpoint/2010/main" val="460680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CF65B-25FC-39E4-B082-0CFF0A9E0DCA}"/>
              </a:ext>
            </a:extLst>
          </p:cNvPr>
          <p:cNvSpPr>
            <a:spLocks noGrp="1"/>
          </p:cNvSpPr>
          <p:nvPr>
            <p:ph type="title"/>
          </p:nvPr>
        </p:nvSpPr>
        <p:spPr>
          <a:xfrm>
            <a:off x="174661" y="116632"/>
            <a:ext cx="11835829" cy="432048"/>
          </a:xfrm>
        </p:spPr>
        <p:txBody>
          <a:bodyPr/>
          <a:lstStyle/>
          <a:p>
            <a:r>
              <a:rPr lang="en-GB" sz="2400" dirty="0">
                <a:latin typeface="Calibri" panose="020F0502020204030204" pitchFamily="34" charset="0"/>
                <a:ea typeface="DengXian" panose="02010600030101010101" pitchFamily="2" charset="-122"/>
                <a:cs typeface="Calibri" panose="020F0502020204030204" pitchFamily="34" charset="0"/>
              </a:rPr>
              <a:t>Formula adapted by Sims </a:t>
            </a:r>
            <a:r>
              <a:rPr lang="en-GB" sz="2400" dirty="0">
                <a:latin typeface="Calibri" panose="020F0502020204030204" pitchFamily="34" charset="0"/>
                <a:ea typeface="DengXian" panose="02010600030101010101" pitchFamily="2" charset="-122"/>
                <a:cs typeface="Arial" panose="020B0604020202020204" pitchFamily="34" charset="0"/>
              </a:rPr>
              <a:t>(2023) to quantify job satisfaction</a:t>
            </a:r>
            <a:br>
              <a:rPr lang="en-GB" sz="2400" dirty="0">
                <a:latin typeface="Calibri" panose="020F0502020204030204" pitchFamily="34" charset="0"/>
                <a:ea typeface="DengXian" panose="02010600030101010101" pitchFamily="2" charset="-122"/>
                <a:cs typeface="Arial" panose="020B0604020202020204" pitchFamily="34" charset="0"/>
              </a:rPr>
            </a:br>
            <a:br>
              <a:rPr lang="en-GB" sz="2400" dirty="0">
                <a:latin typeface="Calibri" panose="020F0502020204030204" pitchFamily="34" charset="0"/>
                <a:ea typeface="DengXian" panose="02010600030101010101" pitchFamily="2" charset="-122"/>
                <a:cs typeface="Arial" panose="020B0604020202020204" pitchFamily="34" charset="0"/>
              </a:rPr>
            </a:br>
            <a:endParaRPr lang="en-GB" dirty="0"/>
          </a:p>
        </p:txBody>
      </p:sp>
      <p:sp>
        <p:nvSpPr>
          <p:cNvPr id="3" name="Content Placeholder 2">
            <a:extLst>
              <a:ext uri="{FF2B5EF4-FFF2-40B4-BE49-F238E27FC236}">
                <a16:creationId xmlns:a16="http://schemas.microsoft.com/office/drawing/2014/main" id="{3BFDD0FA-DDCC-4DD1-636E-556D8D6A9B1F}"/>
              </a:ext>
            </a:extLst>
          </p:cNvPr>
          <p:cNvSpPr>
            <a:spLocks noGrp="1"/>
          </p:cNvSpPr>
          <p:nvPr>
            <p:ph idx="1"/>
          </p:nvPr>
        </p:nvSpPr>
        <p:spPr>
          <a:xfrm>
            <a:off x="339049" y="5323392"/>
            <a:ext cx="11671441" cy="703141"/>
          </a:xfrm>
        </p:spPr>
        <p:txBody>
          <a:bodyPr/>
          <a:lstStyle/>
          <a:p>
            <a:r>
              <a:rPr lang="en-GB" sz="1800" dirty="0" err="1">
                <a:solidFill>
                  <a:srgbClr val="333333"/>
                </a:solidFill>
                <a:effectLst/>
                <a:latin typeface="Calibri" panose="020F0502020204030204" pitchFamily="34" charset="0"/>
                <a:ea typeface="DengXian" panose="02010600030101010101" pitchFamily="2" charset="-122"/>
                <a:cs typeface="Calibri" panose="020F0502020204030204" pitchFamily="34" charset="0"/>
              </a:rPr>
              <a:t>Cassar</a:t>
            </a:r>
            <a:r>
              <a:rPr lang="en-GB" sz="1800" dirty="0">
                <a:solidFill>
                  <a:srgbClr val="333333"/>
                </a:solidFill>
                <a:effectLst/>
                <a:latin typeface="Calibri" panose="020F0502020204030204" pitchFamily="34" charset="0"/>
                <a:ea typeface="DengXian" panose="02010600030101010101" pitchFamily="2" charset="-122"/>
                <a:cs typeface="Calibri" panose="020F0502020204030204" pitchFamily="34" charset="0"/>
              </a:rPr>
              <a:t> and Meier (2018) economic-based research sought to quantify the relationships which may exist for an individual to be satisfied within their job adapted by Sims (2023).</a:t>
            </a:r>
            <a:endParaRPr lang="en-GB" dirty="0"/>
          </a:p>
        </p:txBody>
      </p:sp>
      <p:pic>
        <p:nvPicPr>
          <p:cNvPr id="4" name="Picture 3">
            <a:extLst>
              <a:ext uri="{FF2B5EF4-FFF2-40B4-BE49-F238E27FC236}">
                <a16:creationId xmlns:a16="http://schemas.microsoft.com/office/drawing/2014/main" id="{FCD50E73-EAE6-72ED-1F8D-1CF5E65BE4BB}"/>
              </a:ext>
            </a:extLst>
          </p:cNvPr>
          <p:cNvPicPr>
            <a:picLocks noChangeAspect="1"/>
          </p:cNvPicPr>
          <p:nvPr/>
        </p:nvPicPr>
        <p:blipFill>
          <a:blip r:embed="rId3"/>
          <a:stretch>
            <a:fillRect/>
          </a:stretch>
        </p:blipFill>
        <p:spPr>
          <a:xfrm>
            <a:off x="1654139" y="872563"/>
            <a:ext cx="8876871" cy="4316525"/>
          </a:xfrm>
          <a:prstGeom prst="rect">
            <a:avLst/>
          </a:prstGeom>
        </p:spPr>
      </p:pic>
      <p:sp>
        <p:nvSpPr>
          <p:cNvPr id="5" name="Multiplication Sign 4">
            <a:extLst>
              <a:ext uri="{FF2B5EF4-FFF2-40B4-BE49-F238E27FC236}">
                <a16:creationId xmlns:a16="http://schemas.microsoft.com/office/drawing/2014/main" id="{7C0FF4BA-D4AD-BDED-7AC5-926B83F5624B}"/>
              </a:ext>
            </a:extLst>
          </p:cNvPr>
          <p:cNvSpPr/>
          <p:nvPr/>
        </p:nvSpPr>
        <p:spPr bwMode="auto">
          <a:xfrm>
            <a:off x="4705564" y="2568539"/>
            <a:ext cx="1006867" cy="1006868"/>
          </a:xfrm>
          <a:prstGeom prst="mathMultiply">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6" name="Multiplication Sign 5">
            <a:extLst>
              <a:ext uri="{FF2B5EF4-FFF2-40B4-BE49-F238E27FC236}">
                <a16:creationId xmlns:a16="http://schemas.microsoft.com/office/drawing/2014/main" id="{8479AE20-AB10-09BD-7669-BFBC667B3DE3}"/>
              </a:ext>
            </a:extLst>
          </p:cNvPr>
          <p:cNvSpPr/>
          <p:nvPr/>
        </p:nvSpPr>
        <p:spPr bwMode="auto">
          <a:xfrm>
            <a:off x="7525819" y="2589087"/>
            <a:ext cx="1006867" cy="1006868"/>
          </a:xfrm>
          <a:prstGeom prst="mathMultiply">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
        <p:nvSpPr>
          <p:cNvPr id="7" name="Oval 6">
            <a:extLst>
              <a:ext uri="{FF2B5EF4-FFF2-40B4-BE49-F238E27FC236}">
                <a16:creationId xmlns:a16="http://schemas.microsoft.com/office/drawing/2014/main" id="{D1DA7EBF-873F-EA75-4F46-5F00AB083FEB}"/>
              </a:ext>
            </a:extLst>
          </p:cNvPr>
          <p:cNvSpPr/>
          <p:nvPr/>
        </p:nvSpPr>
        <p:spPr bwMode="auto">
          <a:xfrm>
            <a:off x="5815173" y="2589087"/>
            <a:ext cx="1828799" cy="914401"/>
          </a:xfrm>
          <a:prstGeom prst="ellipse">
            <a:avLst/>
          </a:prstGeom>
          <a:noFill/>
          <a:ln w="76200" cap="flat" cmpd="sng" algn="ctr">
            <a:solidFill>
              <a:schemeClr val="accent2">
                <a:lumMod val="60000"/>
                <a:lumOff val="4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800" b="0" i="0" u="none" strike="noStrike" cap="none" normalizeH="0" baseline="0">
              <a:ln>
                <a:noFill/>
              </a:ln>
              <a:solidFill>
                <a:srgbClr val="004D75"/>
              </a:solidFill>
              <a:effectLst/>
              <a:latin typeface="Verdana" pitchFamily="34" charset="0"/>
              <a:cs typeface="Arial" charset="0"/>
            </a:endParaRPr>
          </a:p>
        </p:txBody>
      </p:sp>
    </p:spTree>
    <p:extLst>
      <p:ext uri="{BB962C8B-B14F-4D97-AF65-F5344CB8AC3E}">
        <p14:creationId xmlns:p14="http://schemas.microsoft.com/office/powerpoint/2010/main" val="2441567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509E7-A15F-50B2-E1B7-90B6F5FCE0AE}"/>
              </a:ext>
            </a:extLst>
          </p:cNvPr>
          <p:cNvSpPr>
            <a:spLocks noGrp="1"/>
          </p:cNvSpPr>
          <p:nvPr>
            <p:ph type="title"/>
          </p:nvPr>
        </p:nvSpPr>
        <p:spPr/>
        <p:txBody>
          <a:bodyPr/>
          <a:lstStyle/>
          <a:p>
            <a:r>
              <a:rPr lang="en-GB" dirty="0"/>
              <a:t>Looking at the central aspect of this formula</a:t>
            </a:r>
          </a:p>
        </p:txBody>
      </p:sp>
      <p:pic>
        <p:nvPicPr>
          <p:cNvPr id="5" name="Content Placeholder 4">
            <a:extLst>
              <a:ext uri="{FF2B5EF4-FFF2-40B4-BE49-F238E27FC236}">
                <a16:creationId xmlns:a16="http://schemas.microsoft.com/office/drawing/2014/main" id="{82204F23-7E9A-DA9C-E93D-589CCD3291D8}"/>
              </a:ext>
            </a:extLst>
          </p:cNvPr>
          <p:cNvPicPr>
            <a:picLocks noGrp="1" noChangeAspect="1"/>
          </p:cNvPicPr>
          <p:nvPr>
            <p:ph idx="1"/>
          </p:nvPr>
        </p:nvPicPr>
        <p:blipFill>
          <a:blip r:embed="rId3"/>
          <a:stretch>
            <a:fillRect/>
          </a:stretch>
        </p:blipFill>
        <p:spPr>
          <a:xfrm>
            <a:off x="739739" y="1268660"/>
            <a:ext cx="4948722" cy="4028381"/>
          </a:xfrm>
        </p:spPr>
      </p:pic>
      <p:sp>
        <p:nvSpPr>
          <p:cNvPr id="6" name="TextBox 5">
            <a:extLst>
              <a:ext uri="{FF2B5EF4-FFF2-40B4-BE49-F238E27FC236}">
                <a16:creationId xmlns:a16="http://schemas.microsoft.com/office/drawing/2014/main" id="{13044ABA-7510-0357-7C9D-6629DCB64088}"/>
              </a:ext>
            </a:extLst>
          </p:cNvPr>
          <p:cNvSpPr txBox="1"/>
          <p:nvPr/>
        </p:nvSpPr>
        <p:spPr>
          <a:xfrm>
            <a:off x="6329718" y="1072405"/>
            <a:ext cx="5483054" cy="4565352"/>
          </a:xfrm>
          <a:prstGeom prst="rect">
            <a:avLst/>
          </a:prstGeom>
          <a:noFill/>
        </p:spPr>
        <p:txBody>
          <a:bodyPr wrap="square" rtlCol="0">
            <a:spAutoFit/>
          </a:bodyPr>
          <a:lstStyle/>
          <a:p>
            <a:r>
              <a:rPr lang="en-GB" sz="2400" dirty="0">
                <a:solidFill>
                  <a:schemeClr val="tx1"/>
                </a:solidFill>
                <a:latin typeface="+mn-lt"/>
              </a:rPr>
              <a:t>This related very closely to Ryan and Deci (2017) self-determination theory;</a:t>
            </a:r>
          </a:p>
          <a:p>
            <a:pPr marL="342900" indent="-342900">
              <a:buFont typeface="Arial" panose="020B0604020202020204" pitchFamily="34" charset="0"/>
              <a:buChar char="•"/>
            </a:pPr>
            <a:r>
              <a:rPr lang="en-GB" sz="1800" dirty="0">
                <a:solidFill>
                  <a:schemeClr val="tx1"/>
                </a:solidFill>
                <a:latin typeface="+mn-lt"/>
              </a:rPr>
              <a:t>Competence, </a:t>
            </a:r>
          </a:p>
          <a:p>
            <a:pPr marL="342900" indent="-342900">
              <a:buFont typeface="Arial" panose="020B0604020202020204" pitchFamily="34" charset="0"/>
              <a:buChar char="•"/>
            </a:pPr>
            <a:r>
              <a:rPr lang="en-GB" sz="1800" dirty="0">
                <a:solidFill>
                  <a:schemeClr val="tx1"/>
                </a:solidFill>
                <a:latin typeface="+mn-lt"/>
              </a:rPr>
              <a:t>Autonomy, and </a:t>
            </a:r>
          </a:p>
          <a:p>
            <a:pPr marL="342900" indent="-342900">
              <a:buFont typeface="Arial" panose="020B0604020202020204" pitchFamily="34" charset="0"/>
              <a:buChar char="•"/>
            </a:pPr>
            <a:r>
              <a:rPr lang="en-GB" sz="1800" dirty="0">
                <a:solidFill>
                  <a:schemeClr val="tx1"/>
                </a:solidFill>
                <a:latin typeface="+mn-lt"/>
              </a:rPr>
              <a:t>Relatedness</a:t>
            </a:r>
          </a:p>
          <a:p>
            <a:endParaRPr lang="en-GB" sz="2400" dirty="0">
              <a:solidFill>
                <a:schemeClr val="tx1"/>
              </a:solidFill>
              <a:latin typeface="+mn-lt"/>
            </a:endParaRPr>
          </a:p>
          <a:p>
            <a:r>
              <a:rPr lang="en-GB" sz="2400" dirty="0">
                <a:solidFill>
                  <a:schemeClr val="tx1"/>
                </a:solidFill>
                <a:latin typeface="+mn-lt"/>
              </a:rPr>
              <a:t>The social  environments discussed by Ryan and Deci include;</a:t>
            </a:r>
          </a:p>
          <a:p>
            <a:pPr marL="342900" lvl="0" indent="-342900" rtl="0">
              <a:lnSpc>
                <a:spcPct val="150000"/>
              </a:lnSpc>
              <a:spcBef>
                <a:spcPts val="600"/>
              </a:spcBef>
              <a:buFont typeface="+mj-lt"/>
              <a:buAutoNum type="arabicPeriod"/>
            </a:pP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Autonomy and supportive.</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50000"/>
              </a:lnSpc>
              <a:buFont typeface="+mj-lt"/>
              <a:buAutoNum type="arabicPeriod"/>
            </a:pPr>
            <a:r>
              <a:rPr lang="en-GB" sz="18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Effectance</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(motivational) supportive.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342900" lvl="0" indent="-342900">
              <a:lnSpc>
                <a:spcPct val="150000"/>
              </a:lnSpc>
              <a:spcAft>
                <a:spcPts val="800"/>
              </a:spcAft>
              <a:buFont typeface="+mj-lt"/>
              <a:buAutoNum type="arabicPeriod"/>
            </a:pP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Relationally supportive.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endParaRPr lang="en-GB" sz="2400" dirty="0">
              <a:solidFill>
                <a:schemeClr val="tx1"/>
              </a:solidFill>
              <a:latin typeface="+mn-lt"/>
            </a:endParaRPr>
          </a:p>
        </p:txBody>
      </p:sp>
    </p:spTree>
    <p:extLst>
      <p:ext uri="{BB962C8B-B14F-4D97-AF65-F5344CB8AC3E}">
        <p14:creationId xmlns:p14="http://schemas.microsoft.com/office/powerpoint/2010/main" val="609378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290B6-3EBF-F7C4-03A8-12A70DFC776F}"/>
              </a:ext>
            </a:extLst>
          </p:cNvPr>
          <p:cNvSpPr>
            <a:spLocks noGrp="1"/>
          </p:cNvSpPr>
          <p:nvPr>
            <p:ph type="title"/>
          </p:nvPr>
        </p:nvSpPr>
        <p:spPr/>
        <p:txBody>
          <a:bodyPr/>
          <a:lstStyle/>
          <a:p>
            <a:r>
              <a:rPr lang="en-GB" dirty="0"/>
              <a:t>What does this mean to a teacher?</a:t>
            </a:r>
          </a:p>
        </p:txBody>
      </p:sp>
      <p:sp>
        <p:nvSpPr>
          <p:cNvPr id="3" name="Content Placeholder 2">
            <a:extLst>
              <a:ext uri="{FF2B5EF4-FFF2-40B4-BE49-F238E27FC236}">
                <a16:creationId xmlns:a16="http://schemas.microsoft.com/office/drawing/2014/main" id="{7AA6DE95-1ABA-9632-030A-907CB3E57072}"/>
              </a:ext>
            </a:extLst>
          </p:cNvPr>
          <p:cNvSpPr>
            <a:spLocks noGrp="1"/>
          </p:cNvSpPr>
          <p:nvPr>
            <p:ph idx="1"/>
          </p:nvPr>
        </p:nvSpPr>
        <p:spPr>
          <a:xfrm>
            <a:off x="625748" y="836712"/>
            <a:ext cx="10639996" cy="5440785"/>
          </a:xfrm>
        </p:spPr>
        <p:txBody>
          <a:bodyPr/>
          <a:lstStyle/>
          <a:p>
            <a:pPr marL="457200">
              <a:lnSpc>
                <a:spcPct val="150000"/>
              </a:lnSpc>
              <a:spcBef>
                <a:spcPts val="600"/>
              </a:spcBef>
              <a:spcAft>
                <a:spcPts val="800"/>
              </a:spcAft>
            </a:pPr>
            <a:r>
              <a:rPr lang="en-GB" sz="1800" b="1" i="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Competence</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is the basic need to feel </a:t>
            </a:r>
            <a:r>
              <a:rPr lang="en-GB" sz="1800" dirty="0" err="1">
                <a:solidFill>
                  <a:srgbClr val="000000"/>
                </a:solidFill>
                <a:effectLst/>
                <a:latin typeface="Calibri" panose="020F0502020204030204" pitchFamily="34" charset="0"/>
                <a:ea typeface="DengXian" panose="02010600030101010101" pitchFamily="2" charset="-122"/>
                <a:cs typeface="Arial" panose="020B0604020202020204" pitchFamily="34" charset="0"/>
              </a:rPr>
              <a:t>effectance</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and mastery within teaching, in other words, does the teacher feel that they have a positive impact on pupils’ needs.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457200">
              <a:lnSpc>
                <a:spcPct val="150000"/>
              </a:lnSpc>
              <a:spcBef>
                <a:spcPts val="600"/>
              </a:spcBef>
              <a:spcAft>
                <a:spcPts val="800"/>
              </a:spcAft>
            </a:pPr>
            <a:r>
              <a:rPr lang="en-GB" sz="1800" b="1" i="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Autonomy,</a:t>
            </a:r>
            <a:r>
              <a:rPr lang="en-GB" sz="1800" i="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which </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is more complex, at a base level is to “self-regulate one’s experiences and actions” (Ryan and Deci 2017, p.11). However, Ryan and Deci argue that external powers influence an individual’s behaviour and values, therefore SDT says only some actions are self-regulated. This aligns with many aspects of teaching such as ways to manage pupil behaviour, course content, and school initiatives. However these are frequently linked to school policies, which may conflict with an individual teacher’s viewpoint leading to discourse between external forces and intrinsic motivation.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pPr marL="457200">
              <a:lnSpc>
                <a:spcPct val="150000"/>
              </a:lnSpc>
              <a:spcBef>
                <a:spcPts val="600"/>
              </a:spcBef>
              <a:spcAft>
                <a:spcPts val="800"/>
              </a:spcAft>
            </a:pPr>
            <a:r>
              <a:rPr lang="en-GB" sz="1800" b="1" i="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Relatednes</a:t>
            </a:r>
            <a:r>
              <a:rPr lang="en-GB" sz="1800" b="1"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s</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 is how a teacher feels valued and part of the social world of teaching. A teacher may feel their viewpoint is not valued, which leaves them feeling outside the social world of teaching relatedness, so could be a factor impacting job satisfaction. </a:t>
            </a:r>
            <a:endParaRPr lang="en-GB" sz="1800" dirty="0">
              <a:effectLst/>
              <a:latin typeface="Calibri" panose="020F0502020204030204" pitchFamily="34" charset="0"/>
              <a:ea typeface="DengXian" panose="02010600030101010101" pitchFamily="2" charset="-122"/>
              <a:cs typeface="Arial" panose="020B0604020202020204" pitchFamily="34" charset="0"/>
            </a:endParaRPr>
          </a:p>
          <a:p>
            <a:endParaRPr lang="en-GB" dirty="0"/>
          </a:p>
        </p:txBody>
      </p:sp>
    </p:spTree>
    <p:extLst>
      <p:ext uri="{BB962C8B-B14F-4D97-AF65-F5344CB8AC3E}">
        <p14:creationId xmlns:p14="http://schemas.microsoft.com/office/powerpoint/2010/main" val="6145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D6EE8-4AA1-3378-8B5F-0601126EBABB}"/>
              </a:ext>
            </a:extLst>
          </p:cNvPr>
          <p:cNvSpPr>
            <a:spLocks noGrp="1"/>
          </p:cNvSpPr>
          <p:nvPr>
            <p:ph type="title"/>
          </p:nvPr>
        </p:nvSpPr>
        <p:spPr>
          <a:xfrm>
            <a:off x="400692" y="137180"/>
            <a:ext cx="10870852" cy="432048"/>
          </a:xfrm>
        </p:spPr>
        <p:txBody>
          <a:bodyPr/>
          <a:lstStyle/>
          <a:p>
            <a:r>
              <a:rPr lang="en-GB" dirty="0"/>
              <a:t>Exploring self-efficacy</a:t>
            </a:r>
          </a:p>
        </p:txBody>
      </p:sp>
      <p:sp>
        <p:nvSpPr>
          <p:cNvPr id="3" name="Content Placeholder 2">
            <a:extLst>
              <a:ext uri="{FF2B5EF4-FFF2-40B4-BE49-F238E27FC236}">
                <a16:creationId xmlns:a16="http://schemas.microsoft.com/office/drawing/2014/main" id="{522DEC7C-ED11-C4A1-169A-51DDCCDFE1CF}"/>
              </a:ext>
            </a:extLst>
          </p:cNvPr>
          <p:cNvSpPr>
            <a:spLocks noGrp="1"/>
          </p:cNvSpPr>
          <p:nvPr>
            <p:ph idx="1"/>
          </p:nvPr>
        </p:nvSpPr>
        <p:spPr>
          <a:xfrm>
            <a:off x="400692" y="836712"/>
            <a:ext cx="11322120" cy="4255845"/>
          </a:xfrm>
        </p:spPr>
        <p:txBody>
          <a:bodyPr/>
          <a:lstStyle/>
          <a:p>
            <a:pPr>
              <a:lnSpc>
                <a:spcPct val="250000"/>
              </a:lnSpc>
            </a:pPr>
            <a:r>
              <a:rPr lang="en-GB" sz="1800" dirty="0" err="1">
                <a:effectLst/>
                <a:latin typeface="Calibri" panose="020F0502020204030204" pitchFamily="34" charset="0"/>
                <a:ea typeface="DengXian" panose="02010600030101010101" pitchFamily="2" charset="-122"/>
                <a:cs typeface="Arial" panose="020B0604020202020204" pitchFamily="34" charset="0"/>
              </a:rPr>
              <a:t>Toropova</a:t>
            </a:r>
            <a:r>
              <a:rPr lang="en-GB" sz="1800" dirty="0">
                <a:effectLst/>
                <a:latin typeface="Calibri" panose="020F0502020204030204" pitchFamily="34" charset="0"/>
                <a:ea typeface="DengXian" panose="02010600030101010101" pitchFamily="2" charset="-122"/>
                <a:cs typeface="Arial" panose="020B0604020202020204" pitchFamily="34" charset="0"/>
              </a:rPr>
              <a:t> </a:t>
            </a:r>
            <a:r>
              <a:rPr lang="en-GB" sz="1800" i="1" dirty="0">
                <a:effectLst/>
                <a:latin typeface="Calibri" panose="020F0502020204030204" pitchFamily="34" charset="0"/>
                <a:ea typeface="DengXian" panose="02010600030101010101" pitchFamily="2" charset="-122"/>
                <a:cs typeface="Arial" panose="020B0604020202020204" pitchFamily="34" charset="0"/>
              </a:rPr>
              <a:t>et al </a:t>
            </a:r>
            <a:r>
              <a:rPr lang="en-GB" sz="1800" dirty="0">
                <a:effectLst/>
                <a:latin typeface="Calibri" panose="020F0502020204030204" pitchFamily="34" charset="0"/>
                <a:ea typeface="DengXian" panose="02010600030101010101" pitchFamily="2" charset="-122"/>
                <a:cs typeface="Arial" panose="020B0604020202020204" pitchFamily="34" charset="0"/>
              </a:rPr>
              <a:t>(2021) suggest that </a:t>
            </a:r>
            <a:r>
              <a:rPr lang="en-GB" sz="1800" b="1" dirty="0">
                <a:effectLst/>
                <a:latin typeface="Calibri" panose="020F0502020204030204" pitchFamily="34" charset="0"/>
                <a:ea typeface="DengXian" panose="02010600030101010101" pitchFamily="2" charset="-122"/>
                <a:cs typeface="Arial" panose="020B0604020202020204" pitchFamily="34" charset="0"/>
              </a:rPr>
              <a:t>self-efficacy</a:t>
            </a:r>
            <a:r>
              <a:rPr lang="en-GB" sz="1800" b="1" dirty="0">
                <a:solidFill>
                  <a:srgbClr val="FF0000"/>
                </a:solidFill>
                <a:effectLst/>
                <a:latin typeface="Calibri" panose="020F0502020204030204" pitchFamily="34" charset="0"/>
                <a:ea typeface="DengXian" panose="02010600030101010101" pitchFamily="2" charset="-122"/>
                <a:cs typeface="Arial" panose="020B0604020202020204" pitchFamily="34" charset="0"/>
              </a:rPr>
              <a:t> </a:t>
            </a:r>
            <a:r>
              <a:rPr lang="en-GB" sz="1800" dirty="0">
                <a:effectLst/>
                <a:latin typeface="Calibri" panose="020F0502020204030204" pitchFamily="34" charset="0"/>
                <a:ea typeface="DengXian" panose="02010600030101010101" pitchFamily="2" charset="-122"/>
                <a:cs typeface="Arial" panose="020B0604020202020204" pitchFamily="34" charset="0"/>
              </a:rPr>
              <a:t>could be a fundamental driver of job satisfaction and </a:t>
            </a:r>
            <a:r>
              <a:rPr lang="en-GB" sz="1800" dirty="0">
                <a:solidFill>
                  <a:srgbClr val="000000"/>
                </a:solidFill>
                <a:effectLst/>
                <a:latin typeface="Calibri" panose="020F0502020204030204" pitchFamily="34" charset="0"/>
                <a:ea typeface="DengXian" panose="02010600030101010101" pitchFamily="2" charset="-122"/>
                <a:cs typeface="Arial" panose="020B0604020202020204" pitchFamily="34" charset="0"/>
              </a:rPr>
              <a:t>l</a:t>
            </a:r>
            <a:r>
              <a:rPr lang="en-GB" sz="1800" dirty="0">
                <a:solidFill>
                  <a:srgbClr val="000000"/>
                </a:solidFill>
                <a:latin typeface="Calibri" panose="020F0502020204030204" pitchFamily="34" charset="0"/>
                <a:ea typeface="DengXian" panose="02010600030101010101" pitchFamily="2" charset="-122"/>
                <a:cs typeface="Arial" panose="020B0604020202020204" pitchFamily="34" charset="0"/>
              </a:rPr>
              <a:t>inks to social cognitive theory by Bandura;</a:t>
            </a:r>
          </a:p>
          <a:p>
            <a:pPr algn="ctr">
              <a:lnSpc>
                <a:spcPct val="250000"/>
              </a:lnSpc>
            </a:pPr>
            <a:r>
              <a:rPr lang="en-GB" sz="2400" b="1"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“a person's </a:t>
            </a:r>
            <a:r>
              <a:rPr lang="en-GB" sz="2400" b="1" u="sng" dirty="0">
                <a:solidFill>
                  <a:srgbClr val="FF0066"/>
                </a:solidFill>
                <a:effectLst/>
                <a:latin typeface="Calibri" panose="020F0502020204030204" pitchFamily="34" charset="0"/>
                <a:ea typeface="DengXian" panose="02010600030101010101" pitchFamily="2" charset="-122"/>
                <a:cs typeface="Arial" panose="020B0604020202020204" pitchFamily="34" charset="0"/>
                <a:hlinkClick r:id="rId3" tooltip="belief">
                  <a:extLst>
                    <a:ext uri="{A12FA001-AC4F-418D-AE19-62706E023703}">
                      <ahyp:hlinkClr xmlns:ahyp="http://schemas.microsoft.com/office/drawing/2018/hyperlinkcolor" val="tx"/>
                    </a:ext>
                  </a:extLst>
                </a:hlinkClick>
              </a:rPr>
              <a:t>belief</a:t>
            </a:r>
            <a:r>
              <a:rPr lang="en-GB" sz="2400" b="1" dirty="0">
                <a:solidFill>
                  <a:srgbClr val="FF0066"/>
                </a:solidFill>
                <a:effectLst/>
                <a:latin typeface="Calibri" panose="020F0502020204030204" pitchFamily="34" charset="0"/>
                <a:ea typeface="DengXian" panose="02010600030101010101" pitchFamily="2" charset="-122"/>
                <a:cs typeface="Arial" panose="020B0604020202020204" pitchFamily="34" charset="0"/>
              </a:rPr>
              <a:t> that they can be successful when carrying out a particular task” </a:t>
            </a:r>
          </a:p>
          <a:p>
            <a:pPr>
              <a:lnSpc>
                <a:spcPct val="250000"/>
              </a:lnSpc>
            </a:pPr>
            <a:r>
              <a:rPr lang="en-GB" sz="1800" dirty="0">
                <a:effectLst/>
                <a:latin typeface="Calibri" panose="020F0502020204030204" pitchFamily="34" charset="0"/>
                <a:ea typeface="DengXian" panose="02010600030101010101" pitchFamily="2" charset="-122"/>
                <a:cs typeface="Arial" panose="020B0604020202020204" pitchFamily="34" charset="0"/>
              </a:rPr>
              <a:t>Therefore, if a teacher believes they cannot be successful in terms of accountability due to pupil behaviour, they do not feel competent and so become dissatisfied with their job and so want to leave the profession. </a:t>
            </a:r>
          </a:p>
          <a:p>
            <a:endParaRPr lang="en-GB" dirty="0"/>
          </a:p>
        </p:txBody>
      </p:sp>
    </p:spTree>
    <p:extLst>
      <p:ext uri="{BB962C8B-B14F-4D97-AF65-F5344CB8AC3E}">
        <p14:creationId xmlns:p14="http://schemas.microsoft.com/office/powerpoint/2010/main" val="2359239039"/>
      </p:ext>
    </p:extLst>
  </p:cSld>
  <p:clrMapOvr>
    <a:masterClrMapping/>
  </p:clrMapOvr>
</p:sld>
</file>

<file path=ppt/theme/theme1.xml><?xml version="1.0" encoding="utf-8"?>
<a:theme xmlns:a="http://schemas.openxmlformats.org/drawingml/2006/main" name="NTU Theme1">
  <a:themeElements>
    <a:clrScheme name="NTU">
      <a:dk1>
        <a:srgbClr val="000000"/>
      </a:dk1>
      <a:lt1>
        <a:srgbClr val="FFFFFF"/>
      </a:lt1>
      <a:dk2>
        <a:srgbClr val="000000"/>
      </a:dk2>
      <a:lt2>
        <a:srgbClr val="808080"/>
      </a:lt2>
      <a:accent1>
        <a:srgbClr val="262672"/>
      </a:accent1>
      <a:accent2>
        <a:srgbClr val="262672"/>
      </a:accent2>
      <a:accent3>
        <a:srgbClr val="FFFFFF"/>
      </a:accent3>
      <a:accent4>
        <a:srgbClr val="000000"/>
      </a:accent4>
      <a:accent5>
        <a:srgbClr val="DAEDEF"/>
      </a:accent5>
      <a:accent6>
        <a:srgbClr val="2D2D8A"/>
      </a:accent6>
      <a:hlink>
        <a:srgbClr val="0070C0"/>
      </a:hlink>
      <a:folHlink>
        <a:srgbClr val="0070C0"/>
      </a:folHlink>
    </a:clrScheme>
    <a:fontScheme name="Normal">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rgbClr val="004D75"/>
            </a:solidFill>
            <a:effectLst/>
            <a:latin typeface="Verdan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800" b="0" i="0" u="none" strike="noStrike" cap="none" normalizeH="0" baseline="0" smtClean="0">
            <a:ln>
              <a:noFill/>
            </a:ln>
            <a:solidFill>
              <a:srgbClr val="004D75"/>
            </a:solidFill>
            <a:effectLst/>
            <a:latin typeface="Verdana" pitchFamily="34" charset="0"/>
            <a:cs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TU Theme1" id="{6F005085-2AC6-44BB-AB4C-4199F1363AA4}" vid="{3383718A-D042-47C9-A440-5DE17D12E2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NTU Theme1</Template>
  <TotalTime>0</TotalTime>
  <Words>1972</Words>
  <Application>Microsoft Office PowerPoint</Application>
  <PresentationFormat>Widescreen</PresentationFormat>
  <Paragraphs>122</Paragraphs>
  <Slides>19</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Symbol</vt:lpstr>
      <vt:lpstr>Times</vt:lpstr>
      <vt:lpstr>Times New Roman</vt:lpstr>
      <vt:lpstr>Verdana</vt:lpstr>
      <vt:lpstr>NTU Theme1</vt:lpstr>
      <vt:lpstr>“Teacher retention: Using a conceptual framework to identify aspects of teacher training courses which could be enhanced to improve retention rates amongst science teachers.”</vt:lpstr>
      <vt:lpstr>Research questions based on</vt:lpstr>
      <vt:lpstr>Question 1 – literature review findings</vt:lpstr>
      <vt:lpstr>Question 2 – literature review findings </vt:lpstr>
      <vt:lpstr>Job satisfaction (Talis 2020)</vt:lpstr>
      <vt:lpstr>Formula adapted by Sims (2023) to quantify job satisfaction  </vt:lpstr>
      <vt:lpstr>Looking at the central aspect of this formula</vt:lpstr>
      <vt:lpstr>What does this mean to a teacher?</vt:lpstr>
      <vt:lpstr>Exploring self-efficacy</vt:lpstr>
      <vt:lpstr>Self-efficacy cont…</vt:lpstr>
      <vt:lpstr>Framework design</vt:lpstr>
      <vt:lpstr>Framework design cont …</vt:lpstr>
      <vt:lpstr>Conceptual framework to test</vt:lpstr>
      <vt:lpstr>The quantitative research </vt:lpstr>
      <vt:lpstr>Recommendations for improving performance through developing autonomy and competence.</vt:lpstr>
      <vt:lpstr>PowerPoint Presentation</vt:lpstr>
      <vt:lpstr>PowerPoint Presentation</vt:lpstr>
      <vt:lpstr>Recommendations for improving the motivational processes.</vt:lpstr>
      <vt:lpstr>References used within this presentation only (abridged version).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2024-05-21T14:23:33Z</dcterms:created>
  <dcterms:modified xsi:type="dcterms:W3CDTF">2024-05-21T14:23:51Z</dcterms:modified>
</cp:coreProperties>
</file>