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7" r:id="rId1"/>
    <p:sldMasterId id="2147483662" r:id="rId2"/>
  </p:sldMasterIdLst>
  <p:notesMasterIdLst>
    <p:notesMasterId r:id="rId60"/>
  </p:notesMasterIdLst>
  <p:handoutMasterIdLst>
    <p:handoutMasterId r:id="rId61"/>
  </p:handoutMasterIdLst>
  <p:sldIdLst>
    <p:sldId id="325" r:id="rId3"/>
    <p:sldId id="355" r:id="rId4"/>
    <p:sldId id="415" r:id="rId5"/>
    <p:sldId id="402" r:id="rId6"/>
    <p:sldId id="312" r:id="rId7"/>
    <p:sldId id="468" r:id="rId8"/>
    <p:sldId id="470" r:id="rId9"/>
    <p:sldId id="471" r:id="rId10"/>
    <p:sldId id="472" r:id="rId11"/>
    <p:sldId id="441" r:id="rId12"/>
    <p:sldId id="446" r:id="rId13"/>
    <p:sldId id="447" r:id="rId14"/>
    <p:sldId id="449" r:id="rId15"/>
    <p:sldId id="448" r:id="rId16"/>
    <p:sldId id="458" r:id="rId17"/>
    <p:sldId id="356" r:id="rId18"/>
    <p:sldId id="437" r:id="rId19"/>
    <p:sldId id="353" r:id="rId20"/>
    <p:sldId id="460" r:id="rId21"/>
    <p:sldId id="461" r:id="rId22"/>
    <p:sldId id="432" r:id="rId23"/>
    <p:sldId id="428" r:id="rId24"/>
    <p:sldId id="433" r:id="rId25"/>
    <p:sldId id="434" r:id="rId26"/>
    <p:sldId id="435" r:id="rId27"/>
    <p:sldId id="457" r:id="rId28"/>
    <p:sldId id="462" r:id="rId29"/>
    <p:sldId id="463" r:id="rId30"/>
    <p:sldId id="464" r:id="rId31"/>
    <p:sldId id="436" r:id="rId32"/>
    <p:sldId id="465" r:id="rId33"/>
    <p:sldId id="413" r:id="rId34"/>
    <p:sldId id="451" r:id="rId35"/>
    <p:sldId id="390" r:id="rId36"/>
    <p:sldId id="453" r:id="rId37"/>
    <p:sldId id="454" r:id="rId38"/>
    <p:sldId id="455" r:id="rId39"/>
    <p:sldId id="456" r:id="rId40"/>
    <p:sldId id="417" r:id="rId41"/>
    <p:sldId id="269" r:id="rId42"/>
    <p:sldId id="268" r:id="rId43"/>
    <p:sldId id="266" r:id="rId44"/>
    <p:sldId id="256" r:id="rId45"/>
    <p:sldId id="431" r:id="rId46"/>
    <p:sldId id="430" r:id="rId47"/>
    <p:sldId id="259" r:id="rId48"/>
    <p:sldId id="444" r:id="rId49"/>
    <p:sldId id="475" r:id="rId50"/>
    <p:sldId id="442" r:id="rId51"/>
    <p:sldId id="262" r:id="rId52"/>
    <p:sldId id="474" r:id="rId53"/>
    <p:sldId id="263" r:id="rId54"/>
    <p:sldId id="264" r:id="rId55"/>
    <p:sldId id="473" r:id="rId56"/>
    <p:sldId id="467" r:id="rId57"/>
    <p:sldId id="418" r:id="rId58"/>
    <p:sldId id="359"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461" userDrawn="1">
          <p15:clr>
            <a:srgbClr val="A4A3A4"/>
          </p15:clr>
        </p15:guide>
        <p15:guide id="4" pos="1345" userDrawn="1">
          <p15:clr>
            <a:srgbClr val="A4A3A4"/>
          </p15:clr>
        </p15:guide>
        <p15:guide id="5" orient="horz" pos="391" userDrawn="1">
          <p15:clr>
            <a:srgbClr val="A4A3A4"/>
          </p15:clr>
        </p15:guide>
        <p15:guide id="6" orient="horz" pos="3929" userDrawn="1">
          <p15:clr>
            <a:srgbClr val="A4A3A4"/>
          </p15:clr>
        </p15:guide>
        <p15:guide id="7" pos="200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A366"/>
    <a:srgbClr val="FFFFCC"/>
    <a:srgbClr val="BCE2BC"/>
    <a:srgbClr val="EAE1F1"/>
    <a:srgbClr val="FFFFFF"/>
    <a:srgbClr val="ED7D31"/>
    <a:srgbClr val="15A84B"/>
    <a:srgbClr val="EB7B33"/>
    <a:srgbClr val="71319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64F7F9-3294-41BD-90A5-BDC023B8911B}" v="5" dt="2024-05-21T13:16:58.0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80" autoAdjust="0"/>
    <p:restoredTop sz="94975" autoAdjust="0"/>
  </p:normalViewPr>
  <p:slideViewPr>
    <p:cSldViewPr snapToGrid="0">
      <p:cViewPr varScale="1">
        <p:scale>
          <a:sx n="59" d="100"/>
          <a:sy n="59" d="100"/>
        </p:scale>
        <p:origin x="1088" y="52"/>
      </p:cViewPr>
      <p:guideLst>
        <p:guide orient="horz" pos="2183"/>
        <p:guide pos="3840"/>
        <p:guide pos="461"/>
        <p:guide pos="1345"/>
        <p:guide orient="horz" pos="391"/>
        <p:guide orient="horz" pos="3929"/>
        <p:guide pos="2003"/>
      </p:guideLst>
    </p:cSldViewPr>
  </p:slideViewPr>
  <p:outlineViewPr>
    <p:cViewPr>
      <p:scale>
        <a:sx n="33" d="100"/>
        <a:sy n="33" d="100"/>
      </p:scale>
      <p:origin x="0" y="0"/>
    </p:cViewPr>
  </p:outlineViewPr>
  <p:notesTextViewPr>
    <p:cViewPr>
      <p:scale>
        <a:sx n="1" d="1"/>
        <a:sy n="1" d="1"/>
      </p:scale>
      <p:origin x="0" y="0"/>
    </p:cViewPr>
  </p:notesTextViewPr>
  <p:sorterViewPr>
    <p:cViewPr>
      <p:scale>
        <a:sx n="40" d="100"/>
        <a:sy n="40" d="100"/>
      </p:scale>
      <p:origin x="0" y="0"/>
    </p:cViewPr>
  </p:sorterViewPr>
  <p:notesViewPr>
    <p:cSldViewPr snapToGrid="0">
      <p:cViewPr varScale="1">
        <p:scale>
          <a:sx n="65" d="100"/>
          <a:sy n="65" d="100"/>
        </p:scale>
        <p:origin x="2405"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7F9DD1-98D7-4C68-880F-9EDE8A2682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FEAC6D8-7FF8-4EBF-9BA3-19B16E11A3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83354-B23C-473B-A08F-C6C892E026D6}" type="datetimeFigureOut">
              <a:rPr lang="en-GB" smtClean="0"/>
              <a:t>21/05/2024</a:t>
            </a:fld>
            <a:endParaRPr lang="en-GB"/>
          </a:p>
        </p:txBody>
      </p:sp>
      <p:sp>
        <p:nvSpPr>
          <p:cNvPr id="4" name="Footer Placeholder 3">
            <a:extLst>
              <a:ext uri="{FF2B5EF4-FFF2-40B4-BE49-F238E27FC236}">
                <a16:creationId xmlns:a16="http://schemas.microsoft.com/office/drawing/2014/main" id="{2EBC753B-21C9-4BD2-8C28-397DE8F0B9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EE99C7E-6790-4725-8DE8-39392C45F8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7BAC79-BEA5-48D2-80E5-E8A08A0CF034}" type="slidenum">
              <a:rPr lang="en-GB" smtClean="0"/>
              <a:t>‹#›</a:t>
            </a:fld>
            <a:endParaRPr lang="en-GB"/>
          </a:p>
        </p:txBody>
      </p:sp>
    </p:spTree>
    <p:extLst>
      <p:ext uri="{BB962C8B-B14F-4D97-AF65-F5344CB8AC3E}">
        <p14:creationId xmlns:p14="http://schemas.microsoft.com/office/powerpoint/2010/main" val="494798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5875D9-CE39-46AB-910D-132F803B536C}" type="datetimeFigureOut">
              <a:rPr lang="en-GB" smtClean="0"/>
              <a:t>21/05/2024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35AF4-6C27-431C-9D53-BFFD99E5F22F}" type="slidenum">
              <a:rPr lang="en-GB" smtClean="0"/>
              <a:t>‹#›</a:t>
            </a:fld>
            <a:endParaRPr lang="en-GB"/>
          </a:p>
        </p:txBody>
      </p:sp>
    </p:spTree>
    <p:extLst>
      <p:ext uri="{BB962C8B-B14F-4D97-AF65-F5344CB8AC3E}">
        <p14:creationId xmlns:p14="http://schemas.microsoft.com/office/powerpoint/2010/main" val="275706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A35AF4-6C27-431C-9D53-BFFD99E5F22F}" type="slidenum">
              <a:rPr lang="en-GB" smtClean="0"/>
              <a:t>5</a:t>
            </a:fld>
            <a:endParaRPr lang="en-GB"/>
          </a:p>
        </p:txBody>
      </p:sp>
    </p:spTree>
    <p:extLst>
      <p:ext uri="{BB962C8B-B14F-4D97-AF65-F5344CB8AC3E}">
        <p14:creationId xmlns:p14="http://schemas.microsoft.com/office/powerpoint/2010/main" val="3959502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143000"/>
            <a:ext cx="12192000" cy="5715000"/>
          </a:xfrm>
          <a:prstGeom prst="rect">
            <a:avLst/>
          </a:prstGeom>
          <a:solidFill>
            <a:srgbClr val="ED0145"/>
          </a:solidFill>
          <a:ln w="9525">
            <a:noFill/>
            <a:miter lim="800000"/>
            <a:headEnd/>
            <a:tailEnd/>
          </a:ln>
          <a:effectLst/>
        </p:spPr>
        <p:txBody>
          <a:bodyPr wrap="none" anchor="ctr"/>
          <a:lstStyle/>
          <a:p>
            <a:pPr algn="ctr" eaLnBrk="0" hangingPunct="0">
              <a:defRPr/>
            </a:pPr>
            <a:endParaRPr lang="en-US" sz="2400">
              <a:solidFill>
                <a:schemeClr val="tx1"/>
              </a:solidFill>
              <a:latin typeface="Times" pitchFamily="48" charset="0"/>
            </a:endParaRPr>
          </a:p>
        </p:txBody>
      </p:sp>
      <p:pic>
        <p:nvPicPr>
          <p:cNvPr id="5" name="Picture 5" descr="NTU logo 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6983" y="323850"/>
            <a:ext cx="248708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87" name="Rectangle 3"/>
          <p:cNvSpPr>
            <a:spLocks noGrp="1" noChangeArrowheads="1"/>
          </p:cNvSpPr>
          <p:nvPr>
            <p:ph type="ctrTitle"/>
          </p:nvPr>
        </p:nvSpPr>
        <p:spPr>
          <a:xfrm>
            <a:off x="914400" y="2286000"/>
            <a:ext cx="10363200" cy="990600"/>
          </a:xfrm>
        </p:spPr>
        <p:txBody>
          <a:bodyPr/>
          <a:lstStyle>
            <a:lvl1pPr>
              <a:defRPr sz="2400">
                <a:solidFill>
                  <a:schemeClr val="bg1"/>
                </a:solidFill>
              </a:defRPr>
            </a:lvl1pPr>
          </a:lstStyle>
          <a:p>
            <a:r>
              <a:rPr lang="en-US"/>
              <a:t>Click to edit Master title style</a:t>
            </a:r>
            <a:endParaRPr lang="en-GB" dirty="0"/>
          </a:p>
        </p:txBody>
      </p:sp>
      <p:sp>
        <p:nvSpPr>
          <p:cNvPr id="349188" name="Rectangle 4"/>
          <p:cNvSpPr>
            <a:spLocks noGrp="1" noChangeArrowheads="1"/>
          </p:cNvSpPr>
          <p:nvPr>
            <p:ph type="subTitle" idx="1"/>
          </p:nvPr>
        </p:nvSpPr>
        <p:spPr>
          <a:xfrm>
            <a:off x="914400" y="3276600"/>
            <a:ext cx="10363200" cy="498598"/>
          </a:xfrm>
        </p:spPr>
        <p:txBody>
          <a:bodyPr/>
          <a:lstStyle>
            <a:lvl1pPr marL="0" indent="0">
              <a:buFontTx/>
              <a:buNone/>
              <a:defRPr>
                <a:solidFill>
                  <a:schemeClr val="bg1"/>
                </a:solidFill>
              </a:defRPr>
            </a:lvl1pPr>
          </a:lstStyle>
          <a:p>
            <a:r>
              <a:rPr lang="en-US"/>
              <a:t>Click to edit Master subtitle style</a:t>
            </a:r>
            <a:endParaRPr lang="en-GB" dirty="0"/>
          </a:p>
        </p:txBody>
      </p:sp>
      <p:pic>
        <p:nvPicPr>
          <p:cNvPr id="6" name="Picture 5">
            <a:extLst>
              <a:ext uri="{FF2B5EF4-FFF2-40B4-BE49-F238E27FC236}">
                <a16:creationId xmlns:a16="http://schemas.microsoft.com/office/drawing/2014/main" id="{43C19BDE-1048-4844-BF72-9C5B23AC4264}"/>
              </a:ext>
            </a:extLst>
          </p:cNvPr>
          <p:cNvPicPr>
            <a:picLocks noChangeAspect="1"/>
          </p:cNvPicPr>
          <p:nvPr userDrawn="1"/>
        </p:nvPicPr>
        <p:blipFill>
          <a:blip r:embed="rId3"/>
          <a:stretch>
            <a:fillRect/>
          </a:stretch>
        </p:blipFill>
        <p:spPr>
          <a:xfrm>
            <a:off x="510373" y="283481"/>
            <a:ext cx="2777315" cy="645887"/>
          </a:xfrm>
          <a:prstGeom prst="rect">
            <a:avLst/>
          </a:prstGeom>
        </p:spPr>
      </p:pic>
    </p:spTree>
    <p:extLst>
      <p:ext uri="{BB962C8B-B14F-4D97-AF65-F5344CB8AC3E}">
        <p14:creationId xmlns:p14="http://schemas.microsoft.com/office/powerpoint/2010/main" val="1838327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263352" y="836712"/>
            <a:ext cx="11002392" cy="25668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805780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71FE9B0-28B3-44FE-A57B-4F4FF5B31089}"/>
              </a:ext>
            </a:extLst>
          </p:cNvPr>
          <p:cNvSpPr>
            <a:spLocks noGrp="1"/>
          </p:cNvSpPr>
          <p:nvPr>
            <p:ph type="title"/>
          </p:nvPr>
        </p:nvSpPr>
        <p:spPr>
          <a:xfrm>
            <a:off x="263352" y="95422"/>
            <a:ext cx="11074400" cy="43871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6409065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tml">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71FE9B0-28B3-44FE-A57B-4F4FF5B31089}"/>
              </a:ext>
            </a:extLst>
          </p:cNvPr>
          <p:cNvSpPr>
            <a:spLocks noGrp="1"/>
          </p:cNvSpPr>
          <p:nvPr userDrawn="1">
            <p:ph type="title"/>
          </p:nvPr>
        </p:nvSpPr>
        <p:spPr>
          <a:xfrm>
            <a:off x="263352" y="95422"/>
            <a:ext cx="11074400" cy="438711"/>
          </a:xfrm>
        </p:spPr>
        <p:txBody>
          <a:bodyPr/>
          <a:lstStyle/>
          <a:p>
            <a:r>
              <a:rPr lang="en-US" dirty="0"/>
              <a:t>Click to edit Master title style</a:t>
            </a:r>
            <a:endParaRPr lang="en-GB" dirty="0"/>
          </a:p>
        </p:txBody>
      </p:sp>
      <p:grpSp>
        <p:nvGrpSpPr>
          <p:cNvPr id="60" name="Group 59">
            <a:extLst>
              <a:ext uri="{FF2B5EF4-FFF2-40B4-BE49-F238E27FC236}">
                <a16:creationId xmlns:a16="http://schemas.microsoft.com/office/drawing/2014/main" id="{89341700-93D1-87EF-D697-603D0B5560ED}"/>
              </a:ext>
            </a:extLst>
          </p:cNvPr>
          <p:cNvGrpSpPr/>
          <p:nvPr userDrawn="1"/>
        </p:nvGrpSpPr>
        <p:grpSpPr>
          <a:xfrm>
            <a:off x="2452754" y="6440678"/>
            <a:ext cx="252000" cy="252000"/>
            <a:chOff x="5243780" y="5140034"/>
            <a:chExt cx="720000" cy="720000"/>
          </a:xfrm>
        </p:grpSpPr>
        <p:sp>
          <p:nvSpPr>
            <p:cNvPr id="55" name="Freeform: Shape 54">
              <a:extLst>
                <a:ext uri="{FF2B5EF4-FFF2-40B4-BE49-F238E27FC236}">
                  <a16:creationId xmlns:a16="http://schemas.microsoft.com/office/drawing/2014/main" id="{2444B4E1-FB68-7BF1-3195-CB530B5D4C0F}"/>
                </a:ext>
              </a:extLst>
            </p:cNvPr>
            <p:cNvSpPr/>
            <p:nvPr userDrawn="1"/>
          </p:nvSpPr>
          <p:spPr bwMode="auto">
            <a:xfrm>
              <a:off x="5603780" y="5140034"/>
              <a:ext cx="148809" cy="174129"/>
            </a:xfrm>
            <a:custGeom>
              <a:avLst/>
              <a:gdLst>
                <a:gd name="connsiteX0" fmla="*/ 0 w 148809"/>
                <a:gd name="connsiteY0" fmla="*/ 0 h 174129"/>
                <a:gd name="connsiteX1" fmla="*/ 127279 w 148809"/>
                <a:gd name="connsiteY1" fmla="*/ 105441 h 174129"/>
                <a:gd name="connsiteX2" fmla="*/ 148809 w 148809"/>
                <a:gd name="connsiteY2" fmla="*/ 157628 h 174129"/>
                <a:gd name="connsiteX3" fmla="*/ 140128 w 148809"/>
                <a:gd name="connsiteY3" fmla="*/ 159984 h 174129"/>
                <a:gd name="connsiteX4" fmla="*/ 0 w 148809"/>
                <a:gd name="connsiteY4" fmla="*/ 174129 h 174129"/>
                <a:gd name="connsiteX5" fmla="*/ 0 w 148809"/>
                <a:gd name="connsiteY5" fmla="*/ 0 h 17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9" h="174129">
                  <a:moveTo>
                    <a:pt x="0" y="0"/>
                  </a:moveTo>
                  <a:cubicBezTo>
                    <a:pt x="49706" y="0"/>
                    <a:pt x="94706" y="40294"/>
                    <a:pt x="127279" y="105441"/>
                  </a:cubicBezTo>
                  <a:lnTo>
                    <a:pt x="148809" y="157628"/>
                  </a:lnTo>
                  <a:lnTo>
                    <a:pt x="140128" y="159984"/>
                  </a:lnTo>
                  <a:cubicBezTo>
                    <a:pt x="97059" y="169092"/>
                    <a:pt x="49706" y="174129"/>
                    <a:pt x="0" y="174129"/>
                  </a:cubicBezTo>
                  <a:lnTo>
                    <a:pt x="0" y="0"/>
                  </a:lnTo>
                  <a:close/>
                </a:path>
              </a:pathLst>
            </a:custGeom>
            <a:noFill/>
            <a:ln w="127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54" name="Freeform: Shape 53">
              <a:extLst>
                <a:ext uri="{FF2B5EF4-FFF2-40B4-BE49-F238E27FC236}">
                  <a16:creationId xmlns:a16="http://schemas.microsoft.com/office/drawing/2014/main" id="{6BA22CAA-A242-DD96-6E6C-468664AFC896}"/>
                </a:ext>
              </a:extLst>
            </p:cNvPr>
            <p:cNvSpPr/>
            <p:nvPr userDrawn="1"/>
          </p:nvSpPr>
          <p:spPr bwMode="auto">
            <a:xfrm>
              <a:off x="5340438" y="5140034"/>
              <a:ext cx="263342" cy="157628"/>
            </a:xfrm>
            <a:custGeom>
              <a:avLst/>
              <a:gdLst>
                <a:gd name="connsiteX0" fmla="*/ 263342 w 263342"/>
                <a:gd name="connsiteY0" fmla="*/ 0 h 157628"/>
                <a:gd name="connsiteX1" fmla="*/ 136063 w 263342"/>
                <a:gd name="connsiteY1" fmla="*/ 105441 h 157628"/>
                <a:gd name="connsiteX2" fmla="*/ 114533 w 263342"/>
                <a:gd name="connsiteY2" fmla="*/ 157628 h 157628"/>
                <a:gd name="connsiteX3" fmla="*/ 62062 w 263342"/>
                <a:gd name="connsiteY3" fmla="*/ 143388 h 157628"/>
                <a:gd name="connsiteX4" fmla="*/ 8783 w 263342"/>
                <a:gd name="connsiteY4" fmla="*/ 121408 h 157628"/>
                <a:gd name="connsiteX5" fmla="*/ 0 w 263342"/>
                <a:gd name="connsiteY5" fmla="*/ 116086 h 157628"/>
                <a:gd name="connsiteX6" fmla="*/ 8783 w 263342"/>
                <a:gd name="connsiteY6" fmla="*/ 105441 h 157628"/>
                <a:gd name="connsiteX7" fmla="*/ 263342 w 263342"/>
                <a:gd name="connsiteY7" fmla="*/ 0 h 15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42" h="157628">
                  <a:moveTo>
                    <a:pt x="263342" y="0"/>
                  </a:moveTo>
                  <a:cubicBezTo>
                    <a:pt x="213636" y="0"/>
                    <a:pt x="168636" y="40294"/>
                    <a:pt x="136063" y="105441"/>
                  </a:cubicBezTo>
                  <a:lnTo>
                    <a:pt x="114533" y="157628"/>
                  </a:lnTo>
                  <a:lnTo>
                    <a:pt x="62062" y="143388"/>
                  </a:lnTo>
                  <a:cubicBezTo>
                    <a:pt x="42910" y="136919"/>
                    <a:pt x="25070" y="129552"/>
                    <a:pt x="8783" y="121408"/>
                  </a:cubicBezTo>
                  <a:lnTo>
                    <a:pt x="0" y="116086"/>
                  </a:lnTo>
                  <a:lnTo>
                    <a:pt x="8783" y="105441"/>
                  </a:lnTo>
                  <a:cubicBezTo>
                    <a:pt x="73930" y="40294"/>
                    <a:pt x="163930" y="0"/>
                    <a:pt x="263342" y="0"/>
                  </a:cubicBezTo>
                  <a:close/>
                </a:path>
              </a:pathLst>
            </a:custGeom>
            <a:noFill/>
            <a:ln w="127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53" name="Freeform: Shape 52">
              <a:extLst>
                <a:ext uri="{FF2B5EF4-FFF2-40B4-BE49-F238E27FC236}">
                  <a16:creationId xmlns:a16="http://schemas.microsoft.com/office/drawing/2014/main" id="{2B69C16C-8F09-6240-8B28-70438E2793CC}"/>
                </a:ext>
              </a:extLst>
            </p:cNvPr>
            <p:cNvSpPr/>
            <p:nvPr userDrawn="1"/>
          </p:nvSpPr>
          <p:spPr bwMode="auto">
            <a:xfrm>
              <a:off x="5752589" y="5256120"/>
              <a:ext cx="211191" cy="243914"/>
            </a:xfrm>
            <a:custGeom>
              <a:avLst/>
              <a:gdLst>
                <a:gd name="connsiteX0" fmla="*/ 114533 w 211191"/>
                <a:gd name="connsiteY0" fmla="*/ 0 h 243914"/>
                <a:gd name="connsiteX1" fmla="*/ 149709 w 211191"/>
                <a:gd name="connsiteY1" fmla="*/ 42634 h 243914"/>
                <a:gd name="connsiteX2" fmla="*/ 211191 w 211191"/>
                <a:gd name="connsiteY2" fmla="*/ 243914 h 243914"/>
                <a:gd name="connsiteX3" fmla="*/ 31191 w 211191"/>
                <a:gd name="connsiteY3" fmla="*/ 243914 h 243914"/>
                <a:gd name="connsiteX4" fmla="*/ 450 w 211191"/>
                <a:gd name="connsiteY4" fmla="*/ 42634 h 243914"/>
                <a:gd name="connsiteX5" fmla="*/ 0 w 211191"/>
                <a:gd name="connsiteY5" fmla="*/ 41542 h 243914"/>
                <a:gd name="connsiteX6" fmla="*/ 52471 w 211191"/>
                <a:gd name="connsiteY6" fmla="*/ 27302 h 243914"/>
                <a:gd name="connsiteX7" fmla="*/ 105750 w 211191"/>
                <a:gd name="connsiteY7" fmla="*/ 5322 h 243914"/>
                <a:gd name="connsiteX8" fmla="*/ 114533 w 211191"/>
                <a:gd name="connsiteY8" fmla="*/ 0 h 2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191" h="243914">
                  <a:moveTo>
                    <a:pt x="114533" y="0"/>
                  </a:moveTo>
                  <a:lnTo>
                    <a:pt x="149709" y="42634"/>
                  </a:lnTo>
                  <a:cubicBezTo>
                    <a:pt x="188526" y="100091"/>
                    <a:pt x="211191" y="169356"/>
                    <a:pt x="211191" y="243914"/>
                  </a:cubicBezTo>
                  <a:lnTo>
                    <a:pt x="31191" y="243914"/>
                  </a:lnTo>
                  <a:cubicBezTo>
                    <a:pt x="31191" y="169356"/>
                    <a:pt x="19858" y="100091"/>
                    <a:pt x="450" y="42634"/>
                  </a:cubicBezTo>
                  <a:lnTo>
                    <a:pt x="0" y="41542"/>
                  </a:lnTo>
                  <a:lnTo>
                    <a:pt x="52471" y="27302"/>
                  </a:lnTo>
                  <a:cubicBezTo>
                    <a:pt x="71623" y="20833"/>
                    <a:pt x="89463" y="13466"/>
                    <a:pt x="105750" y="5322"/>
                  </a:cubicBezTo>
                  <a:lnTo>
                    <a:pt x="114533" y="0"/>
                  </a:lnTo>
                  <a:close/>
                </a:path>
              </a:pathLst>
            </a:custGeom>
            <a:noFill/>
            <a:ln w="127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52" name="Freeform: Shape 51">
              <a:extLst>
                <a:ext uri="{FF2B5EF4-FFF2-40B4-BE49-F238E27FC236}">
                  <a16:creationId xmlns:a16="http://schemas.microsoft.com/office/drawing/2014/main" id="{82DF1C5B-3135-E438-DD23-F33FB8B63174}"/>
                </a:ext>
              </a:extLst>
            </p:cNvPr>
            <p:cNvSpPr/>
            <p:nvPr userDrawn="1"/>
          </p:nvSpPr>
          <p:spPr bwMode="auto">
            <a:xfrm>
              <a:off x="5423780" y="5297662"/>
              <a:ext cx="180000" cy="202372"/>
            </a:xfrm>
            <a:custGeom>
              <a:avLst/>
              <a:gdLst>
                <a:gd name="connsiteX0" fmla="*/ 31191 w 180000"/>
                <a:gd name="connsiteY0" fmla="*/ 0 h 202372"/>
                <a:gd name="connsiteX1" fmla="*/ 39872 w 180000"/>
                <a:gd name="connsiteY1" fmla="*/ 2356 h 202372"/>
                <a:gd name="connsiteX2" fmla="*/ 180000 w 180000"/>
                <a:gd name="connsiteY2" fmla="*/ 16501 h 202372"/>
                <a:gd name="connsiteX3" fmla="*/ 180000 w 180000"/>
                <a:gd name="connsiteY3" fmla="*/ 202372 h 202372"/>
                <a:gd name="connsiteX4" fmla="*/ 0 w 180000"/>
                <a:gd name="connsiteY4" fmla="*/ 202372 h 202372"/>
                <a:gd name="connsiteX5" fmla="*/ 30741 w 180000"/>
                <a:gd name="connsiteY5" fmla="*/ 1092 h 202372"/>
                <a:gd name="connsiteX6" fmla="*/ 31191 w 180000"/>
                <a:gd name="connsiteY6" fmla="*/ 0 h 20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 h="202372">
                  <a:moveTo>
                    <a:pt x="31191" y="0"/>
                  </a:moveTo>
                  <a:lnTo>
                    <a:pt x="39872" y="2356"/>
                  </a:lnTo>
                  <a:cubicBezTo>
                    <a:pt x="82941" y="11464"/>
                    <a:pt x="130294" y="16501"/>
                    <a:pt x="180000" y="16501"/>
                  </a:cubicBezTo>
                  <a:lnTo>
                    <a:pt x="180000" y="202372"/>
                  </a:lnTo>
                  <a:lnTo>
                    <a:pt x="0" y="202372"/>
                  </a:lnTo>
                  <a:cubicBezTo>
                    <a:pt x="0" y="127814"/>
                    <a:pt x="11333" y="58549"/>
                    <a:pt x="30741" y="1092"/>
                  </a:cubicBezTo>
                  <a:lnTo>
                    <a:pt x="31191" y="0"/>
                  </a:lnTo>
                  <a:close/>
                </a:path>
              </a:pathLst>
            </a:custGeom>
            <a:noFill/>
            <a:ln w="127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51" name="Freeform: Shape 50">
              <a:extLst>
                <a:ext uri="{FF2B5EF4-FFF2-40B4-BE49-F238E27FC236}">
                  <a16:creationId xmlns:a16="http://schemas.microsoft.com/office/drawing/2014/main" id="{2ABCEDED-CBC3-55F4-C0ED-EDA47A5303D7}"/>
                </a:ext>
              </a:extLst>
            </p:cNvPr>
            <p:cNvSpPr/>
            <p:nvPr userDrawn="1"/>
          </p:nvSpPr>
          <p:spPr bwMode="auto">
            <a:xfrm>
              <a:off x="5243780" y="5500034"/>
              <a:ext cx="209564" cy="240000"/>
            </a:xfrm>
            <a:custGeom>
              <a:avLst/>
              <a:gdLst>
                <a:gd name="connsiteX0" fmla="*/ 0 w 209564"/>
                <a:gd name="connsiteY0" fmla="*/ 0 h 240000"/>
                <a:gd name="connsiteX1" fmla="*/ 180000 w 209564"/>
                <a:gd name="connsiteY1" fmla="*/ 0 h 240000"/>
                <a:gd name="connsiteX2" fmla="*/ 194145 w 209564"/>
                <a:gd name="connsiteY2" fmla="*/ 140128 h 240000"/>
                <a:gd name="connsiteX3" fmla="*/ 209564 w 209564"/>
                <a:gd name="connsiteY3" fmla="*/ 196943 h 240000"/>
                <a:gd name="connsiteX4" fmla="*/ 158720 w 209564"/>
                <a:gd name="connsiteY4" fmla="*/ 210741 h 240000"/>
                <a:gd name="connsiteX5" fmla="*/ 105441 w 209564"/>
                <a:gd name="connsiteY5" fmla="*/ 232721 h 240000"/>
                <a:gd name="connsiteX6" fmla="*/ 93429 w 209564"/>
                <a:gd name="connsiteY6" fmla="*/ 240000 h 240000"/>
                <a:gd name="connsiteX7" fmla="*/ 61482 w 209564"/>
                <a:gd name="connsiteY7" fmla="*/ 201280 h 240000"/>
                <a:gd name="connsiteX8" fmla="*/ 0 w 209564"/>
                <a:gd name="connsiteY8" fmla="*/ 0 h 2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64" h="240000">
                  <a:moveTo>
                    <a:pt x="0" y="0"/>
                  </a:moveTo>
                  <a:lnTo>
                    <a:pt x="180000" y="0"/>
                  </a:lnTo>
                  <a:cubicBezTo>
                    <a:pt x="180000" y="49706"/>
                    <a:pt x="185037" y="97059"/>
                    <a:pt x="194145" y="140128"/>
                  </a:cubicBezTo>
                  <a:lnTo>
                    <a:pt x="209564" y="196943"/>
                  </a:lnTo>
                  <a:lnTo>
                    <a:pt x="158720" y="210741"/>
                  </a:lnTo>
                  <a:cubicBezTo>
                    <a:pt x="139568" y="217211"/>
                    <a:pt x="121728" y="224578"/>
                    <a:pt x="105441" y="232721"/>
                  </a:cubicBezTo>
                  <a:lnTo>
                    <a:pt x="93429" y="240000"/>
                  </a:lnTo>
                  <a:lnTo>
                    <a:pt x="61482" y="201280"/>
                  </a:lnTo>
                  <a:cubicBezTo>
                    <a:pt x="22665" y="143824"/>
                    <a:pt x="0" y="74559"/>
                    <a:pt x="0" y="0"/>
                  </a:cubicBezTo>
                  <a:close/>
                </a:path>
              </a:pathLst>
            </a:custGeom>
            <a:noFill/>
            <a:ln w="127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50" name="Freeform: Shape 49">
              <a:extLst>
                <a:ext uri="{FF2B5EF4-FFF2-40B4-BE49-F238E27FC236}">
                  <a16:creationId xmlns:a16="http://schemas.microsoft.com/office/drawing/2014/main" id="{8CEDDDF3-E10F-A331-A342-A87834B6BB84}"/>
                </a:ext>
              </a:extLst>
            </p:cNvPr>
            <p:cNvSpPr/>
            <p:nvPr userDrawn="1"/>
          </p:nvSpPr>
          <p:spPr bwMode="auto">
            <a:xfrm>
              <a:off x="5603780" y="5500034"/>
              <a:ext cx="180000" cy="196943"/>
            </a:xfrm>
            <a:custGeom>
              <a:avLst/>
              <a:gdLst>
                <a:gd name="connsiteX0" fmla="*/ 0 w 180000"/>
                <a:gd name="connsiteY0" fmla="*/ 0 h 196943"/>
                <a:gd name="connsiteX1" fmla="*/ 180000 w 180000"/>
                <a:gd name="connsiteY1" fmla="*/ 0 h 196943"/>
                <a:gd name="connsiteX2" fmla="*/ 165855 w 180000"/>
                <a:gd name="connsiteY2" fmla="*/ 140128 h 196943"/>
                <a:gd name="connsiteX3" fmla="*/ 150436 w 180000"/>
                <a:gd name="connsiteY3" fmla="*/ 196943 h 196943"/>
                <a:gd name="connsiteX4" fmla="*/ 140128 w 180000"/>
                <a:gd name="connsiteY4" fmla="*/ 194145 h 196943"/>
                <a:gd name="connsiteX5" fmla="*/ 0 w 180000"/>
                <a:gd name="connsiteY5" fmla="*/ 180000 h 196943"/>
                <a:gd name="connsiteX6" fmla="*/ 0 w 180000"/>
                <a:gd name="connsiteY6" fmla="*/ 0 h 19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 h="196943">
                  <a:moveTo>
                    <a:pt x="0" y="0"/>
                  </a:moveTo>
                  <a:lnTo>
                    <a:pt x="180000" y="0"/>
                  </a:lnTo>
                  <a:cubicBezTo>
                    <a:pt x="180000" y="49706"/>
                    <a:pt x="174963" y="97059"/>
                    <a:pt x="165855" y="140128"/>
                  </a:cubicBezTo>
                  <a:lnTo>
                    <a:pt x="150436" y="196943"/>
                  </a:lnTo>
                  <a:lnTo>
                    <a:pt x="140128" y="194145"/>
                  </a:lnTo>
                  <a:cubicBezTo>
                    <a:pt x="97059" y="185037"/>
                    <a:pt x="49706" y="180000"/>
                    <a:pt x="0" y="180000"/>
                  </a:cubicBezTo>
                  <a:lnTo>
                    <a:pt x="0" y="0"/>
                  </a:lnTo>
                  <a:close/>
                </a:path>
              </a:pathLst>
            </a:custGeom>
            <a:noFill/>
            <a:ln w="127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48" name="Freeform: Shape 47">
              <a:extLst>
                <a:ext uri="{FF2B5EF4-FFF2-40B4-BE49-F238E27FC236}">
                  <a16:creationId xmlns:a16="http://schemas.microsoft.com/office/drawing/2014/main" id="{2C209FFF-323E-BEC2-A775-3747F1DD1385}"/>
                </a:ext>
              </a:extLst>
            </p:cNvPr>
            <p:cNvSpPr/>
            <p:nvPr userDrawn="1"/>
          </p:nvSpPr>
          <p:spPr bwMode="auto">
            <a:xfrm>
              <a:off x="5453344" y="5680034"/>
              <a:ext cx="150436" cy="180000"/>
            </a:xfrm>
            <a:custGeom>
              <a:avLst/>
              <a:gdLst>
                <a:gd name="connsiteX0" fmla="*/ 150436 w 150436"/>
                <a:gd name="connsiteY0" fmla="*/ 0 h 180000"/>
                <a:gd name="connsiteX1" fmla="*/ 150436 w 150436"/>
                <a:gd name="connsiteY1" fmla="*/ 180000 h 180000"/>
                <a:gd name="connsiteX2" fmla="*/ 1177 w 150436"/>
                <a:gd name="connsiteY2" fmla="*/ 21280 h 180000"/>
                <a:gd name="connsiteX3" fmla="*/ 0 w 150436"/>
                <a:gd name="connsiteY3" fmla="*/ 16943 h 180000"/>
                <a:gd name="connsiteX4" fmla="*/ 10308 w 150436"/>
                <a:gd name="connsiteY4" fmla="*/ 14145 h 180000"/>
                <a:gd name="connsiteX5" fmla="*/ 150436 w 150436"/>
                <a:gd name="connsiteY5" fmla="*/ 0 h 1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436" h="180000">
                  <a:moveTo>
                    <a:pt x="150436" y="0"/>
                  </a:moveTo>
                  <a:lnTo>
                    <a:pt x="150436" y="180000"/>
                  </a:lnTo>
                  <a:cubicBezTo>
                    <a:pt x="88304" y="180000"/>
                    <a:pt x="33524" y="117040"/>
                    <a:pt x="1177" y="21280"/>
                  </a:cubicBezTo>
                  <a:lnTo>
                    <a:pt x="0" y="16943"/>
                  </a:lnTo>
                  <a:lnTo>
                    <a:pt x="10308" y="14145"/>
                  </a:lnTo>
                  <a:cubicBezTo>
                    <a:pt x="53377" y="5037"/>
                    <a:pt x="100730" y="0"/>
                    <a:pt x="150436" y="0"/>
                  </a:cubicBezTo>
                  <a:close/>
                </a:path>
              </a:pathLst>
            </a:custGeom>
            <a:noFill/>
            <a:ln w="127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47" name="Freeform: Shape 46">
              <a:extLst>
                <a:ext uri="{FF2B5EF4-FFF2-40B4-BE49-F238E27FC236}">
                  <a16:creationId xmlns:a16="http://schemas.microsoft.com/office/drawing/2014/main" id="{E7F0CA86-8228-A7EE-11FA-B4F4792F3C29}"/>
                </a:ext>
              </a:extLst>
            </p:cNvPr>
            <p:cNvSpPr/>
            <p:nvPr userDrawn="1"/>
          </p:nvSpPr>
          <p:spPr bwMode="auto">
            <a:xfrm>
              <a:off x="5603780" y="5696977"/>
              <a:ext cx="266571" cy="163057"/>
            </a:xfrm>
            <a:custGeom>
              <a:avLst/>
              <a:gdLst>
                <a:gd name="connsiteX0" fmla="*/ 150436 w 266571"/>
                <a:gd name="connsiteY0" fmla="*/ 0 h 163057"/>
                <a:gd name="connsiteX1" fmla="*/ 201280 w 266571"/>
                <a:gd name="connsiteY1" fmla="*/ 13798 h 163057"/>
                <a:gd name="connsiteX2" fmla="*/ 254559 w 266571"/>
                <a:gd name="connsiteY2" fmla="*/ 35778 h 163057"/>
                <a:gd name="connsiteX3" fmla="*/ 266571 w 266571"/>
                <a:gd name="connsiteY3" fmla="*/ 43057 h 163057"/>
                <a:gd name="connsiteX4" fmla="*/ 254559 w 266571"/>
                <a:gd name="connsiteY4" fmla="*/ 57616 h 163057"/>
                <a:gd name="connsiteX5" fmla="*/ 0 w 266571"/>
                <a:gd name="connsiteY5" fmla="*/ 163057 h 163057"/>
                <a:gd name="connsiteX6" fmla="*/ 149259 w 266571"/>
                <a:gd name="connsiteY6" fmla="*/ 4337 h 163057"/>
                <a:gd name="connsiteX7" fmla="*/ 150436 w 266571"/>
                <a:gd name="connsiteY7" fmla="*/ 0 h 16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571" h="163057">
                  <a:moveTo>
                    <a:pt x="150436" y="0"/>
                  </a:moveTo>
                  <a:lnTo>
                    <a:pt x="201280" y="13798"/>
                  </a:lnTo>
                  <a:cubicBezTo>
                    <a:pt x="220432" y="20268"/>
                    <a:pt x="238272" y="27635"/>
                    <a:pt x="254559" y="35778"/>
                  </a:cubicBezTo>
                  <a:lnTo>
                    <a:pt x="266571" y="43057"/>
                  </a:lnTo>
                  <a:lnTo>
                    <a:pt x="254559" y="57616"/>
                  </a:lnTo>
                  <a:cubicBezTo>
                    <a:pt x="189412" y="122763"/>
                    <a:pt x="99412" y="163057"/>
                    <a:pt x="0" y="163057"/>
                  </a:cubicBezTo>
                  <a:cubicBezTo>
                    <a:pt x="62132" y="163057"/>
                    <a:pt x="116912" y="100097"/>
                    <a:pt x="149259" y="4337"/>
                  </a:cubicBezTo>
                  <a:lnTo>
                    <a:pt x="150436" y="0"/>
                  </a:lnTo>
                  <a:close/>
                </a:path>
              </a:pathLst>
            </a:custGeom>
            <a:noFill/>
            <a:ln w="127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43" name="Freeform: Shape 42">
              <a:extLst>
                <a:ext uri="{FF2B5EF4-FFF2-40B4-BE49-F238E27FC236}">
                  <a16:creationId xmlns:a16="http://schemas.microsoft.com/office/drawing/2014/main" id="{F2A6A788-8312-D15E-12E1-82A3EF302991}"/>
                </a:ext>
              </a:extLst>
            </p:cNvPr>
            <p:cNvSpPr/>
            <p:nvPr userDrawn="1"/>
          </p:nvSpPr>
          <p:spPr bwMode="auto">
            <a:xfrm>
              <a:off x="5603780" y="5140034"/>
              <a:ext cx="263342" cy="157628"/>
            </a:xfrm>
            <a:custGeom>
              <a:avLst/>
              <a:gdLst>
                <a:gd name="connsiteX0" fmla="*/ 0 w 263342"/>
                <a:gd name="connsiteY0" fmla="*/ 0 h 157628"/>
                <a:gd name="connsiteX1" fmla="*/ 254559 w 263342"/>
                <a:gd name="connsiteY1" fmla="*/ 105441 h 157628"/>
                <a:gd name="connsiteX2" fmla="*/ 263342 w 263342"/>
                <a:gd name="connsiteY2" fmla="*/ 116086 h 157628"/>
                <a:gd name="connsiteX3" fmla="*/ 254559 w 263342"/>
                <a:gd name="connsiteY3" fmla="*/ 121408 h 157628"/>
                <a:gd name="connsiteX4" fmla="*/ 201280 w 263342"/>
                <a:gd name="connsiteY4" fmla="*/ 143388 h 157628"/>
                <a:gd name="connsiteX5" fmla="*/ 148809 w 263342"/>
                <a:gd name="connsiteY5" fmla="*/ 157628 h 157628"/>
                <a:gd name="connsiteX6" fmla="*/ 127279 w 263342"/>
                <a:gd name="connsiteY6" fmla="*/ 105441 h 157628"/>
                <a:gd name="connsiteX7" fmla="*/ 0 w 263342"/>
                <a:gd name="connsiteY7" fmla="*/ 0 h 15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42" h="157628">
                  <a:moveTo>
                    <a:pt x="0" y="0"/>
                  </a:moveTo>
                  <a:cubicBezTo>
                    <a:pt x="99412" y="0"/>
                    <a:pt x="189412" y="40294"/>
                    <a:pt x="254559" y="105441"/>
                  </a:cubicBezTo>
                  <a:lnTo>
                    <a:pt x="263342" y="116086"/>
                  </a:lnTo>
                  <a:lnTo>
                    <a:pt x="254559" y="121408"/>
                  </a:lnTo>
                  <a:cubicBezTo>
                    <a:pt x="238272" y="129552"/>
                    <a:pt x="220432" y="136919"/>
                    <a:pt x="201280" y="143388"/>
                  </a:cubicBezTo>
                  <a:lnTo>
                    <a:pt x="148809" y="157628"/>
                  </a:lnTo>
                  <a:lnTo>
                    <a:pt x="127279" y="105441"/>
                  </a:lnTo>
                  <a:cubicBezTo>
                    <a:pt x="94706" y="40294"/>
                    <a:pt x="49706" y="0"/>
                    <a:pt x="0" y="0"/>
                  </a:cubicBezTo>
                  <a:close/>
                </a:path>
              </a:pathLst>
            </a:custGeom>
            <a:noFill/>
            <a:ln w="127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42" name="Freeform: Shape 41">
              <a:extLst>
                <a:ext uri="{FF2B5EF4-FFF2-40B4-BE49-F238E27FC236}">
                  <a16:creationId xmlns:a16="http://schemas.microsoft.com/office/drawing/2014/main" id="{FC770231-2487-78C9-D37B-79EF75512934}"/>
                </a:ext>
              </a:extLst>
            </p:cNvPr>
            <p:cNvSpPr/>
            <p:nvPr userDrawn="1"/>
          </p:nvSpPr>
          <p:spPr bwMode="auto">
            <a:xfrm>
              <a:off x="5454971" y="5140034"/>
              <a:ext cx="148809" cy="174129"/>
            </a:xfrm>
            <a:custGeom>
              <a:avLst/>
              <a:gdLst>
                <a:gd name="connsiteX0" fmla="*/ 148809 w 148809"/>
                <a:gd name="connsiteY0" fmla="*/ 0 h 174129"/>
                <a:gd name="connsiteX1" fmla="*/ 148809 w 148809"/>
                <a:gd name="connsiteY1" fmla="*/ 174129 h 174129"/>
                <a:gd name="connsiteX2" fmla="*/ 8681 w 148809"/>
                <a:gd name="connsiteY2" fmla="*/ 159984 h 174129"/>
                <a:gd name="connsiteX3" fmla="*/ 0 w 148809"/>
                <a:gd name="connsiteY3" fmla="*/ 157628 h 174129"/>
                <a:gd name="connsiteX4" fmla="*/ 21530 w 148809"/>
                <a:gd name="connsiteY4" fmla="*/ 105441 h 174129"/>
                <a:gd name="connsiteX5" fmla="*/ 148809 w 148809"/>
                <a:gd name="connsiteY5" fmla="*/ 0 h 17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9" h="174129">
                  <a:moveTo>
                    <a:pt x="148809" y="0"/>
                  </a:moveTo>
                  <a:lnTo>
                    <a:pt x="148809" y="174129"/>
                  </a:lnTo>
                  <a:cubicBezTo>
                    <a:pt x="99103" y="174129"/>
                    <a:pt x="51750" y="169092"/>
                    <a:pt x="8681" y="159984"/>
                  </a:cubicBezTo>
                  <a:lnTo>
                    <a:pt x="0" y="157628"/>
                  </a:lnTo>
                  <a:lnTo>
                    <a:pt x="21530" y="105441"/>
                  </a:lnTo>
                  <a:cubicBezTo>
                    <a:pt x="54103" y="40294"/>
                    <a:pt x="99103" y="0"/>
                    <a:pt x="148809" y="0"/>
                  </a:cubicBezTo>
                  <a:close/>
                </a:path>
              </a:pathLst>
            </a:custGeom>
            <a:noFill/>
            <a:ln w="127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41" name="Freeform: Shape 40">
              <a:extLst>
                <a:ext uri="{FF2B5EF4-FFF2-40B4-BE49-F238E27FC236}">
                  <a16:creationId xmlns:a16="http://schemas.microsoft.com/office/drawing/2014/main" id="{6F11D16E-FC15-5590-CA08-DDAB2B6C5A49}"/>
                </a:ext>
              </a:extLst>
            </p:cNvPr>
            <p:cNvSpPr/>
            <p:nvPr userDrawn="1"/>
          </p:nvSpPr>
          <p:spPr bwMode="auto">
            <a:xfrm>
              <a:off x="5243780" y="5256120"/>
              <a:ext cx="211191" cy="243914"/>
            </a:xfrm>
            <a:custGeom>
              <a:avLst/>
              <a:gdLst>
                <a:gd name="connsiteX0" fmla="*/ 96658 w 211191"/>
                <a:gd name="connsiteY0" fmla="*/ 0 h 243914"/>
                <a:gd name="connsiteX1" fmla="*/ 105441 w 211191"/>
                <a:gd name="connsiteY1" fmla="*/ 5322 h 243914"/>
                <a:gd name="connsiteX2" fmla="*/ 158720 w 211191"/>
                <a:gd name="connsiteY2" fmla="*/ 27302 h 243914"/>
                <a:gd name="connsiteX3" fmla="*/ 211191 w 211191"/>
                <a:gd name="connsiteY3" fmla="*/ 41542 h 243914"/>
                <a:gd name="connsiteX4" fmla="*/ 210741 w 211191"/>
                <a:gd name="connsiteY4" fmla="*/ 42634 h 243914"/>
                <a:gd name="connsiteX5" fmla="*/ 180000 w 211191"/>
                <a:gd name="connsiteY5" fmla="*/ 243914 h 243914"/>
                <a:gd name="connsiteX6" fmla="*/ 0 w 211191"/>
                <a:gd name="connsiteY6" fmla="*/ 243914 h 243914"/>
                <a:gd name="connsiteX7" fmla="*/ 61482 w 211191"/>
                <a:gd name="connsiteY7" fmla="*/ 42634 h 243914"/>
                <a:gd name="connsiteX8" fmla="*/ 96658 w 211191"/>
                <a:gd name="connsiteY8" fmla="*/ 0 h 2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191" h="243914">
                  <a:moveTo>
                    <a:pt x="96658" y="0"/>
                  </a:moveTo>
                  <a:lnTo>
                    <a:pt x="105441" y="5322"/>
                  </a:lnTo>
                  <a:cubicBezTo>
                    <a:pt x="121728" y="13466"/>
                    <a:pt x="139568" y="20833"/>
                    <a:pt x="158720" y="27302"/>
                  </a:cubicBezTo>
                  <a:lnTo>
                    <a:pt x="211191" y="41542"/>
                  </a:lnTo>
                  <a:lnTo>
                    <a:pt x="210741" y="42634"/>
                  </a:lnTo>
                  <a:cubicBezTo>
                    <a:pt x="191333" y="100091"/>
                    <a:pt x="180000" y="169356"/>
                    <a:pt x="180000" y="243914"/>
                  </a:cubicBezTo>
                  <a:lnTo>
                    <a:pt x="0" y="243914"/>
                  </a:lnTo>
                  <a:cubicBezTo>
                    <a:pt x="0" y="169356"/>
                    <a:pt x="22665" y="100091"/>
                    <a:pt x="61482" y="42634"/>
                  </a:cubicBezTo>
                  <a:lnTo>
                    <a:pt x="96658" y="0"/>
                  </a:lnTo>
                  <a:close/>
                </a:path>
              </a:pathLst>
            </a:custGeom>
            <a:noFill/>
            <a:ln w="127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40" name="Freeform: Shape 39">
              <a:extLst>
                <a:ext uri="{FF2B5EF4-FFF2-40B4-BE49-F238E27FC236}">
                  <a16:creationId xmlns:a16="http://schemas.microsoft.com/office/drawing/2014/main" id="{B3182E89-FCDB-A805-6C0E-B4EEA72B9826}"/>
                </a:ext>
              </a:extLst>
            </p:cNvPr>
            <p:cNvSpPr/>
            <p:nvPr userDrawn="1"/>
          </p:nvSpPr>
          <p:spPr bwMode="auto">
            <a:xfrm>
              <a:off x="5603780" y="5297662"/>
              <a:ext cx="180000" cy="202372"/>
            </a:xfrm>
            <a:custGeom>
              <a:avLst/>
              <a:gdLst>
                <a:gd name="connsiteX0" fmla="*/ 148809 w 180000"/>
                <a:gd name="connsiteY0" fmla="*/ 0 h 202372"/>
                <a:gd name="connsiteX1" fmla="*/ 149259 w 180000"/>
                <a:gd name="connsiteY1" fmla="*/ 1092 h 202372"/>
                <a:gd name="connsiteX2" fmla="*/ 180000 w 180000"/>
                <a:gd name="connsiteY2" fmla="*/ 202372 h 202372"/>
                <a:gd name="connsiteX3" fmla="*/ 0 w 180000"/>
                <a:gd name="connsiteY3" fmla="*/ 202372 h 202372"/>
                <a:gd name="connsiteX4" fmla="*/ 0 w 180000"/>
                <a:gd name="connsiteY4" fmla="*/ 16501 h 202372"/>
                <a:gd name="connsiteX5" fmla="*/ 140128 w 180000"/>
                <a:gd name="connsiteY5" fmla="*/ 2356 h 202372"/>
                <a:gd name="connsiteX6" fmla="*/ 148809 w 180000"/>
                <a:gd name="connsiteY6" fmla="*/ 0 h 20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 h="202372">
                  <a:moveTo>
                    <a:pt x="148809" y="0"/>
                  </a:moveTo>
                  <a:lnTo>
                    <a:pt x="149259" y="1092"/>
                  </a:lnTo>
                  <a:cubicBezTo>
                    <a:pt x="168667" y="58549"/>
                    <a:pt x="180000" y="127814"/>
                    <a:pt x="180000" y="202372"/>
                  </a:cubicBezTo>
                  <a:lnTo>
                    <a:pt x="0" y="202372"/>
                  </a:lnTo>
                  <a:lnTo>
                    <a:pt x="0" y="16501"/>
                  </a:lnTo>
                  <a:cubicBezTo>
                    <a:pt x="49706" y="16501"/>
                    <a:pt x="97059" y="11464"/>
                    <a:pt x="140128" y="2356"/>
                  </a:cubicBezTo>
                  <a:lnTo>
                    <a:pt x="148809" y="0"/>
                  </a:lnTo>
                  <a:close/>
                </a:path>
              </a:pathLst>
            </a:custGeom>
            <a:noFill/>
            <a:ln w="127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38" name="Freeform: Shape 37">
              <a:extLst>
                <a:ext uri="{FF2B5EF4-FFF2-40B4-BE49-F238E27FC236}">
                  <a16:creationId xmlns:a16="http://schemas.microsoft.com/office/drawing/2014/main" id="{929B53ED-055E-3C96-3587-742D256BDBD0}"/>
                </a:ext>
              </a:extLst>
            </p:cNvPr>
            <p:cNvSpPr/>
            <p:nvPr userDrawn="1"/>
          </p:nvSpPr>
          <p:spPr bwMode="auto">
            <a:xfrm>
              <a:off x="5423780" y="5500034"/>
              <a:ext cx="180000" cy="196943"/>
            </a:xfrm>
            <a:custGeom>
              <a:avLst/>
              <a:gdLst>
                <a:gd name="connsiteX0" fmla="*/ 0 w 180000"/>
                <a:gd name="connsiteY0" fmla="*/ 0 h 196943"/>
                <a:gd name="connsiteX1" fmla="*/ 180000 w 180000"/>
                <a:gd name="connsiteY1" fmla="*/ 0 h 196943"/>
                <a:gd name="connsiteX2" fmla="*/ 180000 w 180000"/>
                <a:gd name="connsiteY2" fmla="*/ 180000 h 196943"/>
                <a:gd name="connsiteX3" fmla="*/ 39872 w 180000"/>
                <a:gd name="connsiteY3" fmla="*/ 194145 h 196943"/>
                <a:gd name="connsiteX4" fmla="*/ 29564 w 180000"/>
                <a:gd name="connsiteY4" fmla="*/ 196943 h 196943"/>
                <a:gd name="connsiteX5" fmla="*/ 14145 w 180000"/>
                <a:gd name="connsiteY5" fmla="*/ 140128 h 196943"/>
                <a:gd name="connsiteX6" fmla="*/ 0 w 180000"/>
                <a:gd name="connsiteY6" fmla="*/ 0 h 19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 h="196943">
                  <a:moveTo>
                    <a:pt x="0" y="0"/>
                  </a:moveTo>
                  <a:lnTo>
                    <a:pt x="180000" y="0"/>
                  </a:lnTo>
                  <a:lnTo>
                    <a:pt x="180000" y="180000"/>
                  </a:lnTo>
                  <a:cubicBezTo>
                    <a:pt x="130294" y="180000"/>
                    <a:pt x="82941" y="185037"/>
                    <a:pt x="39872" y="194145"/>
                  </a:cubicBezTo>
                  <a:lnTo>
                    <a:pt x="29564" y="196943"/>
                  </a:lnTo>
                  <a:lnTo>
                    <a:pt x="14145" y="140128"/>
                  </a:lnTo>
                  <a:cubicBezTo>
                    <a:pt x="5037" y="97059"/>
                    <a:pt x="0" y="49706"/>
                    <a:pt x="0" y="0"/>
                  </a:cubicBezTo>
                  <a:close/>
                </a:path>
              </a:pathLst>
            </a:custGeom>
            <a:noFill/>
            <a:ln w="127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37" name="Freeform: Shape 36">
              <a:extLst>
                <a:ext uri="{FF2B5EF4-FFF2-40B4-BE49-F238E27FC236}">
                  <a16:creationId xmlns:a16="http://schemas.microsoft.com/office/drawing/2014/main" id="{6ADC2F90-EA4D-8091-EBF6-C6D615234B5B}"/>
                </a:ext>
              </a:extLst>
            </p:cNvPr>
            <p:cNvSpPr/>
            <p:nvPr userDrawn="1"/>
          </p:nvSpPr>
          <p:spPr bwMode="auto">
            <a:xfrm>
              <a:off x="5754216" y="5500034"/>
              <a:ext cx="209564" cy="240000"/>
            </a:xfrm>
            <a:custGeom>
              <a:avLst/>
              <a:gdLst>
                <a:gd name="connsiteX0" fmla="*/ 29564 w 209564"/>
                <a:gd name="connsiteY0" fmla="*/ 0 h 240000"/>
                <a:gd name="connsiteX1" fmla="*/ 209564 w 209564"/>
                <a:gd name="connsiteY1" fmla="*/ 0 h 240000"/>
                <a:gd name="connsiteX2" fmla="*/ 148082 w 209564"/>
                <a:gd name="connsiteY2" fmla="*/ 201280 h 240000"/>
                <a:gd name="connsiteX3" fmla="*/ 116135 w 209564"/>
                <a:gd name="connsiteY3" fmla="*/ 240000 h 240000"/>
                <a:gd name="connsiteX4" fmla="*/ 104123 w 209564"/>
                <a:gd name="connsiteY4" fmla="*/ 232721 h 240000"/>
                <a:gd name="connsiteX5" fmla="*/ 50844 w 209564"/>
                <a:gd name="connsiteY5" fmla="*/ 210741 h 240000"/>
                <a:gd name="connsiteX6" fmla="*/ 0 w 209564"/>
                <a:gd name="connsiteY6" fmla="*/ 196943 h 240000"/>
                <a:gd name="connsiteX7" fmla="*/ 15419 w 209564"/>
                <a:gd name="connsiteY7" fmla="*/ 140128 h 240000"/>
                <a:gd name="connsiteX8" fmla="*/ 29564 w 209564"/>
                <a:gd name="connsiteY8" fmla="*/ 0 h 2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64" h="240000">
                  <a:moveTo>
                    <a:pt x="29564" y="0"/>
                  </a:moveTo>
                  <a:lnTo>
                    <a:pt x="209564" y="0"/>
                  </a:lnTo>
                  <a:cubicBezTo>
                    <a:pt x="209564" y="74559"/>
                    <a:pt x="186899" y="143824"/>
                    <a:pt x="148082" y="201280"/>
                  </a:cubicBezTo>
                  <a:lnTo>
                    <a:pt x="116135" y="240000"/>
                  </a:lnTo>
                  <a:lnTo>
                    <a:pt x="104123" y="232721"/>
                  </a:lnTo>
                  <a:cubicBezTo>
                    <a:pt x="87836" y="224578"/>
                    <a:pt x="69996" y="217211"/>
                    <a:pt x="50844" y="210741"/>
                  </a:cubicBezTo>
                  <a:lnTo>
                    <a:pt x="0" y="196943"/>
                  </a:lnTo>
                  <a:lnTo>
                    <a:pt x="15419" y="140128"/>
                  </a:lnTo>
                  <a:cubicBezTo>
                    <a:pt x="24527" y="97059"/>
                    <a:pt x="29564" y="49706"/>
                    <a:pt x="29564" y="0"/>
                  </a:cubicBezTo>
                  <a:close/>
                </a:path>
              </a:pathLst>
            </a:custGeom>
            <a:noFill/>
            <a:ln w="127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36" name="Freeform: Shape 35">
              <a:extLst>
                <a:ext uri="{FF2B5EF4-FFF2-40B4-BE49-F238E27FC236}">
                  <a16:creationId xmlns:a16="http://schemas.microsoft.com/office/drawing/2014/main" id="{455D499F-A78B-C108-4696-B1BC6B29DCEA}"/>
                </a:ext>
              </a:extLst>
            </p:cNvPr>
            <p:cNvSpPr/>
            <p:nvPr userDrawn="1"/>
          </p:nvSpPr>
          <p:spPr bwMode="auto">
            <a:xfrm>
              <a:off x="5603780" y="5680034"/>
              <a:ext cx="150436" cy="180000"/>
            </a:xfrm>
            <a:custGeom>
              <a:avLst/>
              <a:gdLst>
                <a:gd name="connsiteX0" fmla="*/ 0 w 150436"/>
                <a:gd name="connsiteY0" fmla="*/ 0 h 180000"/>
                <a:gd name="connsiteX1" fmla="*/ 140128 w 150436"/>
                <a:gd name="connsiteY1" fmla="*/ 14145 h 180000"/>
                <a:gd name="connsiteX2" fmla="*/ 150436 w 150436"/>
                <a:gd name="connsiteY2" fmla="*/ 16943 h 180000"/>
                <a:gd name="connsiteX3" fmla="*/ 149259 w 150436"/>
                <a:gd name="connsiteY3" fmla="*/ 21280 h 180000"/>
                <a:gd name="connsiteX4" fmla="*/ 0 w 150436"/>
                <a:gd name="connsiteY4" fmla="*/ 180000 h 180000"/>
                <a:gd name="connsiteX5" fmla="*/ 0 w 150436"/>
                <a:gd name="connsiteY5" fmla="*/ 0 h 1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436" h="180000">
                  <a:moveTo>
                    <a:pt x="0" y="0"/>
                  </a:moveTo>
                  <a:cubicBezTo>
                    <a:pt x="49706" y="0"/>
                    <a:pt x="97059" y="5037"/>
                    <a:pt x="140128" y="14145"/>
                  </a:cubicBezTo>
                  <a:lnTo>
                    <a:pt x="150436" y="16943"/>
                  </a:lnTo>
                  <a:lnTo>
                    <a:pt x="149259" y="21280"/>
                  </a:lnTo>
                  <a:cubicBezTo>
                    <a:pt x="116912" y="117040"/>
                    <a:pt x="62132" y="180000"/>
                    <a:pt x="0" y="180000"/>
                  </a:cubicBezTo>
                  <a:lnTo>
                    <a:pt x="0" y="0"/>
                  </a:lnTo>
                  <a:close/>
                </a:path>
              </a:pathLst>
            </a:custGeom>
            <a:noFill/>
            <a:ln w="127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35" name="Freeform: Shape 34">
              <a:extLst>
                <a:ext uri="{FF2B5EF4-FFF2-40B4-BE49-F238E27FC236}">
                  <a16:creationId xmlns:a16="http://schemas.microsoft.com/office/drawing/2014/main" id="{565934BF-85B5-B02C-91A3-2752773C6F92}"/>
                </a:ext>
              </a:extLst>
            </p:cNvPr>
            <p:cNvSpPr/>
            <p:nvPr userDrawn="1"/>
          </p:nvSpPr>
          <p:spPr bwMode="auto">
            <a:xfrm>
              <a:off x="5337209" y="5696977"/>
              <a:ext cx="266571" cy="163057"/>
            </a:xfrm>
            <a:custGeom>
              <a:avLst/>
              <a:gdLst>
                <a:gd name="connsiteX0" fmla="*/ 116135 w 266571"/>
                <a:gd name="connsiteY0" fmla="*/ 0 h 163057"/>
                <a:gd name="connsiteX1" fmla="*/ 117312 w 266571"/>
                <a:gd name="connsiteY1" fmla="*/ 4337 h 163057"/>
                <a:gd name="connsiteX2" fmla="*/ 266571 w 266571"/>
                <a:gd name="connsiteY2" fmla="*/ 163057 h 163057"/>
                <a:gd name="connsiteX3" fmla="*/ 12012 w 266571"/>
                <a:gd name="connsiteY3" fmla="*/ 57616 h 163057"/>
                <a:gd name="connsiteX4" fmla="*/ 0 w 266571"/>
                <a:gd name="connsiteY4" fmla="*/ 43057 h 163057"/>
                <a:gd name="connsiteX5" fmla="*/ 12012 w 266571"/>
                <a:gd name="connsiteY5" fmla="*/ 35778 h 163057"/>
                <a:gd name="connsiteX6" fmla="*/ 65291 w 266571"/>
                <a:gd name="connsiteY6" fmla="*/ 13798 h 163057"/>
                <a:gd name="connsiteX7" fmla="*/ 116135 w 266571"/>
                <a:gd name="connsiteY7" fmla="*/ 0 h 16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571" h="163057">
                  <a:moveTo>
                    <a:pt x="116135" y="0"/>
                  </a:moveTo>
                  <a:lnTo>
                    <a:pt x="117312" y="4337"/>
                  </a:lnTo>
                  <a:cubicBezTo>
                    <a:pt x="149659" y="100097"/>
                    <a:pt x="204439" y="163057"/>
                    <a:pt x="266571" y="163057"/>
                  </a:cubicBezTo>
                  <a:cubicBezTo>
                    <a:pt x="167159" y="163057"/>
                    <a:pt x="77159" y="122763"/>
                    <a:pt x="12012" y="57616"/>
                  </a:cubicBezTo>
                  <a:lnTo>
                    <a:pt x="0" y="43057"/>
                  </a:lnTo>
                  <a:lnTo>
                    <a:pt x="12012" y="35778"/>
                  </a:lnTo>
                  <a:cubicBezTo>
                    <a:pt x="28299" y="27635"/>
                    <a:pt x="46139" y="20268"/>
                    <a:pt x="65291" y="13798"/>
                  </a:cubicBezTo>
                  <a:lnTo>
                    <a:pt x="116135" y="0"/>
                  </a:lnTo>
                  <a:close/>
                </a:path>
              </a:pathLst>
            </a:custGeom>
            <a:noFill/>
            <a:ln w="127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59" name="Freeform: Shape 58">
              <a:extLst>
                <a:ext uri="{FF2B5EF4-FFF2-40B4-BE49-F238E27FC236}">
                  <a16:creationId xmlns:a16="http://schemas.microsoft.com/office/drawing/2014/main" id="{2B2C03E2-05E3-DF35-9E6A-8231874F0435}"/>
                </a:ext>
              </a:extLst>
            </p:cNvPr>
            <p:cNvSpPr/>
            <p:nvPr userDrawn="1"/>
          </p:nvSpPr>
          <p:spPr bwMode="auto">
            <a:xfrm rot="19918615">
              <a:off x="5678720" y="5504726"/>
              <a:ext cx="180001" cy="339882"/>
            </a:xfrm>
            <a:custGeom>
              <a:avLst/>
              <a:gdLst>
                <a:gd name="connsiteX0" fmla="*/ 90001 w 180001"/>
                <a:gd name="connsiteY0" fmla="*/ 0 h 339882"/>
                <a:gd name="connsiteX1" fmla="*/ 180001 w 180001"/>
                <a:gd name="connsiteY1" fmla="*/ 176305 h 339882"/>
                <a:gd name="connsiteX2" fmla="*/ 112860 w 180001"/>
                <a:gd name="connsiteY2" fmla="*/ 176305 h 339882"/>
                <a:gd name="connsiteX3" fmla="*/ 112860 w 180001"/>
                <a:gd name="connsiteY3" fmla="*/ 339882 h 339882"/>
                <a:gd name="connsiteX4" fmla="*/ 67141 w 180001"/>
                <a:gd name="connsiteY4" fmla="*/ 339882 h 339882"/>
                <a:gd name="connsiteX5" fmla="*/ 67141 w 180001"/>
                <a:gd name="connsiteY5" fmla="*/ 176305 h 339882"/>
                <a:gd name="connsiteX6" fmla="*/ 0 w 180001"/>
                <a:gd name="connsiteY6" fmla="*/ 176305 h 33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1" h="339882">
                  <a:moveTo>
                    <a:pt x="90001" y="0"/>
                  </a:moveTo>
                  <a:lnTo>
                    <a:pt x="180001" y="176305"/>
                  </a:lnTo>
                  <a:lnTo>
                    <a:pt x="112860" y="176305"/>
                  </a:lnTo>
                  <a:lnTo>
                    <a:pt x="112860" y="339882"/>
                  </a:lnTo>
                  <a:lnTo>
                    <a:pt x="67141" y="339882"/>
                  </a:lnTo>
                  <a:lnTo>
                    <a:pt x="67141" y="176305"/>
                  </a:lnTo>
                  <a:lnTo>
                    <a:pt x="0" y="176305"/>
                  </a:lnTo>
                  <a:close/>
                </a:path>
              </a:pathLst>
            </a:custGeom>
            <a:solidFill>
              <a:schemeClr val="tx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grpSp>
    </p:spTree>
    <p:extLst>
      <p:ext uri="{BB962C8B-B14F-4D97-AF65-F5344CB8AC3E}">
        <p14:creationId xmlns:p14="http://schemas.microsoft.com/office/powerpoint/2010/main" val="3694070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769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 Placeholder 5"/>
          <p:cNvSpPr txBox="1">
            <a:spLocks/>
          </p:cNvSpPr>
          <p:nvPr userDrawn="1"/>
        </p:nvSpPr>
        <p:spPr>
          <a:xfrm>
            <a:off x="5401" y="0"/>
            <a:ext cx="12192000" cy="620688"/>
          </a:xfrm>
          <a:prstGeom prst="rect">
            <a:avLst/>
          </a:prstGeom>
          <a:solidFill>
            <a:srgbClr val="ED0145"/>
          </a:solidFill>
          <a:ln>
            <a:noFill/>
          </a:ln>
        </p:spPr>
        <p:txBody>
          <a:bodyPr lIns="360000" anchor="ctr">
            <a:noAutofit/>
          </a:bodyPr>
          <a:lstStyle>
            <a:lvl1pPr marL="0" indent="0" algn="l" rtl="0" eaLnBrk="1" fontAlgn="base" hangingPunct="1">
              <a:lnSpc>
                <a:spcPct val="110000"/>
              </a:lnSpc>
              <a:spcBef>
                <a:spcPct val="30000"/>
              </a:spcBef>
              <a:spcAft>
                <a:spcPct val="20000"/>
              </a:spcAft>
              <a:buNone/>
              <a:defRPr lang="en-US" sz="3200" smtClean="0">
                <a:solidFill>
                  <a:schemeClr val="bg1"/>
                </a:solidFill>
                <a:latin typeface="Calibri" pitchFamily="34" charset="0"/>
                <a:ea typeface="+mj-ea"/>
                <a:cs typeface="+mj-cs"/>
              </a:defRPr>
            </a:lvl1pPr>
            <a:lvl2pPr marL="379413" indent="-188913" algn="l" rtl="0" eaLnBrk="1" fontAlgn="base" hangingPunct="1">
              <a:lnSpc>
                <a:spcPct val="90000"/>
              </a:lnSpc>
              <a:spcBef>
                <a:spcPct val="20000"/>
              </a:spcBef>
              <a:spcAft>
                <a:spcPct val="10000"/>
              </a:spcAft>
              <a:buChar char="–"/>
              <a:defRPr lang="en-US" sz="3200" smtClean="0">
                <a:solidFill>
                  <a:srgbClr val="004D75"/>
                </a:solidFill>
                <a:latin typeface="Calibri" pitchFamily="34" charset="0"/>
              </a:defRPr>
            </a:lvl2pPr>
            <a:lvl3pPr marL="530225" indent="-149225" algn="l" rtl="0" eaLnBrk="1" fontAlgn="base" hangingPunct="1">
              <a:lnSpc>
                <a:spcPct val="90000"/>
              </a:lnSpc>
              <a:spcBef>
                <a:spcPct val="20000"/>
              </a:spcBef>
              <a:spcAft>
                <a:spcPct val="20000"/>
              </a:spcAft>
              <a:buChar char="•"/>
              <a:defRPr lang="en-US" sz="3200" smtClean="0">
                <a:solidFill>
                  <a:srgbClr val="004D75"/>
                </a:solidFill>
                <a:latin typeface="Calibri" pitchFamily="34" charset="0"/>
              </a:defRPr>
            </a:lvl3pPr>
            <a:lvl4pPr marL="862013" indent="-141288" algn="l" rtl="0" eaLnBrk="1" fontAlgn="base" hangingPunct="1">
              <a:lnSpc>
                <a:spcPct val="90000"/>
              </a:lnSpc>
              <a:spcBef>
                <a:spcPct val="20000"/>
              </a:spcBef>
              <a:spcAft>
                <a:spcPct val="20000"/>
              </a:spcAft>
              <a:buChar char="–"/>
              <a:defRPr lang="en-US" sz="3200" smtClean="0">
                <a:solidFill>
                  <a:srgbClr val="004D75"/>
                </a:solidFill>
                <a:latin typeface="Calibri" pitchFamily="34" charset="0"/>
              </a:defRPr>
            </a:lvl4pPr>
            <a:lvl5pPr marL="1235075" indent="-182563" algn="l" rtl="0" eaLnBrk="1" fontAlgn="base" hangingPunct="1">
              <a:lnSpc>
                <a:spcPct val="90000"/>
              </a:lnSpc>
              <a:spcBef>
                <a:spcPct val="20000"/>
              </a:spcBef>
              <a:spcAft>
                <a:spcPct val="20000"/>
              </a:spcAft>
              <a:buChar char="»"/>
              <a:defRPr lang="en-GB" sz="3200">
                <a:solidFill>
                  <a:srgbClr val="004D75"/>
                </a:solidFill>
                <a:latin typeface="Calibri" pitchFamily="34" charset="0"/>
              </a:defRPr>
            </a:lvl5pPr>
            <a:lvl6pPr marL="1692275" indent="-182563" algn="l" rtl="0" eaLnBrk="1" fontAlgn="base" hangingPunct="1">
              <a:lnSpc>
                <a:spcPct val="90000"/>
              </a:lnSpc>
              <a:spcBef>
                <a:spcPct val="20000"/>
              </a:spcBef>
              <a:spcAft>
                <a:spcPct val="20000"/>
              </a:spcAft>
              <a:buChar char="»"/>
              <a:defRPr sz="1200">
                <a:solidFill>
                  <a:srgbClr val="004D75"/>
                </a:solidFill>
                <a:latin typeface="+mn-lt"/>
              </a:defRPr>
            </a:lvl6pPr>
            <a:lvl7pPr marL="2149475" indent="-182563" algn="l" rtl="0" eaLnBrk="1" fontAlgn="base" hangingPunct="1">
              <a:lnSpc>
                <a:spcPct val="90000"/>
              </a:lnSpc>
              <a:spcBef>
                <a:spcPct val="20000"/>
              </a:spcBef>
              <a:spcAft>
                <a:spcPct val="20000"/>
              </a:spcAft>
              <a:buChar char="»"/>
              <a:defRPr sz="1200">
                <a:solidFill>
                  <a:srgbClr val="004D75"/>
                </a:solidFill>
                <a:latin typeface="+mn-lt"/>
              </a:defRPr>
            </a:lvl7pPr>
            <a:lvl8pPr marL="2606675" indent="-182563" algn="l" rtl="0" eaLnBrk="1" fontAlgn="base" hangingPunct="1">
              <a:lnSpc>
                <a:spcPct val="90000"/>
              </a:lnSpc>
              <a:spcBef>
                <a:spcPct val="20000"/>
              </a:spcBef>
              <a:spcAft>
                <a:spcPct val="20000"/>
              </a:spcAft>
              <a:buChar char="»"/>
              <a:defRPr sz="1200">
                <a:solidFill>
                  <a:srgbClr val="004D75"/>
                </a:solidFill>
                <a:latin typeface="+mn-lt"/>
              </a:defRPr>
            </a:lvl8pPr>
            <a:lvl9pPr marL="3063875" indent="-182563" algn="l" rtl="0" eaLnBrk="1" fontAlgn="base" hangingPunct="1">
              <a:lnSpc>
                <a:spcPct val="90000"/>
              </a:lnSpc>
              <a:spcBef>
                <a:spcPct val="20000"/>
              </a:spcBef>
              <a:spcAft>
                <a:spcPct val="20000"/>
              </a:spcAft>
              <a:buChar char="»"/>
              <a:defRPr sz="1200">
                <a:solidFill>
                  <a:srgbClr val="004D75"/>
                </a:solidFill>
                <a:latin typeface="+mn-lt"/>
              </a:defRPr>
            </a:lvl9pPr>
          </a:lstStyle>
          <a:p>
            <a:endParaRPr lang="en-GB" kern="0" dirty="0"/>
          </a:p>
        </p:txBody>
      </p:sp>
      <p:sp>
        <p:nvSpPr>
          <p:cNvPr id="1026" name="Rectangle 2"/>
          <p:cNvSpPr>
            <a:spLocks noGrp="1" noChangeArrowheads="1"/>
          </p:cNvSpPr>
          <p:nvPr>
            <p:ph type="title"/>
          </p:nvPr>
        </p:nvSpPr>
        <p:spPr bwMode="auto">
          <a:xfrm>
            <a:off x="263352" y="95422"/>
            <a:ext cx="11074400" cy="43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dirty="0"/>
              <a:t>Click to edit Master title style</a:t>
            </a:r>
            <a:endParaRPr lang="en-GB" dirty="0"/>
          </a:p>
        </p:txBody>
      </p:sp>
      <p:sp>
        <p:nvSpPr>
          <p:cNvPr id="1027" name="Rectangle 3"/>
          <p:cNvSpPr>
            <a:spLocks noGrp="1" noChangeArrowheads="1"/>
          </p:cNvSpPr>
          <p:nvPr>
            <p:ph type="body" idx="1"/>
          </p:nvPr>
        </p:nvSpPr>
        <p:spPr bwMode="auto">
          <a:xfrm>
            <a:off x="263352" y="836712"/>
            <a:ext cx="11002392" cy="147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dirty="0"/>
              <a:t>Edit Master text styles</a:t>
            </a:r>
          </a:p>
          <a:p>
            <a:pPr lvl="1"/>
            <a:r>
              <a:rPr lang="en-US" dirty="0"/>
              <a:t>Second level</a:t>
            </a:r>
          </a:p>
          <a:p>
            <a:pPr lvl="2"/>
            <a:r>
              <a:rPr lang="en-US" dirty="0"/>
              <a:t>Third level</a:t>
            </a:r>
            <a:endParaRPr lang="en-GB" dirty="0"/>
          </a:p>
        </p:txBody>
      </p:sp>
      <p:sp>
        <p:nvSpPr>
          <p:cNvPr id="8" name="TextBox 7"/>
          <p:cNvSpPr txBox="1"/>
          <p:nvPr userDrawn="1"/>
        </p:nvSpPr>
        <p:spPr>
          <a:xfrm>
            <a:off x="0" y="6237312"/>
            <a:ext cx="12192000" cy="620688"/>
          </a:xfrm>
          <a:prstGeom prst="rect">
            <a:avLst/>
          </a:prstGeom>
          <a:solidFill>
            <a:srgbClr val="ED0145">
              <a:alpha val="20000"/>
            </a:srgbClr>
          </a:solidFill>
        </p:spPr>
        <p:txBody>
          <a:bodyPr wrap="square" lIns="180000" tIns="0" rIns="0" bIns="0" rtlCol="0" anchor="ctr" anchorCtr="0">
            <a:noAutofit/>
          </a:bodyPr>
          <a:lstStyle/>
          <a:p>
            <a:pPr marL="266700" marR="0" indent="0" algn="l" defTabSz="914400" rtl="0" eaLnBrk="1" fontAlgn="base" latinLnBrk="0" hangingPunct="1">
              <a:lnSpc>
                <a:spcPct val="100000"/>
              </a:lnSpc>
              <a:spcBef>
                <a:spcPct val="0"/>
              </a:spcBef>
              <a:spcAft>
                <a:spcPct val="0"/>
              </a:spcAft>
              <a:buClrTx/>
              <a:buSzTx/>
              <a:buFontTx/>
              <a:buNone/>
              <a:tabLst>
                <a:tab pos="11385550" algn="r"/>
              </a:tabLst>
              <a:defRPr/>
            </a:pPr>
            <a:r>
              <a:rPr lang="en-GB" sz="1200" i="0" dirty="0">
                <a:solidFill>
                  <a:schemeClr val="tx1"/>
                </a:solidFill>
                <a:latin typeface="Calibri" panose="020F0502020204030204" pitchFamily="34" charset="0"/>
              </a:rPr>
              <a:t>        mark.crowley@ntu.ac.uk</a:t>
            </a:r>
            <a:endParaRPr lang="en-GB" sz="1200" i="0" kern="1200" dirty="0">
              <a:solidFill>
                <a:schemeClr val="tx1"/>
              </a:solidFill>
              <a:latin typeface="Calibri" panose="020F0502020204030204" pitchFamily="34" charset="0"/>
              <a:ea typeface="+mn-ea"/>
              <a:cs typeface="Arial" charset="0"/>
            </a:endParaRPr>
          </a:p>
        </p:txBody>
      </p:sp>
      <p:grpSp>
        <p:nvGrpSpPr>
          <p:cNvPr id="9" name="Group 8"/>
          <p:cNvGrpSpPr/>
          <p:nvPr userDrawn="1"/>
        </p:nvGrpSpPr>
        <p:grpSpPr>
          <a:xfrm>
            <a:off x="11640616" y="6309320"/>
            <a:ext cx="360040" cy="433090"/>
            <a:chOff x="11709906" y="6536456"/>
            <a:chExt cx="232712" cy="277962"/>
          </a:xfrm>
        </p:grpSpPr>
        <p:sp>
          <p:nvSpPr>
            <p:cNvPr id="10" name="Rectangle 9"/>
            <p:cNvSpPr/>
            <p:nvPr userDrawn="1"/>
          </p:nvSpPr>
          <p:spPr bwMode="auto">
            <a:xfrm>
              <a:off x="11722606" y="6584950"/>
              <a:ext cx="202694" cy="1206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pic>
          <p:nvPicPr>
            <p:cNvPr id="11" name="Picture 4"/>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709906" y="6536456"/>
              <a:ext cx="232712" cy="2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Oval 11"/>
          <p:cNvSpPr/>
          <p:nvPr userDrawn="1"/>
        </p:nvSpPr>
        <p:spPr bwMode="auto">
          <a:xfrm>
            <a:off x="165015" y="6309320"/>
            <a:ext cx="458377" cy="473346"/>
          </a:xfrm>
          <a:prstGeom prst="ellipse">
            <a:avLst/>
          </a:prstGeom>
          <a:solidFill>
            <a:srgbClr val="ED014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fld id="{960C078A-EBC2-4239-9891-493BA5ED2D5D}" type="slidenum">
              <a:rPr kumimoji="0" lang="en-GB" sz="1200" b="1" i="0" u="none" strike="noStrike" cap="none" normalizeH="0" baseline="0" smtClean="0">
                <a:ln>
                  <a:noFill/>
                </a:ln>
                <a:solidFill>
                  <a:schemeClr val="bg1"/>
                </a:solidFill>
                <a:effectLst/>
                <a:latin typeface="Calibri" panose="020F0502020204030204" pitchFamily="34" charset="0"/>
                <a:cs typeface="Arial" charset="0"/>
              </a:rPr>
              <a:pPr marL="0" marR="0" indent="0" algn="ctr" defTabSz="914400" rtl="0" eaLnBrk="0" fontAlgn="base" latinLnBrk="0" hangingPunct="0">
                <a:lnSpc>
                  <a:spcPct val="100000"/>
                </a:lnSpc>
                <a:spcBef>
                  <a:spcPct val="0"/>
                </a:spcBef>
                <a:spcAft>
                  <a:spcPct val="0"/>
                </a:spcAft>
                <a:buClrTx/>
                <a:buSzTx/>
                <a:buFontTx/>
                <a:buNone/>
                <a:tabLst/>
              </a:pPr>
              <a:t>‹#›</a:t>
            </a:fld>
            <a:endParaRPr kumimoji="0" lang="en-GB" sz="1200" b="1" i="0" u="none" strike="noStrike" cap="none" normalizeH="0" baseline="0" dirty="0">
              <a:ln>
                <a:noFill/>
              </a:ln>
              <a:solidFill>
                <a:schemeClr val="bg1"/>
              </a:solidFill>
              <a:effectLst/>
              <a:latin typeface="Calibri" panose="020F0502020204030204" pitchFamily="34" charset="0"/>
              <a:cs typeface="Arial" charset="0"/>
            </a:endParaRPr>
          </a:p>
        </p:txBody>
      </p:sp>
      <p:sp>
        <p:nvSpPr>
          <p:cNvPr id="14" name="Oval 13">
            <a:extLst>
              <a:ext uri="{FF2B5EF4-FFF2-40B4-BE49-F238E27FC236}">
                <a16:creationId xmlns:a16="http://schemas.microsoft.com/office/drawing/2014/main" id="{6F8A0270-C18C-4C45-8FB4-0E06121B4E77}"/>
              </a:ext>
            </a:extLst>
          </p:cNvPr>
          <p:cNvSpPr/>
          <p:nvPr userDrawn="1"/>
        </p:nvSpPr>
        <p:spPr bwMode="auto">
          <a:xfrm>
            <a:off x="10561672" y="6292532"/>
            <a:ext cx="1060493" cy="473346"/>
          </a:xfrm>
          <a:prstGeom prst="ellipse">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fld id="{B75FC0F1-C198-453B-AE80-1D3FC20E56E7}" type="datetime11">
              <a:rPr kumimoji="0" lang="en-GB" sz="1100" b="0" i="0" u="none" strike="noStrike" cap="none" normalizeH="0" baseline="0" smtClean="0">
                <a:ln>
                  <a:noFill/>
                </a:ln>
                <a:solidFill>
                  <a:schemeClr val="bg1"/>
                </a:solidFill>
                <a:effectLst/>
                <a:latin typeface="Verdana" panose="020B0604030504040204" pitchFamily="34" charset="0"/>
                <a:ea typeface="Verdana" panose="020B0604030504040204" pitchFamily="34" charset="0"/>
                <a:cs typeface="Arial" charset="0"/>
              </a:rPr>
              <a:t>14:15:05</a:t>
            </a:fld>
            <a:endParaRPr kumimoji="0" lang="en-GB" sz="1100" b="0"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Arial" charset="0"/>
            </a:endParaRPr>
          </a:p>
        </p:txBody>
      </p:sp>
    </p:spTree>
    <p:extLst>
      <p:ext uri="{BB962C8B-B14F-4D97-AF65-F5344CB8AC3E}">
        <p14:creationId xmlns:p14="http://schemas.microsoft.com/office/powerpoint/2010/main" val="51466554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4" r:id="rId4"/>
  </p:sldLayoutIdLst>
  <p:hf hdr="0"/>
  <p:txStyles>
    <p:titleStyle>
      <a:lvl1pPr algn="l" rtl="0" eaLnBrk="1" fontAlgn="base" hangingPunct="1">
        <a:spcBef>
          <a:spcPct val="0"/>
        </a:spcBef>
        <a:spcAft>
          <a:spcPct val="0"/>
        </a:spcAft>
        <a:defRPr sz="2200" b="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rtl="0" eaLnBrk="1" fontAlgn="base" hangingPunct="1">
        <a:spcBef>
          <a:spcPct val="0"/>
        </a:spcBef>
        <a:spcAft>
          <a:spcPct val="0"/>
        </a:spcAft>
        <a:defRPr sz="3200">
          <a:solidFill>
            <a:srgbClr val="004D75"/>
          </a:solidFill>
          <a:latin typeface="Calibri" pitchFamily="34" charset="0"/>
        </a:defRPr>
      </a:lvl2pPr>
      <a:lvl3pPr algn="l" rtl="0" eaLnBrk="1" fontAlgn="base" hangingPunct="1">
        <a:spcBef>
          <a:spcPct val="0"/>
        </a:spcBef>
        <a:spcAft>
          <a:spcPct val="0"/>
        </a:spcAft>
        <a:defRPr sz="3200">
          <a:solidFill>
            <a:srgbClr val="004D75"/>
          </a:solidFill>
          <a:latin typeface="Calibri" pitchFamily="34" charset="0"/>
        </a:defRPr>
      </a:lvl3pPr>
      <a:lvl4pPr algn="l" rtl="0" eaLnBrk="1" fontAlgn="base" hangingPunct="1">
        <a:spcBef>
          <a:spcPct val="0"/>
        </a:spcBef>
        <a:spcAft>
          <a:spcPct val="0"/>
        </a:spcAft>
        <a:defRPr sz="3200">
          <a:solidFill>
            <a:srgbClr val="004D75"/>
          </a:solidFill>
          <a:latin typeface="Calibri" pitchFamily="34" charset="0"/>
        </a:defRPr>
      </a:lvl4pPr>
      <a:lvl5pPr algn="l" rtl="0" eaLnBrk="1" fontAlgn="base" hangingPunct="1">
        <a:spcBef>
          <a:spcPct val="0"/>
        </a:spcBef>
        <a:spcAft>
          <a:spcPct val="0"/>
        </a:spcAft>
        <a:defRPr sz="3200">
          <a:solidFill>
            <a:srgbClr val="004D75"/>
          </a:solidFill>
          <a:latin typeface="Calibri" pitchFamily="34" charset="0"/>
        </a:defRPr>
      </a:lvl5pPr>
      <a:lvl6pPr marL="457200" algn="l" rtl="0" eaLnBrk="1" fontAlgn="base" hangingPunct="1">
        <a:spcBef>
          <a:spcPct val="0"/>
        </a:spcBef>
        <a:spcAft>
          <a:spcPct val="0"/>
        </a:spcAft>
        <a:defRPr sz="2800">
          <a:solidFill>
            <a:srgbClr val="004D75"/>
          </a:solidFill>
          <a:latin typeface="Verdana" pitchFamily="34" charset="0"/>
        </a:defRPr>
      </a:lvl6pPr>
      <a:lvl7pPr marL="914400" algn="l" rtl="0" eaLnBrk="1" fontAlgn="base" hangingPunct="1">
        <a:spcBef>
          <a:spcPct val="0"/>
        </a:spcBef>
        <a:spcAft>
          <a:spcPct val="0"/>
        </a:spcAft>
        <a:defRPr sz="2800">
          <a:solidFill>
            <a:srgbClr val="004D75"/>
          </a:solidFill>
          <a:latin typeface="Verdana" pitchFamily="34" charset="0"/>
        </a:defRPr>
      </a:lvl7pPr>
      <a:lvl8pPr marL="1371600" algn="l" rtl="0" eaLnBrk="1" fontAlgn="base" hangingPunct="1">
        <a:spcBef>
          <a:spcPct val="0"/>
        </a:spcBef>
        <a:spcAft>
          <a:spcPct val="0"/>
        </a:spcAft>
        <a:defRPr sz="2800">
          <a:solidFill>
            <a:srgbClr val="004D75"/>
          </a:solidFill>
          <a:latin typeface="Verdana" pitchFamily="34" charset="0"/>
        </a:defRPr>
      </a:lvl8pPr>
      <a:lvl9pPr marL="1828800" algn="l" rtl="0" eaLnBrk="1" fontAlgn="base" hangingPunct="1">
        <a:spcBef>
          <a:spcPct val="0"/>
        </a:spcBef>
        <a:spcAft>
          <a:spcPct val="0"/>
        </a:spcAft>
        <a:defRPr sz="2800">
          <a:solidFill>
            <a:srgbClr val="004D75"/>
          </a:solidFill>
          <a:latin typeface="Verdana" pitchFamily="34" charset="0"/>
        </a:defRPr>
      </a:lvl9pPr>
    </p:titleStyle>
    <p:bodyStyle>
      <a:lvl1pPr marL="0" indent="0" algn="l" rtl="0" eaLnBrk="1" fontAlgn="base" hangingPunct="1">
        <a:lnSpc>
          <a:spcPct val="120000"/>
        </a:lnSpc>
        <a:spcBef>
          <a:spcPts val="0"/>
        </a:spcBef>
        <a:spcAft>
          <a:spcPts val="800"/>
        </a:spcAft>
        <a:buNone/>
        <a:defRPr sz="2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33400" indent="-342900" algn="l" rtl="0" eaLnBrk="1" fontAlgn="base" hangingPunct="1">
        <a:lnSpc>
          <a:spcPct val="120000"/>
        </a:lnSpc>
        <a:spcBef>
          <a:spcPts val="0"/>
        </a:spcBef>
        <a:spcAft>
          <a:spcPts val="800"/>
        </a:spcAft>
        <a:buFont typeface="Arial" panose="020B0604020202020204" pitchFamily="34" charset="0"/>
        <a:buChar char="•"/>
        <a:defRPr sz="2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723900" indent="-342900" algn="l" rtl="0" eaLnBrk="1" fontAlgn="base" hangingPunct="1">
        <a:lnSpc>
          <a:spcPct val="120000"/>
        </a:lnSpc>
        <a:spcBef>
          <a:spcPts val="0"/>
        </a:spcBef>
        <a:spcAft>
          <a:spcPts val="800"/>
        </a:spcAft>
        <a:buFont typeface="Arial" panose="020B0604020202020204" pitchFamily="34" charset="0"/>
        <a:buChar char="•"/>
        <a:defRPr sz="2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862013" indent="-141288" algn="l" rtl="0" eaLnBrk="1" fontAlgn="base" hangingPunct="1">
        <a:lnSpc>
          <a:spcPct val="90000"/>
        </a:lnSpc>
        <a:spcBef>
          <a:spcPct val="20000"/>
        </a:spcBef>
        <a:spcAft>
          <a:spcPct val="20000"/>
        </a:spcAft>
        <a:buChar char="–"/>
        <a:defRPr sz="2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235075" indent="-182563" algn="l" rtl="0" eaLnBrk="1" fontAlgn="base" hangingPunct="1">
        <a:lnSpc>
          <a:spcPct val="90000"/>
        </a:lnSpc>
        <a:spcBef>
          <a:spcPct val="20000"/>
        </a:spcBef>
        <a:spcAft>
          <a:spcPct val="20000"/>
        </a:spcAft>
        <a:buChar char="»"/>
        <a:defRPr sz="2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2275" indent="-182563" algn="l" rtl="0" eaLnBrk="1" fontAlgn="base" hangingPunct="1">
        <a:lnSpc>
          <a:spcPct val="90000"/>
        </a:lnSpc>
        <a:spcBef>
          <a:spcPct val="20000"/>
        </a:spcBef>
        <a:spcAft>
          <a:spcPct val="20000"/>
        </a:spcAft>
        <a:buChar char="»"/>
        <a:defRPr sz="1200">
          <a:solidFill>
            <a:srgbClr val="004D75"/>
          </a:solidFill>
          <a:latin typeface="+mn-lt"/>
        </a:defRPr>
      </a:lvl6pPr>
      <a:lvl7pPr marL="2149475" indent="-182563" algn="l" rtl="0" eaLnBrk="1" fontAlgn="base" hangingPunct="1">
        <a:lnSpc>
          <a:spcPct val="90000"/>
        </a:lnSpc>
        <a:spcBef>
          <a:spcPct val="20000"/>
        </a:spcBef>
        <a:spcAft>
          <a:spcPct val="20000"/>
        </a:spcAft>
        <a:buChar char="»"/>
        <a:defRPr sz="1200">
          <a:solidFill>
            <a:srgbClr val="004D75"/>
          </a:solidFill>
          <a:latin typeface="+mn-lt"/>
        </a:defRPr>
      </a:lvl7pPr>
      <a:lvl8pPr marL="2606675" indent="-182563" algn="l" rtl="0" eaLnBrk="1" fontAlgn="base" hangingPunct="1">
        <a:lnSpc>
          <a:spcPct val="90000"/>
        </a:lnSpc>
        <a:spcBef>
          <a:spcPct val="20000"/>
        </a:spcBef>
        <a:spcAft>
          <a:spcPct val="20000"/>
        </a:spcAft>
        <a:buChar char="»"/>
        <a:defRPr sz="1200">
          <a:solidFill>
            <a:srgbClr val="004D75"/>
          </a:solidFill>
          <a:latin typeface="+mn-lt"/>
        </a:defRPr>
      </a:lvl8pPr>
      <a:lvl9pPr marL="3063875" indent="-182563" algn="l" rtl="0" eaLnBrk="1" fontAlgn="base" hangingPunct="1">
        <a:lnSpc>
          <a:spcPct val="90000"/>
        </a:lnSpc>
        <a:spcBef>
          <a:spcPct val="20000"/>
        </a:spcBef>
        <a:spcAft>
          <a:spcPct val="20000"/>
        </a:spcAft>
        <a:buChar char="»"/>
        <a:defRPr sz="1200">
          <a:solidFill>
            <a:srgbClr val="004D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7AFB420-1E20-53AD-5F5A-BA060170D63B}"/>
              </a:ext>
            </a:extLst>
          </p:cNvPr>
          <p:cNvSpPr txBox="1"/>
          <p:nvPr userDrawn="1"/>
        </p:nvSpPr>
        <p:spPr>
          <a:xfrm>
            <a:off x="0" y="6237312"/>
            <a:ext cx="12192000" cy="620688"/>
          </a:xfrm>
          <a:prstGeom prst="rect">
            <a:avLst/>
          </a:prstGeom>
          <a:solidFill>
            <a:srgbClr val="ED0145">
              <a:alpha val="20000"/>
            </a:srgbClr>
          </a:solidFill>
        </p:spPr>
        <p:txBody>
          <a:bodyPr wrap="square" lIns="180000" tIns="0" rIns="0" bIns="0" rtlCol="0" anchor="ctr" anchorCtr="0">
            <a:noAutofit/>
          </a:bodyPr>
          <a:lstStyle/>
          <a:p>
            <a:pPr marL="266700" marR="0" indent="0" algn="l" defTabSz="914400" rtl="0" eaLnBrk="1" fontAlgn="base" latinLnBrk="0" hangingPunct="1">
              <a:lnSpc>
                <a:spcPct val="100000"/>
              </a:lnSpc>
              <a:spcBef>
                <a:spcPct val="0"/>
              </a:spcBef>
              <a:spcAft>
                <a:spcPct val="0"/>
              </a:spcAft>
              <a:buClrTx/>
              <a:buSzTx/>
              <a:buFontTx/>
              <a:buNone/>
              <a:tabLst>
                <a:tab pos="11385550" algn="r"/>
              </a:tabLst>
              <a:defRPr/>
            </a:pPr>
            <a:r>
              <a:rPr lang="en-GB" sz="1200" i="0" dirty="0">
                <a:solidFill>
                  <a:schemeClr val="tx1"/>
                </a:solidFill>
                <a:latin typeface="Calibri" panose="020F0502020204030204" pitchFamily="34" charset="0"/>
              </a:rPr>
              <a:t>        mark.crowley@ntu.ac.uk</a:t>
            </a:r>
            <a:endParaRPr lang="en-GB" sz="1200" i="0" kern="1200" dirty="0">
              <a:solidFill>
                <a:schemeClr val="tx1"/>
              </a:solidFill>
              <a:latin typeface="Calibri" panose="020F0502020204030204" pitchFamily="34" charset="0"/>
              <a:ea typeface="+mn-ea"/>
              <a:cs typeface="Arial" charset="0"/>
            </a:endParaRPr>
          </a:p>
        </p:txBody>
      </p:sp>
      <p:grpSp>
        <p:nvGrpSpPr>
          <p:cNvPr id="8" name="Group 7">
            <a:extLst>
              <a:ext uri="{FF2B5EF4-FFF2-40B4-BE49-F238E27FC236}">
                <a16:creationId xmlns:a16="http://schemas.microsoft.com/office/drawing/2014/main" id="{508485D4-CC8D-E328-4A38-A6E1B68AC7F5}"/>
              </a:ext>
            </a:extLst>
          </p:cNvPr>
          <p:cNvGrpSpPr/>
          <p:nvPr userDrawn="1"/>
        </p:nvGrpSpPr>
        <p:grpSpPr>
          <a:xfrm>
            <a:off x="11640616" y="6309320"/>
            <a:ext cx="360040" cy="433090"/>
            <a:chOff x="11709906" y="6536456"/>
            <a:chExt cx="232712" cy="277962"/>
          </a:xfrm>
        </p:grpSpPr>
        <p:sp>
          <p:nvSpPr>
            <p:cNvPr id="9" name="Rectangle 8">
              <a:extLst>
                <a:ext uri="{FF2B5EF4-FFF2-40B4-BE49-F238E27FC236}">
                  <a16:creationId xmlns:a16="http://schemas.microsoft.com/office/drawing/2014/main" id="{B4214B04-2DEC-A428-B42E-32A3E4347125}"/>
                </a:ext>
              </a:extLst>
            </p:cNvPr>
            <p:cNvSpPr/>
            <p:nvPr userDrawn="1"/>
          </p:nvSpPr>
          <p:spPr bwMode="auto">
            <a:xfrm>
              <a:off x="11722606" y="6584950"/>
              <a:ext cx="202694" cy="1206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pic>
          <p:nvPicPr>
            <p:cNvPr id="10" name="Picture 4">
              <a:extLst>
                <a:ext uri="{FF2B5EF4-FFF2-40B4-BE49-F238E27FC236}">
                  <a16:creationId xmlns:a16="http://schemas.microsoft.com/office/drawing/2014/main" id="{0520BB5D-3E5D-03BC-3F96-9DDCA4B8B786}"/>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709906" y="6536456"/>
              <a:ext cx="232712" cy="2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Oval 11">
            <a:extLst>
              <a:ext uri="{FF2B5EF4-FFF2-40B4-BE49-F238E27FC236}">
                <a16:creationId xmlns:a16="http://schemas.microsoft.com/office/drawing/2014/main" id="{8D217D2E-753A-3B1E-52A9-1C307C2DA675}"/>
              </a:ext>
            </a:extLst>
          </p:cNvPr>
          <p:cNvSpPr/>
          <p:nvPr userDrawn="1"/>
        </p:nvSpPr>
        <p:spPr bwMode="auto">
          <a:xfrm>
            <a:off x="165015" y="6309320"/>
            <a:ext cx="458377" cy="473346"/>
          </a:xfrm>
          <a:prstGeom prst="ellipse">
            <a:avLst/>
          </a:prstGeom>
          <a:solidFill>
            <a:srgbClr val="ED014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fld id="{960C078A-EBC2-4239-9891-493BA5ED2D5D}" type="slidenum">
              <a:rPr kumimoji="0" lang="en-GB" sz="1200" b="1" i="0" u="none" strike="noStrike" cap="none" normalizeH="0" baseline="0" smtClean="0">
                <a:ln>
                  <a:noFill/>
                </a:ln>
                <a:solidFill>
                  <a:schemeClr val="bg1"/>
                </a:solidFill>
                <a:effectLst/>
                <a:latin typeface="Calibri" panose="020F0502020204030204" pitchFamily="34" charset="0"/>
                <a:cs typeface="Arial" charset="0"/>
              </a:rPr>
              <a:pPr marL="0" marR="0" indent="0" algn="ctr" defTabSz="914400" rtl="0" eaLnBrk="0" fontAlgn="base" latinLnBrk="0" hangingPunct="0">
                <a:lnSpc>
                  <a:spcPct val="100000"/>
                </a:lnSpc>
                <a:spcBef>
                  <a:spcPct val="0"/>
                </a:spcBef>
                <a:spcAft>
                  <a:spcPct val="0"/>
                </a:spcAft>
                <a:buClrTx/>
                <a:buSzTx/>
                <a:buFontTx/>
                <a:buNone/>
                <a:tabLst/>
              </a:pPr>
              <a:t>‹#›</a:t>
            </a:fld>
            <a:endParaRPr kumimoji="0" lang="en-GB" sz="1200" b="1" i="0" u="none" strike="noStrike" cap="none" normalizeH="0" baseline="0" dirty="0">
              <a:ln>
                <a:noFill/>
              </a:ln>
              <a:solidFill>
                <a:schemeClr val="bg1"/>
              </a:solidFill>
              <a:effectLst/>
              <a:latin typeface="Calibri" panose="020F0502020204030204" pitchFamily="34" charset="0"/>
              <a:cs typeface="Arial" charset="0"/>
            </a:endParaRPr>
          </a:p>
        </p:txBody>
      </p:sp>
      <p:sp>
        <p:nvSpPr>
          <p:cNvPr id="13" name="Oval 12">
            <a:extLst>
              <a:ext uri="{FF2B5EF4-FFF2-40B4-BE49-F238E27FC236}">
                <a16:creationId xmlns:a16="http://schemas.microsoft.com/office/drawing/2014/main" id="{BE670508-3D18-E7EA-7929-3349CA89B52F}"/>
              </a:ext>
            </a:extLst>
          </p:cNvPr>
          <p:cNvSpPr/>
          <p:nvPr userDrawn="1"/>
        </p:nvSpPr>
        <p:spPr bwMode="auto">
          <a:xfrm>
            <a:off x="10561672" y="6292532"/>
            <a:ext cx="1060493" cy="473346"/>
          </a:xfrm>
          <a:prstGeom prst="ellipse">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fld id="{B75FC0F1-C198-453B-AE80-1D3FC20E56E7}" type="datetime11">
              <a:rPr kumimoji="0" lang="en-GB" sz="1100" b="0" i="0" u="none" strike="noStrike" cap="none" normalizeH="0" baseline="0" smtClean="0">
                <a:ln>
                  <a:noFill/>
                </a:ln>
                <a:solidFill>
                  <a:schemeClr val="bg1"/>
                </a:solidFill>
                <a:effectLst/>
                <a:latin typeface="Verdana" panose="020B0604030504040204" pitchFamily="34" charset="0"/>
                <a:ea typeface="Verdana" panose="020B0604030504040204" pitchFamily="34" charset="0"/>
                <a:cs typeface="Arial" charset="0"/>
              </a:rPr>
              <a:t>14:15:05</a:t>
            </a:fld>
            <a:endParaRPr kumimoji="0" lang="en-GB" sz="1100" b="0"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Arial" charset="0"/>
            </a:endParaRPr>
          </a:p>
        </p:txBody>
      </p:sp>
    </p:spTree>
    <p:extLst>
      <p:ext uri="{BB962C8B-B14F-4D97-AF65-F5344CB8AC3E}">
        <p14:creationId xmlns:p14="http://schemas.microsoft.com/office/powerpoint/2010/main" val="340070801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2.wdp"/><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9.png"/><Relationship Id="rId5" Type="http://schemas.microsoft.com/office/2007/relationships/hdphoto" Target="../media/hdphoto3.wdp"/><Relationship Id="rId10"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emf"/><Relationship Id="rId1" Type="http://schemas.openxmlformats.org/officeDocument/2006/relationships/slideLayout" Target="../slideLayouts/slideLayout3.xml"/><Relationship Id="rId5" Type="http://schemas.openxmlformats.org/officeDocument/2006/relationships/image" Target="../media/image13.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microsoft.com/office/2007/relationships/hdphoto" Target="../media/hdphoto4.wdp"/><Relationship Id="rId5" Type="http://schemas.openxmlformats.org/officeDocument/2006/relationships/image" Target="../media/image18.png"/><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slide" Target="slide19.xml"/><Relationship Id="rId3" Type="http://schemas.openxmlformats.org/officeDocument/2006/relationships/image" Target="../media/image21.emf"/><Relationship Id="rId7" Type="http://schemas.openxmlformats.org/officeDocument/2006/relationships/image" Target="../media/image25.emf"/><Relationship Id="rId12" Type="http://schemas.openxmlformats.org/officeDocument/2006/relationships/image" Target="../media/image30.png"/><Relationship Id="rId2" Type="http://schemas.openxmlformats.org/officeDocument/2006/relationships/image" Target="../media/image20.emf"/><Relationship Id="rId1" Type="http://schemas.openxmlformats.org/officeDocument/2006/relationships/slideLayout" Target="../slideLayouts/slideLayout3.xml"/><Relationship Id="rId6" Type="http://schemas.openxmlformats.org/officeDocument/2006/relationships/image" Target="../media/image24.emf"/><Relationship Id="rId11" Type="http://schemas.openxmlformats.org/officeDocument/2006/relationships/image" Target="../media/image29.emf"/><Relationship Id="rId5" Type="http://schemas.openxmlformats.org/officeDocument/2006/relationships/image" Target="../media/image23.emf"/><Relationship Id="rId10" Type="http://schemas.openxmlformats.org/officeDocument/2006/relationships/image" Target="../media/image28.emf"/><Relationship Id="rId4" Type="http://schemas.openxmlformats.org/officeDocument/2006/relationships/image" Target="../media/image22.emf"/><Relationship Id="rId9" Type="http://schemas.openxmlformats.org/officeDocument/2006/relationships/image" Target="../media/image27.emf"/><Relationship Id="rId14" Type="http://schemas.openxmlformats.org/officeDocument/2006/relationships/image" Target="../media/image30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2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emf"/><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image" Target="../media/image36.emf"/><Relationship Id="rId16"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2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5.xml"/><Relationship Id="rId5" Type="http://schemas.openxmlformats.org/officeDocument/2006/relationships/image" Target="../media/image56.pn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5.xml"/><Relationship Id="rId5" Type="http://schemas.openxmlformats.org/officeDocument/2006/relationships/image" Target="../media/image57.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0.png"/><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0.png"/><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microsoft.com/office/2007/relationships/hdphoto" Target="../media/hdphoto6.wdp"/></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0.png"/><Relationship Id="rId1" Type="http://schemas.openxmlformats.org/officeDocument/2006/relationships/slideLayout" Target="../slideLayouts/slideLayout3.xml"/><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hyperlink" Target="https://www.nfer.ac.uk/teacher-labour-market-in-england-annual-report-2023/" TargetMode="External"/><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A6A6-226F-4E83-9F61-516879E6456D}"/>
              </a:ext>
            </a:extLst>
          </p:cNvPr>
          <p:cNvSpPr>
            <a:spLocks noGrp="1"/>
          </p:cNvSpPr>
          <p:nvPr>
            <p:ph type="ctrTitle"/>
          </p:nvPr>
        </p:nvSpPr>
        <p:spPr/>
        <p:txBody>
          <a:bodyPr/>
          <a:lstStyle/>
          <a:p>
            <a:r>
              <a:rPr lang="en-GB" sz="2800" dirty="0"/>
              <a:t>Recruitment into Postgraduate ITT (Science)</a:t>
            </a:r>
            <a:br>
              <a:rPr lang="en-GB" sz="2800" dirty="0"/>
            </a:br>
            <a:r>
              <a:rPr lang="en-GB" sz="2800" b="0" dirty="0"/>
              <a:t>IoP April 2024</a:t>
            </a:r>
          </a:p>
        </p:txBody>
      </p:sp>
      <p:sp>
        <p:nvSpPr>
          <p:cNvPr id="3" name="Subtitle 2">
            <a:extLst>
              <a:ext uri="{FF2B5EF4-FFF2-40B4-BE49-F238E27FC236}">
                <a16:creationId xmlns:a16="http://schemas.microsoft.com/office/drawing/2014/main" id="{7EFC4FC7-D920-4C99-A7C2-7B213FCE50D8}"/>
              </a:ext>
            </a:extLst>
          </p:cNvPr>
          <p:cNvSpPr>
            <a:spLocks noGrp="1"/>
          </p:cNvSpPr>
          <p:nvPr>
            <p:ph type="subTitle" idx="1"/>
          </p:nvPr>
        </p:nvSpPr>
        <p:spPr>
          <a:xfrm>
            <a:off x="914400" y="3394186"/>
            <a:ext cx="10363200" cy="455509"/>
          </a:xfrm>
        </p:spPr>
        <p:txBody>
          <a:bodyPr/>
          <a:lstStyle/>
          <a:p>
            <a:r>
              <a:rPr lang="en-GB" dirty="0"/>
              <a:t>Mark Crowley</a:t>
            </a:r>
          </a:p>
        </p:txBody>
      </p:sp>
    </p:spTree>
    <p:custDataLst>
      <p:tags r:id="rId1"/>
    </p:custDataLst>
    <p:extLst>
      <p:ext uri="{BB962C8B-B14F-4D97-AF65-F5344CB8AC3E}">
        <p14:creationId xmlns:p14="http://schemas.microsoft.com/office/powerpoint/2010/main" val="272486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92E982-B703-4F8C-9C34-242E77FA8DA2}"/>
              </a:ext>
            </a:extLst>
          </p:cNvPr>
          <p:cNvSpPr>
            <a:spLocks noGrp="1"/>
          </p:cNvSpPr>
          <p:nvPr>
            <p:ph type="title"/>
          </p:nvPr>
        </p:nvSpPr>
        <p:spPr/>
        <p:txBody>
          <a:bodyPr/>
          <a:lstStyle/>
          <a:p>
            <a:r>
              <a:rPr lang="en-GB" dirty="0"/>
              <a:t>Updated DfE model for targets</a:t>
            </a:r>
            <a:endParaRPr lang="en-GB" b="0" dirty="0"/>
          </a:p>
        </p:txBody>
      </p:sp>
      <p:grpSp>
        <p:nvGrpSpPr>
          <p:cNvPr id="4143" name="Teachers">
            <a:extLst>
              <a:ext uri="{FF2B5EF4-FFF2-40B4-BE49-F238E27FC236}">
                <a16:creationId xmlns:a16="http://schemas.microsoft.com/office/drawing/2014/main" id="{714ADEFC-082A-4806-A18B-B1FAB8E0B765}"/>
              </a:ext>
            </a:extLst>
          </p:cNvPr>
          <p:cNvGrpSpPr/>
          <p:nvPr/>
        </p:nvGrpSpPr>
        <p:grpSpPr>
          <a:xfrm>
            <a:off x="3530289" y="4116354"/>
            <a:ext cx="1791633" cy="1891368"/>
            <a:chOff x="4664407" y="4225214"/>
            <a:chExt cx="1791633" cy="1891368"/>
          </a:xfrm>
        </p:grpSpPr>
        <p:pic>
          <p:nvPicPr>
            <p:cNvPr id="4142" name="Picture 4141">
              <a:extLst>
                <a:ext uri="{FF2B5EF4-FFF2-40B4-BE49-F238E27FC236}">
                  <a16:creationId xmlns:a16="http://schemas.microsoft.com/office/drawing/2014/main" id="{64C6D8E8-2CA1-4373-9039-16402534D19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4751006" y="4225214"/>
              <a:ext cx="1705034" cy="1364026"/>
            </a:xfrm>
            <a:prstGeom prst="rect">
              <a:avLst/>
            </a:prstGeom>
          </p:spPr>
        </p:pic>
        <p:sp>
          <p:nvSpPr>
            <p:cNvPr id="76" name="TextBox 75">
              <a:extLst>
                <a:ext uri="{FF2B5EF4-FFF2-40B4-BE49-F238E27FC236}">
                  <a16:creationId xmlns:a16="http://schemas.microsoft.com/office/drawing/2014/main" id="{B10D7245-B66F-4742-8228-8EE47977454A}"/>
                </a:ext>
              </a:extLst>
            </p:cNvPr>
            <p:cNvSpPr txBox="1"/>
            <p:nvPr/>
          </p:nvSpPr>
          <p:spPr>
            <a:xfrm>
              <a:off x="4664407" y="5470251"/>
              <a:ext cx="175240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Current stock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of teachers</a:t>
              </a:r>
            </a:p>
          </p:txBody>
        </p:sp>
      </p:grpSp>
      <p:grpSp>
        <p:nvGrpSpPr>
          <p:cNvPr id="2" name="Group 1">
            <a:extLst>
              <a:ext uri="{FF2B5EF4-FFF2-40B4-BE49-F238E27FC236}">
                <a16:creationId xmlns:a16="http://schemas.microsoft.com/office/drawing/2014/main" id="{D72B4DD2-0494-4AE7-B965-635C5E24C2EB}"/>
              </a:ext>
            </a:extLst>
          </p:cNvPr>
          <p:cNvGrpSpPr/>
          <p:nvPr/>
        </p:nvGrpSpPr>
        <p:grpSpPr>
          <a:xfrm>
            <a:off x="304033" y="2831489"/>
            <a:ext cx="1732660" cy="916533"/>
            <a:chOff x="500673" y="2831489"/>
            <a:chExt cx="1732660" cy="916533"/>
          </a:xfrm>
        </p:grpSpPr>
        <p:pic>
          <p:nvPicPr>
            <p:cNvPr id="47" name="Picture 46">
              <a:extLst>
                <a:ext uri="{FF2B5EF4-FFF2-40B4-BE49-F238E27FC236}">
                  <a16:creationId xmlns:a16="http://schemas.microsoft.com/office/drawing/2014/main" id="{ED5D7E10-8DD9-41A4-BAB9-0867DB1B17CD}"/>
                </a:ext>
              </a:extLst>
            </p:cNvPr>
            <p:cNvPicPr>
              <a:picLocks noChangeAspect="1"/>
            </p:cNvPicPr>
            <p:nvPr/>
          </p:nvPicPr>
          <p:blipFill>
            <a:blip r:embed="rId4">
              <a:duotone>
                <a:srgbClr val="FFC000">
                  <a:shade val="45000"/>
                  <a:satMod val="135000"/>
                </a:srgbClr>
                <a:prstClr val="white"/>
              </a:duotone>
              <a:extLst>
                <a:ext uri="{BEBA8EAE-BF5A-486C-A8C5-ECC9F3942E4B}">
                  <a14:imgProps xmlns:a14="http://schemas.microsoft.com/office/drawing/2010/main">
                    <a14:imgLayer r:embed="rId5">
                      <a14:imgEffect>
                        <a14:backgroundRemoval t="10000" b="90000" l="10000" r="90000">
                          <a14:foregroundMark x1="51154" y1="42600" x2="51154" y2="42600"/>
                          <a14:foregroundMark x1="51154" y1="45400" x2="51154" y2="66400"/>
                          <a14:foregroundMark x1="52500" y1="26800" x2="52500" y2="18000"/>
                        </a14:backgroundRemoval>
                      </a14:imgEffect>
                    </a14:imgLayer>
                  </a14:imgProps>
                </a:ext>
              </a:extLst>
            </a:blip>
            <a:stretch>
              <a:fillRect/>
            </a:stretch>
          </p:blipFill>
          <p:spPr>
            <a:xfrm>
              <a:off x="1280139" y="2831489"/>
              <a:ext cx="953194" cy="916533"/>
            </a:xfrm>
            <a:prstGeom prst="rect">
              <a:avLst/>
            </a:prstGeom>
          </p:spPr>
        </p:pic>
        <p:sp>
          <p:nvSpPr>
            <p:cNvPr id="133" name="TextBox 132">
              <a:extLst>
                <a:ext uri="{FF2B5EF4-FFF2-40B4-BE49-F238E27FC236}">
                  <a16:creationId xmlns:a16="http://schemas.microsoft.com/office/drawing/2014/main" id="{262171F6-48AB-4EC3-8E58-459BBDDCDB6C}"/>
                </a:ext>
              </a:extLst>
            </p:cNvPr>
            <p:cNvSpPr txBox="1"/>
            <p:nvPr/>
          </p:nvSpPr>
          <p:spPr>
            <a:xfrm>
              <a:off x="500673" y="2972293"/>
              <a:ext cx="842667"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BAB35"/>
                  </a:solidFill>
                  <a:effectLst/>
                  <a:uLnTx/>
                  <a:uFillTx/>
                  <a:latin typeface="Verdana" panose="020B0604030504040204" pitchFamily="34" charset="0"/>
                  <a:ea typeface="Verdana" panose="020B0604030504040204" pitchFamily="34" charset="0"/>
                  <a:cs typeface="+mn-cs"/>
                </a:rPr>
                <a:t>DfE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BAB35"/>
                  </a:solidFill>
                  <a:effectLst/>
                  <a:uLnTx/>
                  <a:uFillTx/>
                  <a:latin typeface="Verdana" panose="020B0604030504040204" pitchFamily="34" charset="0"/>
                  <a:ea typeface="Verdana" panose="020B0604030504040204" pitchFamily="34" charset="0"/>
                  <a:cs typeface="+mn-cs"/>
                </a:rPr>
                <a:t>Policy</a:t>
              </a:r>
            </a:p>
          </p:txBody>
        </p:sp>
      </p:grpSp>
      <p:grpSp>
        <p:nvGrpSpPr>
          <p:cNvPr id="4129" name="Timetable">
            <a:extLst>
              <a:ext uri="{FF2B5EF4-FFF2-40B4-BE49-F238E27FC236}">
                <a16:creationId xmlns:a16="http://schemas.microsoft.com/office/drawing/2014/main" id="{CB836B01-74AF-46A8-BC0D-6CE3193AF276}"/>
              </a:ext>
            </a:extLst>
          </p:cNvPr>
          <p:cNvGrpSpPr/>
          <p:nvPr/>
        </p:nvGrpSpPr>
        <p:grpSpPr>
          <a:xfrm>
            <a:off x="1514761" y="878584"/>
            <a:ext cx="1210793" cy="1654107"/>
            <a:chOff x="5137164" y="766445"/>
            <a:chExt cx="1210793" cy="1654107"/>
          </a:xfrm>
        </p:grpSpPr>
        <p:pic>
          <p:nvPicPr>
            <p:cNvPr id="39" name="Picture 38">
              <a:extLst>
                <a:ext uri="{FF2B5EF4-FFF2-40B4-BE49-F238E27FC236}">
                  <a16:creationId xmlns:a16="http://schemas.microsoft.com/office/drawing/2014/main" id="{2C3A3926-A2A9-4F4D-91DA-45A98A19F0DB}"/>
                </a:ext>
              </a:extLst>
            </p:cNvPr>
            <p:cNvPicPr>
              <a:picLocks noChangeAspect="1"/>
            </p:cNvPicPr>
            <p:nvPr/>
          </p:nvPicPr>
          <p:blipFill>
            <a:blip r:embed="rId6"/>
            <a:stretch>
              <a:fillRect/>
            </a:stretch>
          </p:blipFill>
          <p:spPr>
            <a:xfrm>
              <a:off x="5137164" y="1497113"/>
              <a:ext cx="1210793" cy="923439"/>
            </a:xfrm>
            <a:prstGeom prst="rect">
              <a:avLst/>
            </a:prstGeom>
          </p:spPr>
        </p:pic>
        <p:sp>
          <p:nvSpPr>
            <p:cNvPr id="40" name="TextBox 39">
              <a:extLst>
                <a:ext uri="{FF2B5EF4-FFF2-40B4-BE49-F238E27FC236}">
                  <a16:creationId xmlns:a16="http://schemas.microsoft.com/office/drawing/2014/main" id="{44EFAC84-80E9-42FF-8603-04B58462AA2F}"/>
                </a:ext>
              </a:extLst>
            </p:cNvPr>
            <p:cNvSpPr txBox="1"/>
            <p:nvPr/>
          </p:nvSpPr>
          <p:spPr>
            <a:xfrm>
              <a:off x="5137164" y="766445"/>
              <a:ext cx="1143262"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solidFill>
                  <a:effectLst/>
                  <a:uLnTx/>
                  <a:uFillTx/>
                  <a:latin typeface="Verdana" panose="020B0604030504040204" pitchFamily="34" charset="0"/>
                  <a:ea typeface="Verdana" panose="020B0604030504040204" pitchFamily="34" charset="0"/>
                  <a:cs typeface="+mn-cs"/>
                </a:rPr>
                <a:t>Subject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solidFill>
                  <a:effectLst/>
                  <a:uLnTx/>
                  <a:uFillTx/>
                  <a:latin typeface="Verdana" panose="020B0604030504040204" pitchFamily="34" charset="0"/>
                  <a:ea typeface="Verdana" panose="020B0604030504040204" pitchFamily="34" charset="0"/>
                  <a:cs typeface="+mn-cs"/>
                </a:rPr>
                <a:t>hours</a:t>
              </a:r>
            </a:p>
          </p:txBody>
        </p:sp>
      </p:grpSp>
      <p:grpSp>
        <p:nvGrpSpPr>
          <p:cNvPr id="4122" name="Red_connect">
            <a:extLst>
              <a:ext uri="{FF2B5EF4-FFF2-40B4-BE49-F238E27FC236}">
                <a16:creationId xmlns:a16="http://schemas.microsoft.com/office/drawing/2014/main" id="{A0EC02FB-ED8F-4DBE-A823-1E611AFD42F5}"/>
              </a:ext>
            </a:extLst>
          </p:cNvPr>
          <p:cNvGrpSpPr/>
          <p:nvPr/>
        </p:nvGrpSpPr>
        <p:grpSpPr>
          <a:xfrm>
            <a:off x="2752305" y="2444357"/>
            <a:ext cx="3105296" cy="579231"/>
            <a:chOff x="3863752" y="2193177"/>
            <a:chExt cx="3105296" cy="579231"/>
          </a:xfrm>
        </p:grpSpPr>
        <p:sp>
          <p:nvSpPr>
            <p:cNvPr id="106" name="Freeform: Shape 105">
              <a:extLst>
                <a:ext uri="{FF2B5EF4-FFF2-40B4-BE49-F238E27FC236}">
                  <a16:creationId xmlns:a16="http://schemas.microsoft.com/office/drawing/2014/main" id="{928C8E19-3755-4A24-A948-40D626ED81F7}"/>
                </a:ext>
              </a:extLst>
            </p:cNvPr>
            <p:cNvSpPr/>
            <p:nvPr/>
          </p:nvSpPr>
          <p:spPr>
            <a:xfrm>
              <a:off x="4012717" y="2358717"/>
              <a:ext cx="2956331" cy="413691"/>
            </a:xfrm>
            <a:custGeom>
              <a:avLst/>
              <a:gdLst>
                <a:gd name="connsiteX0" fmla="*/ 2334986 w 2334986"/>
                <a:gd name="connsiteY0" fmla="*/ 413657 h 413657"/>
                <a:gd name="connsiteX1" fmla="*/ 381000 w 2334986"/>
                <a:gd name="connsiteY1" fmla="*/ 413657 h 413657"/>
                <a:gd name="connsiteX2" fmla="*/ 0 w 2334986"/>
                <a:gd name="connsiteY2" fmla="*/ 0 h 413657"/>
                <a:gd name="connsiteX0" fmla="*/ 2334986 w 2334986"/>
                <a:gd name="connsiteY0" fmla="*/ 413657 h 413691"/>
                <a:gd name="connsiteX1" fmla="*/ 381000 w 2334986"/>
                <a:gd name="connsiteY1" fmla="*/ 413657 h 413691"/>
                <a:gd name="connsiteX2" fmla="*/ 0 w 2334986"/>
                <a:gd name="connsiteY2" fmla="*/ 0 h 413691"/>
              </a:gdLst>
              <a:ahLst/>
              <a:cxnLst>
                <a:cxn ang="0">
                  <a:pos x="connsiteX0" y="connsiteY0"/>
                </a:cxn>
                <a:cxn ang="0">
                  <a:pos x="connsiteX1" y="connsiteY1"/>
                </a:cxn>
                <a:cxn ang="0">
                  <a:pos x="connsiteX2" y="connsiteY2"/>
                </a:cxn>
              </a:cxnLst>
              <a:rect l="l" t="t" r="r" b="b"/>
              <a:pathLst>
                <a:path w="2334986" h="413691">
                  <a:moveTo>
                    <a:pt x="2334986" y="413657"/>
                  </a:moveTo>
                  <a:lnTo>
                    <a:pt x="381000" y="413657"/>
                  </a:lnTo>
                  <a:cubicBezTo>
                    <a:pt x="210458" y="417285"/>
                    <a:pt x="127000" y="137886"/>
                    <a:pt x="0" y="0"/>
                  </a:cubicBezTo>
                </a:path>
              </a:pathLst>
            </a:custGeom>
            <a:noFill/>
            <a:ln w="57150">
              <a:solidFill>
                <a:srgbClr val="4472C4"/>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07" name="Oval 106">
              <a:extLst>
                <a:ext uri="{FF2B5EF4-FFF2-40B4-BE49-F238E27FC236}">
                  <a16:creationId xmlns:a16="http://schemas.microsoft.com/office/drawing/2014/main" id="{54B5A1F5-B9C2-4CD1-BB28-0AF63A34A8BE}"/>
                </a:ext>
              </a:extLst>
            </p:cNvPr>
            <p:cNvSpPr/>
            <p:nvPr/>
          </p:nvSpPr>
          <p:spPr>
            <a:xfrm>
              <a:off x="3863752" y="2193177"/>
              <a:ext cx="203071" cy="216024"/>
            </a:xfrm>
            <a:prstGeom prst="ellipse">
              <a:avLst/>
            </a:prstGeom>
            <a:solidFill>
              <a:schemeClr val="bg1"/>
            </a:solid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109" name="Purple_connect">
            <a:extLst>
              <a:ext uri="{FF2B5EF4-FFF2-40B4-BE49-F238E27FC236}">
                <a16:creationId xmlns:a16="http://schemas.microsoft.com/office/drawing/2014/main" id="{0D068B46-BB96-4686-8F56-4A6BCFABB7CF}"/>
              </a:ext>
            </a:extLst>
          </p:cNvPr>
          <p:cNvGrpSpPr/>
          <p:nvPr/>
        </p:nvGrpSpPr>
        <p:grpSpPr>
          <a:xfrm flipV="1">
            <a:off x="4210602" y="3683830"/>
            <a:ext cx="1646999" cy="500407"/>
            <a:chOff x="5322049" y="2021684"/>
            <a:chExt cx="1646999" cy="521703"/>
          </a:xfrm>
        </p:grpSpPr>
        <p:sp>
          <p:nvSpPr>
            <p:cNvPr id="110" name="Freeform: Shape 109">
              <a:extLst>
                <a:ext uri="{FF2B5EF4-FFF2-40B4-BE49-F238E27FC236}">
                  <a16:creationId xmlns:a16="http://schemas.microsoft.com/office/drawing/2014/main" id="{62D46CDB-3FF8-4A46-99C8-5C56F23B3CBC}"/>
                </a:ext>
              </a:extLst>
            </p:cNvPr>
            <p:cNvSpPr/>
            <p:nvPr/>
          </p:nvSpPr>
          <p:spPr>
            <a:xfrm>
              <a:off x="5417198" y="2129696"/>
              <a:ext cx="1551850" cy="413691"/>
            </a:xfrm>
            <a:custGeom>
              <a:avLst/>
              <a:gdLst>
                <a:gd name="connsiteX0" fmla="*/ 2334986 w 2334986"/>
                <a:gd name="connsiteY0" fmla="*/ 413657 h 413657"/>
                <a:gd name="connsiteX1" fmla="*/ 381000 w 2334986"/>
                <a:gd name="connsiteY1" fmla="*/ 413657 h 413657"/>
                <a:gd name="connsiteX2" fmla="*/ 0 w 2334986"/>
                <a:gd name="connsiteY2" fmla="*/ 0 h 413657"/>
                <a:gd name="connsiteX0" fmla="*/ 2334986 w 2334986"/>
                <a:gd name="connsiteY0" fmla="*/ 413657 h 413691"/>
                <a:gd name="connsiteX1" fmla="*/ 381000 w 2334986"/>
                <a:gd name="connsiteY1" fmla="*/ 413657 h 413691"/>
                <a:gd name="connsiteX2" fmla="*/ 0 w 2334986"/>
                <a:gd name="connsiteY2" fmla="*/ 0 h 413691"/>
              </a:gdLst>
              <a:ahLst/>
              <a:cxnLst>
                <a:cxn ang="0">
                  <a:pos x="connsiteX0" y="connsiteY0"/>
                </a:cxn>
                <a:cxn ang="0">
                  <a:pos x="connsiteX1" y="connsiteY1"/>
                </a:cxn>
                <a:cxn ang="0">
                  <a:pos x="connsiteX2" y="connsiteY2"/>
                </a:cxn>
              </a:cxnLst>
              <a:rect l="l" t="t" r="r" b="b"/>
              <a:pathLst>
                <a:path w="2334986" h="413691">
                  <a:moveTo>
                    <a:pt x="2334986" y="413657"/>
                  </a:moveTo>
                  <a:lnTo>
                    <a:pt x="381000" y="413657"/>
                  </a:lnTo>
                  <a:cubicBezTo>
                    <a:pt x="210458" y="417285"/>
                    <a:pt x="127000" y="137886"/>
                    <a:pt x="0" y="0"/>
                  </a:cubicBezTo>
                </a:path>
              </a:pathLst>
            </a:custGeom>
            <a:noFill/>
            <a:ln w="57150">
              <a:solidFill>
                <a:srgbClr val="7030A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1" name="Oval 110">
              <a:extLst>
                <a:ext uri="{FF2B5EF4-FFF2-40B4-BE49-F238E27FC236}">
                  <a16:creationId xmlns:a16="http://schemas.microsoft.com/office/drawing/2014/main" id="{F9243B1C-A83F-4CAA-B827-924C7D1E670C}"/>
                </a:ext>
              </a:extLst>
            </p:cNvPr>
            <p:cNvSpPr/>
            <p:nvPr/>
          </p:nvSpPr>
          <p:spPr>
            <a:xfrm>
              <a:off x="5322049" y="2021684"/>
              <a:ext cx="203071" cy="216024"/>
            </a:xfrm>
            <a:prstGeom prst="ellipse">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4144" name="Pupils">
            <a:extLst>
              <a:ext uri="{FF2B5EF4-FFF2-40B4-BE49-F238E27FC236}">
                <a16:creationId xmlns:a16="http://schemas.microsoft.com/office/drawing/2014/main" id="{5D3A637A-3433-4BDF-BF23-C4A7F2EE1120}"/>
              </a:ext>
            </a:extLst>
          </p:cNvPr>
          <p:cNvGrpSpPr/>
          <p:nvPr/>
        </p:nvGrpSpPr>
        <p:grpSpPr>
          <a:xfrm>
            <a:off x="2724312" y="819292"/>
            <a:ext cx="2973891" cy="1600181"/>
            <a:chOff x="3858430" y="819292"/>
            <a:chExt cx="2973891" cy="1600181"/>
          </a:xfrm>
        </p:grpSpPr>
        <p:pic>
          <p:nvPicPr>
            <p:cNvPr id="4140" name="Picture 4139">
              <a:extLst>
                <a:ext uri="{FF2B5EF4-FFF2-40B4-BE49-F238E27FC236}">
                  <a16:creationId xmlns:a16="http://schemas.microsoft.com/office/drawing/2014/main" id="{2B537EB9-F5AA-47BB-8F1E-21E844F289A3}"/>
                </a:ext>
              </a:extLst>
            </p:cNvPr>
            <p:cNvPicPr>
              <a:picLocks noChangeAspect="1"/>
            </p:cNvPicPr>
            <p:nvPr/>
          </p:nvPicPr>
          <p:blipFill>
            <a:blip r:embed="rId7"/>
            <a:stretch>
              <a:fillRect/>
            </a:stretch>
          </p:blipFill>
          <p:spPr>
            <a:xfrm>
              <a:off x="4789060" y="1442858"/>
              <a:ext cx="1111320" cy="976615"/>
            </a:xfrm>
            <a:prstGeom prst="rect">
              <a:avLst/>
            </a:prstGeom>
          </p:spPr>
        </p:pic>
        <p:sp>
          <p:nvSpPr>
            <p:cNvPr id="74" name="TextBox 73">
              <a:extLst>
                <a:ext uri="{FF2B5EF4-FFF2-40B4-BE49-F238E27FC236}">
                  <a16:creationId xmlns:a16="http://schemas.microsoft.com/office/drawing/2014/main" id="{15C5E8F4-2618-41A3-89AB-5C79DFCED959}"/>
                </a:ext>
              </a:extLst>
            </p:cNvPr>
            <p:cNvSpPr txBox="1"/>
            <p:nvPr/>
          </p:nvSpPr>
          <p:spPr>
            <a:xfrm>
              <a:off x="3858430" y="819292"/>
              <a:ext cx="2973891"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Number of KS1-5 pupils</a:t>
              </a:r>
              <a:endParaRPr kumimoji="0" lang="en-GB" sz="12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(and Optimum </a:t>
              </a:r>
              <a:r>
                <a:rPr kumimoji="0" lang="en-GB" sz="1200" b="0" i="0" u="none" strike="noStrike" kern="1200" cap="none" spc="0" normalizeH="0" baseline="0" noProof="0" dirty="0" err="1">
                  <a:ln>
                    <a:noFill/>
                  </a:ln>
                  <a:solidFill>
                    <a:srgbClr val="C00000"/>
                  </a:solidFill>
                  <a:effectLst/>
                  <a:uLnTx/>
                  <a:uFillTx/>
                  <a:latin typeface="Verdana" panose="020B0604030504040204" pitchFamily="34" charset="0"/>
                  <a:ea typeface="Verdana" panose="020B0604030504040204" pitchFamily="34" charset="0"/>
                  <a:cs typeface="+mn-cs"/>
                </a:rPr>
                <a:t>Pupil:Teacher</a:t>
              </a:r>
              <a:r>
                <a:rPr kumimoji="0" lang="en-GB" sz="12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 Ratio)</a:t>
              </a:r>
            </a:p>
          </p:txBody>
        </p:sp>
      </p:grpSp>
      <p:grpSp>
        <p:nvGrpSpPr>
          <p:cNvPr id="123" name="Orange_connect">
            <a:extLst>
              <a:ext uri="{FF2B5EF4-FFF2-40B4-BE49-F238E27FC236}">
                <a16:creationId xmlns:a16="http://schemas.microsoft.com/office/drawing/2014/main" id="{ADAA92BD-6D69-4588-AACD-3E365642E355}"/>
              </a:ext>
            </a:extLst>
          </p:cNvPr>
          <p:cNvGrpSpPr/>
          <p:nvPr/>
        </p:nvGrpSpPr>
        <p:grpSpPr>
          <a:xfrm>
            <a:off x="2126891" y="3176124"/>
            <a:ext cx="3721758" cy="216024"/>
            <a:chOff x="2738368" y="2598649"/>
            <a:chExt cx="3721758" cy="216024"/>
          </a:xfrm>
        </p:grpSpPr>
        <p:sp>
          <p:nvSpPr>
            <p:cNvPr id="126" name="Freeform: Shape 125">
              <a:extLst>
                <a:ext uri="{FF2B5EF4-FFF2-40B4-BE49-F238E27FC236}">
                  <a16:creationId xmlns:a16="http://schemas.microsoft.com/office/drawing/2014/main" id="{3B298C21-F4F8-4A24-A3A3-8AC3818831C3}"/>
                </a:ext>
              </a:extLst>
            </p:cNvPr>
            <p:cNvSpPr/>
            <p:nvPr/>
          </p:nvSpPr>
          <p:spPr>
            <a:xfrm>
              <a:off x="2941439" y="2683707"/>
              <a:ext cx="3518687" cy="45719"/>
            </a:xfrm>
            <a:custGeom>
              <a:avLst/>
              <a:gdLst>
                <a:gd name="connsiteX0" fmla="*/ 2334986 w 2334986"/>
                <a:gd name="connsiteY0" fmla="*/ 413657 h 413657"/>
                <a:gd name="connsiteX1" fmla="*/ 381000 w 2334986"/>
                <a:gd name="connsiteY1" fmla="*/ 413657 h 413657"/>
                <a:gd name="connsiteX2" fmla="*/ 0 w 2334986"/>
                <a:gd name="connsiteY2" fmla="*/ 0 h 413657"/>
                <a:gd name="connsiteX0" fmla="*/ 2334986 w 2334986"/>
                <a:gd name="connsiteY0" fmla="*/ 413657 h 413691"/>
                <a:gd name="connsiteX1" fmla="*/ 381000 w 2334986"/>
                <a:gd name="connsiteY1" fmla="*/ 413657 h 413691"/>
                <a:gd name="connsiteX2" fmla="*/ 0 w 2334986"/>
                <a:gd name="connsiteY2" fmla="*/ 0 h 413691"/>
                <a:gd name="connsiteX0" fmla="*/ 1953986 w 1953986"/>
                <a:gd name="connsiteY0" fmla="*/ 0 h 0"/>
                <a:gd name="connsiteX1" fmla="*/ 0 w 1953986"/>
                <a:gd name="connsiteY1" fmla="*/ 0 h 0"/>
              </a:gdLst>
              <a:ahLst/>
              <a:cxnLst>
                <a:cxn ang="0">
                  <a:pos x="connsiteX0" y="connsiteY0"/>
                </a:cxn>
                <a:cxn ang="0">
                  <a:pos x="connsiteX1" y="connsiteY1"/>
                </a:cxn>
              </a:cxnLst>
              <a:rect l="l" t="t" r="r" b="b"/>
              <a:pathLst>
                <a:path w="1953986">
                  <a:moveTo>
                    <a:pt x="1953986" y="0"/>
                  </a:moveTo>
                  <a:lnTo>
                    <a:pt x="0" y="0"/>
                  </a:lnTo>
                </a:path>
              </a:pathLst>
            </a:custGeom>
            <a:noFill/>
            <a:ln w="57150">
              <a:solidFill>
                <a:srgbClr val="FFC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27" name="Oval 126">
              <a:extLst>
                <a:ext uri="{FF2B5EF4-FFF2-40B4-BE49-F238E27FC236}">
                  <a16:creationId xmlns:a16="http://schemas.microsoft.com/office/drawing/2014/main" id="{A0A4DB70-1111-4DF8-BA02-5901297BDA39}"/>
                </a:ext>
              </a:extLst>
            </p:cNvPr>
            <p:cNvSpPr/>
            <p:nvPr/>
          </p:nvSpPr>
          <p:spPr>
            <a:xfrm>
              <a:off x="2738368" y="2598649"/>
              <a:ext cx="203071" cy="216024"/>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4133" name="Blue_connect">
            <a:extLst>
              <a:ext uri="{FF2B5EF4-FFF2-40B4-BE49-F238E27FC236}">
                <a16:creationId xmlns:a16="http://schemas.microsoft.com/office/drawing/2014/main" id="{F87AD2AD-6997-486D-AB86-FA42E6CF3BCA}"/>
              </a:ext>
            </a:extLst>
          </p:cNvPr>
          <p:cNvGrpSpPr/>
          <p:nvPr/>
        </p:nvGrpSpPr>
        <p:grpSpPr>
          <a:xfrm>
            <a:off x="4210602" y="2336345"/>
            <a:ext cx="1646999" cy="521703"/>
            <a:chOff x="5488736" y="2445205"/>
            <a:chExt cx="1646999" cy="521703"/>
          </a:xfrm>
        </p:grpSpPr>
        <p:sp>
          <p:nvSpPr>
            <p:cNvPr id="139" name="Freeform: Shape 138">
              <a:extLst>
                <a:ext uri="{FF2B5EF4-FFF2-40B4-BE49-F238E27FC236}">
                  <a16:creationId xmlns:a16="http://schemas.microsoft.com/office/drawing/2014/main" id="{1A234BC9-DEC8-4EF7-A00F-94D5E6347DC4}"/>
                </a:ext>
              </a:extLst>
            </p:cNvPr>
            <p:cNvSpPr/>
            <p:nvPr/>
          </p:nvSpPr>
          <p:spPr>
            <a:xfrm>
              <a:off x="5583885" y="2553217"/>
              <a:ext cx="1551850" cy="413691"/>
            </a:xfrm>
            <a:custGeom>
              <a:avLst/>
              <a:gdLst>
                <a:gd name="connsiteX0" fmla="*/ 2334986 w 2334986"/>
                <a:gd name="connsiteY0" fmla="*/ 413657 h 413657"/>
                <a:gd name="connsiteX1" fmla="*/ 381000 w 2334986"/>
                <a:gd name="connsiteY1" fmla="*/ 413657 h 413657"/>
                <a:gd name="connsiteX2" fmla="*/ 0 w 2334986"/>
                <a:gd name="connsiteY2" fmla="*/ 0 h 413657"/>
                <a:gd name="connsiteX0" fmla="*/ 2334986 w 2334986"/>
                <a:gd name="connsiteY0" fmla="*/ 413657 h 413691"/>
                <a:gd name="connsiteX1" fmla="*/ 381000 w 2334986"/>
                <a:gd name="connsiteY1" fmla="*/ 413657 h 413691"/>
                <a:gd name="connsiteX2" fmla="*/ 0 w 2334986"/>
                <a:gd name="connsiteY2" fmla="*/ 0 h 413691"/>
              </a:gdLst>
              <a:ahLst/>
              <a:cxnLst>
                <a:cxn ang="0">
                  <a:pos x="connsiteX0" y="connsiteY0"/>
                </a:cxn>
                <a:cxn ang="0">
                  <a:pos x="connsiteX1" y="connsiteY1"/>
                </a:cxn>
                <a:cxn ang="0">
                  <a:pos x="connsiteX2" y="connsiteY2"/>
                </a:cxn>
              </a:cxnLst>
              <a:rect l="l" t="t" r="r" b="b"/>
              <a:pathLst>
                <a:path w="2334986" h="413691">
                  <a:moveTo>
                    <a:pt x="2334986" y="413657"/>
                  </a:moveTo>
                  <a:lnTo>
                    <a:pt x="381000" y="413657"/>
                  </a:lnTo>
                  <a:cubicBezTo>
                    <a:pt x="210458" y="417285"/>
                    <a:pt x="127000" y="137886"/>
                    <a:pt x="0" y="0"/>
                  </a:cubicBezTo>
                </a:path>
              </a:pathLst>
            </a:custGeom>
            <a:noFill/>
            <a:ln w="57150">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40" name="Oval 139">
              <a:extLst>
                <a:ext uri="{FF2B5EF4-FFF2-40B4-BE49-F238E27FC236}">
                  <a16:creationId xmlns:a16="http://schemas.microsoft.com/office/drawing/2014/main" id="{743CE594-3B31-4B0F-9905-C7B1CE855FC5}"/>
                </a:ext>
              </a:extLst>
            </p:cNvPr>
            <p:cNvSpPr/>
            <p:nvPr/>
          </p:nvSpPr>
          <p:spPr>
            <a:xfrm>
              <a:off x="5488736" y="2445205"/>
              <a:ext cx="203071" cy="216024"/>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4134" name="Green_connect">
            <a:extLst>
              <a:ext uri="{FF2B5EF4-FFF2-40B4-BE49-F238E27FC236}">
                <a16:creationId xmlns:a16="http://schemas.microsoft.com/office/drawing/2014/main" id="{55D59178-2903-4377-8E35-07805EA0BB50}"/>
              </a:ext>
            </a:extLst>
          </p:cNvPr>
          <p:cNvGrpSpPr/>
          <p:nvPr/>
        </p:nvGrpSpPr>
        <p:grpSpPr>
          <a:xfrm>
            <a:off x="2752305" y="3464155"/>
            <a:ext cx="3105296" cy="555587"/>
            <a:chOff x="4030439" y="3573015"/>
            <a:chExt cx="3105296" cy="555587"/>
          </a:xfrm>
        </p:grpSpPr>
        <p:sp>
          <p:nvSpPr>
            <p:cNvPr id="142" name="Oval 141">
              <a:extLst>
                <a:ext uri="{FF2B5EF4-FFF2-40B4-BE49-F238E27FC236}">
                  <a16:creationId xmlns:a16="http://schemas.microsoft.com/office/drawing/2014/main" id="{EBC51557-2FB1-4D28-8645-A115A09B863C}"/>
                </a:ext>
              </a:extLst>
            </p:cNvPr>
            <p:cNvSpPr/>
            <p:nvPr/>
          </p:nvSpPr>
          <p:spPr>
            <a:xfrm flipV="1">
              <a:off x="4030439" y="3921396"/>
              <a:ext cx="203071" cy="207206"/>
            </a:xfrm>
            <a:prstGeom prst="ellipse">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43" name="Freeform: Shape 142">
              <a:extLst>
                <a:ext uri="{FF2B5EF4-FFF2-40B4-BE49-F238E27FC236}">
                  <a16:creationId xmlns:a16="http://schemas.microsoft.com/office/drawing/2014/main" id="{CEAE5DDA-70C3-4F56-BF2C-2875541EEC7B}"/>
                </a:ext>
              </a:extLst>
            </p:cNvPr>
            <p:cNvSpPr/>
            <p:nvPr/>
          </p:nvSpPr>
          <p:spPr>
            <a:xfrm flipV="1">
              <a:off x="4179404" y="3573015"/>
              <a:ext cx="2956331" cy="396804"/>
            </a:xfrm>
            <a:custGeom>
              <a:avLst/>
              <a:gdLst>
                <a:gd name="connsiteX0" fmla="*/ 2334986 w 2334986"/>
                <a:gd name="connsiteY0" fmla="*/ 413657 h 413657"/>
                <a:gd name="connsiteX1" fmla="*/ 381000 w 2334986"/>
                <a:gd name="connsiteY1" fmla="*/ 413657 h 413657"/>
                <a:gd name="connsiteX2" fmla="*/ 0 w 2334986"/>
                <a:gd name="connsiteY2" fmla="*/ 0 h 413657"/>
                <a:gd name="connsiteX0" fmla="*/ 2334986 w 2334986"/>
                <a:gd name="connsiteY0" fmla="*/ 413657 h 413691"/>
                <a:gd name="connsiteX1" fmla="*/ 381000 w 2334986"/>
                <a:gd name="connsiteY1" fmla="*/ 413657 h 413691"/>
                <a:gd name="connsiteX2" fmla="*/ 0 w 2334986"/>
                <a:gd name="connsiteY2" fmla="*/ 0 h 413691"/>
              </a:gdLst>
              <a:ahLst/>
              <a:cxnLst>
                <a:cxn ang="0">
                  <a:pos x="connsiteX0" y="connsiteY0"/>
                </a:cxn>
                <a:cxn ang="0">
                  <a:pos x="connsiteX1" y="connsiteY1"/>
                </a:cxn>
                <a:cxn ang="0">
                  <a:pos x="connsiteX2" y="connsiteY2"/>
                </a:cxn>
              </a:cxnLst>
              <a:rect l="l" t="t" r="r" b="b"/>
              <a:pathLst>
                <a:path w="2334986" h="413691">
                  <a:moveTo>
                    <a:pt x="2334986" y="413657"/>
                  </a:moveTo>
                  <a:lnTo>
                    <a:pt x="381000" y="413657"/>
                  </a:lnTo>
                  <a:cubicBezTo>
                    <a:pt x="210458" y="417285"/>
                    <a:pt x="127000" y="137886"/>
                    <a:pt x="0" y="0"/>
                  </a:cubicBezTo>
                </a:path>
              </a:pathLst>
            </a:custGeom>
            <a:noFill/>
            <a:ln w="57150">
              <a:solidFill>
                <a:srgbClr val="00B05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4145" name="Exit">
            <a:extLst>
              <a:ext uri="{FF2B5EF4-FFF2-40B4-BE49-F238E27FC236}">
                <a16:creationId xmlns:a16="http://schemas.microsoft.com/office/drawing/2014/main" id="{429BBC3B-0B62-4E42-96C3-A6FA346BAB92}"/>
              </a:ext>
            </a:extLst>
          </p:cNvPr>
          <p:cNvGrpSpPr/>
          <p:nvPr/>
        </p:nvGrpSpPr>
        <p:grpSpPr>
          <a:xfrm>
            <a:off x="1793530" y="4085447"/>
            <a:ext cx="1405123" cy="2006153"/>
            <a:chOff x="2927648" y="4303167"/>
            <a:chExt cx="1405123" cy="2006153"/>
          </a:xfrm>
        </p:grpSpPr>
        <p:sp>
          <p:nvSpPr>
            <p:cNvPr id="93" name="TextBox 92">
              <a:extLst>
                <a:ext uri="{FF2B5EF4-FFF2-40B4-BE49-F238E27FC236}">
                  <a16:creationId xmlns:a16="http://schemas.microsoft.com/office/drawing/2014/main" id="{CD8C1416-FCD9-4381-B029-7A6EDD9196EB}"/>
                </a:ext>
              </a:extLst>
            </p:cNvPr>
            <p:cNvSpPr txBox="1"/>
            <p:nvPr/>
          </p:nvSpPr>
          <p:spPr>
            <a:xfrm>
              <a:off x="2927648" y="5385990"/>
              <a:ext cx="140512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B050"/>
                  </a:solidFill>
                  <a:effectLst/>
                  <a:uLnTx/>
                  <a:uFillTx/>
                  <a:latin typeface="Verdana" panose="020B0604030504040204" pitchFamily="34" charset="0"/>
                  <a:ea typeface="Verdana" panose="020B0604030504040204" pitchFamily="34" charset="0"/>
                  <a:cs typeface="+mn-cs"/>
                </a:rPr>
                <a:t>Number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B050"/>
                  </a:solidFill>
                  <a:effectLst/>
                  <a:uLnTx/>
                  <a:uFillTx/>
                  <a:latin typeface="Verdana" panose="020B0604030504040204" pitchFamily="34" charset="0"/>
                  <a:ea typeface="Verdana" panose="020B0604030504040204" pitchFamily="34" charset="0"/>
                  <a:cs typeface="+mn-cs"/>
                </a:rPr>
                <a:t>Leavers </a:t>
              </a:r>
              <a:r>
                <a:rPr kumimoji="0" lang="en-GB" sz="1800" b="0" i="0" u="none" strike="noStrike" kern="1200" cap="none" spc="0" normalizeH="0" baseline="0" noProof="0" dirty="0">
                  <a:ln>
                    <a:noFill/>
                  </a:ln>
                  <a:solidFill>
                    <a:srgbClr val="FFFFFF">
                      <a:lumMod val="65000"/>
                    </a:srgbClr>
                  </a:solidFill>
                  <a:effectLst/>
                  <a:uLnTx/>
                  <a:uFillTx/>
                  <a:latin typeface="Verdana" panose="020B0604030504040204" pitchFamily="34" charset="0"/>
                  <a:ea typeface="Verdana" panose="020B0604030504040204" pitchFamily="34" charset="0"/>
                  <a:cs typeface="+mn-cs"/>
                </a:rPr>
                <a:t>(wastage)</a:t>
              </a:r>
            </a:p>
          </p:txBody>
        </p:sp>
        <p:pic>
          <p:nvPicPr>
            <p:cNvPr id="4141" name="Picture 4140">
              <a:extLst>
                <a:ext uri="{FF2B5EF4-FFF2-40B4-BE49-F238E27FC236}">
                  <a16:creationId xmlns:a16="http://schemas.microsoft.com/office/drawing/2014/main" id="{AB4DFEE1-2175-4F0E-A315-2D3ABC573599}"/>
                </a:ext>
              </a:extLst>
            </p:cNvPr>
            <p:cNvPicPr>
              <a:picLocks noChangeAspect="1"/>
            </p:cNvPicPr>
            <p:nvPr/>
          </p:nvPicPr>
          <p:blipFill>
            <a:blip r:embed="rId8"/>
            <a:stretch>
              <a:fillRect/>
            </a:stretch>
          </p:blipFill>
          <p:spPr>
            <a:xfrm>
              <a:off x="3166045" y="4303167"/>
              <a:ext cx="977139" cy="1012833"/>
            </a:xfrm>
            <a:prstGeom prst="rect">
              <a:avLst/>
            </a:prstGeom>
          </p:spPr>
        </p:pic>
      </p:grpSp>
      <p:sp>
        <p:nvSpPr>
          <p:cNvPr id="5" name="Rectangle 4">
            <a:extLst>
              <a:ext uri="{FF2B5EF4-FFF2-40B4-BE49-F238E27FC236}">
                <a16:creationId xmlns:a16="http://schemas.microsoft.com/office/drawing/2014/main" id="{DDD3AF0A-3F0E-8B0C-2233-2D1B65FF4C38}"/>
              </a:ext>
            </a:extLst>
          </p:cNvPr>
          <p:cNvSpPr/>
          <p:nvPr/>
        </p:nvSpPr>
        <p:spPr>
          <a:xfrm>
            <a:off x="0" y="669732"/>
            <a:ext cx="12192000" cy="5518536"/>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4151" name="Group 4150">
            <a:extLst>
              <a:ext uri="{FF2B5EF4-FFF2-40B4-BE49-F238E27FC236}">
                <a16:creationId xmlns:a16="http://schemas.microsoft.com/office/drawing/2014/main" id="{237806A4-35B0-4472-88B2-1F42A7F5783A}"/>
              </a:ext>
            </a:extLst>
          </p:cNvPr>
          <p:cNvGrpSpPr/>
          <p:nvPr/>
        </p:nvGrpSpPr>
        <p:grpSpPr>
          <a:xfrm>
            <a:off x="7963576" y="2100665"/>
            <a:ext cx="2011256" cy="1866187"/>
            <a:chOff x="7882357" y="2209525"/>
            <a:chExt cx="2011256" cy="1866187"/>
          </a:xfrm>
        </p:grpSpPr>
        <p:pic>
          <p:nvPicPr>
            <p:cNvPr id="4150" name="Picture 4149">
              <a:extLst>
                <a:ext uri="{FF2B5EF4-FFF2-40B4-BE49-F238E27FC236}">
                  <a16:creationId xmlns:a16="http://schemas.microsoft.com/office/drawing/2014/main" id="{DABC9869-AF29-44AB-85B9-15B9820E6B3F}"/>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20000" contrast="-20000"/>
                      </a14:imgEffect>
                    </a14:imgLayer>
                  </a14:imgProps>
                </a:ext>
              </a:extLst>
            </a:blip>
            <a:stretch>
              <a:fillRect/>
            </a:stretch>
          </p:blipFill>
          <p:spPr>
            <a:xfrm>
              <a:off x="8192124" y="2710090"/>
              <a:ext cx="1700931" cy="1365622"/>
            </a:xfrm>
            <a:prstGeom prst="rect">
              <a:avLst/>
            </a:prstGeom>
          </p:spPr>
        </p:pic>
        <p:sp>
          <p:nvSpPr>
            <p:cNvPr id="161" name="TextBox 160">
              <a:extLst>
                <a:ext uri="{FF2B5EF4-FFF2-40B4-BE49-F238E27FC236}">
                  <a16:creationId xmlns:a16="http://schemas.microsoft.com/office/drawing/2014/main" id="{C67B08C5-DFAE-4472-A920-95EE30DF6144}"/>
                </a:ext>
              </a:extLst>
            </p:cNvPr>
            <p:cNvSpPr txBox="1"/>
            <p:nvPr/>
          </p:nvSpPr>
          <p:spPr>
            <a:xfrm>
              <a:off x="7882357" y="2209525"/>
              <a:ext cx="201125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Restocking with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‘Entrants’</a:t>
              </a:r>
            </a:p>
          </p:txBody>
        </p:sp>
      </p:grpSp>
      <p:grpSp>
        <p:nvGrpSpPr>
          <p:cNvPr id="4135" name="Trainee">
            <a:extLst>
              <a:ext uri="{FF2B5EF4-FFF2-40B4-BE49-F238E27FC236}">
                <a16:creationId xmlns:a16="http://schemas.microsoft.com/office/drawing/2014/main" id="{964B835A-A73E-4D60-A83B-F77FB49C904E}"/>
              </a:ext>
            </a:extLst>
          </p:cNvPr>
          <p:cNvGrpSpPr/>
          <p:nvPr/>
        </p:nvGrpSpPr>
        <p:grpSpPr>
          <a:xfrm>
            <a:off x="10700989" y="2211717"/>
            <a:ext cx="1057449" cy="1456425"/>
            <a:chOff x="9863087" y="2373483"/>
            <a:chExt cx="1057449" cy="1456425"/>
          </a:xfrm>
        </p:grpSpPr>
        <p:pic>
          <p:nvPicPr>
            <p:cNvPr id="4109" name="Trainee">
              <a:extLst>
                <a:ext uri="{FF2B5EF4-FFF2-40B4-BE49-F238E27FC236}">
                  <a16:creationId xmlns:a16="http://schemas.microsoft.com/office/drawing/2014/main" id="{34FF63FD-69AC-40BB-B5C8-78114E7CBAEC}"/>
                </a:ext>
              </a:extLst>
            </p:cNvPr>
            <p:cNvPicPr>
              <a:picLocks noChangeAspect="1"/>
            </p:cNvPicPr>
            <p:nvPr/>
          </p:nvPicPr>
          <p:blipFill>
            <a:blip r:embed="rId11"/>
            <a:stretch>
              <a:fillRect/>
            </a:stretch>
          </p:blipFill>
          <p:spPr>
            <a:xfrm>
              <a:off x="9863087" y="3170718"/>
              <a:ext cx="1057449" cy="659190"/>
            </a:xfrm>
            <a:prstGeom prst="rect">
              <a:avLst/>
            </a:prstGeom>
          </p:spPr>
        </p:pic>
        <p:sp>
          <p:nvSpPr>
            <p:cNvPr id="89" name="TextBox 88">
              <a:extLst>
                <a:ext uri="{FF2B5EF4-FFF2-40B4-BE49-F238E27FC236}">
                  <a16:creationId xmlns:a16="http://schemas.microsoft.com/office/drawing/2014/main" id="{1248EDFA-EB10-4AA0-84F6-E96791418BC1}"/>
                </a:ext>
              </a:extLst>
            </p:cNvPr>
            <p:cNvSpPr txBox="1"/>
            <p:nvPr/>
          </p:nvSpPr>
          <p:spPr>
            <a:xfrm>
              <a:off x="9880773" y="2373483"/>
              <a:ext cx="1022075"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Trainee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Target</a:t>
              </a:r>
            </a:p>
          </p:txBody>
        </p:sp>
      </p:grpSp>
      <p:sp>
        <p:nvSpPr>
          <p:cNvPr id="4126" name="TextBox 4125">
            <a:extLst>
              <a:ext uri="{FF2B5EF4-FFF2-40B4-BE49-F238E27FC236}">
                <a16:creationId xmlns:a16="http://schemas.microsoft.com/office/drawing/2014/main" id="{61A92FFB-901F-437D-99E8-6BFA6AE0F6D7}"/>
              </a:ext>
            </a:extLst>
          </p:cNvPr>
          <p:cNvSpPr txBox="1"/>
          <p:nvPr/>
        </p:nvSpPr>
        <p:spPr>
          <a:xfrm>
            <a:off x="5897986" y="2753350"/>
            <a:ext cx="1773242"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Teacher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Workforce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Model</a:t>
            </a:r>
          </a:p>
        </p:txBody>
      </p:sp>
      <p:grpSp>
        <p:nvGrpSpPr>
          <p:cNvPr id="129" name="Black_connect">
            <a:extLst>
              <a:ext uri="{FF2B5EF4-FFF2-40B4-BE49-F238E27FC236}">
                <a16:creationId xmlns:a16="http://schemas.microsoft.com/office/drawing/2014/main" id="{22DFA1C8-8B85-4DD3-88BE-0AE93C50A0FF}"/>
              </a:ext>
            </a:extLst>
          </p:cNvPr>
          <p:cNvGrpSpPr/>
          <p:nvPr/>
        </p:nvGrpSpPr>
        <p:grpSpPr>
          <a:xfrm rot="10800000">
            <a:off x="7546627" y="3197953"/>
            <a:ext cx="834505" cy="216024"/>
            <a:chOff x="2738368" y="2598649"/>
            <a:chExt cx="834505" cy="216024"/>
          </a:xfrm>
        </p:grpSpPr>
        <p:sp>
          <p:nvSpPr>
            <p:cNvPr id="130" name="Freeform: Shape 129">
              <a:extLst>
                <a:ext uri="{FF2B5EF4-FFF2-40B4-BE49-F238E27FC236}">
                  <a16:creationId xmlns:a16="http://schemas.microsoft.com/office/drawing/2014/main" id="{3BFCD4C4-5D34-4980-A32B-1A42575C5AAE}"/>
                </a:ext>
              </a:extLst>
            </p:cNvPr>
            <p:cNvSpPr/>
            <p:nvPr/>
          </p:nvSpPr>
          <p:spPr>
            <a:xfrm>
              <a:off x="2941442" y="2700086"/>
              <a:ext cx="631431" cy="68671"/>
            </a:xfrm>
            <a:custGeom>
              <a:avLst/>
              <a:gdLst>
                <a:gd name="connsiteX0" fmla="*/ 2334986 w 2334986"/>
                <a:gd name="connsiteY0" fmla="*/ 413657 h 413657"/>
                <a:gd name="connsiteX1" fmla="*/ 381000 w 2334986"/>
                <a:gd name="connsiteY1" fmla="*/ 413657 h 413657"/>
                <a:gd name="connsiteX2" fmla="*/ 0 w 2334986"/>
                <a:gd name="connsiteY2" fmla="*/ 0 h 413657"/>
                <a:gd name="connsiteX0" fmla="*/ 2334986 w 2334986"/>
                <a:gd name="connsiteY0" fmla="*/ 413657 h 413691"/>
                <a:gd name="connsiteX1" fmla="*/ 381000 w 2334986"/>
                <a:gd name="connsiteY1" fmla="*/ 413657 h 413691"/>
                <a:gd name="connsiteX2" fmla="*/ 0 w 2334986"/>
                <a:gd name="connsiteY2" fmla="*/ 0 h 413691"/>
                <a:gd name="connsiteX0" fmla="*/ 1953986 w 1953986"/>
                <a:gd name="connsiteY0" fmla="*/ 0 h 0"/>
                <a:gd name="connsiteX1" fmla="*/ 0 w 1953986"/>
                <a:gd name="connsiteY1" fmla="*/ 0 h 0"/>
              </a:gdLst>
              <a:ahLst/>
              <a:cxnLst>
                <a:cxn ang="0">
                  <a:pos x="connsiteX0" y="connsiteY0"/>
                </a:cxn>
                <a:cxn ang="0">
                  <a:pos x="connsiteX1" y="connsiteY1"/>
                </a:cxn>
              </a:cxnLst>
              <a:rect l="l" t="t" r="r" b="b"/>
              <a:pathLst>
                <a:path w="1953986">
                  <a:moveTo>
                    <a:pt x="1953986" y="0"/>
                  </a:move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31" name="Oval 130">
              <a:extLst>
                <a:ext uri="{FF2B5EF4-FFF2-40B4-BE49-F238E27FC236}">
                  <a16:creationId xmlns:a16="http://schemas.microsoft.com/office/drawing/2014/main" id="{060EBBE9-DD39-4E48-8DE4-E2889190A96C}"/>
                </a:ext>
              </a:extLst>
            </p:cNvPr>
            <p:cNvSpPr/>
            <p:nvPr/>
          </p:nvSpPr>
          <p:spPr>
            <a:xfrm>
              <a:off x="2738368" y="2598649"/>
              <a:ext cx="203071" cy="216024"/>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156" name="Black_connect">
            <a:extLst>
              <a:ext uri="{FF2B5EF4-FFF2-40B4-BE49-F238E27FC236}">
                <a16:creationId xmlns:a16="http://schemas.microsoft.com/office/drawing/2014/main" id="{05FD5284-30E6-4A3F-A29B-8028C16BBD37}"/>
              </a:ext>
            </a:extLst>
          </p:cNvPr>
          <p:cNvGrpSpPr/>
          <p:nvPr/>
        </p:nvGrpSpPr>
        <p:grpSpPr>
          <a:xfrm rot="10800000">
            <a:off x="9773753" y="3197954"/>
            <a:ext cx="826662" cy="216024"/>
            <a:chOff x="2738368" y="2598649"/>
            <a:chExt cx="826662" cy="216024"/>
          </a:xfrm>
        </p:grpSpPr>
        <p:sp>
          <p:nvSpPr>
            <p:cNvPr id="157" name="Freeform: Shape 156">
              <a:extLst>
                <a:ext uri="{FF2B5EF4-FFF2-40B4-BE49-F238E27FC236}">
                  <a16:creationId xmlns:a16="http://schemas.microsoft.com/office/drawing/2014/main" id="{39ED1B0B-B350-4C6E-98BB-2080A41F80B5}"/>
                </a:ext>
              </a:extLst>
            </p:cNvPr>
            <p:cNvSpPr/>
            <p:nvPr/>
          </p:nvSpPr>
          <p:spPr>
            <a:xfrm>
              <a:off x="2941441" y="2683709"/>
              <a:ext cx="623589" cy="45719"/>
            </a:xfrm>
            <a:custGeom>
              <a:avLst/>
              <a:gdLst>
                <a:gd name="connsiteX0" fmla="*/ 2334986 w 2334986"/>
                <a:gd name="connsiteY0" fmla="*/ 413657 h 413657"/>
                <a:gd name="connsiteX1" fmla="*/ 381000 w 2334986"/>
                <a:gd name="connsiteY1" fmla="*/ 413657 h 413657"/>
                <a:gd name="connsiteX2" fmla="*/ 0 w 2334986"/>
                <a:gd name="connsiteY2" fmla="*/ 0 h 413657"/>
                <a:gd name="connsiteX0" fmla="*/ 2334986 w 2334986"/>
                <a:gd name="connsiteY0" fmla="*/ 413657 h 413691"/>
                <a:gd name="connsiteX1" fmla="*/ 381000 w 2334986"/>
                <a:gd name="connsiteY1" fmla="*/ 413657 h 413691"/>
                <a:gd name="connsiteX2" fmla="*/ 0 w 2334986"/>
                <a:gd name="connsiteY2" fmla="*/ 0 h 413691"/>
                <a:gd name="connsiteX0" fmla="*/ 1953986 w 1953986"/>
                <a:gd name="connsiteY0" fmla="*/ 0 h 0"/>
                <a:gd name="connsiteX1" fmla="*/ 0 w 1953986"/>
                <a:gd name="connsiteY1" fmla="*/ 0 h 0"/>
              </a:gdLst>
              <a:ahLst/>
              <a:cxnLst>
                <a:cxn ang="0">
                  <a:pos x="connsiteX0" y="connsiteY0"/>
                </a:cxn>
                <a:cxn ang="0">
                  <a:pos x="connsiteX1" y="connsiteY1"/>
                </a:cxn>
              </a:cxnLst>
              <a:rect l="l" t="t" r="r" b="b"/>
              <a:pathLst>
                <a:path w="1953986">
                  <a:moveTo>
                    <a:pt x="1953986" y="0"/>
                  </a:move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8" name="Oval 157">
              <a:extLst>
                <a:ext uri="{FF2B5EF4-FFF2-40B4-BE49-F238E27FC236}">
                  <a16:creationId xmlns:a16="http://schemas.microsoft.com/office/drawing/2014/main" id="{4C42DE70-B69F-4D60-8428-902EC2548750}"/>
                </a:ext>
              </a:extLst>
            </p:cNvPr>
            <p:cNvSpPr/>
            <p:nvPr/>
          </p:nvSpPr>
          <p:spPr>
            <a:xfrm>
              <a:off x="2738368" y="2598649"/>
              <a:ext cx="203071" cy="216024"/>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3" name="Group 2">
            <a:extLst>
              <a:ext uri="{FF2B5EF4-FFF2-40B4-BE49-F238E27FC236}">
                <a16:creationId xmlns:a16="http://schemas.microsoft.com/office/drawing/2014/main" id="{C8AFB22F-1ED7-7FB8-5FE1-58944095860E}"/>
              </a:ext>
            </a:extLst>
          </p:cNvPr>
          <p:cNvGrpSpPr/>
          <p:nvPr/>
        </p:nvGrpSpPr>
        <p:grpSpPr>
          <a:xfrm>
            <a:off x="5818154" y="3728443"/>
            <a:ext cx="5567963" cy="1304889"/>
            <a:chOff x="5871784" y="3717861"/>
            <a:chExt cx="5320978" cy="1304889"/>
          </a:xfrm>
        </p:grpSpPr>
        <p:sp>
          <p:nvSpPr>
            <p:cNvPr id="6" name="Freeform: Shape 5">
              <a:extLst>
                <a:ext uri="{FF2B5EF4-FFF2-40B4-BE49-F238E27FC236}">
                  <a16:creationId xmlns:a16="http://schemas.microsoft.com/office/drawing/2014/main" id="{71857AF1-FF78-0BD7-AE94-B11ADD478294}"/>
                </a:ext>
              </a:extLst>
            </p:cNvPr>
            <p:cNvSpPr/>
            <p:nvPr/>
          </p:nvSpPr>
          <p:spPr>
            <a:xfrm>
              <a:off x="5871784" y="3900098"/>
              <a:ext cx="5226605" cy="565892"/>
            </a:xfrm>
            <a:custGeom>
              <a:avLst/>
              <a:gdLst>
                <a:gd name="connsiteX0" fmla="*/ 2334986 w 2334986"/>
                <a:gd name="connsiteY0" fmla="*/ 413657 h 413657"/>
                <a:gd name="connsiteX1" fmla="*/ 381000 w 2334986"/>
                <a:gd name="connsiteY1" fmla="*/ 413657 h 413657"/>
                <a:gd name="connsiteX2" fmla="*/ 0 w 2334986"/>
                <a:gd name="connsiteY2" fmla="*/ 0 h 413657"/>
                <a:gd name="connsiteX0" fmla="*/ 2334986 w 2334986"/>
                <a:gd name="connsiteY0" fmla="*/ 413657 h 413691"/>
                <a:gd name="connsiteX1" fmla="*/ 381000 w 2334986"/>
                <a:gd name="connsiteY1" fmla="*/ 413657 h 413691"/>
                <a:gd name="connsiteX2" fmla="*/ 0 w 2334986"/>
                <a:gd name="connsiteY2" fmla="*/ 0 h 413691"/>
                <a:gd name="connsiteX0" fmla="*/ 2334986 w 2334986"/>
                <a:gd name="connsiteY0" fmla="*/ 413657 h 413691"/>
                <a:gd name="connsiteX1" fmla="*/ 1647595 w 2334986"/>
                <a:gd name="connsiteY1" fmla="*/ 409493 h 413691"/>
                <a:gd name="connsiteX2" fmla="*/ 381000 w 2334986"/>
                <a:gd name="connsiteY2" fmla="*/ 413657 h 413691"/>
                <a:gd name="connsiteX3" fmla="*/ 0 w 2334986"/>
                <a:gd name="connsiteY3" fmla="*/ 0 h 413691"/>
                <a:gd name="connsiteX0" fmla="*/ 2908291 w 2908291"/>
                <a:gd name="connsiteY0" fmla="*/ 0 h 971651"/>
                <a:gd name="connsiteX1" fmla="*/ 1647595 w 2908291"/>
                <a:gd name="connsiteY1" fmla="*/ 967453 h 971651"/>
                <a:gd name="connsiteX2" fmla="*/ 381000 w 2908291"/>
                <a:gd name="connsiteY2" fmla="*/ 971617 h 971651"/>
                <a:gd name="connsiteX3" fmla="*/ 0 w 2908291"/>
                <a:gd name="connsiteY3" fmla="*/ 557960 h 971651"/>
                <a:gd name="connsiteX0" fmla="*/ 2908291 w 2908291"/>
                <a:gd name="connsiteY0" fmla="*/ 0 h 971651"/>
                <a:gd name="connsiteX1" fmla="*/ 1647595 w 2908291"/>
                <a:gd name="connsiteY1" fmla="*/ 967453 h 971651"/>
                <a:gd name="connsiteX2" fmla="*/ 381000 w 2908291"/>
                <a:gd name="connsiteY2" fmla="*/ 971617 h 971651"/>
                <a:gd name="connsiteX3" fmla="*/ 0 w 2908291"/>
                <a:gd name="connsiteY3" fmla="*/ 557960 h 971651"/>
                <a:gd name="connsiteX0" fmla="*/ 2908291 w 2908291"/>
                <a:gd name="connsiteY0" fmla="*/ 0 h 973798"/>
                <a:gd name="connsiteX1" fmla="*/ 1647595 w 2908291"/>
                <a:gd name="connsiteY1" fmla="*/ 967453 h 973798"/>
                <a:gd name="connsiteX2" fmla="*/ 381000 w 2908291"/>
                <a:gd name="connsiteY2" fmla="*/ 971617 h 973798"/>
                <a:gd name="connsiteX3" fmla="*/ 0 w 2908291"/>
                <a:gd name="connsiteY3" fmla="*/ 557960 h 973798"/>
                <a:gd name="connsiteX0" fmla="*/ 3086984 w 3086984"/>
                <a:gd name="connsiteY0" fmla="*/ 0 h 973798"/>
                <a:gd name="connsiteX1" fmla="*/ 1826288 w 3086984"/>
                <a:gd name="connsiteY1" fmla="*/ 967453 h 973798"/>
                <a:gd name="connsiteX2" fmla="*/ 559693 w 3086984"/>
                <a:gd name="connsiteY2" fmla="*/ 971617 h 973798"/>
                <a:gd name="connsiteX3" fmla="*/ 0 w 3086984"/>
                <a:gd name="connsiteY3" fmla="*/ 224505 h 973798"/>
                <a:gd name="connsiteX0" fmla="*/ 3086984 w 3086984"/>
                <a:gd name="connsiteY0" fmla="*/ 0 h 973798"/>
                <a:gd name="connsiteX1" fmla="*/ 1826288 w 3086984"/>
                <a:gd name="connsiteY1" fmla="*/ 967453 h 973798"/>
                <a:gd name="connsiteX2" fmla="*/ 559693 w 3086984"/>
                <a:gd name="connsiteY2" fmla="*/ 971617 h 973798"/>
                <a:gd name="connsiteX3" fmla="*/ 0 w 3086984"/>
                <a:gd name="connsiteY3" fmla="*/ 224505 h 973798"/>
                <a:gd name="connsiteX0" fmla="*/ 3987894 w 3987894"/>
                <a:gd name="connsiteY0" fmla="*/ 0 h 973798"/>
                <a:gd name="connsiteX1" fmla="*/ 2727198 w 3987894"/>
                <a:gd name="connsiteY1" fmla="*/ 967453 h 973798"/>
                <a:gd name="connsiteX2" fmla="*/ 1460603 w 3987894"/>
                <a:gd name="connsiteY2" fmla="*/ 971617 h 973798"/>
                <a:gd name="connsiteX3" fmla="*/ 0 w 3987894"/>
                <a:gd name="connsiteY3" fmla="*/ 137531 h 973798"/>
                <a:gd name="connsiteX0" fmla="*/ 4196458 w 4196458"/>
                <a:gd name="connsiteY0" fmla="*/ 0 h 973798"/>
                <a:gd name="connsiteX1" fmla="*/ 2935762 w 4196458"/>
                <a:gd name="connsiteY1" fmla="*/ 967453 h 973798"/>
                <a:gd name="connsiteX2" fmla="*/ 1669167 w 4196458"/>
                <a:gd name="connsiteY2" fmla="*/ 971617 h 973798"/>
                <a:gd name="connsiteX3" fmla="*/ 208564 w 4196458"/>
                <a:gd name="connsiteY3" fmla="*/ 137531 h 973798"/>
                <a:gd name="connsiteX0" fmla="*/ 4430156 w 4430156"/>
                <a:gd name="connsiteY0" fmla="*/ 0 h 973798"/>
                <a:gd name="connsiteX1" fmla="*/ 3169460 w 4430156"/>
                <a:gd name="connsiteY1" fmla="*/ 967453 h 973798"/>
                <a:gd name="connsiteX2" fmla="*/ 406314 w 4430156"/>
                <a:gd name="connsiteY2" fmla="*/ 899140 h 973798"/>
                <a:gd name="connsiteX3" fmla="*/ 442262 w 4430156"/>
                <a:gd name="connsiteY3" fmla="*/ 137531 h 973798"/>
                <a:gd name="connsiteX0" fmla="*/ 4123450 w 4123450"/>
                <a:gd name="connsiteY0" fmla="*/ 0 h 973798"/>
                <a:gd name="connsiteX1" fmla="*/ 2862754 w 4123450"/>
                <a:gd name="connsiteY1" fmla="*/ 967453 h 973798"/>
                <a:gd name="connsiteX2" fmla="*/ 99608 w 4123450"/>
                <a:gd name="connsiteY2" fmla="*/ 899140 h 973798"/>
                <a:gd name="connsiteX3" fmla="*/ 135556 w 4123450"/>
                <a:gd name="connsiteY3" fmla="*/ 137531 h 973798"/>
                <a:gd name="connsiteX0" fmla="*/ 4105769 w 4105769"/>
                <a:gd name="connsiteY0" fmla="*/ 0 h 973798"/>
                <a:gd name="connsiteX1" fmla="*/ 2845073 w 4105769"/>
                <a:gd name="connsiteY1" fmla="*/ 967453 h 973798"/>
                <a:gd name="connsiteX2" fmla="*/ 111709 w 4105769"/>
                <a:gd name="connsiteY2" fmla="*/ 971618 h 973798"/>
                <a:gd name="connsiteX3" fmla="*/ 117875 w 4105769"/>
                <a:gd name="connsiteY3" fmla="*/ 137531 h 973798"/>
                <a:gd name="connsiteX0" fmla="*/ 4105769 w 4194831"/>
                <a:gd name="connsiteY0" fmla="*/ 0 h 971639"/>
                <a:gd name="connsiteX1" fmla="*/ 3440715 w 4194831"/>
                <a:gd name="connsiteY1" fmla="*/ 952958 h 971639"/>
                <a:gd name="connsiteX2" fmla="*/ 111709 w 4194831"/>
                <a:gd name="connsiteY2" fmla="*/ 971618 h 971639"/>
                <a:gd name="connsiteX3" fmla="*/ 117875 w 4194831"/>
                <a:gd name="connsiteY3" fmla="*/ 137531 h 971639"/>
                <a:gd name="connsiteX0" fmla="*/ 4105769 w 4119647"/>
                <a:gd name="connsiteY0" fmla="*/ 0 h 973021"/>
                <a:gd name="connsiteX1" fmla="*/ 3440715 w 4119647"/>
                <a:gd name="connsiteY1" fmla="*/ 952958 h 973021"/>
                <a:gd name="connsiteX2" fmla="*/ 111709 w 4119647"/>
                <a:gd name="connsiteY2" fmla="*/ 971618 h 973021"/>
                <a:gd name="connsiteX3" fmla="*/ 117875 w 4119647"/>
                <a:gd name="connsiteY3" fmla="*/ 137531 h 973021"/>
                <a:gd name="connsiteX0" fmla="*/ 4128106 w 4136887"/>
                <a:gd name="connsiteY0" fmla="*/ 0 h 891457"/>
                <a:gd name="connsiteX1" fmla="*/ 3440715 w 4136887"/>
                <a:gd name="connsiteY1" fmla="*/ 851489 h 891457"/>
                <a:gd name="connsiteX2" fmla="*/ 111709 w 4136887"/>
                <a:gd name="connsiteY2" fmla="*/ 870149 h 891457"/>
                <a:gd name="connsiteX3" fmla="*/ 117875 w 4136887"/>
                <a:gd name="connsiteY3" fmla="*/ 36062 h 891457"/>
                <a:gd name="connsiteX0" fmla="*/ 4128106 w 4140165"/>
                <a:gd name="connsiteY0" fmla="*/ 0 h 870171"/>
                <a:gd name="connsiteX1" fmla="*/ 3440715 w 4140165"/>
                <a:gd name="connsiteY1" fmla="*/ 851489 h 870171"/>
                <a:gd name="connsiteX2" fmla="*/ 111709 w 4140165"/>
                <a:gd name="connsiteY2" fmla="*/ 870149 h 870171"/>
                <a:gd name="connsiteX3" fmla="*/ 117875 w 4140165"/>
                <a:gd name="connsiteY3" fmla="*/ 36062 h 870171"/>
                <a:gd name="connsiteX0" fmla="*/ 4128106 w 4128106"/>
                <a:gd name="connsiteY0" fmla="*/ 0 h 870169"/>
                <a:gd name="connsiteX1" fmla="*/ 3440715 w 4128106"/>
                <a:gd name="connsiteY1" fmla="*/ 851489 h 870169"/>
                <a:gd name="connsiteX2" fmla="*/ 111709 w 4128106"/>
                <a:gd name="connsiteY2" fmla="*/ 870149 h 870169"/>
                <a:gd name="connsiteX3" fmla="*/ 117875 w 4128106"/>
                <a:gd name="connsiteY3" fmla="*/ 36062 h 870169"/>
              </a:gdLst>
              <a:ahLst/>
              <a:cxnLst>
                <a:cxn ang="0">
                  <a:pos x="connsiteX0" y="connsiteY0"/>
                </a:cxn>
                <a:cxn ang="0">
                  <a:pos x="connsiteX1" y="connsiteY1"/>
                </a:cxn>
                <a:cxn ang="0">
                  <a:pos x="connsiteX2" y="connsiteY2"/>
                </a:cxn>
                <a:cxn ang="0">
                  <a:pos x="connsiteX3" y="connsiteY3"/>
                </a:cxn>
              </a:cxnLst>
              <a:rect l="l" t="t" r="r" b="b"/>
              <a:pathLst>
                <a:path w="4128106" h="870169">
                  <a:moveTo>
                    <a:pt x="4128106" y="0"/>
                  </a:moveTo>
                  <a:cubicBezTo>
                    <a:pt x="4117378" y="738993"/>
                    <a:pt x="4158769" y="894448"/>
                    <a:pt x="3440715" y="851489"/>
                  </a:cubicBezTo>
                  <a:lnTo>
                    <a:pt x="111709" y="870149"/>
                  </a:lnTo>
                  <a:cubicBezTo>
                    <a:pt x="-58833" y="873777"/>
                    <a:pt x="-15718" y="420125"/>
                    <a:pt x="117875" y="36062"/>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TextBox 6">
              <a:extLst>
                <a:ext uri="{FF2B5EF4-FFF2-40B4-BE49-F238E27FC236}">
                  <a16:creationId xmlns:a16="http://schemas.microsoft.com/office/drawing/2014/main" id="{8DCDD474-7DAE-F569-0C11-FED7FADCCD75}"/>
                </a:ext>
              </a:extLst>
            </p:cNvPr>
            <p:cNvSpPr txBox="1"/>
            <p:nvPr/>
          </p:nvSpPr>
          <p:spPr>
            <a:xfrm>
              <a:off x="6529990" y="4591863"/>
              <a:ext cx="4250093" cy="430887"/>
            </a:xfrm>
            <a:prstGeom prst="rect">
              <a:avLst/>
            </a:prstGeom>
            <a:noFill/>
          </p:spPr>
          <p:txBody>
            <a:bodyPr wrap="none" rtlCol="0">
              <a:spAutoFit/>
            </a:bodyPr>
            <a:lstStyle/>
            <a:p>
              <a:r>
                <a:rPr lang="en-GB" sz="2200" dirty="0"/>
                <a:t>Under-recruitment of past two cycles</a:t>
              </a:r>
            </a:p>
          </p:txBody>
        </p:sp>
        <p:sp>
          <p:nvSpPr>
            <p:cNvPr id="8" name="Oval 7">
              <a:extLst>
                <a:ext uri="{FF2B5EF4-FFF2-40B4-BE49-F238E27FC236}">
                  <a16:creationId xmlns:a16="http://schemas.microsoft.com/office/drawing/2014/main" id="{B787B19B-F857-453C-C3A9-F2364D1208A5}"/>
                </a:ext>
              </a:extLst>
            </p:cNvPr>
            <p:cNvSpPr/>
            <p:nvPr/>
          </p:nvSpPr>
          <p:spPr>
            <a:xfrm rot="10800000">
              <a:off x="10989691" y="3717861"/>
              <a:ext cx="203071" cy="216024"/>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315713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264F6-1280-FB27-F2AE-B89D88BF56FA}"/>
              </a:ext>
            </a:extLst>
          </p:cNvPr>
          <p:cNvSpPr>
            <a:spLocks noGrp="1"/>
          </p:cNvSpPr>
          <p:nvPr>
            <p:ph type="title"/>
          </p:nvPr>
        </p:nvSpPr>
        <p:spPr/>
        <p:txBody>
          <a:bodyPr/>
          <a:lstStyle/>
          <a:p>
            <a:r>
              <a:rPr lang="en-GB" dirty="0"/>
              <a:t>Feeding back into PG ITT targets</a:t>
            </a:r>
          </a:p>
        </p:txBody>
      </p:sp>
      <p:sp>
        <p:nvSpPr>
          <p:cNvPr id="7" name="Freeform 6">
            <a:extLst>
              <a:ext uri="{FF2B5EF4-FFF2-40B4-BE49-F238E27FC236}">
                <a16:creationId xmlns:a16="http://schemas.microsoft.com/office/drawing/2014/main" id="{99C84414-726D-A020-3961-08403DC9B9C8}"/>
              </a:ext>
            </a:extLst>
          </p:cNvPr>
          <p:cNvSpPr>
            <a:spLocks noEditPoints="1"/>
          </p:cNvSpPr>
          <p:nvPr/>
        </p:nvSpPr>
        <p:spPr bwMode="auto">
          <a:xfrm>
            <a:off x="3310795" y="1488548"/>
            <a:ext cx="6946388" cy="3402535"/>
          </a:xfrm>
          <a:custGeom>
            <a:avLst/>
            <a:gdLst>
              <a:gd name="T0" fmla="*/ 0 w 2716"/>
              <a:gd name="T1" fmla="*/ 0 h 1726"/>
              <a:gd name="T2" fmla="*/ 0 w 2716"/>
              <a:gd name="T3" fmla="*/ 1726 h 1726"/>
              <a:gd name="T4" fmla="*/ 543 w 2716"/>
              <a:gd name="T5" fmla="*/ 0 h 1726"/>
              <a:gd name="T6" fmla="*/ 543 w 2716"/>
              <a:gd name="T7" fmla="*/ 1726 h 1726"/>
              <a:gd name="T8" fmla="*/ 1087 w 2716"/>
              <a:gd name="T9" fmla="*/ 0 h 1726"/>
              <a:gd name="T10" fmla="*/ 1087 w 2716"/>
              <a:gd name="T11" fmla="*/ 1726 h 1726"/>
              <a:gd name="T12" fmla="*/ 1629 w 2716"/>
              <a:gd name="T13" fmla="*/ 0 h 1726"/>
              <a:gd name="T14" fmla="*/ 1629 w 2716"/>
              <a:gd name="T15" fmla="*/ 1726 h 1726"/>
              <a:gd name="T16" fmla="*/ 2173 w 2716"/>
              <a:gd name="T17" fmla="*/ 0 h 1726"/>
              <a:gd name="T18" fmla="*/ 2173 w 2716"/>
              <a:gd name="T19" fmla="*/ 1726 h 1726"/>
              <a:gd name="T20" fmla="*/ 2716 w 2716"/>
              <a:gd name="T21" fmla="*/ 0 h 1726"/>
              <a:gd name="T22" fmla="*/ 2716 w 2716"/>
              <a:gd name="T23" fmla="*/ 1726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6" h="1726">
                <a:moveTo>
                  <a:pt x="0" y="0"/>
                </a:moveTo>
                <a:lnTo>
                  <a:pt x="0" y="1726"/>
                </a:lnTo>
                <a:moveTo>
                  <a:pt x="543" y="0"/>
                </a:moveTo>
                <a:lnTo>
                  <a:pt x="543" y="1726"/>
                </a:lnTo>
                <a:moveTo>
                  <a:pt x="1087" y="0"/>
                </a:moveTo>
                <a:lnTo>
                  <a:pt x="1087" y="1726"/>
                </a:lnTo>
                <a:moveTo>
                  <a:pt x="1629" y="0"/>
                </a:moveTo>
                <a:lnTo>
                  <a:pt x="1629" y="1726"/>
                </a:lnTo>
                <a:moveTo>
                  <a:pt x="2173" y="0"/>
                </a:moveTo>
                <a:lnTo>
                  <a:pt x="2173" y="1726"/>
                </a:lnTo>
                <a:moveTo>
                  <a:pt x="2716" y="0"/>
                </a:moveTo>
                <a:lnTo>
                  <a:pt x="2716" y="1726"/>
                </a:lnTo>
              </a:path>
            </a:pathLst>
          </a:cu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7">
            <a:extLst>
              <a:ext uri="{FF2B5EF4-FFF2-40B4-BE49-F238E27FC236}">
                <a16:creationId xmlns:a16="http://schemas.microsoft.com/office/drawing/2014/main" id="{E129CF6A-0EFB-9D4D-FFB7-84D45038C1F1}"/>
              </a:ext>
            </a:extLst>
          </p:cNvPr>
          <p:cNvSpPr>
            <a:spLocks noEditPoints="1"/>
          </p:cNvSpPr>
          <p:nvPr/>
        </p:nvSpPr>
        <p:spPr bwMode="auto">
          <a:xfrm>
            <a:off x="1922030" y="2306656"/>
            <a:ext cx="6250726" cy="2434607"/>
          </a:xfrm>
          <a:custGeom>
            <a:avLst/>
            <a:gdLst>
              <a:gd name="T0" fmla="*/ 1216 w 2444"/>
              <a:gd name="T1" fmla="*/ 1235 h 1235"/>
              <a:gd name="T2" fmla="*/ 0 w 2444"/>
              <a:gd name="T3" fmla="*/ 1235 h 1235"/>
              <a:gd name="T4" fmla="*/ 0 w 2444"/>
              <a:gd name="T5" fmla="*/ 1150 h 1235"/>
              <a:gd name="T6" fmla="*/ 1216 w 2444"/>
              <a:gd name="T7" fmla="*/ 1150 h 1235"/>
              <a:gd name="T8" fmla="*/ 1216 w 2444"/>
              <a:gd name="T9" fmla="*/ 1235 h 1235"/>
              <a:gd name="T10" fmla="*/ 1325 w 2444"/>
              <a:gd name="T11" fmla="*/ 659 h 1235"/>
              <a:gd name="T12" fmla="*/ 0 w 2444"/>
              <a:gd name="T13" fmla="*/ 659 h 1235"/>
              <a:gd name="T14" fmla="*/ 0 w 2444"/>
              <a:gd name="T15" fmla="*/ 575 h 1235"/>
              <a:gd name="T16" fmla="*/ 1325 w 2444"/>
              <a:gd name="T17" fmla="*/ 575 h 1235"/>
              <a:gd name="T18" fmla="*/ 1325 w 2444"/>
              <a:gd name="T19" fmla="*/ 659 h 1235"/>
              <a:gd name="T20" fmla="*/ 2444 w 2444"/>
              <a:gd name="T21" fmla="*/ 84 h 1235"/>
              <a:gd name="T22" fmla="*/ 0 w 2444"/>
              <a:gd name="T23" fmla="*/ 84 h 1235"/>
              <a:gd name="T24" fmla="*/ 0 w 2444"/>
              <a:gd name="T25" fmla="*/ 0 h 1235"/>
              <a:gd name="T26" fmla="*/ 2444 w 2444"/>
              <a:gd name="T27" fmla="*/ 0 h 1235"/>
              <a:gd name="T28" fmla="*/ 2444 w 2444"/>
              <a:gd name="T29" fmla="*/ 84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4" h="1235">
                <a:moveTo>
                  <a:pt x="1216" y="1235"/>
                </a:moveTo>
                <a:lnTo>
                  <a:pt x="0" y="1235"/>
                </a:lnTo>
                <a:lnTo>
                  <a:pt x="0" y="1150"/>
                </a:lnTo>
                <a:lnTo>
                  <a:pt x="1216" y="1150"/>
                </a:lnTo>
                <a:lnTo>
                  <a:pt x="1216" y="1235"/>
                </a:lnTo>
                <a:close/>
                <a:moveTo>
                  <a:pt x="1325" y="659"/>
                </a:moveTo>
                <a:lnTo>
                  <a:pt x="0" y="659"/>
                </a:lnTo>
                <a:lnTo>
                  <a:pt x="0" y="575"/>
                </a:lnTo>
                <a:lnTo>
                  <a:pt x="1325" y="575"/>
                </a:lnTo>
                <a:lnTo>
                  <a:pt x="1325" y="659"/>
                </a:lnTo>
                <a:close/>
                <a:moveTo>
                  <a:pt x="2444" y="84"/>
                </a:moveTo>
                <a:lnTo>
                  <a:pt x="0" y="84"/>
                </a:lnTo>
                <a:lnTo>
                  <a:pt x="0" y="0"/>
                </a:lnTo>
                <a:lnTo>
                  <a:pt x="2444" y="0"/>
                </a:lnTo>
                <a:lnTo>
                  <a:pt x="2444" y="84"/>
                </a:lnTo>
                <a:close/>
              </a:path>
            </a:pathLst>
          </a:custGeom>
          <a:gradFill>
            <a:gsLst>
              <a:gs pos="0">
                <a:srgbClr val="7030A0"/>
              </a:gs>
              <a:gs pos="50400">
                <a:srgbClr val="ED7D31"/>
              </a:gs>
              <a:gs pos="100000">
                <a:srgbClr val="00AC4E"/>
              </a:gs>
            </a:gsLst>
            <a:lin ang="5400000" scaled="1"/>
          </a:gradFill>
          <a:ln>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GB"/>
          </a:p>
        </p:txBody>
      </p:sp>
      <p:sp>
        <p:nvSpPr>
          <p:cNvPr id="9" name="Freeform 8">
            <a:extLst>
              <a:ext uri="{FF2B5EF4-FFF2-40B4-BE49-F238E27FC236}">
                <a16:creationId xmlns:a16="http://schemas.microsoft.com/office/drawing/2014/main" id="{4451FE9D-4E73-09B5-2169-0CABE2347B49}"/>
              </a:ext>
            </a:extLst>
          </p:cNvPr>
          <p:cNvSpPr>
            <a:spLocks noEditPoints="1"/>
          </p:cNvSpPr>
          <p:nvPr/>
        </p:nvSpPr>
        <p:spPr bwMode="auto">
          <a:xfrm>
            <a:off x="1922030" y="2126163"/>
            <a:ext cx="7836425" cy="2434607"/>
          </a:xfrm>
          <a:custGeom>
            <a:avLst/>
            <a:gdLst>
              <a:gd name="T0" fmla="*/ 1140 w 3064"/>
              <a:gd name="T1" fmla="*/ 1235 h 1235"/>
              <a:gd name="T2" fmla="*/ 0 w 3064"/>
              <a:gd name="T3" fmla="*/ 1235 h 1235"/>
              <a:gd name="T4" fmla="*/ 0 w 3064"/>
              <a:gd name="T5" fmla="*/ 1150 h 1235"/>
              <a:gd name="T6" fmla="*/ 1140 w 3064"/>
              <a:gd name="T7" fmla="*/ 1150 h 1235"/>
              <a:gd name="T8" fmla="*/ 1140 w 3064"/>
              <a:gd name="T9" fmla="*/ 1235 h 1235"/>
              <a:gd name="T10" fmla="*/ 1298 w 3064"/>
              <a:gd name="T11" fmla="*/ 660 h 1235"/>
              <a:gd name="T12" fmla="*/ 0 w 3064"/>
              <a:gd name="T13" fmla="*/ 660 h 1235"/>
              <a:gd name="T14" fmla="*/ 0 w 3064"/>
              <a:gd name="T15" fmla="*/ 576 h 1235"/>
              <a:gd name="T16" fmla="*/ 1298 w 3064"/>
              <a:gd name="T17" fmla="*/ 576 h 1235"/>
              <a:gd name="T18" fmla="*/ 1298 w 3064"/>
              <a:gd name="T19" fmla="*/ 660 h 1235"/>
              <a:gd name="T20" fmla="*/ 3064 w 3064"/>
              <a:gd name="T21" fmla="*/ 85 h 1235"/>
              <a:gd name="T22" fmla="*/ 0 w 3064"/>
              <a:gd name="T23" fmla="*/ 85 h 1235"/>
              <a:gd name="T24" fmla="*/ 0 w 3064"/>
              <a:gd name="T25" fmla="*/ 0 h 1235"/>
              <a:gd name="T26" fmla="*/ 3064 w 3064"/>
              <a:gd name="T27" fmla="*/ 0 h 1235"/>
              <a:gd name="T28" fmla="*/ 3064 w 3064"/>
              <a:gd name="T29" fmla="*/ 85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4" h="1235">
                <a:moveTo>
                  <a:pt x="1140" y="1235"/>
                </a:moveTo>
                <a:lnTo>
                  <a:pt x="0" y="1235"/>
                </a:lnTo>
                <a:lnTo>
                  <a:pt x="0" y="1150"/>
                </a:lnTo>
                <a:lnTo>
                  <a:pt x="1140" y="1150"/>
                </a:lnTo>
                <a:lnTo>
                  <a:pt x="1140" y="1235"/>
                </a:lnTo>
                <a:close/>
                <a:moveTo>
                  <a:pt x="1298" y="660"/>
                </a:moveTo>
                <a:lnTo>
                  <a:pt x="0" y="660"/>
                </a:lnTo>
                <a:lnTo>
                  <a:pt x="0" y="576"/>
                </a:lnTo>
                <a:lnTo>
                  <a:pt x="1298" y="576"/>
                </a:lnTo>
                <a:lnTo>
                  <a:pt x="1298" y="660"/>
                </a:lnTo>
                <a:close/>
                <a:moveTo>
                  <a:pt x="3064" y="85"/>
                </a:moveTo>
                <a:lnTo>
                  <a:pt x="0" y="85"/>
                </a:lnTo>
                <a:lnTo>
                  <a:pt x="0" y="0"/>
                </a:lnTo>
                <a:lnTo>
                  <a:pt x="3064" y="0"/>
                </a:lnTo>
                <a:lnTo>
                  <a:pt x="3064" y="85"/>
                </a:lnTo>
                <a:close/>
              </a:path>
            </a:pathLst>
          </a:custGeom>
          <a:gradFill>
            <a:gsLst>
              <a:gs pos="0">
                <a:srgbClr val="7030A0"/>
              </a:gs>
              <a:gs pos="50400">
                <a:srgbClr val="ED7D31"/>
              </a:gs>
              <a:gs pos="100000">
                <a:srgbClr val="00AC4E"/>
              </a:gs>
            </a:gsLst>
            <a:lin ang="5400000" scaled="1"/>
          </a:gradFill>
          <a:ln>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GB"/>
          </a:p>
        </p:txBody>
      </p:sp>
      <p:sp>
        <p:nvSpPr>
          <p:cNvPr id="10" name="Freeform 9">
            <a:extLst>
              <a:ext uri="{FF2B5EF4-FFF2-40B4-BE49-F238E27FC236}">
                <a16:creationId xmlns:a16="http://schemas.microsoft.com/office/drawing/2014/main" id="{B6B0AB1A-01DC-EE60-1DFA-3DAD15F54B68}"/>
              </a:ext>
            </a:extLst>
          </p:cNvPr>
          <p:cNvSpPr>
            <a:spLocks noEditPoints="1"/>
          </p:cNvSpPr>
          <p:nvPr/>
        </p:nvSpPr>
        <p:spPr bwMode="auto">
          <a:xfrm>
            <a:off x="1922030" y="1947642"/>
            <a:ext cx="7253297" cy="2432635"/>
          </a:xfrm>
          <a:custGeom>
            <a:avLst/>
            <a:gdLst>
              <a:gd name="T0" fmla="*/ 847 w 2836"/>
              <a:gd name="T1" fmla="*/ 1234 h 1234"/>
              <a:gd name="T2" fmla="*/ 0 w 2836"/>
              <a:gd name="T3" fmla="*/ 1234 h 1234"/>
              <a:gd name="T4" fmla="*/ 0 w 2836"/>
              <a:gd name="T5" fmla="*/ 1151 h 1234"/>
              <a:gd name="T6" fmla="*/ 847 w 2836"/>
              <a:gd name="T7" fmla="*/ 1151 h 1234"/>
              <a:gd name="T8" fmla="*/ 847 w 2836"/>
              <a:gd name="T9" fmla="*/ 1234 h 1234"/>
              <a:gd name="T10" fmla="*/ 961 w 2836"/>
              <a:gd name="T11" fmla="*/ 660 h 1234"/>
              <a:gd name="T12" fmla="*/ 0 w 2836"/>
              <a:gd name="T13" fmla="*/ 660 h 1234"/>
              <a:gd name="T14" fmla="*/ 0 w 2836"/>
              <a:gd name="T15" fmla="*/ 575 h 1234"/>
              <a:gd name="T16" fmla="*/ 961 w 2836"/>
              <a:gd name="T17" fmla="*/ 575 h 1234"/>
              <a:gd name="T18" fmla="*/ 961 w 2836"/>
              <a:gd name="T19" fmla="*/ 660 h 1234"/>
              <a:gd name="T20" fmla="*/ 2836 w 2836"/>
              <a:gd name="T21" fmla="*/ 84 h 1234"/>
              <a:gd name="T22" fmla="*/ 0 w 2836"/>
              <a:gd name="T23" fmla="*/ 84 h 1234"/>
              <a:gd name="T24" fmla="*/ 0 w 2836"/>
              <a:gd name="T25" fmla="*/ 0 h 1234"/>
              <a:gd name="T26" fmla="*/ 2836 w 2836"/>
              <a:gd name="T27" fmla="*/ 0 h 1234"/>
              <a:gd name="T28" fmla="*/ 2836 w 2836"/>
              <a:gd name="T29" fmla="*/ 84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6" h="1234">
                <a:moveTo>
                  <a:pt x="847" y="1234"/>
                </a:moveTo>
                <a:lnTo>
                  <a:pt x="0" y="1234"/>
                </a:lnTo>
                <a:lnTo>
                  <a:pt x="0" y="1151"/>
                </a:lnTo>
                <a:lnTo>
                  <a:pt x="847" y="1151"/>
                </a:lnTo>
                <a:lnTo>
                  <a:pt x="847" y="1234"/>
                </a:lnTo>
                <a:close/>
                <a:moveTo>
                  <a:pt x="961" y="660"/>
                </a:moveTo>
                <a:lnTo>
                  <a:pt x="0" y="660"/>
                </a:lnTo>
                <a:lnTo>
                  <a:pt x="0" y="575"/>
                </a:lnTo>
                <a:lnTo>
                  <a:pt x="961" y="575"/>
                </a:lnTo>
                <a:lnTo>
                  <a:pt x="961" y="660"/>
                </a:lnTo>
                <a:close/>
                <a:moveTo>
                  <a:pt x="2836" y="84"/>
                </a:moveTo>
                <a:lnTo>
                  <a:pt x="0" y="84"/>
                </a:lnTo>
                <a:lnTo>
                  <a:pt x="0" y="0"/>
                </a:lnTo>
                <a:lnTo>
                  <a:pt x="2836" y="0"/>
                </a:lnTo>
                <a:lnTo>
                  <a:pt x="2836" y="84"/>
                </a:lnTo>
                <a:close/>
              </a:path>
            </a:pathLst>
          </a:custGeom>
          <a:gradFill>
            <a:gsLst>
              <a:gs pos="0">
                <a:srgbClr val="7030A0"/>
              </a:gs>
              <a:gs pos="50400">
                <a:srgbClr val="ED7D31"/>
              </a:gs>
              <a:gs pos="100000">
                <a:srgbClr val="00AC4E"/>
              </a:gs>
            </a:gsLst>
            <a:lin ang="5400000" scaled="1"/>
          </a:gradFill>
          <a:ln>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GB"/>
          </a:p>
        </p:txBody>
      </p:sp>
      <p:sp>
        <p:nvSpPr>
          <p:cNvPr id="11" name="Freeform 10">
            <a:extLst>
              <a:ext uri="{FF2B5EF4-FFF2-40B4-BE49-F238E27FC236}">
                <a16:creationId xmlns:a16="http://schemas.microsoft.com/office/drawing/2014/main" id="{77E1C8B9-5580-EEE9-4D02-B12B8626C7E8}"/>
              </a:ext>
            </a:extLst>
          </p:cNvPr>
          <p:cNvSpPr>
            <a:spLocks noEditPoints="1"/>
          </p:cNvSpPr>
          <p:nvPr/>
        </p:nvSpPr>
        <p:spPr bwMode="auto">
          <a:xfrm>
            <a:off x="1922030" y="1765178"/>
            <a:ext cx="7028230" cy="2436578"/>
          </a:xfrm>
          <a:custGeom>
            <a:avLst/>
            <a:gdLst>
              <a:gd name="T0" fmla="*/ 891 w 2748"/>
              <a:gd name="T1" fmla="*/ 1236 h 1236"/>
              <a:gd name="T2" fmla="*/ 0 w 2748"/>
              <a:gd name="T3" fmla="*/ 1236 h 1236"/>
              <a:gd name="T4" fmla="*/ 0 w 2748"/>
              <a:gd name="T5" fmla="*/ 1151 h 1236"/>
              <a:gd name="T6" fmla="*/ 891 w 2748"/>
              <a:gd name="T7" fmla="*/ 1151 h 1236"/>
              <a:gd name="T8" fmla="*/ 891 w 2748"/>
              <a:gd name="T9" fmla="*/ 1236 h 1236"/>
              <a:gd name="T10" fmla="*/ 1173 w 2748"/>
              <a:gd name="T11" fmla="*/ 660 h 1236"/>
              <a:gd name="T12" fmla="*/ 0 w 2748"/>
              <a:gd name="T13" fmla="*/ 660 h 1236"/>
              <a:gd name="T14" fmla="*/ 0 w 2748"/>
              <a:gd name="T15" fmla="*/ 576 h 1236"/>
              <a:gd name="T16" fmla="*/ 1173 w 2748"/>
              <a:gd name="T17" fmla="*/ 576 h 1236"/>
              <a:gd name="T18" fmla="*/ 1173 w 2748"/>
              <a:gd name="T19" fmla="*/ 660 h 1236"/>
              <a:gd name="T20" fmla="*/ 2748 w 2748"/>
              <a:gd name="T21" fmla="*/ 85 h 1236"/>
              <a:gd name="T22" fmla="*/ 0 w 2748"/>
              <a:gd name="T23" fmla="*/ 85 h 1236"/>
              <a:gd name="T24" fmla="*/ 0 w 2748"/>
              <a:gd name="T25" fmla="*/ 0 h 1236"/>
              <a:gd name="T26" fmla="*/ 2748 w 2748"/>
              <a:gd name="T27" fmla="*/ 0 h 1236"/>
              <a:gd name="T28" fmla="*/ 2748 w 2748"/>
              <a:gd name="T29" fmla="*/ 85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8" h="1236">
                <a:moveTo>
                  <a:pt x="891" y="1236"/>
                </a:moveTo>
                <a:lnTo>
                  <a:pt x="0" y="1236"/>
                </a:lnTo>
                <a:lnTo>
                  <a:pt x="0" y="1151"/>
                </a:lnTo>
                <a:lnTo>
                  <a:pt x="891" y="1151"/>
                </a:lnTo>
                <a:lnTo>
                  <a:pt x="891" y="1236"/>
                </a:lnTo>
                <a:close/>
                <a:moveTo>
                  <a:pt x="1173" y="660"/>
                </a:moveTo>
                <a:lnTo>
                  <a:pt x="0" y="660"/>
                </a:lnTo>
                <a:lnTo>
                  <a:pt x="0" y="576"/>
                </a:lnTo>
                <a:lnTo>
                  <a:pt x="1173" y="576"/>
                </a:lnTo>
                <a:lnTo>
                  <a:pt x="1173" y="660"/>
                </a:lnTo>
                <a:close/>
                <a:moveTo>
                  <a:pt x="2748" y="85"/>
                </a:moveTo>
                <a:lnTo>
                  <a:pt x="0" y="85"/>
                </a:lnTo>
                <a:lnTo>
                  <a:pt x="0" y="0"/>
                </a:lnTo>
                <a:lnTo>
                  <a:pt x="2748" y="0"/>
                </a:lnTo>
                <a:lnTo>
                  <a:pt x="2748" y="85"/>
                </a:lnTo>
                <a:close/>
              </a:path>
            </a:pathLst>
          </a:custGeom>
          <a:gradFill>
            <a:gsLst>
              <a:gs pos="0">
                <a:srgbClr val="7030A0"/>
              </a:gs>
              <a:gs pos="50400">
                <a:srgbClr val="ED7D31"/>
              </a:gs>
              <a:gs pos="100000">
                <a:srgbClr val="00AC4E"/>
              </a:gs>
            </a:gsLst>
            <a:lin ang="5400000" scaled="1"/>
          </a:gradFill>
          <a:ln w="9525">
            <a:solidFill>
              <a:schemeClr val="bg1">
                <a:lumMod val="9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1">
            <a:extLst>
              <a:ext uri="{FF2B5EF4-FFF2-40B4-BE49-F238E27FC236}">
                <a16:creationId xmlns:a16="http://schemas.microsoft.com/office/drawing/2014/main" id="{744271A8-2C0B-B353-F25E-030688B0125D}"/>
              </a:ext>
            </a:extLst>
          </p:cNvPr>
          <p:cNvSpPr>
            <a:spLocks noEditPoints="1"/>
          </p:cNvSpPr>
          <p:nvPr/>
        </p:nvSpPr>
        <p:spPr bwMode="auto">
          <a:xfrm>
            <a:off x="1922030" y="1584685"/>
            <a:ext cx="3711050" cy="2434607"/>
          </a:xfrm>
          <a:custGeom>
            <a:avLst/>
            <a:gdLst>
              <a:gd name="T0" fmla="*/ 1212 w 1451"/>
              <a:gd name="T1" fmla="*/ 1235 h 1235"/>
              <a:gd name="T2" fmla="*/ 0 w 1451"/>
              <a:gd name="T3" fmla="*/ 1235 h 1235"/>
              <a:gd name="T4" fmla="*/ 0 w 1451"/>
              <a:gd name="T5" fmla="*/ 1151 h 1235"/>
              <a:gd name="T6" fmla="*/ 1212 w 1451"/>
              <a:gd name="T7" fmla="*/ 1151 h 1235"/>
              <a:gd name="T8" fmla="*/ 1212 w 1451"/>
              <a:gd name="T9" fmla="*/ 1235 h 1235"/>
              <a:gd name="T10" fmla="*/ 1243 w 1451"/>
              <a:gd name="T11" fmla="*/ 660 h 1235"/>
              <a:gd name="T12" fmla="*/ 0 w 1451"/>
              <a:gd name="T13" fmla="*/ 660 h 1235"/>
              <a:gd name="T14" fmla="*/ 0 w 1451"/>
              <a:gd name="T15" fmla="*/ 575 h 1235"/>
              <a:gd name="T16" fmla="*/ 1243 w 1451"/>
              <a:gd name="T17" fmla="*/ 575 h 1235"/>
              <a:gd name="T18" fmla="*/ 1243 w 1451"/>
              <a:gd name="T19" fmla="*/ 660 h 1235"/>
              <a:gd name="T20" fmla="*/ 1451 w 1451"/>
              <a:gd name="T21" fmla="*/ 84 h 1235"/>
              <a:gd name="T22" fmla="*/ 0 w 1451"/>
              <a:gd name="T23" fmla="*/ 84 h 1235"/>
              <a:gd name="T24" fmla="*/ 0 w 1451"/>
              <a:gd name="T25" fmla="*/ 0 h 1235"/>
              <a:gd name="T26" fmla="*/ 1451 w 1451"/>
              <a:gd name="T27" fmla="*/ 0 h 1235"/>
              <a:gd name="T28" fmla="*/ 1451 w 1451"/>
              <a:gd name="T29" fmla="*/ 84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1" h="1235">
                <a:moveTo>
                  <a:pt x="1212" y="1235"/>
                </a:moveTo>
                <a:lnTo>
                  <a:pt x="0" y="1235"/>
                </a:lnTo>
                <a:lnTo>
                  <a:pt x="0" y="1151"/>
                </a:lnTo>
                <a:lnTo>
                  <a:pt x="1212" y="1151"/>
                </a:lnTo>
                <a:lnTo>
                  <a:pt x="1212" y="1235"/>
                </a:lnTo>
                <a:close/>
                <a:moveTo>
                  <a:pt x="1243" y="660"/>
                </a:moveTo>
                <a:lnTo>
                  <a:pt x="0" y="660"/>
                </a:lnTo>
                <a:lnTo>
                  <a:pt x="0" y="575"/>
                </a:lnTo>
                <a:lnTo>
                  <a:pt x="1243" y="575"/>
                </a:lnTo>
                <a:lnTo>
                  <a:pt x="1243" y="660"/>
                </a:lnTo>
                <a:close/>
                <a:moveTo>
                  <a:pt x="1451" y="84"/>
                </a:moveTo>
                <a:lnTo>
                  <a:pt x="0" y="84"/>
                </a:lnTo>
                <a:lnTo>
                  <a:pt x="0" y="0"/>
                </a:lnTo>
                <a:lnTo>
                  <a:pt x="1451" y="0"/>
                </a:lnTo>
                <a:lnTo>
                  <a:pt x="1451" y="84"/>
                </a:lnTo>
                <a:close/>
              </a:path>
            </a:pathLst>
          </a:custGeom>
          <a:gradFill>
            <a:gsLst>
              <a:gs pos="0">
                <a:srgbClr val="7030A0"/>
              </a:gs>
              <a:gs pos="50400">
                <a:srgbClr val="ED7D31"/>
              </a:gs>
              <a:gs pos="100000">
                <a:srgbClr val="00AC4E"/>
              </a:gs>
            </a:gsLst>
            <a:lin ang="5400000" scaled="1"/>
          </a:gradFill>
          <a:ln>
            <a:solidFill>
              <a:schemeClr val="bg1">
                <a:lumMod val="95000"/>
              </a:schemeClr>
            </a:solidFill>
          </a:ln>
        </p:spPr>
        <p:txBody>
          <a:bodyPr vert="horz" wrap="square" lIns="91440" tIns="45720" rIns="91440" bIns="45720" numCol="1" anchor="t" anchorCtr="0" compatLnSpc="1">
            <a:prstTxWarp prst="textNoShape">
              <a:avLst/>
            </a:prstTxWarp>
          </a:bodyPr>
          <a:lstStyle/>
          <a:p>
            <a:endParaRPr lang="en-GB"/>
          </a:p>
        </p:txBody>
      </p:sp>
      <p:sp>
        <p:nvSpPr>
          <p:cNvPr id="13" name="Line 12">
            <a:extLst>
              <a:ext uri="{FF2B5EF4-FFF2-40B4-BE49-F238E27FC236}">
                <a16:creationId xmlns:a16="http://schemas.microsoft.com/office/drawing/2014/main" id="{B3B6AA4F-6670-1089-7CFC-0CC67EE35006}"/>
              </a:ext>
            </a:extLst>
          </p:cNvPr>
          <p:cNvSpPr>
            <a:spLocks noChangeShapeType="1"/>
          </p:cNvSpPr>
          <p:nvPr/>
        </p:nvSpPr>
        <p:spPr bwMode="auto">
          <a:xfrm flipV="1">
            <a:off x="1922030" y="1488548"/>
            <a:ext cx="0" cy="3402535"/>
          </a:xfrm>
          <a:prstGeom prst="line">
            <a:avLst/>
          </a:prstGeom>
          <a:noFill/>
          <a:ln w="9525"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3">
            <a:extLst>
              <a:ext uri="{FF2B5EF4-FFF2-40B4-BE49-F238E27FC236}">
                <a16:creationId xmlns:a16="http://schemas.microsoft.com/office/drawing/2014/main" id="{BDA2F732-C0DF-15C1-DD92-511418FEEBAF}"/>
              </a:ext>
            </a:extLst>
          </p:cNvPr>
          <p:cNvSpPr>
            <a:spLocks noChangeArrowheads="1"/>
          </p:cNvSpPr>
          <p:nvPr/>
        </p:nvSpPr>
        <p:spPr bwMode="auto">
          <a:xfrm>
            <a:off x="1875994" y="4981765"/>
            <a:ext cx="10579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rPr>
              <a:t>0</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15" name="Rectangle 14">
            <a:extLst>
              <a:ext uri="{FF2B5EF4-FFF2-40B4-BE49-F238E27FC236}">
                <a16:creationId xmlns:a16="http://schemas.microsoft.com/office/drawing/2014/main" id="{50250B34-AE22-A174-2E3E-71E4C27D8A56}"/>
              </a:ext>
            </a:extLst>
          </p:cNvPr>
          <p:cNvSpPr>
            <a:spLocks noChangeArrowheads="1"/>
          </p:cNvSpPr>
          <p:nvPr/>
        </p:nvSpPr>
        <p:spPr bwMode="auto">
          <a:xfrm>
            <a:off x="3170129" y="4981765"/>
            <a:ext cx="3173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rPr>
              <a:t>500</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16" name="Rectangle 15">
            <a:extLst>
              <a:ext uri="{FF2B5EF4-FFF2-40B4-BE49-F238E27FC236}">
                <a16:creationId xmlns:a16="http://schemas.microsoft.com/office/drawing/2014/main" id="{A4EE72BF-CA10-B0B3-1983-1EDE1AF5ECC0}"/>
              </a:ext>
            </a:extLst>
          </p:cNvPr>
          <p:cNvSpPr>
            <a:spLocks noChangeArrowheads="1"/>
          </p:cNvSpPr>
          <p:nvPr/>
        </p:nvSpPr>
        <p:spPr bwMode="auto">
          <a:xfrm>
            <a:off x="4515416" y="4981765"/>
            <a:ext cx="4231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rPr>
              <a:t>1000</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17" name="Rectangle 16">
            <a:extLst>
              <a:ext uri="{FF2B5EF4-FFF2-40B4-BE49-F238E27FC236}">
                <a16:creationId xmlns:a16="http://schemas.microsoft.com/office/drawing/2014/main" id="{FF0DE3DE-BFE3-61DC-2493-775FCAFEAF7C}"/>
              </a:ext>
            </a:extLst>
          </p:cNvPr>
          <p:cNvSpPr>
            <a:spLocks noChangeArrowheads="1"/>
          </p:cNvSpPr>
          <p:nvPr/>
        </p:nvSpPr>
        <p:spPr bwMode="auto">
          <a:xfrm>
            <a:off x="5904181" y="4981765"/>
            <a:ext cx="4231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rPr>
              <a:t>1500</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18" name="Rectangle 17">
            <a:extLst>
              <a:ext uri="{FF2B5EF4-FFF2-40B4-BE49-F238E27FC236}">
                <a16:creationId xmlns:a16="http://schemas.microsoft.com/office/drawing/2014/main" id="{6A347A7A-C6DD-3F59-59BF-767427346FFD}"/>
              </a:ext>
            </a:extLst>
          </p:cNvPr>
          <p:cNvSpPr>
            <a:spLocks noChangeArrowheads="1"/>
          </p:cNvSpPr>
          <p:nvPr/>
        </p:nvSpPr>
        <p:spPr bwMode="auto">
          <a:xfrm>
            <a:off x="7292948" y="4981765"/>
            <a:ext cx="4231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rPr>
              <a:t>2000</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19" name="Rectangle 18">
            <a:extLst>
              <a:ext uri="{FF2B5EF4-FFF2-40B4-BE49-F238E27FC236}">
                <a16:creationId xmlns:a16="http://schemas.microsoft.com/office/drawing/2014/main" id="{75445428-F9DC-5A9B-0B0C-D66455AAABFE}"/>
              </a:ext>
            </a:extLst>
          </p:cNvPr>
          <p:cNvSpPr>
            <a:spLocks noChangeArrowheads="1"/>
          </p:cNvSpPr>
          <p:nvPr/>
        </p:nvSpPr>
        <p:spPr bwMode="auto">
          <a:xfrm>
            <a:off x="8681714" y="4981765"/>
            <a:ext cx="4231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rPr>
              <a:t>2500</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20" name="Rectangle 19">
            <a:extLst>
              <a:ext uri="{FF2B5EF4-FFF2-40B4-BE49-F238E27FC236}">
                <a16:creationId xmlns:a16="http://schemas.microsoft.com/office/drawing/2014/main" id="{CD1AE9FF-D1A3-4D90-7E07-7EA0E2A18D21}"/>
              </a:ext>
            </a:extLst>
          </p:cNvPr>
          <p:cNvSpPr>
            <a:spLocks noChangeArrowheads="1"/>
          </p:cNvSpPr>
          <p:nvPr/>
        </p:nvSpPr>
        <p:spPr bwMode="auto">
          <a:xfrm>
            <a:off x="10073037" y="4981765"/>
            <a:ext cx="4231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ea typeface="Verdana" panose="020B0604030504040204" pitchFamily="34" charset="0"/>
              </a:rPr>
              <a:t>3000</a:t>
            </a:r>
            <a:endParaRPr kumimoji="0" lang="en-US" altLang="en-US" sz="13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37" name="Rectangle 36">
            <a:extLst>
              <a:ext uri="{FF2B5EF4-FFF2-40B4-BE49-F238E27FC236}">
                <a16:creationId xmlns:a16="http://schemas.microsoft.com/office/drawing/2014/main" id="{8147483C-4473-8021-DA14-09BBEEAAE690}"/>
              </a:ext>
            </a:extLst>
          </p:cNvPr>
          <p:cNvSpPr>
            <a:spLocks noChangeArrowheads="1"/>
          </p:cNvSpPr>
          <p:nvPr/>
        </p:nvSpPr>
        <p:spPr bwMode="auto">
          <a:xfrm>
            <a:off x="969808" y="4273238"/>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595959"/>
                </a:solidFill>
                <a:effectLst/>
                <a:latin typeface="Verdana" panose="020B0604030504040204" pitchFamily="34" charset="0"/>
                <a:ea typeface="Verdana" panose="020B0604030504040204" pitchFamily="34" charset="0"/>
              </a:rPr>
              <a:t>Biology</a:t>
            </a:r>
            <a:endParaRPr kumimoji="0" lang="en-US" altLang="en-US"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38" name="Rectangle 37">
            <a:extLst>
              <a:ext uri="{FF2B5EF4-FFF2-40B4-BE49-F238E27FC236}">
                <a16:creationId xmlns:a16="http://schemas.microsoft.com/office/drawing/2014/main" id="{DF487433-E50E-B0D6-C7D8-06222F0AD568}"/>
              </a:ext>
            </a:extLst>
          </p:cNvPr>
          <p:cNvSpPr>
            <a:spLocks noChangeArrowheads="1"/>
          </p:cNvSpPr>
          <p:nvPr/>
        </p:nvSpPr>
        <p:spPr bwMode="auto">
          <a:xfrm>
            <a:off x="636384" y="3098488"/>
            <a:ext cx="11798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595959"/>
                </a:solidFill>
                <a:effectLst/>
                <a:latin typeface="Verdana" panose="020B0604030504040204" pitchFamily="34" charset="0"/>
                <a:ea typeface="Verdana" panose="020B0604030504040204" pitchFamily="34" charset="0"/>
              </a:rPr>
              <a:t>Chemistry</a:t>
            </a:r>
            <a:endParaRPr kumimoji="0" lang="en-US" altLang="en-US"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39" name="Rectangle 38">
            <a:extLst>
              <a:ext uri="{FF2B5EF4-FFF2-40B4-BE49-F238E27FC236}">
                <a16:creationId xmlns:a16="http://schemas.microsoft.com/office/drawing/2014/main" id="{FCB35A3A-BE37-B7D1-05D6-F87CA47511E9}"/>
              </a:ext>
            </a:extLst>
          </p:cNvPr>
          <p:cNvSpPr>
            <a:spLocks noChangeArrowheads="1"/>
          </p:cNvSpPr>
          <p:nvPr/>
        </p:nvSpPr>
        <p:spPr bwMode="auto">
          <a:xfrm>
            <a:off x="972052" y="1923738"/>
            <a:ext cx="8441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Physics</a:t>
            </a:r>
            <a:endParaRPr kumimoji="0" lang="en-US" altLang="en-US"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40" name="Rectangular Callout 41">
            <a:extLst>
              <a:ext uri="{FF2B5EF4-FFF2-40B4-BE49-F238E27FC236}">
                <a16:creationId xmlns:a16="http://schemas.microsoft.com/office/drawing/2014/main" id="{8D008688-12C9-AD70-4F7E-4C1A78C05663}"/>
              </a:ext>
            </a:extLst>
          </p:cNvPr>
          <p:cNvSpPr/>
          <p:nvPr/>
        </p:nvSpPr>
        <p:spPr>
          <a:xfrm>
            <a:off x="8317263" y="1278384"/>
            <a:ext cx="1164953" cy="301999"/>
          </a:xfrm>
          <a:prstGeom prst="wedgeRectCallout">
            <a:avLst>
              <a:gd name="adj1" fmla="val -62168"/>
              <a:gd name="adj2" fmla="val 125888"/>
            </a:avLst>
          </a:prstGeom>
          <a:solidFill>
            <a:srgbClr val="FFFFCC"/>
          </a:solidFill>
          <a:ln w="19050">
            <a:noFill/>
          </a:ln>
          <a:effectLst>
            <a:outerShdw blurRad="50800" dist="38100" dir="2700000" algn="tl" rotWithShape="0">
              <a:prstClr val="black">
                <a:alpha val="40000"/>
              </a:prstClr>
            </a:outerShdw>
          </a:effectLst>
        </p:spPr>
        <p:txBody>
          <a:bodyPr lIns="72009" tIns="36000" rIns="72009" bIns="36005" rtlCol="0" anchor="t" anchorCtr="0">
            <a:noAutofit/>
          </a:bodyPr>
          <a:lstStyle/>
          <a:p>
            <a:pPr marL="85725">
              <a:lnSpc>
                <a:spcPct val="120000"/>
              </a:lnSpc>
              <a:defRPr/>
            </a:pPr>
            <a:r>
              <a:rPr lang="en-GB" sz="1500" kern="0" dirty="0">
                <a:solidFill>
                  <a:srgbClr val="CC6600"/>
                </a:solidFill>
                <a:latin typeface="Verdana" pitchFamily="34" charset="0"/>
                <a:ea typeface="Verdana" pitchFamily="34" charset="0"/>
                <a:cs typeface="Verdana" pitchFamily="34" charset="0"/>
              </a:rPr>
              <a:t>2021-22</a:t>
            </a:r>
          </a:p>
        </p:txBody>
      </p:sp>
      <p:sp>
        <p:nvSpPr>
          <p:cNvPr id="41" name="Rectangular Callout 41">
            <a:extLst>
              <a:ext uri="{FF2B5EF4-FFF2-40B4-BE49-F238E27FC236}">
                <a16:creationId xmlns:a16="http://schemas.microsoft.com/office/drawing/2014/main" id="{2DDCD805-DB51-C08E-1E7D-90B75E8837DD}"/>
              </a:ext>
            </a:extLst>
          </p:cNvPr>
          <p:cNvSpPr/>
          <p:nvPr/>
        </p:nvSpPr>
        <p:spPr>
          <a:xfrm>
            <a:off x="9177081" y="1662750"/>
            <a:ext cx="1164953" cy="301999"/>
          </a:xfrm>
          <a:prstGeom prst="wedgeRectCallout">
            <a:avLst>
              <a:gd name="adj1" fmla="val -62056"/>
              <a:gd name="adj2" fmla="val 81965"/>
            </a:avLst>
          </a:prstGeom>
          <a:solidFill>
            <a:srgbClr val="FFFFCC"/>
          </a:solidFill>
          <a:ln w="19050">
            <a:noFill/>
          </a:ln>
          <a:effectLst>
            <a:outerShdw blurRad="50800" dist="38100" dir="2700000" algn="tl" rotWithShape="0">
              <a:prstClr val="black">
                <a:alpha val="40000"/>
              </a:prstClr>
            </a:outerShdw>
          </a:effectLst>
        </p:spPr>
        <p:txBody>
          <a:bodyPr lIns="72009" tIns="36000" rIns="72009" bIns="36005" rtlCol="0" anchor="t" anchorCtr="0">
            <a:noAutofit/>
          </a:bodyPr>
          <a:lstStyle/>
          <a:p>
            <a:pPr marL="85725">
              <a:lnSpc>
                <a:spcPct val="120000"/>
              </a:lnSpc>
              <a:defRPr/>
            </a:pPr>
            <a:r>
              <a:rPr lang="en-GB" sz="1500" kern="0" dirty="0">
                <a:solidFill>
                  <a:srgbClr val="CC6600"/>
                </a:solidFill>
                <a:latin typeface="Verdana" pitchFamily="34" charset="0"/>
                <a:ea typeface="Verdana" pitchFamily="34" charset="0"/>
                <a:cs typeface="Verdana" pitchFamily="34" charset="0"/>
              </a:rPr>
              <a:t>2022-23</a:t>
            </a:r>
          </a:p>
        </p:txBody>
      </p:sp>
      <p:sp>
        <p:nvSpPr>
          <p:cNvPr id="42" name="Rectangular Callout 41">
            <a:extLst>
              <a:ext uri="{FF2B5EF4-FFF2-40B4-BE49-F238E27FC236}">
                <a16:creationId xmlns:a16="http://schemas.microsoft.com/office/drawing/2014/main" id="{B72CB6FD-FC87-A59A-0910-C658358D52A1}"/>
              </a:ext>
            </a:extLst>
          </p:cNvPr>
          <p:cNvSpPr/>
          <p:nvPr/>
        </p:nvSpPr>
        <p:spPr>
          <a:xfrm>
            <a:off x="9938288" y="2057554"/>
            <a:ext cx="1164953" cy="301999"/>
          </a:xfrm>
          <a:prstGeom prst="wedgeRectCallout">
            <a:avLst>
              <a:gd name="adj1" fmla="val -62973"/>
              <a:gd name="adj2" fmla="val 30463"/>
            </a:avLst>
          </a:prstGeom>
          <a:solidFill>
            <a:srgbClr val="FFFFCC"/>
          </a:solidFill>
          <a:ln w="19050">
            <a:noFill/>
          </a:ln>
          <a:effectLst>
            <a:outerShdw blurRad="50800" dist="38100" dir="2700000" algn="tl" rotWithShape="0">
              <a:prstClr val="black">
                <a:alpha val="40000"/>
              </a:prstClr>
            </a:outerShdw>
          </a:effectLst>
        </p:spPr>
        <p:txBody>
          <a:bodyPr lIns="72009" tIns="36000" rIns="72009" bIns="36005" rtlCol="0" anchor="t" anchorCtr="0">
            <a:noAutofit/>
          </a:bodyPr>
          <a:lstStyle/>
          <a:p>
            <a:pPr marL="85725">
              <a:lnSpc>
                <a:spcPct val="120000"/>
              </a:lnSpc>
              <a:defRPr/>
            </a:pPr>
            <a:r>
              <a:rPr lang="en-GB" sz="1500" kern="0" dirty="0">
                <a:solidFill>
                  <a:srgbClr val="CC6600"/>
                </a:solidFill>
                <a:latin typeface="Verdana" pitchFamily="34" charset="0"/>
                <a:ea typeface="Verdana" pitchFamily="34" charset="0"/>
                <a:cs typeface="Verdana" pitchFamily="34" charset="0"/>
              </a:rPr>
              <a:t>2023-24</a:t>
            </a:r>
          </a:p>
        </p:txBody>
      </p:sp>
      <p:sp>
        <p:nvSpPr>
          <p:cNvPr id="43" name="Rectangular Callout 41">
            <a:extLst>
              <a:ext uri="{FF2B5EF4-FFF2-40B4-BE49-F238E27FC236}">
                <a16:creationId xmlns:a16="http://schemas.microsoft.com/office/drawing/2014/main" id="{B8F61910-16E6-5465-631F-72A17B3A62CA}"/>
              </a:ext>
            </a:extLst>
          </p:cNvPr>
          <p:cNvSpPr/>
          <p:nvPr/>
        </p:nvSpPr>
        <p:spPr>
          <a:xfrm>
            <a:off x="8317263" y="2391419"/>
            <a:ext cx="1164953" cy="301999"/>
          </a:xfrm>
          <a:prstGeom prst="wedgeRectCallout">
            <a:avLst>
              <a:gd name="adj1" fmla="val -75848"/>
              <a:gd name="adj2" fmla="val -26772"/>
            </a:avLst>
          </a:prstGeom>
          <a:solidFill>
            <a:srgbClr val="FFFFCC"/>
          </a:solidFill>
          <a:ln w="19050">
            <a:noFill/>
          </a:ln>
          <a:effectLst>
            <a:outerShdw blurRad="50800" dist="38100" dir="2700000" algn="tl" rotWithShape="0">
              <a:prstClr val="black">
                <a:alpha val="40000"/>
              </a:prstClr>
            </a:outerShdw>
          </a:effectLst>
        </p:spPr>
        <p:txBody>
          <a:bodyPr lIns="72009" tIns="36000" rIns="72009" bIns="36005" rtlCol="0" anchor="t" anchorCtr="0">
            <a:noAutofit/>
          </a:bodyPr>
          <a:lstStyle/>
          <a:p>
            <a:pPr marL="85725">
              <a:lnSpc>
                <a:spcPct val="120000"/>
              </a:lnSpc>
              <a:defRPr/>
            </a:pPr>
            <a:r>
              <a:rPr lang="en-GB" sz="1500" kern="0" dirty="0">
                <a:solidFill>
                  <a:srgbClr val="CC6600"/>
                </a:solidFill>
                <a:latin typeface="Verdana" pitchFamily="34" charset="0"/>
                <a:ea typeface="Verdana" pitchFamily="34" charset="0"/>
                <a:cs typeface="Verdana" pitchFamily="34" charset="0"/>
              </a:rPr>
              <a:t>2024-25</a:t>
            </a:r>
          </a:p>
        </p:txBody>
      </p:sp>
      <p:sp>
        <p:nvSpPr>
          <p:cNvPr id="44" name="Rectangular Callout 41">
            <a:extLst>
              <a:ext uri="{FF2B5EF4-FFF2-40B4-BE49-F238E27FC236}">
                <a16:creationId xmlns:a16="http://schemas.microsoft.com/office/drawing/2014/main" id="{20B70E50-A93C-06E5-81BD-114922EB91D1}"/>
              </a:ext>
            </a:extLst>
          </p:cNvPr>
          <p:cNvSpPr/>
          <p:nvPr/>
        </p:nvSpPr>
        <p:spPr>
          <a:xfrm>
            <a:off x="5405180" y="1165454"/>
            <a:ext cx="1164953" cy="301999"/>
          </a:xfrm>
          <a:prstGeom prst="wedgeRectCallout">
            <a:avLst>
              <a:gd name="adj1" fmla="val -62168"/>
              <a:gd name="adj2" fmla="val 125888"/>
            </a:avLst>
          </a:prstGeom>
          <a:solidFill>
            <a:srgbClr val="FFFFCC"/>
          </a:solidFill>
          <a:ln w="19050">
            <a:noFill/>
          </a:ln>
          <a:effectLst>
            <a:outerShdw blurRad="50800" dist="38100" dir="2700000" algn="tl" rotWithShape="0">
              <a:prstClr val="black">
                <a:alpha val="40000"/>
              </a:prstClr>
            </a:outerShdw>
          </a:effectLst>
        </p:spPr>
        <p:txBody>
          <a:bodyPr lIns="72009" tIns="36000" rIns="72009" bIns="36005" rtlCol="0" anchor="t" anchorCtr="0">
            <a:noAutofit/>
          </a:bodyPr>
          <a:lstStyle/>
          <a:p>
            <a:pPr marL="85725">
              <a:lnSpc>
                <a:spcPct val="120000"/>
              </a:lnSpc>
              <a:defRPr/>
            </a:pPr>
            <a:r>
              <a:rPr lang="en-GB" sz="1500" kern="0" dirty="0">
                <a:solidFill>
                  <a:srgbClr val="CC6600"/>
                </a:solidFill>
                <a:latin typeface="Verdana" pitchFamily="34" charset="0"/>
                <a:ea typeface="Verdana" pitchFamily="34" charset="0"/>
                <a:cs typeface="Verdana" pitchFamily="34" charset="0"/>
              </a:rPr>
              <a:t>2020-21</a:t>
            </a:r>
          </a:p>
        </p:txBody>
      </p:sp>
      <p:sp>
        <p:nvSpPr>
          <p:cNvPr id="3" name="TextBox 2">
            <a:extLst>
              <a:ext uri="{FF2B5EF4-FFF2-40B4-BE49-F238E27FC236}">
                <a16:creationId xmlns:a16="http://schemas.microsoft.com/office/drawing/2014/main" id="{AB0CC7E0-8732-6243-2C19-D193F49F727D}"/>
              </a:ext>
            </a:extLst>
          </p:cNvPr>
          <p:cNvSpPr txBox="1"/>
          <p:nvPr/>
        </p:nvSpPr>
        <p:spPr>
          <a:xfrm>
            <a:off x="456727" y="5580466"/>
            <a:ext cx="12040951" cy="389466"/>
          </a:xfrm>
          <a:prstGeom prst="rect">
            <a:avLst/>
          </a:prstGeom>
          <a:noFill/>
        </p:spPr>
        <p:txBody>
          <a:bodyPr wrap="square">
            <a:spAutoFit/>
          </a:bodyPr>
          <a:lstStyle/>
          <a:p>
            <a:pPr algn="l">
              <a:lnSpc>
                <a:spcPct val="120000"/>
              </a:lnSpc>
            </a:pPr>
            <a:r>
              <a:rPr lang="en-GB" sz="1800" b="0" i="0" dirty="0">
                <a:solidFill>
                  <a:srgbClr val="0B0C0C"/>
                </a:solidFill>
                <a:effectLst/>
                <a:latin typeface="Verdana" panose="020B0604030504040204" pitchFamily="34" charset="0"/>
                <a:ea typeface="Verdana" panose="020B0604030504040204" pitchFamily="34" charset="0"/>
              </a:rPr>
              <a:t>The target for all Secondary subjects has fallen from 26,360 to 23,955 (a </a:t>
            </a:r>
            <a:r>
              <a:rPr lang="en-GB" sz="1800" b="0" i="0" dirty="0">
                <a:solidFill>
                  <a:srgbClr val="FF1915"/>
                </a:solidFill>
                <a:effectLst/>
                <a:latin typeface="Verdana" panose="020B0604030504040204" pitchFamily="34" charset="0"/>
                <a:ea typeface="Verdana" panose="020B0604030504040204" pitchFamily="34" charset="0"/>
              </a:rPr>
              <a:t>9.1%</a:t>
            </a:r>
            <a:r>
              <a:rPr lang="en-GB" sz="1800" b="0" i="0" dirty="0">
                <a:solidFill>
                  <a:srgbClr val="0B0C0C"/>
                </a:solidFill>
                <a:effectLst/>
                <a:latin typeface="Verdana" panose="020B0604030504040204" pitchFamily="34" charset="0"/>
                <a:ea typeface="Verdana" panose="020B0604030504040204" pitchFamily="34" charset="0"/>
              </a:rPr>
              <a:t> decrease overall). </a:t>
            </a:r>
          </a:p>
        </p:txBody>
      </p:sp>
    </p:spTree>
    <p:extLst>
      <p:ext uri="{BB962C8B-B14F-4D97-AF65-F5344CB8AC3E}">
        <p14:creationId xmlns:p14="http://schemas.microsoft.com/office/powerpoint/2010/main" val="259309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wipe(left)">
                                      <p:cBhvr>
                                        <p:cTn id="9" dur="10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DDDDDD"/>
                                      </p:to>
                                    </p:animClr>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1000"/>
                                        <p:tgtEl>
                                          <p:spTgt spid="11"/>
                                        </p:tgtEl>
                                      </p:cBhvr>
                                    </p:animEffect>
                                  </p:childTnLst>
                                  <p:subTnLst>
                                    <p:animClr clrSpc="rgb" dir="cw">
                                      <p:cBhvr override="childStyle">
                                        <p:cTn dur="1" fill="hold" display="0" masterRel="nextClick" afterEffect="1"/>
                                        <p:tgtEl>
                                          <p:spTgt spid="11"/>
                                        </p:tgtEl>
                                        <p:attrNameLst>
                                          <p:attrName>ppt_c</p:attrName>
                                        </p:attrNameLst>
                                      </p:cBhvr>
                                      <p:to>
                                        <a:srgbClr val="DDDDDD"/>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DDDDDD"/>
                                      </p:to>
                                    </p:animClr>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par>
                                <p:cTn id="28" presetID="2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10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DDDDDD"/>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22" presetClass="entr" presetSubtype="8"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10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DDDDDD"/>
                                      </p:to>
                                    </p:animClr>
                                  </p:sub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40" grpId="0" animBg="1"/>
      <p:bldP spid="41" grpId="0" animBg="1"/>
      <p:bldP spid="42" grpId="0" animBg="1"/>
      <p:bldP spid="43" grpId="0" animBg="1"/>
      <p:bldP spid="44"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BFBF8-6825-1453-4B9C-ADE0E65577C5}"/>
              </a:ext>
            </a:extLst>
          </p:cNvPr>
          <p:cNvSpPr>
            <a:spLocks noGrp="1"/>
          </p:cNvSpPr>
          <p:nvPr>
            <p:ph type="title"/>
          </p:nvPr>
        </p:nvSpPr>
        <p:spPr/>
        <p:txBody>
          <a:bodyPr/>
          <a:lstStyle/>
          <a:p>
            <a:r>
              <a:rPr lang="en-GB" dirty="0"/>
              <a:t>Why has the Physics PG ITT Target dropped?</a:t>
            </a:r>
          </a:p>
        </p:txBody>
      </p:sp>
      <p:pic>
        <p:nvPicPr>
          <p:cNvPr id="3" name="!TWM">
            <a:extLst>
              <a:ext uri="{FF2B5EF4-FFF2-40B4-BE49-F238E27FC236}">
                <a16:creationId xmlns:a16="http://schemas.microsoft.com/office/drawing/2014/main" id="{900D5FA1-91A5-7868-EC7B-E0C62DF3941E}"/>
              </a:ext>
            </a:extLst>
          </p:cNvPr>
          <p:cNvPicPr>
            <a:picLocks noChangeAspect="1"/>
          </p:cNvPicPr>
          <p:nvPr/>
        </p:nvPicPr>
        <p:blipFill>
          <a:blip r:embed="rId2"/>
          <a:stretch>
            <a:fillRect/>
          </a:stretch>
        </p:blipFill>
        <p:spPr>
          <a:xfrm>
            <a:off x="1986280" y="1449578"/>
            <a:ext cx="7741920" cy="3615968"/>
          </a:xfrm>
          <a:prstGeom prst="rect">
            <a:avLst/>
          </a:prstGeom>
        </p:spPr>
      </p:pic>
      <p:sp>
        <p:nvSpPr>
          <p:cNvPr id="4" name="Rectangular Callout 41">
            <a:extLst>
              <a:ext uri="{FF2B5EF4-FFF2-40B4-BE49-F238E27FC236}">
                <a16:creationId xmlns:a16="http://schemas.microsoft.com/office/drawing/2014/main" id="{07B80D0A-57D5-5D5F-913A-D7D65933710D}"/>
              </a:ext>
            </a:extLst>
          </p:cNvPr>
          <p:cNvSpPr/>
          <p:nvPr/>
        </p:nvSpPr>
        <p:spPr>
          <a:xfrm>
            <a:off x="689505" y="4176936"/>
            <a:ext cx="2255914" cy="1231486"/>
          </a:xfrm>
          <a:prstGeom prst="wedgeRectCallout">
            <a:avLst>
              <a:gd name="adj1" fmla="val 75760"/>
              <a:gd name="adj2" fmla="val 688"/>
            </a:avLst>
          </a:prstGeom>
          <a:solidFill>
            <a:srgbClr val="FFFFCC"/>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defRPr/>
            </a:pPr>
            <a:r>
              <a:rPr lang="en-GB" sz="2000" dirty="0">
                <a:latin typeface="Verdana" panose="020B0604030504040204" pitchFamily="34" charset="0"/>
                <a:ea typeface="Verdana" panose="020B0604030504040204" pitchFamily="34" charset="0"/>
              </a:rPr>
              <a:t>Current stock of teachers is more stable.</a:t>
            </a:r>
            <a:endParaRPr lang="en-GB" sz="2000" i="1" kern="0" dirty="0">
              <a:solidFill>
                <a:srgbClr val="000000"/>
              </a:solidFill>
              <a:latin typeface="Verdana" pitchFamily="34" charset="0"/>
              <a:ea typeface="Verdana" pitchFamily="34" charset="0"/>
              <a:cs typeface="Verdana" pitchFamily="34" charset="0"/>
            </a:endParaRPr>
          </a:p>
        </p:txBody>
      </p:sp>
      <p:sp>
        <p:nvSpPr>
          <p:cNvPr id="5" name="Rectangular Callout 41">
            <a:extLst>
              <a:ext uri="{FF2B5EF4-FFF2-40B4-BE49-F238E27FC236}">
                <a16:creationId xmlns:a16="http://schemas.microsoft.com/office/drawing/2014/main" id="{74A36A04-E9AA-2385-8CCC-4756DADC8A4B}"/>
              </a:ext>
            </a:extLst>
          </p:cNvPr>
          <p:cNvSpPr/>
          <p:nvPr/>
        </p:nvSpPr>
        <p:spPr>
          <a:xfrm>
            <a:off x="1593525" y="1016000"/>
            <a:ext cx="3527925" cy="851412"/>
          </a:xfrm>
          <a:prstGeom prst="wedgeRectCallout">
            <a:avLst>
              <a:gd name="adj1" fmla="val 12939"/>
              <a:gd name="adj2" fmla="val 73845"/>
            </a:avLst>
          </a:prstGeom>
          <a:solidFill>
            <a:srgbClr val="FFFFCC"/>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defRPr/>
            </a:pPr>
            <a:r>
              <a:rPr lang="en-GB" sz="2000" dirty="0">
                <a:latin typeface="Verdana" panose="020B0604030504040204" pitchFamily="34" charset="0"/>
                <a:ea typeface="Verdana" panose="020B0604030504040204" pitchFamily="34" charset="0"/>
              </a:rPr>
              <a:t>Slowing increase of secondary pupil numbers</a:t>
            </a:r>
            <a:endParaRPr lang="en-GB" sz="2000" i="1" kern="0" dirty="0">
              <a:solidFill>
                <a:srgbClr val="000000"/>
              </a:solidFill>
              <a:latin typeface="Verdana" pitchFamily="34" charset="0"/>
              <a:ea typeface="Verdana" pitchFamily="34" charset="0"/>
              <a:cs typeface="Verdana" pitchFamily="34" charset="0"/>
            </a:endParaRPr>
          </a:p>
        </p:txBody>
      </p:sp>
      <p:sp>
        <p:nvSpPr>
          <p:cNvPr id="6" name="Rectangular Callout 41">
            <a:extLst>
              <a:ext uri="{FF2B5EF4-FFF2-40B4-BE49-F238E27FC236}">
                <a16:creationId xmlns:a16="http://schemas.microsoft.com/office/drawing/2014/main" id="{7F3306D0-F0DE-2276-0343-327641D81D02}"/>
              </a:ext>
            </a:extLst>
          </p:cNvPr>
          <p:cNvSpPr/>
          <p:nvPr/>
        </p:nvSpPr>
        <p:spPr>
          <a:xfrm>
            <a:off x="6709893" y="4551342"/>
            <a:ext cx="4627859" cy="851412"/>
          </a:xfrm>
          <a:prstGeom prst="wedgeRectCallout">
            <a:avLst>
              <a:gd name="adj1" fmla="val 12335"/>
              <a:gd name="adj2" fmla="val -118802"/>
            </a:avLst>
          </a:prstGeom>
          <a:solidFill>
            <a:srgbClr val="FFFFCC"/>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defRPr/>
            </a:pPr>
            <a:r>
              <a:rPr lang="en-GB" sz="2000" dirty="0">
                <a:latin typeface="Verdana" panose="020B0604030504040204" pitchFamily="34" charset="0"/>
                <a:ea typeface="Verdana" panose="020B0604030504040204" pitchFamily="34" charset="0"/>
              </a:rPr>
              <a:t>Improved PG ITT completion rates (3% points higher)</a:t>
            </a:r>
            <a:endParaRPr lang="en-GB" sz="2000" i="1" kern="0" dirty="0">
              <a:solidFill>
                <a:srgbClr val="000000"/>
              </a:solidFill>
              <a:latin typeface="Verdana" pitchFamily="34" charset="0"/>
              <a:ea typeface="Verdana" pitchFamily="34" charset="0"/>
              <a:cs typeface="Verdana" pitchFamily="34" charset="0"/>
            </a:endParaRPr>
          </a:p>
        </p:txBody>
      </p:sp>
      <p:sp>
        <p:nvSpPr>
          <p:cNvPr id="7" name="Rectangular Callout 41">
            <a:extLst>
              <a:ext uri="{FF2B5EF4-FFF2-40B4-BE49-F238E27FC236}">
                <a16:creationId xmlns:a16="http://schemas.microsoft.com/office/drawing/2014/main" id="{3864A440-DA22-961A-D334-53321D2EFD7A}"/>
              </a:ext>
            </a:extLst>
          </p:cNvPr>
          <p:cNvSpPr/>
          <p:nvPr/>
        </p:nvSpPr>
        <p:spPr>
          <a:xfrm>
            <a:off x="6731002" y="1016000"/>
            <a:ext cx="3993442" cy="851412"/>
          </a:xfrm>
          <a:prstGeom prst="wedgeRectCallout">
            <a:avLst>
              <a:gd name="adj1" fmla="val -11686"/>
              <a:gd name="adj2" fmla="val 90666"/>
            </a:avLst>
          </a:prstGeom>
          <a:solidFill>
            <a:srgbClr val="FFFFCC"/>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defRPr/>
            </a:pPr>
            <a:r>
              <a:rPr lang="en-GB" sz="2000" dirty="0">
                <a:latin typeface="Verdana" panose="020B0604030504040204" pitchFamily="34" charset="0"/>
                <a:ea typeface="Verdana" panose="020B0604030504040204" pitchFamily="34" charset="0"/>
              </a:rPr>
              <a:t>More favourable supply forecasts </a:t>
            </a:r>
            <a:r>
              <a:rPr lang="en-GB" sz="2000" dirty="0" err="1">
                <a:latin typeface="Verdana" panose="020B0604030504040204" pitchFamily="34" charset="0"/>
                <a:ea typeface="Verdana" panose="020B0604030504040204" pitchFamily="34" charset="0"/>
              </a:rPr>
              <a:t>incl</a:t>
            </a:r>
            <a:r>
              <a:rPr lang="en-GB" sz="2000" dirty="0">
                <a:latin typeface="Verdana" panose="020B0604030504040204" pitchFamily="34" charset="0"/>
                <a:ea typeface="Verdana" panose="020B0604030504040204" pitchFamily="34" charset="0"/>
              </a:rPr>
              <a:t> deferred NQEs</a:t>
            </a:r>
            <a:endParaRPr lang="en-GB" sz="2000" i="1" kern="0"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0383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92E982-B703-4F8C-9C34-242E77FA8DA2}"/>
              </a:ext>
            </a:extLst>
          </p:cNvPr>
          <p:cNvSpPr>
            <a:spLocks noGrp="1"/>
          </p:cNvSpPr>
          <p:nvPr>
            <p:ph type="title"/>
          </p:nvPr>
        </p:nvSpPr>
        <p:spPr/>
        <p:txBody>
          <a:bodyPr/>
          <a:lstStyle/>
          <a:p>
            <a:r>
              <a:rPr lang="en-GB" dirty="0"/>
              <a:t>Sources of information</a:t>
            </a:r>
            <a:endParaRPr lang="en-GB" b="0" dirty="0"/>
          </a:p>
        </p:txBody>
      </p:sp>
      <p:pic>
        <p:nvPicPr>
          <p:cNvPr id="16" name="!TWM">
            <a:extLst>
              <a:ext uri="{FF2B5EF4-FFF2-40B4-BE49-F238E27FC236}">
                <a16:creationId xmlns:a16="http://schemas.microsoft.com/office/drawing/2014/main" id="{2BB8FA3D-3DF9-D862-DE00-0D31FC25FC84}"/>
              </a:ext>
            </a:extLst>
          </p:cNvPr>
          <p:cNvPicPr>
            <a:picLocks noChangeAspect="1"/>
          </p:cNvPicPr>
          <p:nvPr/>
        </p:nvPicPr>
        <p:blipFill>
          <a:blip r:embed="rId2"/>
          <a:stretch>
            <a:fillRect/>
          </a:stretch>
        </p:blipFill>
        <p:spPr>
          <a:xfrm>
            <a:off x="247450" y="838201"/>
            <a:ext cx="11552285" cy="5318716"/>
          </a:xfrm>
          <a:prstGeom prst="rect">
            <a:avLst/>
          </a:prstGeom>
        </p:spPr>
      </p:pic>
      <p:sp>
        <p:nvSpPr>
          <p:cNvPr id="10" name="Rectangle 9">
            <a:extLst>
              <a:ext uri="{FF2B5EF4-FFF2-40B4-BE49-F238E27FC236}">
                <a16:creationId xmlns:a16="http://schemas.microsoft.com/office/drawing/2014/main" id="{2871A095-EBEF-B427-50C4-A11BD55B8940}"/>
              </a:ext>
            </a:extLst>
          </p:cNvPr>
          <p:cNvSpPr/>
          <p:nvPr/>
        </p:nvSpPr>
        <p:spPr>
          <a:xfrm>
            <a:off x="1934" y="634381"/>
            <a:ext cx="12192000" cy="5518536"/>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9" name="Teachers">
            <a:extLst>
              <a:ext uri="{FF2B5EF4-FFF2-40B4-BE49-F238E27FC236}">
                <a16:creationId xmlns:a16="http://schemas.microsoft.com/office/drawing/2014/main" id="{0D055054-6199-7037-1CF7-4A0F94861A27}"/>
              </a:ext>
            </a:extLst>
          </p:cNvPr>
          <p:cNvGrpSpPr/>
          <p:nvPr/>
        </p:nvGrpSpPr>
        <p:grpSpPr>
          <a:xfrm>
            <a:off x="3525470" y="4114217"/>
            <a:ext cx="1791633" cy="1891368"/>
            <a:chOff x="4664407" y="4225214"/>
            <a:chExt cx="1791633" cy="1891368"/>
          </a:xfrm>
        </p:grpSpPr>
        <p:pic>
          <p:nvPicPr>
            <p:cNvPr id="11" name="Picture 10">
              <a:extLst>
                <a:ext uri="{FF2B5EF4-FFF2-40B4-BE49-F238E27FC236}">
                  <a16:creationId xmlns:a16="http://schemas.microsoft.com/office/drawing/2014/main" id="{A24BAC29-5958-7ABD-0BD8-5433F4F724D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751006" y="4225214"/>
              <a:ext cx="1705034" cy="1364026"/>
            </a:xfrm>
            <a:prstGeom prst="rect">
              <a:avLst/>
            </a:prstGeom>
          </p:spPr>
        </p:pic>
        <p:sp>
          <p:nvSpPr>
            <p:cNvPr id="14" name="TextBox 13">
              <a:extLst>
                <a:ext uri="{FF2B5EF4-FFF2-40B4-BE49-F238E27FC236}">
                  <a16:creationId xmlns:a16="http://schemas.microsoft.com/office/drawing/2014/main" id="{1494A2FD-E448-DC09-DB2B-D221FCF08FA4}"/>
                </a:ext>
              </a:extLst>
            </p:cNvPr>
            <p:cNvSpPr txBox="1"/>
            <p:nvPr/>
          </p:nvSpPr>
          <p:spPr>
            <a:xfrm>
              <a:off x="4664407" y="5470251"/>
              <a:ext cx="175240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Current stock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of teachers</a:t>
              </a:r>
            </a:p>
          </p:txBody>
        </p:sp>
      </p:grpSp>
      <p:sp>
        <p:nvSpPr>
          <p:cNvPr id="17" name="Rectangular Callout 41">
            <a:extLst>
              <a:ext uri="{FF2B5EF4-FFF2-40B4-BE49-F238E27FC236}">
                <a16:creationId xmlns:a16="http://schemas.microsoft.com/office/drawing/2014/main" id="{99DEC89A-74F3-68A2-73E5-FBCABFC7A8B5}"/>
              </a:ext>
            </a:extLst>
          </p:cNvPr>
          <p:cNvSpPr/>
          <p:nvPr/>
        </p:nvSpPr>
        <p:spPr>
          <a:xfrm>
            <a:off x="689505" y="4176936"/>
            <a:ext cx="2255914" cy="1231486"/>
          </a:xfrm>
          <a:prstGeom prst="wedgeRectCallout">
            <a:avLst>
              <a:gd name="adj1" fmla="val 75760"/>
              <a:gd name="adj2" fmla="val 688"/>
            </a:avLst>
          </a:prstGeom>
          <a:solidFill>
            <a:srgbClr val="FFFFCC"/>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defRPr/>
            </a:pPr>
            <a:r>
              <a:rPr lang="en-GB" sz="2000" dirty="0">
                <a:latin typeface="Verdana" panose="020B0604030504040204" pitchFamily="34" charset="0"/>
                <a:ea typeface="Verdana" panose="020B0604030504040204" pitchFamily="34" charset="0"/>
              </a:rPr>
              <a:t>Current stock of teachers is more stable.</a:t>
            </a:r>
            <a:endParaRPr lang="en-GB" sz="2000" i="1" kern="0" dirty="0">
              <a:solidFill>
                <a:srgbClr val="000000"/>
              </a:solidFill>
              <a:latin typeface="Verdana" pitchFamily="34" charset="0"/>
              <a:ea typeface="Verdana" pitchFamily="34" charset="0"/>
              <a:cs typeface="Verdana" pitchFamily="34" charset="0"/>
            </a:endParaRPr>
          </a:p>
        </p:txBody>
      </p:sp>
      <p:pic>
        <p:nvPicPr>
          <p:cNvPr id="12" name="Picture 11">
            <a:extLst>
              <a:ext uri="{FF2B5EF4-FFF2-40B4-BE49-F238E27FC236}">
                <a16:creationId xmlns:a16="http://schemas.microsoft.com/office/drawing/2014/main" id="{14BF9FDB-7C17-7FA8-5B65-D3D03ED817D7}"/>
              </a:ext>
            </a:extLst>
          </p:cNvPr>
          <p:cNvPicPr>
            <a:picLocks noChangeAspect="1"/>
          </p:cNvPicPr>
          <p:nvPr/>
        </p:nvPicPr>
        <p:blipFill rotWithShape="1">
          <a:blip r:embed="rId5"/>
          <a:srcRect l="11899" t="12756" r="18190" b="19633"/>
          <a:stretch/>
        </p:blipFill>
        <p:spPr>
          <a:xfrm>
            <a:off x="392265" y="713004"/>
            <a:ext cx="6803516" cy="3529721"/>
          </a:xfrm>
          <a:prstGeom prst="rect">
            <a:avLst/>
          </a:prstGeom>
        </p:spPr>
      </p:pic>
      <p:sp>
        <p:nvSpPr>
          <p:cNvPr id="13" name="Rectangular Callout 41">
            <a:extLst>
              <a:ext uri="{FF2B5EF4-FFF2-40B4-BE49-F238E27FC236}">
                <a16:creationId xmlns:a16="http://schemas.microsoft.com/office/drawing/2014/main" id="{B2170B44-B025-8C9E-05F7-FB985520E338}"/>
              </a:ext>
            </a:extLst>
          </p:cNvPr>
          <p:cNvSpPr/>
          <p:nvPr/>
        </p:nvSpPr>
        <p:spPr>
          <a:xfrm>
            <a:off x="7489614" y="1262293"/>
            <a:ext cx="4235709" cy="4743292"/>
          </a:xfrm>
          <a:prstGeom prst="wedgeRectCallout">
            <a:avLst>
              <a:gd name="adj1" fmla="val -67076"/>
              <a:gd name="adj2" fmla="val 29668"/>
            </a:avLst>
          </a:prstGeom>
          <a:solidFill>
            <a:srgbClr val="FFFFCC"/>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defRPr/>
            </a:pPr>
            <a:r>
              <a:rPr lang="en-GB" sz="2000" b="1" dirty="0">
                <a:latin typeface="Verdana" panose="020B0604030504040204" pitchFamily="34" charset="0"/>
                <a:ea typeface="Verdana" panose="020B0604030504040204" pitchFamily="34" charset="0"/>
              </a:rPr>
              <a:t>Are fewer physics specialists leaving the profession?</a:t>
            </a:r>
          </a:p>
          <a:p>
            <a:pPr marL="85725">
              <a:defRPr/>
            </a:pPr>
            <a:endParaRPr lang="en-GB" sz="2000" dirty="0">
              <a:latin typeface="Verdana" panose="020B0604030504040204" pitchFamily="34" charset="0"/>
              <a:ea typeface="Verdana" panose="020B0604030504040204" pitchFamily="34" charset="0"/>
            </a:endParaRPr>
          </a:p>
          <a:p>
            <a:pPr marL="85725">
              <a:defRPr/>
            </a:pPr>
            <a:r>
              <a:rPr lang="en-GB" sz="2000" dirty="0">
                <a:latin typeface="Verdana" panose="020B0604030504040204" pitchFamily="34" charset="0"/>
                <a:ea typeface="Verdana" panose="020B0604030504040204" pitchFamily="34" charset="0"/>
              </a:rPr>
              <a:t>Workforce data captures the number of “</a:t>
            </a:r>
            <a:r>
              <a:rPr lang="en-GB" sz="2000" dirty="0">
                <a:solidFill>
                  <a:srgbClr val="FF0000"/>
                </a:solidFill>
                <a:latin typeface="Verdana" panose="020B0604030504040204" pitchFamily="34" charset="0"/>
                <a:ea typeface="Verdana" panose="020B0604030504040204" pitchFamily="34" charset="0"/>
              </a:rPr>
              <a:t>teachers of science</a:t>
            </a:r>
            <a:r>
              <a:rPr lang="en-GB" sz="2000" dirty="0">
                <a:latin typeface="Verdana" panose="020B0604030504040204" pitchFamily="34" charset="0"/>
                <a:ea typeface="Verdana" panose="020B0604030504040204" pitchFamily="34" charset="0"/>
              </a:rPr>
              <a:t>” – this would incorporate non-specialist teachers (PE etc). </a:t>
            </a:r>
          </a:p>
          <a:p>
            <a:pPr marL="85725">
              <a:defRPr/>
            </a:pPr>
            <a:endParaRPr lang="en-GB" sz="2000" dirty="0">
              <a:latin typeface="Verdana" panose="020B0604030504040204" pitchFamily="34" charset="0"/>
              <a:ea typeface="Verdana" panose="020B0604030504040204" pitchFamily="34" charset="0"/>
            </a:endParaRPr>
          </a:p>
          <a:p>
            <a:pPr marL="85725">
              <a:defRPr/>
            </a:pPr>
            <a:r>
              <a:rPr lang="en-GB" sz="2000" dirty="0">
                <a:latin typeface="Verdana" panose="020B0604030504040204" pitchFamily="34" charset="0"/>
                <a:ea typeface="Verdana" panose="020B0604030504040204" pitchFamily="34" charset="0"/>
              </a:rPr>
              <a:t>Could this mask the actual stability/attrition rate for that of “</a:t>
            </a:r>
            <a:r>
              <a:rPr lang="en-GB" sz="2000" dirty="0">
                <a:solidFill>
                  <a:srgbClr val="FF0000"/>
                </a:solidFill>
                <a:latin typeface="Verdana" panose="020B0604030504040204" pitchFamily="34" charset="0"/>
                <a:ea typeface="Verdana" panose="020B0604030504040204" pitchFamily="34" charset="0"/>
              </a:rPr>
              <a:t>science specialist</a:t>
            </a:r>
            <a:r>
              <a:rPr lang="en-GB" sz="2000" dirty="0">
                <a:latin typeface="Verdana" panose="020B0604030504040204" pitchFamily="34" charset="0"/>
                <a:ea typeface="Verdana" panose="020B0604030504040204" pitchFamily="34" charset="0"/>
              </a:rPr>
              <a:t>” teachers?</a:t>
            </a:r>
            <a:endParaRPr lang="en-GB" sz="2000" i="1" kern="0"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048438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245F6CA-0B7F-F693-C3EB-698DEA1817EA}"/>
              </a:ext>
            </a:extLst>
          </p:cNvPr>
          <p:cNvGrpSpPr/>
          <p:nvPr/>
        </p:nvGrpSpPr>
        <p:grpSpPr>
          <a:xfrm>
            <a:off x="3466532" y="821267"/>
            <a:ext cx="7056438" cy="4695997"/>
            <a:chOff x="3466532" y="1305513"/>
            <a:chExt cx="7056438" cy="4320000"/>
          </a:xfrm>
        </p:grpSpPr>
        <p:cxnSp>
          <p:nvCxnSpPr>
            <p:cNvPr id="5" name="Straight Connector 4">
              <a:extLst>
                <a:ext uri="{FF2B5EF4-FFF2-40B4-BE49-F238E27FC236}">
                  <a16:creationId xmlns:a16="http://schemas.microsoft.com/office/drawing/2014/main" id="{8F93426F-2E9A-CC63-BB26-75424CCFE315}"/>
                </a:ext>
              </a:extLst>
            </p:cNvPr>
            <p:cNvCxnSpPr>
              <a:cxnSpLocks/>
            </p:cNvCxnSpPr>
            <p:nvPr/>
          </p:nvCxnSpPr>
          <p:spPr bwMode="auto">
            <a:xfrm>
              <a:off x="3466532" y="1305513"/>
              <a:ext cx="0" cy="43200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8F401E17-D4A5-0387-C401-80AB8CA49FD9}"/>
                </a:ext>
              </a:extLst>
            </p:cNvPr>
            <p:cNvCxnSpPr>
              <a:cxnSpLocks/>
            </p:cNvCxnSpPr>
            <p:nvPr/>
          </p:nvCxnSpPr>
          <p:spPr bwMode="auto">
            <a:xfrm>
              <a:off x="4348587" y="1305513"/>
              <a:ext cx="0" cy="43200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48377FF5-244C-4173-5E34-21C69F4720C0}"/>
                </a:ext>
              </a:extLst>
            </p:cNvPr>
            <p:cNvCxnSpPr>
              <a:cxnSpLocks/>
            </p:cNvCxnSpPr>
            <p:nvPr/>
          </p:nvCxnSpPr>
          <p:spPr bwMode="auto">
            <a:xfrm>
              <a:off x="5230642" y="1305513"/>
              <a:ext cx="0" cy="43200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2E4197EE-79F2-9DB5-052C-AD3D594FF353}"/>
                </a:ext>
              </a:extLst>
            </p:cNvPr>
            <p:cNvCxnSpPr>
              <a:cxnSpLocks/>
            </p:cNvCxnSpPr>
            <p:nvPr/>
          </p:nvCxnSpPr>
          <p:spPr bwMode="auto">
            <a:xfrm>
              <a:off x="6112697" y="1305513"/>
              <a:ext cx="0" cy="43200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45432A15-5A19-3373-D9D5-5D5E22CAF37B}"/>
                </a:ext>
              </a:extLst>
            </p:cNvPr>
            <p:cNvCxnSpPr>
              <a:cxnSpLocks/>
            </p:cNvCxnSpPr>
            <p:nvPr/>
          </p:nvCxnSpPr>
          <p:spPr bwMode="auto">
            <a:xfrm>
              <a:off x="6994752" y="1305513"/>
              <a:ext cx="0" cy="43200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87AC1139-8F23-0863-DB11-94D2D0D92C40}"/>
                </a:ext>
              </a:extLst>
            </p:cNvPr>
            <p:cNvCxnSpPr>
              <a:cxnSpLocks/>
            </p:cNvCxnSpPr>
            <p:nvPr/>
          </p:nvCxnSpPr>
          <p:spPr bwMode="auto">
            <a:xfrm>
              <a:off x="7876807" y="1305513"/>
              <a:ext cx="0" cy="43200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18C7CC8D-363F-B09F-48AA-1B1920AD91CA}"/>
                </a:ext>
              </a:extLst>
            </p:cNvPr>
            <p:cNvCxnSpPr>
              <a:cxnSpLocks/>
            </p:cNvCxnSpPr>
            <p:nvPr/>
          </p:nvCxnSpPr>
          <p:spPr bwMode="auto">
            <a:xfrm>
              <a:off x="8758862" y="1305513"/>
              <a:ext cx="0" cy="43200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2B868BB0-0131-B7E6-DBED-2FD1016273DF}"/>
                </a:ext>
              </a:extLst>
            </p:cNvPr>
            <p:cNvCxnSpPr>
              <a:cxnSpLocks/>
            </p:cNvCxnSpPr>
            <p:nvPr/>
          </p:nvCxnSpPr>
          <p:spPr bwMode="auto">
            <a:xfrm>
              <a:off x="9640917" y="1305513"/>
              <a:ext cx="0" cy="43200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3A85595C-F2C9-4706-C635-77599C46B4A4}"/>
                </a:ext>
              </a:extLst>
            </p:cNvPr>
            <p:cNvCxnSpPr>
              <a:cxnSpLocks/>
            </p:cNvCxnSpPr>
            <p:nvPr/>
          </p:nvCxnSpPr>
          <p:spPr bwMode="auto">
            <a:xfrm>
              <a:off x="10522970" y="1305513"/>
              <a:ext cx="0" cy="432000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p:spPr>
        </p:cxnSp>
      </p:grpSp>
      <p:sp>
        <p:nvSpPr>
          <p:cNvPr id="2" name="Title 1">
            <a:extLst>
              <a:ext uri="{FF2B5EF4-FFF2-40B4-BE49-F238E27FC236}">
                <a16:creationId xmlns:a16="http://schemas.microsoft.com/office/drawing/2014/main" id="{B41E3F69-2DFF-59CC-C0DC-67823AD2CC6C}"/>
              </a:ext>
            </a:extLst>
          </p:cNvPr>
          <p:cNvSpPr>
            <a:spLocks noGrp="1"/>
          </p:cNvSpPr>
          <p:nvPr>
            <p:ph type="title"/>
          </p:nvPr>
        </p:nvSpPr>
        <p:spPr/>
        <p:txBody>
          <a:bodyPr/>
          <a:lstStyle/>
          <a:p>
            <a:r>
              <a:rPr lang="en-GB" dirty="0"/>
              <a:t>Use of non-specialist teachers </a:t>
            </a:r>
            <a:r>
              <a:rPr lang="en-GB" sz="1600" b="0" dirty="0"/>
              <a:t>(irrespective of the time spent teaching)</a:t>
            </a:r>
            <a:br>
              <a:rPr lang="en-GB" sz="1600" b="0" dirty="0"/>
            </a:br>
            <a:endParaRPr lang="en-GB" sz="1600" b="0" dirty="0"/>
          </a:p>
        </p:txBody>
      </p:sp>
      <p:sp>
        <p:nvSpPr>
          <p:cNvPr id="4" name="TextBox 3">
            <a:extLst>
              <a:ext uri="{FF2B5EF4-FFF2-40B4-BE49-F238E27FC236}">
                <a16:creationId xmlns:a16="http://schemas.microsoft.com/office/drawing/2014/main" id="{FD4A997F-7453-5F46-846A-B6A06B6FB605}"/>
              </a:ext>
            </a:extLst>
          </p:cNvPr>
          <p:cNvSpPr txBox="1"/>
          <p:nvPr/>
        </p:nvSpPr>
        <p:spPr>
          <a:xfrm>
            <a:off x="2690245" y="6435394"/>
            <a:ext cx="8091237" cy="246221"/>
          </a:xfrm>
          <a:prstGeom prst="rect">
            <a:avLst/>
          </a:prstGeom>
          <a:noFill/>
        </p:spPr>
        <p:txBody>
          <a:bodyPr wrap="square">
            <a:spAutoFit/>
          </a:bodyPr>
          <a:lstStyle/>
          <a:p>
            <a:r>
              <a:rPr lang="en-GB" sz="1000" dirty="0">
                <a:solidFill>
                  <a:schemeClr val="accent6">
                    <a:lumMod val="60000"/>
                    <a:lumOff val="40000"/>
                  </a:schemeClr>
                </a:solidFill>
                <a:latin typeface="Verdana" panose="020B0604030504040204" pitchFamily="34" charset="0"/>
                <a:ea typeface="Verdana" panose="020B0604030504040204" pitchFamily="34" charset="0"/>
              </a:rPr>
              <a:t>https://explore-education-statistics.service.gov.uk/data-tables/permalink/43eb9a2d-8f07-4ebd-90e5-08dc562c85bb</a:t>
            </a:r>
          </a:p>
        </p:txBody>
      </p:sp>
      <p:sp>
        <p:nvSpPr>
          <p:cNvPr id="45" name="Freeform 42">
            <a:extLst>
              <a:ext uri="{FF2B5EF4-FFF2-40B4-BE49-F238E27FC236}">
                <a16:creationId xmlns:a16="http://schemas.microsoft.com/office/drawing/2014/main" id="{D21493A5-3904-1B3E-E0E9-FF7F52A7FD60}"/>
              </a:ext>
            </a:extLst>
          </p:cNvPr>
          <p:cNvSpPr>
            <a:spLocks noEditPoints="1"/>
          </p:cNvSpPr>
          <p:nvPr/>
        </p:nvSpPr>
        <p:spPr bwMode="auto">
          <a:xfrm>
            <a:off x="3026795" y="645228"/>
            <a:ext cx="7935913" cy="4264025"/>
          </a:xfrm>
          <a:custGeom>
            <a:avLst/>
            <a:gdLst>
              <a:gd name="T0" fmla="*/ 0 w 4999"/>
              <a:gd name="T1" fmla="*/ 2686 h 2686"/>
              <a:gd name="T2" fmla="*/ 4999 w 4999"/>
              <a:gd name="T3" fmla="*/ 2686 h 2686"/>
              <a:gd name="T4" fmla="*/ 0 w 4999"/>
              <a:gd name="T5" fmla="*/ 2302 h 2686"/>
              <a:gd name="T6" fmla="*/ 4999 w 4999"/>
              <a:gd name="T7" fmla="*/ 2302 h 2686"/>
              <a:gd name="T8" fmla="*/ 0 w 4999"/>
              <a:gd name="T9" fmla="*/ 1918 h 2686"/>
              <a:gd name="T10" fmla="*/ 4999 w 4999"/>
              <a:gd name="T11" fmla="*/ 1918 h 2686"/>
              <a:gd name="T12" fmla="*/ 0 w 4999"/>
              <a:gd name="T13" fmla="*/ 1535 h 2686"/>
              <a:gd name="T14" fmla="*/ 4999 w 4999"/>
              <a:gd name="T15" fmla="*/ 1535 h 2686"/>
              <a:gd name="T16" fmla="*/ 0 w 4999"/>
              <a:gd name="T17" fmla="*/ 1151 h 2686"/>
              <a:gd name="T18" fmla="*/ 4999 w 4999"/>
              <a:gd name="T19" fmla="*/ 1151 h 2686"/>
              <a:gd name="T20" fmla="*/ 0 w 4999"/>
              <a:gd name="T21" fmla="*/ 768 h 2686"/>
              <a:gd name="T22" fmla="*/ 4999 w 4999"/>
              <a:gd name="T23" fmla="*/ 768 h 2686"/>
              <a:gd name="T24" fmla="*/ 0 w 4999"/>
              <a:gd name="T25" fmla="*/ 384 h 2686"/>
              <a:gd name="T26" fmla="*/ 4999 w 4999"/>
              <a:gd name="T27" fmla="*/ 384 h 2686"/>
              <a:gd name="T28" fmla="*/ 0 w 4999"/>
              <a:gd name="T29" fmla="*/ 0 h 2686"/>
              <a:gd name="T30" fmla="*/ 4999 w 4999"/>
              <a:gd name="T31" fmla="*/ 0 h 2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99" h="2686">
                <a:moveTo>
                  <a:pt x="0" y="2686"/>
                </a:moveTo>
                <a:lnTo>
                  <a:pt x="4999" y="2686"/>
                </a:lnTo>
                <a:moveTo>
                  <a:pt x="0" y="2302"/>
                </a:moveTo>
                <a:lnTo>
                  <a:pt x="4999" y="2302"/>
                </a:lnTo>
                <a:moveTo>
                  <a:pt x="0" y="1918"/>
                </a:moveTo>
                <a:lnTo>
                  <a:pt x="4999" y="1918"/>
                </a:lnTo>
                <a:moveTo>
                  <a:pt x="0" y="1535"/>
                </a:moveTo>
                <a:lnTo>
                  <a:pt x="4999" y="1535"/>
                </a:lnTo>
                <a:moveTo>
                  <a:pt x="0" y="1151"/>
                </a:moveTo>
                <a:lnTo>
                  <a:pt x="4999" y="1151"/>
                </a:lnTo>
                <a:moveTo>
                  <a:pt x="0" y="768"/>
                </a:moveTo>
                <a:lnTo>
                  <a:pt x="4999" y="768"/>
                </a:lnTo>
                <a:moveTo>
                  <a:pt x="0" y="384"/>
                </a:moveTo>
                <a:lnTo>
                  <a:pt x="4999" y="384"/>
                </a:lnTo>
                <a:moveTo>
                  <a:pt x="0" y="0"/>
                </a:moveTo>
                <a:lnTo>
                  <a:pt x="4999" y="0"/>
                </a:lnTo>
              </a:path>
            </a:pathLst>
          </a:cu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43">
            <a:extLst>
              <a:ext uri="{FF2B5EF4-FFF2-40B4-BE49-F238E27FC236}">
                <a16:creationId xmlns:a16="http://schemas.microsoft.com/office/drawing/2014/main" id="{2B92EDEF-31EE-7031-7C07-CBE78B45C896}"/>
              </a:ext>
            </a:extLst>
          </p:cNvPr>
          <p:cNvSpPr>
            <a:spLocks noChangeShapeType="1"/>
          </p:cNvSpPr>
          <p:nvPr/>
        </p:nvSpPr>
        <p:spPr bwMode="auto">
          <a:xfrm>
            <a:off x="3026795" y="5517266"/>
            <a:ext cx="7935913" cy="0"/>
          </a:xfrm>
          <a:prstGeom prst="line">
            <a:avLst/>
          </a:prstGeom>
          <a:noFill/>
          <a:ln w="9525"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CC6600"/>
              </a:solidFill>
            </a:endParaRPr>
          </a:p>
        </p:txBody>
      </p:sp>
      <p:sp>
        <p:nvSpPr>
          <p:cNvPr id="51" name="Rectangle 48">
            <a:extLst>
              <a:ext uri="{FF2B5EF4-FFF2-40B4-BE49-F238E27FC236}">
                <a16:creationId xmlns:a16="http://schemas.microsoft.com/office/drawing/2014/main" id="{9DCC775C-CBA8-C2D9-0C32-4452CCD3FBF6}"/>
              </a:ext>
            </a:extLst>
          </p:cNvPr>
          <p:cNvSpPr>
            <a:spLocks noChangeArrowheads="1"/>
          </p:cNvSpPr>
          <p:nvPr/>
        </p:nvSpPr>
        <p:spPr bwMode="auto">
          <a:xfrm>
            <a:off x="2690245" y="4810828"/>
            <a:ext cx="4809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595959"/>
                </a:solidFill>
                <a:effectLst/>
                <a:latin typeface="Verdana" panose="020B0604030504040204" pitchFamily="34" charset="0"/>
              </a:rPr>
              <a:t>10%</a:t>
            </a:r>
            <a:endParaRPr kumimoji="0" lang="en-US" altLang="en-US" sz="1600" b="0" i="0" u="none" strike="noStrike" cap="none" normalizeH="0" baseline="0" dirty="0">
              <a:ln>
                <a:noFill/>
              </a:ln>
              <a:solidFill>
                <a:schemeClr val="tx1"/>
              </a:solidFill>
              <a:effectLst/>
            </a:endParaRPr>
          </a:p>
        </p:txBody>
      </p:sp>
      <p:sp>
        <p:nvSpPr>
          <p:cNvPr id="53" name="Rectangle 50">
            <a:extLst>
              <a:ext uri="{FF2B5EF4-FFF2-40B4-BE49-F238E27FC236}">
                <a16:creationId xmlns:a16="http://schemas.microsoft.com/office/drawing/2014/main" id="{6267AAD1-3A88-6AEC-EB29-DAACA6D077CF}"/>
              </a:ext>
            </a:extLst>
          </p:cNvPr>
          <p:cNvSpPr>
            <a:spLocks noChangeArrowheads="1"/>
          </p:cNvSpPr>
          <p:nvPr/>
        </p:nvSpPr>
        <p:spPr bwMode="auto">
          <a:xfrm>
            <a:off x="2690245" y="3591628"/>
            <a:ext cx="4809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595959"/>
                </a:solidFill>
                <a:effectLst/>
                <a:latin typeface="Verdana" panose="020B0604030504040204" pitchFamily="34" charset="0"/>
              </a:rPr>
              <a:t>20%</a:t>
            </a:r>
            <a:endParaRPr kumimoji="0" lang="en-US" altLang="en-US" sz="1600" b="0" i="0" u="none" strike="noStrike" cap="none" normalizeH="0" baseline="0" dirty="0">
              <a:ln>
                <a:noFill/>
              </a:ln>
              <a:solidFill>
                <a:schemeClr val="tx1"/>
              </a:solidFill>
              <a:effectLst/>
            </a:endParaRPr>
          </a:p>
        </p:txBody>
      </p:sp>
      <p:sp>
        <p:nvSpPr>
          <p:cNvPr id="55" name="Rectangle 52">
            <a:extLst>
              <a:ext uri="{FF2B5EF4-FFF2-40B4-BE49-F238E27FC236}">
                <a16:creationId xmlns:a16="http://schemas.microsoft.com/office/drawing/2014/main" id="{C5140262-A122-7B0F-6712-28BC56C9452A}"/>
              </a:ext>
            </a:extLst>
          </p:cNvPr>
          <p:cNvSpPr>
            <a:spLocks noChangeArrowheads="1"/>
          </p:cNvSpPr>
          <p:nvPr/>
        </p:nvSpPr>
        <p:spPr bwMode="auto">
          <a:xfrm>
            <a:off x="2690245" y="2374016"/>
            <a:ext cx="4809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595959"/>
                </a:solidFill>
                <a:effectLst/>
                <a:latin typeface="Verdana" panose="020B0604030504040204" pitchFamily="34" charset="0"/>
              </a:rPr>
              <a:t>30%</a:t>
            </a:r>
            <a:endParaRPr kumimoji="0" lang="en-US" altLang="en-US" sz="1600" b="0" i="0" u="none" strike="noStrike" cap="none" normalizeH="0" baseline="0" dirty="0">
              <a:ln>
                <a:noFill/>
              </a:ln>
              <a:solidFill>
                <a:schemeClr val="tx1"/>
              </a:solidFill>
              <a:effectLst/>
            </a:endParaRPr>
          </a:p>
        </p:txBody>
      </p:sp>
      <p:sp>
        <p:nvSpPr>
          <p:cNvPr id="57" name="Rectangle 54">
            <a:extLst>
              <a:ext uri="{FF2B5EF4-FFF2-40B4-BE49-F238E27FC236}">
                <a16:creationId xmlns:a16="http://schemas.microsoft.com/office/drawing/2014/main" id="{2E58DBD5-9C89-1407-4C2C-2FF7B571F4E4}"/>
              </a:ext>
            </a:extLst>
          </p:cNvPr>
          <p:cNvSpPr>
            <a:spLocks noChangeArrowheads="1"/>
          </p:cNvSpPr>
          <p:nvPr/>
        </p:nvSpPr>
        <p:spPr bwMode="auto">
          <a:xfrm>
            <a:off x="2690245" y="1156403"/>
            <a:ext cx="4809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595959"/>
                </a:solidFill>
                <a:effectLst/>
                <a:latin typeface="Verdana" panose="020B0604030504040204" pitchFamily="34" charset="0"/>
              </a:rPr>
              <a:t>40%</a:t>
            </a:r>
            <a:endParaRPr kumimoji="0" lang="en-US" altLang="en-US" sz="1600" b="0" i="0" u="none" strike="noStrike" cap="none" normalizeH="0" baseline="0" dirty="0">
              <a:ln>
                <a:noFill/>
              </a:ln>
              <a:solidFill>
                <a:schemeClr val="tx1"/>
              </a:solidFill>
              <a:effectLst/>
            </a:endParaRPr>
          </a:p>
        </p:txBody>
      </p:sp>
      <p:sp>
        <p:nvSpPr>
          <p:cNvPr id="59" name="Rectangle 56">
            <a:extLst>
              <a:ext uri="{FF2B5EF4-FFF2-40B4-BE49-F238E27FC236}">
                <a16:creationId xmlns:a16="http://schemas.microsoft.com/office/drawing/2014/main" id="{6CE67AEF-CE0A-3330-CDDB-6A5C64332F01}"/>
              </a:ext>
            </a:extLst>
          </p:cNvPr>
          <p:cNvSpPr>
            <a:spLocks noChangeArrowheads="1"/>
          </p:cNvSpPr>
          <p:nvPr/>
        </p:nvSpPr>
        <p:spPr bwMode="auto">
          <a:xfrm>
            <a:off x="3137916" y="5607814"/>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CC6600"/>
                </a:solidFill>
                <a:effectLst/>
                <a:latin typeface="Verdana" panose="020B0604030504040204" pitchFamily="34" charset="0"/>
              </a:rPr>
              <a:t>2014-15</a:t>
            </a:r>
            <a:endParaRPr kumimoji="0" lang="en-US" altLang="en-US" sz="1800" b="0" i="0" u="none" strike="noStrike" cap="none" normalizeH="0" baseline="0" dirty="0">
              <a:ln>
                <a:noFill/>
              </a:ln>
              <a:solidFill>
                <a:srgbClr val="CC6600"/>
              </a:solidFill>
              <a:effectLst/>
            </a:endParaRPr>
          </a:p>
        </p:txBody>
      </p:sp>
      <p:sp>
        <p:nvSpPr>
          <p:cNvPr id="60" name="Rectangle 57">
            <a:extLst>
              <a:ext uri="{FF2B5EF4-FFF2-40B4-BE49-F238E27FC236}">
                <a16:creationId xmlns:a16="http://schemas.microsoft.com/office/drawing/2014/main" id="{E2EC010D-95B2-4D07-98B6-CB552A3A2888}"/>
              </a:ext>
            </a:extLst>
          </p:cNvPr>
          <p:cNvSpPr>
            <a:spLocks noChangeArrowheads="1"/>
          </p:cNvSpPr>
          <p:nvPr/>
        </p:nvSpPr>
        <p:spPr bwMode="auto">
          <a:xfrm>
            <a:off x="4023980" y="5607814"/>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CC6600"/>
                </a:solidFill>
                <a:effectLst/>
                <a:latin typeface="Verdana" panose="020B0604030504040204" pitchFamily="34" charset="0"/>
              </a:rPr>
              <a:t>2015-16</a:t>
            </a:r>
            <a:endParaRPr kumimoji="0" lang="en-US" altLang="en-US" sz="1800" b="0" i="0" u="none" strike="noStrike" cap="none" normalizeH="0" baseline="0" dirty="0">
              <a:ln>
                <a:noFill/>
              </a:ln>
              <a:solidFill>
                <a:srgbClr val="CC6600"/>
              </a:solidFill>
              <a:effectLst/>
            </a:endParaRPr>
          </a:p>
        </p:txBody>
      </p:sp>
      <p:sp>
        <p:nvSpPr>
          <p:cNvPr id="61" name="Rectangle 58">
            <a:extLst>
              <a:ext uri="{FF2B5EF4-FFF2-40B4-BE49-F238E27FC236}">
                <a16:creationId xmlns:a16="http://schemas.microsoft.com/office/drawing/2014/main" id="{D20CD228-4A0F-F8F1-8BCA-0288B9FB5690}"/>
              </a:ext>
            </a:extLst>
          </p:cNvPr>
          <p:cNvSpPr>
            <a:spLocks noChangeArrowheads="1"/>
          </p:cNvSpPr>
          <p:nvPr/>
        </p:nvSpPr>
        <p:spPr bwMode="auto">
          <a:xfrm>
            <a:off x="4910044" y="5607814"/>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CC6600"/>
                </a:solidFill>
                <a:effectLst/>
                <a:latin typeface="Verdana" panose="020B0604030504040204" pitchFamily="34" charset="0"/>
              </a:rPr>
              <a:t>2016-17</a:t>
            </a:r>
            <a:endParaRPr kumimoji="0" lang="en-US" altLang="en-US" sz="1800" b="0" i="0" u="none" strike="noStrike" cap="none" normalizeH="0" baseline="0" dirty="0">
              <a:ln>
                <a:noFill/>
              </a:ln>
              <a:solidFill>
                <a:srgbClr val="CC6600"/>
              </a:solidFill>
              <a:effectLst/>
            </a:endParaRPr>
          </a:p>
        </p:txBody>
      </p:sp>
      <p:sp>
        <p:nvSpPr>
          <p:cNvPr id="62" name="Rectangle 59">
            <a:extLst>
              <a:ext uri="{FF2B5EF4-FFF2-40B4-BE49-F238E27FC236}">
                <a16:creationId xmlns:a16="http://schemas.microsoft.com/office/drawing/2014/main" id="{876F1B38-487F-1EBF-B664-8D1159B92F3A}"/>
              </a:ext>
            </a:extLst>
          </p:cNvPr>
          <p:cNvSpPr>
            <a:spLocks noChangeArrowheads="1"/>
          </p:cNvSpPr>
          <p:nvPr/>
        </p:nvSpPr>
        <p:spPr bwMode="auto">
          <a:xfrm>
            <a:off x="5796108" y="5607814"/>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CC6600"/>
                </a:solidFill>
                <a:effectLst/>
                <a:latin typeface="Verdana" panose="020B0604030504040204" pitchFamily="34" charset="0"/>
              </a:rPr>
              <a:t>2017-18</a:t>
            </a:r>
            <a:endParaRPr kumimoji="0" lang="en-US" altLang="en-US" sz="1800" b="0" i="0" u="none" strike="noStrike" cap="none" normalizeH="0" baseline="0" dirty="0">
              <a:ln>
                <a:noFill/>
              </a:ln>
              <a:solidFill>
                <a:srgbClr val="CC6600"/>
              </a:solidFill>
              <a:effectLst/>
            </a:endParaRPr>
          </a:p>
        </p:txBody>
      </p:sp>
      <p:sp>
        <p:nvSpPr>
          <p:cNvPr id="63" name="Rectangle 60">
            <a:extLst>
              <a:ext uri="{FF2B5EF4-FFF2-40B4-BE49-F238E27FC236}">
                <a16:creationId xmlns:a16="http://schemas.microsoft.com/office/drawing/2014/main" id="{4BC41DD0-80EF-9CDB-44B3-5A384B223E59}"/>
              </a:ext>
            </a:extLst>
          </p:cNvPr>
          <p:cNvSpPr>
            <a:spLocks noChangeArrowheads="1"/>
          </p:cNvSpPr>
          <p:nvPr/>
        </p:nvSpPr>
        <p:spPr bwMode="auto">
          <a:xfrm>
            <a:off x="6682172" y="5607814"/>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CC6600"/>
                </a:solidFill>
                <a:effectLst/>
                <a:latin typeface="Verdana" panose="020B0604030504040204" pitchFamily="34" charset="0"/>
              </a:rPr>
              <a:t>2018-19</a:t>
            </a:r>
            <a:endParaRPr kumimoji="0" lang="en-US" altLang="en-US" sz="1800" b="0" i="0" u="none" strike="noStrike" cap="none" normalizeH="0" baseline="0" dirty="0">
              <a:ln>
                <a:noFill/>
              </a:ln>
              <a:solidFill>
                <a:srgbClr val="CC6600"/>
              </a:solidFill>
              <a:effectLst/>
            </a:endParaRPr>
          </a:p>
        </p:txBody>
      </p:sp>
      <p:sp>
        <p:nvSpPr>
          <p:cNvPr id="64" name="Rectangle 61">
            <a:extLst>
              <a:ext uri="{FF2B5EF4-FFF2-40B4-BE49-F238E27FC236}">
                <a16:creationId xmlns:a16="http://schemas.microsoft.com/office/drawing/2014/main" id="{4D442268-024B-56AD-5934-7CC4DC475585}"/>
              </a:ext>
            </a:extLst>
          </p:cNvPr>
          <p:cNvSpPr>
            <a:spLocks noChangeArrowheads="1"/>
          </p:cNvSpPr>
          <p:nvPr/>
        </p:nvSpPr>
        <p:spPr bwMode="auto">
          <a:xfrm>
            <a:off x="7568236" y="5607814"/>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CC6600"/>
                </a:solidFill>
                <a:effectLst/>
                <a:latin typeface="Verdana" panose="020B0604030504040204" pitchFamily="34" charset="0"/>
              </a:rPr>
              <a:t>2019-20</a:t>
            </a:r>
            <a:endParaRPr kumimoji="0" lang="en-US" altLang="en-US" sz="1800" b="0" i="0" u="none" strike="noStrike" cap="none" normalizeH="0" baseline="0" dirty="0">
              <a:ln>
                <a:noFill/>
              </a:ln>
              <a:solidFill>
                <a:srgbClr val="CC6600"/>
              </a:solidFill>
              <a:effectLst/>
            </a:endParaRPr>
          </a:p>
        </p:txBody>
      </p:sp>
      <p:sp>
        <p:nvSpPr>
          <p:cNvPr id="65" name="Rectangle 62">
            <a:extLst>
              <a:ext uri="{FF2B5EF4-FFF2-40B4-BE49-F238E27FC236}">
                <a16:creationId xmlns:a16="http://schemas.microsoft.com/office/drawing/2014/main" id="{CDCC1A43-56C1-2517-23B0-3E7E5B4DDF01}"/>
              </a:ext>
            </a:extLst>
          </p:cNvPr>
          <p:cNvSpPr>
            <a:spLocks noChangeArrowheads="1"/>
          </p:cNvSpPr>
          <p:nvPr/>
        </p:nvSpPr>
        <p:spPr bwMode="auto">
          <a:xfrm>
            <a:off x="8454300" y="5607814"/>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CC6600"/>
                </a:solidFill>
                <a:effectLst/>
                <a:latin typeface="Verdana" panose="020B0604030504040204" pitchFamily="34" charset="0"/>
              </a:rPr>
              <a:t>2020-21</a:t>
            </a:r>
            <a:endParaRPr kumimoji="0" lang="en-US" altLang="en-US" sz="1800" b="0" i="0" u="none" strike="noStrike" cap="none" normalizeH="0" baseline="0" dirty="0">
              <a:ln>
                <a:noFill/>
              </a:ln>
              <a:solidFill>
                <a:srgbClr val="CC6600"/>
              </a:solidFill>
              <a:effectLst/>
            </a:endParaRPr>
          </a:p>
        </p:txBody>
      </p:sp>
      <p:sp>
        <p:nvSpPr>
          <p:cNvPr id="66" name="Rectangle 63">
            <a:extLst>
              <a:ext uri="{FF2B5EF4-FFF2-40B4-BE49-F238E27FC236}">
                <a16:creationId xmlns:a16="http://schemas.microsoft.com/office/drawing/2014/main" id="{1CF841E5-3F01-EAB0-F3E7-42FB015568A4}"/>
              </a:ext>
            </a:extLst>
          </p:cNvPr>
          <p:cNvSpPr>
            <a:spLocks noChangeArrowheads="1"/>
          </p:cNvSpPr>
          <p:nvPr/>
        </p:nvSpPr>
        <p:spPr bwMode="auto">
          <a:xfrm>
            <a:off x="9340364" y="5607814"/>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CC6600"/>
                </a:solidFill>
                <a:effectLst/>
                <a:latin typeface="Verdana" panose="020B0604030504040204" pitchFamily="34" charset="0"/>
              </a:rPr>
              <a:t>2021-22</a:t>
            </a:r>
            <a:endParaRPr kumimoji="0" lang="en-US" altLang="en-US" sz="1800" b="0" i="0" u="none" strike="noStrike" cap="none" normalizeH="0" baseline="0" dirty="0">
              <a:ln>
                <a:noFill/>
              </a:ln>
              <a:solidFill>
                <a:srgbClr val="CC6600"/>
              </a:solidFill>
              <a:effectLst/>
            </a:endParaRPr>
          </a:p>
        </p:txBody>
      </p:sp>
      <p:sp>
        <p:nvSpPr>
          <p:cNvPr id="67" name="Rectangle 64">
            <a:extLst>
              <a:ext uri="{FF2B5EF4-FFF2-40B4-BE49-F238E27FC236}">
                <a16:creationId xmlns:a16="http://schemas.microsoft.com/office/drawing/2014/main" id="{53B7886E-902D-F0A8-0594-EAEB0497C327}"/>
              </a:ext>
            </a:extLst>
          </p:cNvPr>
          <p:cNvSpPr>
            <a:spLocks noChangeArrowheads="1"/>
          </p:cNvSpPr>
          <p:nvPr/>
        </p:nvSpPr>
        <p:spPr bwMode="auto">
          <a:xfrm>
            <a:off x="10226425" y="5607814"/>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CC6600"/>
                </a:solidFill>
                <a:effectLst/>
                <a:latin typeface="Verdana" panose="020B0604030504040204" pitchFamily="34" charset="0"/>
              </a:rPr>
              <a:t>2022-23</a:t>
            </a:r>
            <a:endParaRPr kumimoji="0" lang="en-US" altLang="en-US" sz="1800" b="0" i="0" u="none" strike="noStrike" cap="none" normalizeH="0" baseline="0" dirty="0">
              <a:ln>
                <a:noFill/>
              </a:ln>
              <a:solidFill>
                <a:srgbClr val="CC6600"/>
              </a:solidFill>
              <a:effectLst/>
            </a:endParaRPr>
          </a:p>
        </p:txBody>
      </p:sp>
      <p:grpSp>
        <p:nvGrpSpPr>
          <p:cNvPr id="87" name="Group 86">
            <a:extLst>
              <a:ext uri="{FF2B5EF4-FFF2-40B4-BE49-F238E27FC236}">
                <a16:creationId xmlns:a16="http://schemas.microsoft.com/office/drawing/2014/main" id="{7CD1F575-79D0-559E-1773-EC3D4A9CD6E0}"/>
              </a:ext>
            </a:extLst>
          </p:cNvPr>
          <p:cNvGrpSpPr/>
          <p:nvPr/>
        </p:nvGrpSpPr>
        <p:grpSpPr>
          <a:xfrm>
            <a:off x="3466532" y="962728"/>
            <a:ext cx="7832726" cy="719138"/>
            <a:chOff x="3466532" y="962728"/>
            <a:chExt cx="7832726" cy="719138"/>
          </a:xfrm>
        </p:grpSpPr>
        <p:grpSp>
          <p:nvGrpSpPr>
            <p:cNvPr id="79" name="Group 78">
              <a:extLst>
                <a:ext uri="{FF2B5EF4-FFF2-40B4-BE49-F238E27FC236}">
                  <a16:creationId xmlns:a16="http://schemas.microsoft.com/office/drawing/2014/main" id="{92D768A6-F50F-D94C-E4FC-E1E0797CAA70}"/>
                </a:ext>
              </a:extLst>
            </p:cNvPr>
            <p:cNvGrpSpPr/>
            <p:nvPr/>
          </p:nvGrpSpPr>
          <p:grpSpPr>
            <a:xfrm>
              <a:off x="3466532" y="962728"/>
              <a:ext cx="7056438" cy="719138"/>
              <a:chOff x="2708276" y="1203326"/>
              <a:chExt cx="7056438" cy="719138"/>
            </a:xfrm>
          </p:grpSpPr>
          <p:sp>
            <p:nvSpPr>
              <p:cNvPr id="49" name="Freeform 46">
                <a:extLst>
                  <a:ext uri="{FF2B5EF4-FFF2-40B4-BE49-F238E27FC236}">
                    <a16:creationId xmlns:a16="http://schemas.microsoft.com/office/drawing/2014/main" id="{4047205E-66AD-C579-18E1-6557317EE6C6}"/>
                  </a:ext>
                </a:extLst>
              </p:cNvPr>
              <p:cNvSpPr>
                <a:spLocks noEditPoints="1"/>
              </p:cNvSpPr>
              <p:nvPr/>
            </p:nvSpPr>
            <p:spPr bwMode="auto">
              <a:xfrm>
                <a:off x="2708276" y="1203326"/>
                <a:ext cx="7056438" cy="719138"/>
              </a:xfrm>
              <a:custGeom>
                <a:avLst/>
                <a:gdLst>
                  <a:gd name="T0" fmla="*/ 0 w 4445"/>
                  <a:gd name="T1" fmla="*/ 453 h 453"/>
                  <a:gd name="T2" fmla="*/ 556 w 4445"/>
                  <a:gd name="T3" fmla="*/ 376 h 453"/>
                  <a:gd name="T4" fmla="*/ 1112 w 4445"/>
                  <a:gd name="T5" fmla="*/ 391 h 453"/>
                  <a:gd name="T6" fmla="*/ 1667 w 4445"/>
                  <a:gd name="T7" fmla="*/ 337 h 453"/>
                  <a:gd name="T8" fmla="*/ 2223 w 4445"/>
                  <a:gd name="T9" fmla="*/ 391 h 453"/>
                  <a:gd name="T10" fmla="*/ 2778 w 4445"/>
                  <a:gd name="T11" fmla="*/ 153 h 453"/>
                  <a:gd name="T12" fmla="*/ 3889 w 4445"/>
                  <a:gd name="T13" fmla="*/ 138 h 453"/>
                  <a:gd name="T14" fmla="*/ 4445 w 4445"/>
                  <a:gd name="T15" fmla="*/ 0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5" h="453">
                    <a:moveTo>
                      <a:pt x="0" y="453"/>
                    </a:moveTo>
                    <a:lnTo>
                      <a:pt x="556" y="376"/>
                    </a:lnTo>
                    <a:lnTo>
                      <a:pt x="1112" y="391"/>
                    </a:lnTo>
                    <a:lnTo>
                      <a:pt x="1667" y="337"/>
                    </a:lnTo>
                    <a:lnTo>
                      <a:pt x="2223" y="391"/>
                    </a:lnTo>
                    <a:lnTo>
                      <a:pt x="2778" y="153"/>
                    </a:lnTo>
                    <a:moveTo>
                      <a:pt x="3889" y="138"/>
                    </a:moveTo>
                    <a:lnTo>
                      <a:pt x="4445" y="0"/>
                    </a:lnTo>
                  </a:path>
                </a:pathLst>
              </a:custGeom>
              <a:noFill/>
              <a:ln w="38100" cap="rnd">
                <a:solidFill>
                  <a:srgbClr val="703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70" name="Straight Connector 69">
                <a:extLst>
                  <a:ext uri="{FF2B5EF4-FFF2-40B4-BE49-F238E27FC236}">
                    <a16:creationId xmlns:a16="http://schemas.microsoft.com/office/drawing/2014/main" id="{972E726C-49EB-0855-565C-94B4272B0EC8}"/>
                  </a:ext>
                </a:extLst>
              </p:cNvPr>
              <p:cNvCxnSpPr>
                <a:stCxn id="49" idx="5"/>
                <a:endCxn id="49" idx="6"/>
              </p:cNvCxnSpPr>
              <p:nvPr/>
            </p:nvCxnSpPr>
            <p:spPr bwMode="auto">
              <a:xfrm flipV="1">
                <a:off x="7118351" y="1422401"/>
                <a:ext cx="1763713" cy="23813"/>
              </a:xfrm>
              <a:prstGeom prst="line">
                <a:avLst/>
              </a:prstGeom>
              <a:solidFill>
                <a:schemeClr val="accent1"/>
              </a:solidFill>
              <a:ln w="28575" cap="flat" cmpd="sng" algn="ctr">
                <a:solidFill>
                  <a:srgbClr val="7030A0"/>
                </a:solidFill>
                <a:prstDash val="dash"/>
                <a:round/>
                <a:headEnd type="none" w="med" len="med"/>
                <a:tailEnd type="none" w="med" len="med"/>
              </a:ln>
              <a:effectLst/>
            </p:spPr>
          </p:cxnSp>
        </p:grpSp>
        <p:sp>
          <p:nvSpPr>
            <p:cNvPr id="82" name="TextBox 81">
              <a:extLst>
                <a:ext uri="{FF2B5EF4-FFF2-40B4-BE49-F238E27FC236}">
                  <a16:creationId xmlns:a16="http://schemas.microsoft.com/office/drawing/2014/main" id="{4D970F89-6B91-F021-9E13-A6D10FBE706F}"/>
                </a:ext>
              </a:extLst>
            </p:cNvPr>
            <p:cNvSpPr txBox="1"/>
            <p:nvPr/>
          </p:nvSpPr>
          <p:spPr>
            <a:xfrm>
              <a:off x="9890088" y="1216428"/>
              <a:ext cx="1409170" cy="400110"/>
            </a:xfrm>
            <a:prstGeom prst="rect">
              <a:avLst/>
            </a:prstGeom>
            <a:noFill/>
          </p:spPr>
          <p:txBody>
            <a:bodyPr wrap="square" rtlCol="0">
              <a:spAutoFit/>
            </a:bodyPr>
            <a:lstStyle/>
            <a:p>
              <a:r>
                <a:rPr lang="en-GB" sz="2000" dirty="0">
                  <a:solidFill>
                    <a:srgbClr val="7030A0"/>
                  </a:solidFill>
                  <a:latin typeface="Verdana" panose="020B0604030504040204" pitchFamily="34" charset="0"/>
                  <a:ea typeface="Verdana" panose="020B0604030504040204" pitchFamily="34" charset="0"/>
                </a:rPr>
                <a:t>Physics</a:t>
              </a:r>
            </a:p>
          </p:txBody>
        </p:sp>
      </p:grpSp>
      <p:grpSp>
        <p:nvGrpSpPr>
          <p:cNvPr id="88" name="Group 87">
            <a:extLst>
              <a:ext uri="{FF2B5EF4-FFF2-40B4-BE49-F238E27FC236}">
                <a16:creationId xmlns:a16="http://schemas.microsoft.com/office/drawing/2014/main" id="{B75B31FB-66E7-F80A-0746-D833A0422E4C}"/>
              </a:ext>
            </a:extLst>
          </p:cNvPr>
          <p:cNvGrpSpPr/>
          <p:nvPr/>
        </p:nvGrpSpPr>
        <p:grpSpPr>
          <a:xfrm>
            <a:off x="3466532" y="2449155"/>
            <a:ext cx="8096203" cy="753536"/>
            <a:chOff x="3466532" y="2449155"/>
            <a:chExt cx="8096203" cy="753536"/>
          </a:xfrm>
        </p:grpSpPr>
        <p:grpSp>
          <p:nvGrpSpPr>
            <p:cNvPr id="78" name="Group 77">
              <a:extLst>
                <a:ext uri="{FF2B5EF4-FFF2-40B4-BE49-F238E27FC236}">
                  <a16:creationId xmlns:a16="http://schemas.microsoft.com/office/drawing/2014/main" id="{E44BB0B7-1005-7C42-D11B-3ED2D1E6C831}"/>
                </a:ext>
              </a:extLst>
            </p:cNvPr>
            <p:cNvGrpSpPr/>
            <p:nvPr/>
          </p:nvGrpSpPr>
          <p:grpSpPr>
            <a:xfrm>
              <a:off x="3466532" y="2753428"/>
              <a:ext cx="7056438" cy="449263"/>
              <a:chOff x="2708276" y="2994026"/>
              <a:chExt cx="7056438" cy="449263"/>
            </a:xfrm>
          </p:grpSpPr>
          <p:sp>
            <p:nvSpPr>
              <p:cNvPr id="48" name="Freeform 45">
                <a:extLst>
                  <a:ext uri="{FF2B5EF4-FFF2-40B4-BE49-F238E27FC236}">
                    <a16:creationId xmlns:a16="http://schemas.microsoft.com/office/drawing/2014/main" id="{02749C96-CBF9-FC1F-2A0F-FCD2D0BDF5F7}"/>
                  </a:ext>
                </a:extLst>
              </p:cNvPr>
              <p:cNvSpPr>
                <a:spLocks noEditPoints="1"/>
              </p:cNvSpPr>
              <p:nvPr/>
            </p:nvSpPr>
            <p:spPr bwMode="auto">
              <a:xfrm>
                <a:off x="2708276" y="2994026"/>
                <a:ext cx="7056438" cy="449263"/>
              </a:xfrm>
              <a:custGeom>
                <a:avLst/>
                <a:gdLst>
                  <a:gd name="T0" fmla="*/ 0 w 4445"/>
                  <a:gd name="T1" fmla="*/ 283 h 283"/>
                  <a:gd name="T2" fmla="*/ 556 w 4445"/>
                  <a:gd name="T3" fmla="*/ 46 h 283"/>
                  <a:gd name="T4" fmla="*/ 1112 w 4445"/>
                  <a:gd name="T5" fmla="*/ 199 h 283"/>
                  <a:gd name="T6" fmla="*/ 1667 w 4445"/>
                  <a:gd name="T7" fmla="*/ 183 h 283"/>
                  <a:gd name="T8" fmla="*/ 2223 w 4445"/>
                  <a:gd name="T9" fmla="*/ 0 h 283"/>
                  <a:gd name="T10" fmla="*/ 2778 w 4445"/>
                  <a:gd name="T11" fmla="*/ 100 h 283"/>
                  <a:gd name="T12" fmla="*/ 3889 w 4445"/>
                  <a:gd name="T13" fmla="*/ 214 h 283"/>
                  <a:gd name="T14" fmla="*/ 4445 w 4445"/>
                  <a:gd name="T15" fmla="*/ 130 h 2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5" h="283">
                    <a:moveTo>
                      <a:pt x="0" y="283"/>
                    </a:moveTo>
                    <a:lnTo>
                      <a:pt x="556" y="46"/>
                    </a:lnTo>
                    <a:lnTo>
                      <a:pt x="1112" y="199"/>
                    </a:lnTo>
                    <a:lnTo>
                      <a:pt x="1667" y="183"/>
                    </a:lnTo>
                    <a:lnTo>
                      <a:pt x="2223" y="0"/>
                    </a:lnTo>
                    <a:lnTo>
                      <a:pt x="2778" y="100"/>
                    </a:lnTo>
                    <a:moveTo>
                      <a:pt x="3889" y="214"/>
                    </a:moveTo>
                    <a:lnTo>
                      <a:pt x="4445" y="130"/>
                    </a:lnTo>
                  </a:path>
                </a:pathLst>
              </a:custGeom>
              <a:noFill/>
              <a:ln w="38100" cap="rnd">
                <a:solidFill>
                  <a:srgbClr val="ED7D3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71" name="Straight Connector 70">
                <a:extLst>
                  <a:ext uri="{FF2B5EF4-FFF2-40B4-BE49-F238E27FC236}">
                    <a16:creationId xmlns:a16="http://schemas.microsoft.com/office/drawing/2014/main" id="{B148AC7C-D907-C0AF-4A45-7635204DD6B5}"/>
                  </a:ext>
                </a:extLst>
              </p:cNvPr>
              <p:cNvCxnSpPr>
                <a:cxnSpLocks/>
                <a:endCxn id="48" idx="6"/>
              </p:cNvCxnSpPr>
              <p:nvPr/>
            </p:nvCxnSpPr>
            <p:spPr bwMode="auto">
              <a:xfrm>
                <a:off x="7118351" y="3134092"/>
                <a:ext cx="1763713" cy="199659"/>
              </a:xfrm>
              <a:prstGeom prst="line">
                <a:avLst/>
              </a:prstGeom>
              <a:solidFill>
                <a:schemeClr val="accent1"/>
              </a:solidFill>
              <a:ln w="28575" cap="flat" cmpd="sng" algn="ctr">
                <a:solidFill>
                  <a:srgbClr val="ED7D31"/>
                </a:solidFill>
                <a:prstDash val="dash"/>
                <a:round/>
                <a:headEnd type="none" w="med" len="med"/>
                <a:tailEnd type="none" w="med" len="med"/>
              </a:ln>
              <a:effectLst/>
            </p:spPr>
          </p:cxnSp>
        </p:grpSp>
        <p:sp>
          <p:nvSpPr>
            <p:cNvPr id="83" name="TextBox 82">
              <a:extLst>
                <a:ext uri="{FF2B5EF4-FFF2-40B4-BE49-F238E27FC236}">
                  <a16:creationId xmlns:a16="http://schemas.microsoft.com/office/drawing/2014/main" id="{79986A93-DD9B-7F44-C31D-9266E294BCCF}"/>
                </a:ext>
              </a:extLst>
            </p:cNvPr>
            <p:cNvSpPr txBox="1"/>
            <p:nvPr/>
          </p:nvSpPr>
          <p:spPr>
            <a:xfrm>
              <a:off x="9890088" y="2449155"/>
              <a:ext cx="1672647" cy="400110"/>
            </a:xfrm>
            <a:prstGeom prst="rect">
              <a:avLst/>
            </a:prstGeom>
            <a:noFill/>
          </p:spPr>
          <p:txBody>
            <a:bodyPr wrap="square" rtlCol="0">
              <a:spAutoFit/>
            </a:bodyPr>
            <a:lstStyle/>
            <a:p>
              <a:r>
                <a:rPr lang="en-GB" sz="2000" dirty="0">
                  <a:solidFill>
                    <a:srgbClr val="ED7D31"/>
                  </a:solidFill>
                  <a:latin typeface="Verdana" panose="020B0604030504040204" pitchFamily="34" charset="0"/>
                  <a:ea typeface="Verdana" panose="020B0604030504040204" pitchFamily="34" charset="0"/>
                </a:rPr>
                <a:t>Chemistry</a:t>
              </a:r>
            </a:p>
          </p:txBody>
        </p:sp>
      </p:grpSp>
      <p:sp>
        <p:nvSpPr>
          <p:cNvPr id="86" name="TextBox 85">
            <a:extLst>
              <a:ext uri="{FF2B5EF4-FFF2-40B4-BE49-F238E27FC236}">
                <a16:creationId xmlns:a16="http://schemas.microsoft.com/office/drawing/2014/main" id="{5B85164A-BD6E-5C2C-6FCE-052CBFC4751D}"/>
              </a:ext>
            </a:extLst>
          </p:cNvPr>
          <p:cNvSpPr txBox="1"/>
          <p:nvPr/>
        </p:nvSpPr>
        <p:spPr>
          <a:xfrm>
            <a:off x="368400" y="1006972"/>
            <a:ext cx="2321845" cy="1323439"/>
          </a:xfrm>
          <a:prstGeom prst="rect">
            <a:avLst/>
          </a:prstGeom>
          <a:noFill/>
        </p:spPr>
        <p:txBody>
          <a:bodyPr wrap="square">
            <a:spAutoFit/>
          </a:bodyPr>
          <a:lstStyle/>
          <a:p>
            <a:r>
              <a:rPr lang="en-GB" sz="1600" i="0" dirty="0">
                <a:solidFill>
                  <a:srgbClr val="0B0C0C"/>
                </a:solidFill>
                <a:effectLst/>
                <a:latin typeface="Verdana" panose="020B0604030504040204" pitchFamily="34" charset="0"/>
                <a:ea typeface="Verdana" panose="020B0604030504040204" pitchFamily="34" charset="0"/>
              </a:rPr>
              <a:t>% of science teachers in England with no relevant post A level qualification</a:t>
            </a:r>
            <a:endParaRPr lang="en-GB" sz="1600" dirty="0">
              <a:latin typeface="Verdana" panose="020B0604030504040204" pitchFamily="34" charset="0"/>
              <a:ea typeface="Verdana" panose="020B0604030504040204" pitchFamily="34" charset="0"/>
            </a:endParaRPr>
          </a:p>
        </p:txBody>
      </p:sp>
      <p:grpSp>
        <p:nvGrpSpPr>
          <p:cNvPr id="28" name="Group 27">
            <a:extLst>
              <a:ext uri="{FF2B5EF4-FFF2-40B4-BE49-F238E27FC236}">
                <a16:creationId xmlns:a16="http://schemas.microsoft.com/office/drawing/2014/main" id="{457913AE-54FF-E994-89BB-F4C1E1A2602D}"/>
              </a:ext>
            </a:extLst>
          </p:cNvPr>
          <p:cNvGrpSpPr/>
          <p:nvPr/>
        </p:nvGrpSpPr>
        <p:grpSpPr>
          <a:xfrm>
            <a:off x="3456060" y="4867102"/>
            <a:ext cx="7843198" cy="548998"/>
            <a:chOff x="3456060" y="4867102"/>
            <a:chExt cx="7843198" cy="548998"/>
          </a:xfrm>
        </p:grpSpPr>
        <p:sp>
          <p:nvSpPr>
            <p:cNvPr id="26" name="Freeform 10">
              <a:extLst>
                <a:ext uri="{FF2B5EF4-FFF2-40B4-BE49-F238E27FC236}">
                  <a16:creationId xmlns:a16="http://schemas.microsoft.com/office/drawing/2014/main" id="{0C74DB7F-CAC7-D7A3-CCDB-49FF761B2297}"/>
                </a:ext>
              </a:extLst>
            </p:cNvPr>
            <p:cNvSpPr>
              <a:spLocks/>
            </p:cNvSpPr>
            <p:nvPr/>
          </p:nvSpPr>
          <p:spPr bwMode="auto">
            <a:xfrm>
              <a:off x="3456060" y="4867102"/>
              <a:ext cx="7056000" cy="183513"/>
            </a:xfrm>
            <a:custGeom>
              <a:avLst/>
              <a:gdLst>
                <a:gd name="T0" fmla="*/ 0 w 3732"/>
                <a:gd name="T1" fmla="*/ 92 h 695"/>
                <a:gd name="T2" fmla="*/ 467 w 3732"/>
                <a:gd name="T3" fmla="*/ 99 h 695"/>
                <a:gd name="T4" fmla="*/ 933 w 3732"/>
                <a:gd name="T5" fmla="*/ 66 h 695"/>
                <a:gd name="T6" fmla="*/ 1400 w 3732"/>
                <a:gd name="T7" fmla="*/ 39 h 695"/>
                <a:gd name="T8" fmla="*/ 1866 w 3732"/>
                <a:gd name="T9" fmla="*/ 0 h 695"/>
                <a:gd name="T10" fmla="*/ 2333 w 3732"/>
                <a:gd name="T11" fmla="*/ 19 h 695"/>
                <a:gd name="T12" fmla="*/ 2799 w 3732"/>
                <a:gd name="T13" fmla="*/ 695 h 695"/>
                <a:gd name="T14" fmla="*/ 3266 w 3732"/>
                <a:gd name="T15" fmla="*/ 92 h 695"/>
                <a:gd name="T16" fmla="*/ 3732 w 3732"/>
                <a:gd name="T17" fmla="*/ 7 h 695"/>
                <a:gd name="connsiteX0" fmla="*/ 0 w 10000"/>
                <a:gd name="connsiteY0" fmla="*/ 1324 h 1424"/>
                <a:gd name="connsiteX1" fmla="*/ 1251 w 10000"/>
                <a:gd name="connsiteY1" fmla="*/ 1424 h 1424"/>
                <a:gd name="connsiteX2" fmla="*/ 2500 w 10000"/>
                <a:gd name="connsiteY2" fmla="*/ 950 h 1424"/>
                <a:gd name="connsiteX3" fmla="*/ 3751 w 10000"/>
                <a:gd name="connsiteY3" fmla="*/ 561 h 1424"/>
                <a:gd name="connsiteX4" fmla="*/ 5000 w 10000"/>
                <a:gd name="connsiteY4" fmla="*/ 0 h 1424"/>
                <a:gd name="connsiteX5" fmla="*/ 6251 w 10000"/>
                <a:gd name="connsiteY5" fmla="*/ 273 h 1424"/>
                <a:gd name="connsiteX6" fmla="*/ 8751 w 10000"/>
                <a:gd name="connsiteY6" fmla="*/ 1324 h 1424"/>
                <a:gd name="connsiteX7" fmla="*/ 10000 w 10000"/>
                <a:gd name="connsiteY7" fmla="*/ 101 h 1424"/>
                <a:gd name="connsiteX0" fmla="*/ 0 w 10000"/>
                <a:gd name="connsiteY0" fmla="*/ 9298 h 10000"/>
                <a:gd name="connsiteX1" fmla="*/ 1251 w 10000"/>
                <a:gd name="connsiteY1" fmla="*/ 10000 h 10000"/>
                <a:gd name="connsiteX2" fmla="*/ 2500 w 10000"/>
                <a:gd name="connsiteY2" fmla="*/ 6671 h 10000"/>
                <a:gd name="connsiteX3" fmla="*/ 3751 w 10000"/>
                <a:gd name="connsiteY3" fmla="*/ 3940 h 10000"/>
                <a:gd name="connsiteX4" fmla="*/ 5000 w 10000"/>
                <a:gd name="connsiteY4" fmla="*/ 0 h 10000"/>
                <a:gd name="connsiteX5" fmla="*/ 6251 w 10000"/>
                <a:gd name="connsiteY5" fmla="*/ 1917 h 10000"/>
                <a:gd name="connsiteX6" fmla="*/ 7503 w 10000"/>
                <a:gd name="connsiteY6" fmla="*/ 5719 h 10000"/>
                <a:gd name="connsiteX7" fmla="*/ 8751 w 10000"/>
                <a:gd name="connsiteY7" fmla="*/ 9298 h 10000"/>
                <a:gd name="connsiteX8" fmla="*/ 10000 w 10000"/>
                <a:gd name="connsiteY8" fmla="*/ 709 h 10000"/>
                <a:gd name="connsiteX0" fmla="*/ 0 w 10000"/>
                <a:gd name="connsiteY0" fmla="*/ 9298 h 10000"/>
                <a:gd name="connsiteX1" fmla="*/ 1251 w 10000"/>
                <a:gd name="connsiteY1" fmla="*/ 10000 h 10000"/>
                <a:gd name="connsiteX2" fmla="*/ 2500 w 10000"/>
                <a:gd name="connsiteY2" fmla="*/ 6671 h 10000"/>
                <a:gd name="connsiteX3" fmla="*/ 3751 w 10000"/>
                <a:gd name="connsiteY3" fmla="*/ 3940 h 10000"/>
                <a:gd name="connsiteX4" fmla="*/ 5000 w 10000"/>
                <a:gd name="connsiteY4" fmla="*/ 0 h 10000"/>
                <a:gd name="connsiteX5" fmla="*/ 6251 w 10000"/>
                <a:gd name="connsiteY5" fmla="*/ 1917 h 10000"/>
                <a:gd name="connsiteX6" fmla="*/ 8751 w 10000"/>
                <a:gd name="connsiteY6" fmla="*/ 9298 h 10000"/>
                <a:gd name="connsiteX7" fmla="*/ 10000 w 10000"/>
                <a:gd name="connsiteY7" fmla="*/ 7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9298"/>
                  </a:moveTo>
                  <a:lnTo>
                    <a:pt x="1251" y="10000"/>
                  </a:lnTo>
                  <a:lnTo>
                    <a:pt x="2500" y="6671"/>
                  </a:lnTo>
                  <a:lnTo>
                    <a:pt x="3751" y="3940"/>
                  </a:lnTo>
                  <a:lnTo>
                    <a:pt x="5000" y="0"/>
                  </a:lnTo>
                  <a:lnTo>
                    <a:pt x="6251" y="1917"/>
                  </a:lnTo>
                  <a:lnTo>
                    <a:pt x="8751" y="9298"/>
                  </a:lnTo>
                  <a:lnTo>
                    <a:pt x="10000" y="709"/>
                  </a:lnTo>
                </a:path>
              </a:pathLst>
            </a:custGeom>
            <a:noFill/>
            <a:ln w="28575" cap="rnd">
              <a:solidFill>
                <a:srgbClr val="A5A5A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TextBox 26">
              <a:extLst>
                <a:ext uri="{FF2B5EF4-FFF2-40B4-BE49-F238E27FC236}">
                  <a16:creationId xmlns:a16="http://schemas.microsoft.com/office/drawing/2014/main" id="{F0FC5323-2808-F3CB-583A-D431AC4EF037}"/>
                </a:ext>
              </a:extLst>
            </p:cNvPr>
            <p:cNvSpPr txBox="1"/>
            <p:nvPr/>
          </p:nvSpPr>
          <p:spPr>
            <a:xfrm>
              <a:off x="9890088" y="5015990"/>
              <a:ext cx="1409170" cy="400110"/>
            </a:xfrm>
            <a:prstGeom prst="rect">
              <a:avLst/>
            </a:prstGeom>
            <a:noFill/>
          </p:spPr>
          <p:txBody>
            <a:bodyPr wrap="square" rtlCol="0">
              <a:spAutoFit/>
            </a:bodyPr>
            <a:lstStyle/>
            <a:p>
              <a:r>
                <a:rPr lang="en-GB" sz="2000" dirty="0">
                  <a:solidFill>
                    <a:schemeClr val="bg2"/>
                  </a:solidFill>
                  <a:latin typeface="Verdana" panose="020B0604030504040204" pitchFamily="34" charset="0"/>
                  <a:ea typeface="Verdana" panose="020B0604030504040204" pitchFamily="34" charset="0"/>
                </a:rPr>
                <a:t>General</a:t>
              </a:r>
            </a:p>
          </p:txBody>
        </p:sp>
      </p:grpSp>
      <p:grpSp>
        <p:nvGrpSpPr>
          <p:cNvPr id="89" name="Group 88">
            <a:extLst>
              <a:ext uri="{FF2B5EF4-FFF2-40B4-BE49-F238E27FC236}">
                <a16:creationId xmlns:a16="http://schemas.microsoft.com/office/drawing/2014/main" id="{F18F26A9-2E34-C4E9-F2DA-AC2954BA5865}"/>
              </a:ext>
            </a:extLst>
          </p:cNvPr>
          <p:cNvGrpSpPr/>
          <p:nvPr/>
        </p:nvGrpSpPr>
        <p:grpSpPr>
          <a:xfrm>
            <a:off x="3466532" y="4351447"/>
            <a:ext cx="7868470" cy="665757"/>
            <a:chOff x="3466532" y="4351447"/>
            <a:chExt cx="7868470" cy="665757"/>
          </a:xfrm>
        </p:grpSpPr>
        <p:grpSp>
          <p:nvGrpSpPr>
            <p:cNvPr id="77" name="Group 76">
              <a:extLst>
                <a:ext uri="{FF2B5EF4-FFF2-40B4-BE49-F238E27FC236}">
                  <a16:creationId xmlns:a16="http://schemas.microsoft.com/office/drawing/2014/main" id="{EF543855-A6B8-1022-B160-B681E8EFC1CB}"/>
                </a:ext>
              </a:extLst>
            </p:cNvPr>
            <p:cNvGrpSpPr/>
            <p:nvPr/>
          </p:nvGrpSpPr>
          <p:grpSpPr>
            <a:xfrm>
              <a:off x="3466532" y="4494916"/>
              <a:ext cx="7056438" cy="522288"/>
              <a:chOff x="2708276" y="4735514"/>
              <a:chExt cx="7056438" cy="522288"/>
            </a:xfrm>
          </p:grpSpPr>
          <p:sp>
            <p:nvSpPr>
              <p:cNvPr id="47" name="Freeform 44">
                <a:extLst>
                  <a:ext uri="{FF2B5EF4-FFF2-40B4-BE49-F238E27FC236}">
                    <a16:creationId xmlns:a16="http://schemas.microsoft.com/office/drawing/2014/main" id="{11B0BC8F-90D9-FCBA-76FB-81F484967115}"/>
                  </a:ext>
                </a:extLst>
              </p:cNvPr>
              <p:cNvSpPr>
                <a:spLocks noEditPoints="1"/>
              </p:cNvSpPr>
              <p:nvPr/>
            </p:nvSpPr>
            <p:spPr bwMode="auto">
              <a:xfrm>
                <a:off x="2708276" y="4735514"/>
                <a:ext cx="7056438" cy="522288"/>
              </a:xfrm>
              <a:custGeom>
                <a:avLst/>
                <a:gdLst>
                  <a:gd name="T0" fmla="*/ 0 w 4445"/>
                  <a:gd name="T1" fmla="*/ 0 h 329"/>
                  <a:gd name="T2" fmla="*/ 556 w 4445"/>
                  <a:gd name="T3" fmla="*/ 184 h 329"/>
                  <a:gd name="T4" fmla="*/ 1112 w 4445"/>
                  <a:gd name="T5" fmla="*/ 329 h 329"/>
                  <a:gd name="T6" fmla="*/ 1667 w 4445"/>
                  <a:gd name="T7" fmla="*/ 299 h 329"/>
                  <a:gd name="T8" fmla="*/ 2223 w 4445"/>
                  <a:gd name="T9" fmla="*/ 229 h 329"/>
                  <a:gd name="T10" fmla="*/ 2778 w 4445"/>
                  <a:gd name="T11" fmla="*/ 207 h 329"/>
                  <a:gd name="T12" fmla="*/ 3889 w 4445"/>
                  <a:gd name="T13" fmla="*/ 245 h 329"/>
                  <a:gd name="T14" fmla="*/ 4445 w 4445"/>
                  <a:gd name="T15" fmla="*/ 200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5" h="329">
                    <a:moveTo>
                      <a:pt x="0" y="0"/>
                    </a:moveTo>
                    <a:lnTo>
                      <a:pt x="556" y="184"/>
                    </a:lnTo>
                    <a:lnTo>
                      <a:pt x="1112" y="329"/>
                    </a:lnTo>
                    <a:lnTo>
                      <a:pt x="1667" y="299"/>
                    </a:lnTo>
                    <a:lnTo>
                      <a:pt x="2223" y="229"/>
                    </a:lnTo>
                    <a:lnTo>
                      <a:pt x="2778" y="207"/>
                    </a:lnTo>
                    <a:moveTo>
                      <a:pt x="3889" y="245"/>
                    </a:moveTo>
                    <a:lnTo>
                      <a:pt x="4445" y="200"/>
                    </a:lnTo>
                  </a:path>
                </a:pathLst>
              </a:custGeom>
              <a:noFill/>
              <a:ln w="3810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74" name="Straight Connector 73">
                <a:extLst>
                  <a:ext uri="{FF2B5EF4-FFF2-40B4-BE49-F238E27FC236}">
                    <a16:creationId xmlns:a16="http://schemas.microsoft.com/office/drawing/2014/main" id="{7FCE3CDC-EE11-726A-869F-36471C697FC6}"/>
                  </a:ext>
                </a:extLst>
              </p:cNvPr>
              <p:cNvCxnSpPr>
                <a:cxnSpLocks/>
                <a:stCxn id="47" idx="5"/>
              </p:cNvCxnSpPr>
              <p:nvPr/>
            </p:nvCxnSpPr>
            <p:spPr bwMode="auto">
              <a:xfrm>
                <a:off x="7118351" y="5064127"/>
                <a:ext cx="1802606" cy="81939"/>
              </a:xfrm>
              <a:prstGeom prst="line">
                <a:avLst/>
              </a:prstGeom>
              <a:solidFill>
                <a:schemeClr val="accent1"/>
              </a:solidFill>
              <a:ln w="28575" cap="flat" cmpd="sng" algn="ctr">
                <a:solidFill>
                  <a:srgbClr val="00B050"/>
                </a:solidFill>
                <a:prstDash val="dash"/>
                <a:round/>
                <a:headEnd type="none" w="med" len="med"/>
                <a:tailEnd type="none" w="med" len="med"/>
              </a:ln>
              <a:effectLst/>
            </p:spPr>
          </p:cxnSp>
        </p:grpSp>
        <p:sp>
          <p:nvSpPr>
            <p:cNvPr id="84" name="TextBox 83">
              <a:extLst>
                <a:ext uri="{FF2B5EF4-FFF2-40B4-BE49-F238E27FC236}">
                  <a16:creationId xmlns:a16="http://schemas.microsoft.com/office/drawing/2014/main" id="{2018A8AC-6862-3AB4-9FE1-1622C0EE3ADF}"/>
                </a:ext>
              </a:extLst>
            </p:cNvPr>
            <p:cNvSpPr txBox="1"/>
            <p:nvPr/>
          </p:nvSpPr>
          <p:spPr>
            <a:xfrm>
              <a:off x="9925832" y="4351447"/>
              <a:ext cx="1409170" cy="400110"/>
            </a:xfrm>
            <a:prstGeom prst="rect">
              <a:avLst/>
            </a:prstGeom>
            <a:noFill/>
          </p:spPr>
          <p:txBody>
            <a:bodyPr wrap="square" rtlCol="0">
              <a:spAutoFit/>
            </a:bodyPr>
            <a:lstStyle/>
            <a:p>
              <a:r>
                <a:rPr lang="en-GB" sz="2000" dirty="0">
                  <a:solidFill>
                    <a:srgbClr val="00B050"/>
                  </a:solidFill>
                  <a:latin typeface="Verdana" panose="020B0604030504040204" pitchFamily="34" charset="0"/>
                  <a:ea typeface="Verdana" panose="020B0604030504040204" pitchFamily="34" charset="0"/>
                </a:rPr>
                <a:t>Biology</a:t>
              </a:r>
            </a:p>
          </p:txBody>
        </p:sp>
      </p:grpSp>
    </p:spTree>
    <p:extLst>
      <p:ext uri="{BB962C8B-B14F-4D97-AF65-F5344CB8AC3E}">
        <p14:creationId xmlns:p14="http://schemas.microsoft.com/office/powerpoint/2010/main" val="208033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wipe(left)">
                                      <p:cBhvr>
                                        <p:cTn id="2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1015AC6-9F9F-5D60-8D99-7F2BB46EE7E1}"/>
              </a:ext>
            </a:extLst>
          </p:cNvPr>
          <p:cNvGrpSpPr/>
          <p:nvPr/>
        </p:nvGrpSpPr>
        <p:grpSpPr>
          <a:xfrm>
            <a:off x="8356520" y="2291626"/>
            <a:ext cx="3171422" cy="1503609"/>
            <a:chOff x="8356520" y="2291626"/>
            <a:chExt cx="3171422" cy="1503609"/>
          </a:xfrm>
        </p:grpSpPr>
        <p:sp>
          <p:nvSpPr>
            <p:cNvPr id="21" name="Freeform: Shape 20">
              <a:extLst>
                <a:ext uri="{FF2B5EF4-FFF2-40B4-BE49-F238E27FC236}">
                  <a16:creationId xmlns:a16="http://schemas.microsoft.com/office/drawing/2014/main" id="{614E6433-CDCD-1AAC-FFA1-ECFE7CC0B2C1}"/>
                </a:ext>
              </a:extLst>
            </p:cNvPr>
            <p:cNvSpPr/>
            <p:nvPr/>
          </p:nvSpPr>
          <p:spPr bwMode="auto">
            <a:xfrm>
              <a:off x="8356520" y="2291626"/>
              <a:ext cx="3171422" cy="1503609"/>
            </a:xfrm>
            <a:custGeom>
              <a:avLst/>
              <a:gdLst>
                <a:gd name="connsiteX0" fmla="*/ 9659 w 3171422"/>
                <a:gd name="connsiteY0" fmla="*/ 173865 h 1503609"/>
                <a:gd name="connsiteX1" fmla="*/ 0 w 3171422"/>
                <a:gd name="connsiteY1" fmla="*/ 1503609 h 1503609"/>
                <a:gd name="connsiteX2" fmla="*/ 3171422 w 3171422"/>
                <a:gd name="connsiteY2" fmla="*/ 1345843 h 1503609"/>
                <a:gd name="connsiteX3" fmla="*/ 3126346 w 3171422"/>
                <a:gd name="connsiteY3" fmla="*/ 0 h 1503609"/>
                <a:gd name="connsiteX4" fmla="*/ 9659 w 3171422"/>
                <a:gd name="connsiteY4" fmla="*/ 173865 h 1503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1422" h="1503609">
                  <a:moveTo>
                    <a:pt x="9659" y="173865"/>
                  </a:moveTo>
                  <a:cubicBezTo>
                    <a:pt x="6439" y="617113"/>
                    <a:pt x="3220" y="1060361"/>
                    <a:pt x="0" y="1503609"/>
                  </a:cubicBezTo>
                  <a:lnTo>
                    <a:pt x="3171422" y="1345843"/>
                  </a:lnTo>
                  <a:lnTo>
                    <a:pt x="3126346" y="0"/>
                  </a:lnTo>
                  <a:lnTo>
                    <a:pt x="9659" y="173865"/>
                  </a:lnTo>
                  <a:close/>
                </a:path>
              </a:pathLst>
            </a:custGeom>
            <a:solidFill>
              <a:srgbClr val="00B1E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004D75"/>
                </a:solidFill>
                <a:effectLst/>
                <a:latin typeface="Verdana" pitchFamily="34" charset="0"/>
                <a:cs typeface="Arial" charset="0"/>
              </a:endParaRPr>
            </a:p>
          </p:txBody>
        </p:sp>
        <p:sp>
          <p:nvSpPr>
            <p:cNvPr id="20" name="Rectangle 19">
              <a:extLst>
                <a:ext uri="{FF2B5EF4-FFF2-40B4-BE49-F238E27FC236}">
                  <a16:creationId xmlns:a16="http://schemas.microsoft.com/office/drawing/2014/main" id="{F06F6E5E-C287-1157-EE8F-1651C47625A4}"/>
                </a:ext>
              </a:extLst>
            </p:cNvPr>
            <p:cNvSpPr/>
            <p:nvPr/>
          </p:nvSpPr>
          <p:spPr bwMode="auto">
            <a:xfrm>
              <a:off x="10572762" y="2676463"/>
              <a:ext cx="468000" cy="468000"/>
            </a:xfrm>
            <a:prstGeom prst="rect">
              <a:avLst/>
            </a:prstGeom>
            <a:noFill/>
            <a:ln w="57150"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25" name="TextBox 24">
              <a:extLst>
                <a:ext uri="{FF2B5EF4-FFF2-40B4-BE49-F238E27FC236}">
                  <a16:creationId xmlns:a16="http://schemas.microsoft.com/office/drawing/2014/main" id="{18891E7E-54C5-49E0-9AEC-CD291875A087}"/>
                </a:ext>
              </a:extLst>
            </p:cNvPr>
            <p:cNvSpPr txBox="1"/>
            <p:nvPr/>
          </p:nvSpPr>
          <p:spPr>
            <a:xfrm>
              <a:off x="8562149" y="2586065"/>
              <a:ext cx="2080377" cy="504247"/>
            </a:xfrm>
            <a:prstGeom prst="rect">
              <a:avLst/>
            </a:prstGeom>
            <a:noFill/>
          </p:spPr>
          <p:txBody>
            <a:bodyPr wrap="square" lIns="0" tIns="0" rIns="0" bIns="0">
              <a:noAutofit/>
            </a:bodyPr>
            <a:lstStyle/>
            <a:p>
              <a:pPr algn="ctr"/>
              <a:r>
                <a:rPr lang="en-US" sz="3400" b="0" cap="none" spc="0" dirty="0">
                  <a:ln w="0"/>
                  <a:solidFill>
                    <a:schemeClr val="tx1"/>
                  </a:solidFill>
                  <a:latin typeface="Applied Sans Pro Bold" panose="020B0803040503020204" pitchFamily="34" charset="0"/>
                </a:rPr>
                <a:t>Teaching</a:t>
              </a:r>
            </a:p>
          </p:txBody>
        </p:sp>
        <p:sp>
          <p:nvSpPr>
            <p:cNvPr id="26" name="TextBox 25">
              <a:extLst>
                <a:ext uri="{FF2B5EF4-FFF2-40B4-BE49-F238E27FC236}">
                  <a16:creationId xmlns:a16="http://schemas.microsoft.com/office/drawing/2014/main" id="{CA17800F-7ED1-730F-AC60-53BF83B4D8CB}"/>
                </a:ext>
              </a:extLst>
            </p:cNvPr>
            <p:cNvSpPr txBox="1"/>
            <p:nvPr/>
          </p:nvSpPr>
          <p:spPr>
            <a:xfrm>
              <a:off x="8738173" y="3219203"/>
              <a:ext cx="2770954" cy="302567"/>
            </a:xfrm>
            <a:prstGeom prst="rect">
              <a:avLst/>
            </a:prstGeom>
            <a:noFill/>
          </p:spPr>
          <p:txBody>
            <a:bodyPr wrap="square" lIns="0" tIns="0" rIns="0" bIns="0">
              <a:noAutofit/>
            </a:bodyPr>
            <a:lstStyle/>
            <a:p>
              <a:r>
                <a:rPr lang="en-US" sz="1600" b="1" kern="2000" cap="none" spc="-80" dirty="0">
                  <a:ln w="0"/>
                  <a:solidFill>
                    <a:schemeClr val="tx1"/>
                  </a:solidFill>
                  <a:latin typeface="Applied Sans Pro" panose="020B0503040503020204" pitchFamily="34" charset="0"/>
                </a:rPr>
                <a:t>Every Lesson Shapes a Life</a:t>
              </a:r>
            </a:p>
          </p:txBody>
        </p:sp>
        <p:sp>
          <p:nvSpPr>
            <p:cNvPr id="29" name="Freeform: Shape 28">
              <a:extLst>
                <a:ext uri="{FF2B5EF4-FFF2-40B4-BE49-F238E27FC236}">
                  <a16:creationId xmlns:a16="http://schemas.microsoft.com/office/drawing/2014/main" id="{5F983B59-0245-DA2D-AA2B-07971E9EF4DC}"/>
                </a:ext>
              </a:extLst>
            </p:cNvPr>
            <p:cNvSpPr/>
            <p:nvPr/>
          </p:nvSpPr>
          <p:spPr bwMode="auto">
            <a:xfrm>
              <a:off x="10664237" y="2822222"/>
              <a:ext cx="248356" cy="180622"/>
            </a:xfrm>
            <a:custGeom>
              <a:avLst/>
              <a:gdLst>
                <a:gd name="connsiteX0" fmla="*/ 0 w 248356"/>
                <a:gd name="connsiteY0" fmla="*/ 105363 h 180622"/>
                <a:gd name="connsiteX1" fmla="*/ 90311 w 248356"/>
                <a:gd name="connsiteY1" fmla="*/ 180622 h 180622"/>
                <a:gd name="connsiteX2" fmla="*/ 248356 w 248356"/>
                <a:gd name="connsiteY2" fmla="*/ 0 h 180622"/>
              </a:gdLst>
              <a:ahLst/>
              <a:cxnLst>
                <a:cxn ang="0">
                  <a:pos x="connsiteX0" y="connsiteY0"/>
                </a:cxn>
                <a:cxn ang="0">
                  <a:pos x="connsiteX1" y="connsiteY1"/>
                </a:cxn>
                <a:cxn ang="0">
                  <a:pos x="connsiteX2" y="connsiteY2"/>
                </a:cxn>
              </a:cxnLst>
              <a:rect l="l" t="t" r="r" b="b"/>
              <a:pathLst>
                <a:path w="248356" h="180622">
                  <a:moveTo>
                    <a:pt x="0" y="105363"/>
                  </a:moveTo>
                  <a:lnTo>
                    <a:pt x="90311" y="180622"/>
                  </a:lnTo>
                  <a:lnTo>
                    <a:pt x="248356" y="0"/>
                  </a:lnTo>
                </a:path>
              </a:pathLst>
            </a:custGeom>
            <a:noFill/>
            <a:ln w="571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grpSp>
      <p:sp>
        <p:nvSpPr>
          <p:cNvPr id="2" name="Title 1">
            <a:extLst>
              <a:ext uri="{FF2B5EF4-FFF2-40B4-BE49-F238E27FC236}">
                <a16:creationId xmlns:a16="http://schemas.microsoft.com/office/drawing/2014/main" id="{6C6BFBF8-6825-1453-4B9C-ADE0E65577C5}"/>
              </a:ext>
            </a:extLst>
          </p:cNvPr>
          <p:cNvSpPr>
            <a:spLocks noGrp="1"/>
          </p:cNvSpPr>
          <p:nvPr>
            <p:ph type="title"/>
          </p:nvPr>
        </p:nvSpPr>
        <p:spPr/>
        <p:txBody>
          <a:bodyPr/>
          <a:lstStyle/>
          <a:p>
            <a:r>
              <a:rPr lang="en-GB" dirty="0"/>
              <a:t>Meeting PG ITT Targets</a:t>
            </a:r>
          </a:p>
        </p:txBody>
      </p:sp>
      <p:pic>
        <p:nvPicPr>
          <p:cNvPr id="3" name="Picture 2">
            <a:extLst>
              <a:ext uri="{FF2B5EF4-FFF2-40B4-BE49-F238E27FC236}">
                <a16:creationId xmlns:a16="http://schemas.microsoft.com/office/drawing/2014/main" id="{900D5FA1-91A5-7868-EC7B-E0C62DF3941E}"/>
              </a:ext>
            </a:extLst>
          </p:cNvPr>
          <p:cNvPicPr>
            <a:picLocks noChangeAspect="1"/>
          </p:cNvPicPr>
          <p:nvPr/>
        </p:nvPicPr>
        <p:blipFill>
          <a:blip r:embed="rId2"/>
          <a:stretch>
            <a:fillRect/>
          </a:stretch>
        </p:blipFill>
        <p:spPr>
          <a:xfrm>
            <a:off x="263352" y="1453078"/>
            <a:ext cx="7741920" cy="3615968"/>
          </a:xfrm>
          <a:prstGeom prst="rect">
            <a:avLst/>
          </a:prstGeom>
        </p:spPr>
      </p:pic>
      <p:sp>
        <p:nvSpPr>
          <p:cNvPr id="16" name="Rectangular Callout 41">
            <a:extLst>
              <a:ext uri="{FF2B5EF4-FFF2-40B4-BE49-F238E27FC236}">
                <a16:creationId xmlns:a16="http://schemas.microsoft.com/office/drawing/2014/main" id="{8DAE6207-09BF-74E5-8BBD-BDE5CE06EB86}"/>
              </a:ext>
            </a:extLst>
          </p:cNvPr>
          <p:cNvSpPr/>
          <p:nvPr/>
        </p:nvSpPr>
        <p:spPr>
          <a:xfrm>
            <a:off x="8339408" y="3958918"/>
            <a:ext cx="3310725" cy="906030"/>
          </a:xfrm>
          <a:prstGeom prst="wedgeRectCallout">
            <a:avLst>
              <a:gd name="adj1" fmla="val -1984"/>
              <a:gd name="adj2" fmla="val -73240"/>
            </a:avLst>
          </a:prstGeom>
          <a:solidFill>
            <a:srgbClr val="FFFFCC"/>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defRPr/>
            </a:pPr>
            <a:r>
              <a:rPr lang="en-GB" sz="2000" dirty="0">
                <a:latin typeface="Verdana" panose="020B0604030504040204" pitchFamily="34" charset="0"/>
                <a:ea typeface="Verdana" panose="020B0604030504040204" pitchFamily="34" charset="0"/>
              </a:rPr>
              <a:t>How buoyant is current recruitment in England?</a:t>
            </a:r>
            <a:endParaRPr lang="en-GB" sz="2000" i="1" kern="0" dirty="0">
              <a:solidFill>
                <a:srgbClr val="000000"/>
              </a:solidFill>
              <a:latin typeface="Verdana" pitchFamily="34" charset="0"/>
              <a:ea typeface="Verdana" pitchFamily="34" charset="0"/>
              <a:cs typeface="Verdana" pitchFamily="34" charset="0"/>
            </a:endParaRPr>
          </a:p>
        </p:txBody>
      </p:sp>
      <p:grpSp>
        <p:nvGrpSpPr>
          <p:cNvPr id="17" name="Black_connect">
            <a:extLst>
              <a:ext uri="{FF2B5EF4-FFF2-40B4-BE49-F238E27FC236}">
                <a16:creationId xmlns:a16="http://schemas.microsoft.com/office/drawing/2014/main" id="{3B8217DF-D400-2C96-7542-2B5C4A2F37E1}"/>
              </a:ext>
            </a:extLst>
          </p:cNvPr>
          <p:cNvGrpSpPr/>
          <p:nvPr/>
        </p:nvGrpSpPr>
        <p:grpSpPr>
          <a:xfrm>
            <a:off x="8123394" y="3064644"/>
            <a:ext cx="2318427" cy="151200"/>
            <a:chOff x="2824371" y="2608109"/>
            <a:chExt cx="2318427" cy="151200"/>
          </a:xfrm>
        </p:grpSpPr>
        <p:sp>
          <p:nvSpPr>
            <p:cNvPr id="18" name="Freeform: Shape 17">
              <a:extLst>
                <a:ext uri="{FF2B5EF4-FFF2-40B4-BE49-F238E27FC236}">
                  <a16:creationId xmlns:a16="http://schemas.microsoft.com/office/drawing/2014/main" id="{C8C16606-3FBC-A536-14E3-20FA5AB0B13F}"/>
                </a:ext>
              </a:extLst>
            </p:cNvPr>
            <p:cNvSpPr/>
            <p:nvPr/>
          </p:nvSpPr>
          <p:spPr>
            <a:xfrm>
              <a:off x="2941441" y="2683709"/>
              <a:ext cx="2201357" cy="45719"/>
            </a:xfrm>
            <a:custGeom>
              <a:avLst/>
              <a:gdLst>
                <a:gd name="connsiteX0" fmla="*/ 2334986 w 2334986"/>
                <a:gd name="connsiteY0" fmla="*/ 413657 h 413657"/>
                <a:gd name="connsiteX1" fmla="*/ 381000 w 2334986"/>
                <a:gd name="connsiteY1" fmla="*/ 413657 h 413657"/>
                <a:gd name="connsiteX2" fmla="*/ 0 w 2334986"/>
                <a:gd name="connsiteY2" fmla="*/ 0 h 413657"/>
                <a:gd name="connsiteX0" fmla="*/ 2334986 w 2334986"/>
                <a:gd name="connsiteY0" fmla="*/ 413657 h 413691"/>
                <a:gd name="connsiteX1" fmla="*/ 381000 w 2334986"/>
                <a:gd name="connsiteY1" fmla="*/ 413657 h 413691"/>
                <a:gd name="connsiteX2" fmla="*/ 0 w 2334986"/>
                <a:gd name="connsiteY2" fmla="*/ 0 h 413691"/>
                <a:gd name="connsiteX0" fmla="*/ 1953986 w 1953986"/>
                <a:gd name="connsiteY0" fmla="*/ 0 h 0"/>
                <a:gd name="connsiteX1" fmla="*/ 0 w 1953986"/>
                <a:gd name="connsiteY1" fmla="*/ 0 h 0"/>
              </a:gdLst>
              <a:ahLst/>
              <a:cxnLst>
                <a:cxn ang="0">
                  <a:pos x="connsiteX0" y="connsiteY0"/>
                </a:cxn>
                <a:cxn ang="0">
                  <a:pos x="connsiteX1" y="connsiteY1"/>
                </a:cxn>
              </a:cxnLst>
              <a:rect l="l" t="t" r="r" b="b"/>
              <a:pathLst>
                <a:path w="1953986">
                  <a:moveTo>
                    <a:pt x="1953986" y="0"/>
                  </a:move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9" name="Oval 18">
              <a:extLst>
                <a:ext uri="{FF2B5EF4-FFF2-40B4-BE49-F238E27FC236}">
                  <a16:creationId xmlns:a16="http://schemas.microsoft.com/office/drawing/2014/main" id="{3C6CB4A3-DA61-BB93-C586-EB05F21EFA96}"/>
                </a:ext>
              </a:extLst>
            </p:cNvPr>
            <p:cNvSpPr/>
            <p:nvPr/>
          </p:nvSpPr>
          <p:spPr>
            <a:xfrm>
              <a:off x="2824371" y="2608109"/>
              <a:ext cx="151200" cy="1512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5543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1D29E-8B72-46B9-83B8-1F8FFE170E91}"/>
              </a:ext>
            </a:extLst>
          </p:cNvPr>
          <p:cNvSpPr>
            <a:spLocks noGrp="1"/>
          </p:cNvSpPr>
          <p:nvPr>
            <p:ph type="title"/>
          </p:nvPr>
        </p:nvSpPr>
        <p:spPr/>
        <p:txBody>
          <a:bodyPr/>
          <a:lstStyle/>
          <a:p>
            <a:r>
              <a:rPr lang="en-GB" dirty="0"/>
              <a:t>Data for PG ITT recruitment</a:t>
            </a:r>
          </a:p>
        </p:txBody>
      </p:sp>
      <p:grpSp>
        <p:nvGrpSpPr>
          <p:cNvPr id="10" name="Group 9">
            <a:extLst>
              <a:ext uri="{FF2B5EF4-FFF2-40B4-BE49-F238E27FC236}">
                <a16:creationId xmlns:a16="http://schemas.microsoft.com/office/drawing/2014/main" id="{18CB5941-29AB-E74F-D498-E89C335DE73E}"/>
              </a:ext>
            </a:extLst>
          </p:cNvPr>
          <p:cNvGrpSpPr/>
          <p:nvPr/>
        </p:nvGrpSpPr>
        <p:grpSpPr>
          <a:xfrm>
            <a:off x="184674" y="762709"/>
            <a:ext cx="5911326" cy="3053820"/>
            <a:chOff x="184674" y="762709"/>
            <a:chExt cx="5911326" cy="3053820"/>
          </a:xfrm>
        </p:grpSpPr>
        <p:pic>
          <p:nvPicPr>
            <p:cNvPr id="6" name="Picture 5">
              <a:extLst>
                <a:ext uri="{FF2B5EF4-FFF2-40B4-BE49-F238E27FC236}">
                  <a16:creationId xmlns:a16="http://schemas.microsoft.com/office/drawing/2014/main" id="{787AA5BA-5CB8-4345-8D1D-C0C3E9EA6C02}"/>
                </a:ext>
              </a:extLst>
            </p:cNvPr>
            <p:cNvPicPr>
              <a:picLocks noChangeAspect="1"/>
            </p:cNvPicPr>
            <p:nvPr/>
          </p:nvPicPr>
          <p:blipFill>
            <a:blip r:embed="rId2"/>
            <a:stretch>
              <a:fillRect/>
            </a:stretch>
          </p:blipFill>
          <p:spPr>
            <a:xfrm>
              <a:off x="184674" y="1272318"/>
              <a:ext cx="5911326" cy="2544211"/>
            </a:xfrm>
            <a:prstGeom prst="rect">
              <a:avLst/>
            </a:prstGeom>
          </p:spPr>
        </p:pic>
        <p:pic>
          <p:nvPicPr>
            <p:cNvPr id="9" name="Picture 3">
              <a:extLst>
                <a:ext uri="{FF2B5EF4-FFF2-40B4-BE49-F238E27FC236}">
                  <a16:creationId xmlns:a16="http://schemas.microsoft.com/office/drawing/2014/main" id="{62CFD6CE-C260-4B20-A89A-56F5C86272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53827" y="762709"/>
              <a:ext cx="5689897" cy="594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 name="Picture 6">
            <a:extLst>
              <a:ext uri="{FF2B5EF4-FFF2-40B4-BE49-F238E27FC236}">
                <a16:creationId xmlns:a16="http://schemas.microsoft.com/office/drawing/2014/main" id="{7ABC1A82-5318-0B54-2E6F-CF5ED1ABABA7}"/>
              </a:ext>
            </a:extLst>
          </p:cNvPr>
          <p:cNvPicPr>
            <a:picLocks noChangeAspect="1"/>
          </p:cNvPicPr>
          <p:nvPr/>
        </p:nvPicPr>
        <p:blipFill>
          <a:blip r:embed="rId4"/>
          <a:stretch>
            <a:fillRect/>
          </a:stretch>
        </p:blipFill>
        <p:spPr>
          <a:xfrm>
            <a:off x="5943724" y="1304286"/>
            <a:ext cx="5783820" cy="2608892"/>
          </a:xfrm>
          <a:prstGeom prst="rect">
            <a:avLst/>
          </a:prstGeom>
        </p:spPr>
      </p:pic>
      <p:grpSp>
        <p:nvGrpSpPr>
          <p:cNvPr id="5" name="Group 4">
            <a:extLst>
              <a:ext uri="{FF2B5EF4-FFF2-40B4-BE49-F238E27FC236}">
                <a16:creationId xmlns:a16="http://schemas.microsoft.com/office/drawing/2014/main" id="{63EF2286-36AC-44E1-9907-B46639924FD0}"/>
              </a:ext>
            </a:extLst>
          </p:cNvPr>
          <p:cNvGrpSpPr/>
          <p:nvPr/>
        </p:nvGrpSpPr>
        <p:grpSpPr>
          <a:xfrm>
            <a:off x="3231592" y="4284103"/>
            <a:ext cx="6073134" cy="1397931"/>
            <a:chOff x="1734453" y="1547889"/>
            <a:chExt cx="6073134" cy="1397931"/>
          </a:xfrm>
        </p:grpSpPr>
        <p:sp>
          <p:nvSpPr>
            <p:cNvPr id="8" name="Rectangular Callout 41">
              <a:extLst>
                <a:ext uri="{FF2B5EF4-FFF2-40B4-BE49-F238E27FC236}">
                  <a16:creationId xmlns:a16="http://schemas.microsoft.com/office/drawing/2014/main" id="{5503D280-0445-4DEC-B1B8-23270149F80A}"/>
                </a:ext>
              </a:extLst>
            </p:cNvPr>
            <p:cNvSpPr/>
            <p:nvPr/>
          </p:nvSpPr>
          <p:spPr>
            <a:xfrm>
              <a:off x="1734453" y="1547889"/>
              <a:ext cx="6073134" cy="1397931"/>
            </a:xfrm>
            <a:prstGeom prst="wedgeRectCallout">
              <a:avLst>
                <a:gd name="adj1" fmla="val -3756"/>
                <a:gd name="adj2" fmla="val -73025"/>
              </a:avLst>
            </a:prstGeom>
            <a:solidFill>
              <a:srgbClr val="FFFFCC"/>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lnSpc>
                  <a:spcPct val="120000"/>
                </a:lnSpc>
                <a:defRPr/>
              </a:pPr>
              <a:r>
                <a:rPr lang="en-GB" sz="2000" kern="0" dirty="0">
                  <a:solidFill>
                    <a:srgbClr val="000000"/>
                  </a:solidFill>
                  <a:latin typeface="Verdana" pitchFamily="34" charset="0"/>
                  <a:ea typeface="Verdana" pitchFamily="34" charset="0"/>
                  <a:cs typeface="Verdana" pitchFamily="34" charset="0"/>
                </a:rPr>
                <a:t>Data from UCAS and current DfE data record monthly growth in recruited numbers but does not include applications for </a:t>
              </a:r>
              <a:endParaRPr lang="en-GB" sz="2000" b="1" kern="0" dirty="0">
                <a:solidFill>
                  <a:srgbClr val="000000"/>
                </a:solidFill>
                <a:latin typeface="Verdana" pitchFamily="34" charset="0"/>
                <a:ea typeface="Verdana" pitchFamily="34" charset="0"/>
                <a:cs typeface="Verdana" pitchFamily="34" charset="0"/>
              </a:endParaRPr>
            </a:p>
          </p:txBody>
        </p:sp>
        <p:pic>
          <p:nvPicPr>
            <p:cNvPr id="4" name="Picture 3">
              <a:extLst>
                <a:ext uri="{FF2B5EF4-FFF2-40B4-BE49-F238E27FC236}">
                  <a16:creationId xmlns:a16="http://schemas.microsoft.com/office/drawing/2014/main" id="{F420E80F-5B4F-4E96-A5F2-4ED0E2C6615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11212" y1="21569" x2="11212" y2="21569"/>
                          <a14:foregroundMark x1="33333" y1="22876" x2="33333" y2="22876"/>
                          <a14:foregroundMark x1="32424" y1="47712" x2="32424" y2="47712"/>
                          <a14:foregroundMark x1="50000" y1="32026" x2="50000" y2="32026"/>
                          <a14:foregroundMark x1="58182" y1="43137" x2="58182" y2="43137"/>
                          <a14:foregroundMark x1="70909" y1="34641" x2="70909" y2="34641"/>
                          <a14:foregroundMark x1="76364" y1="37908" x2="76364" y2="37908"/>
                          <a14:foregroundMark x1="84242" y1="33333" x2="84242" y2="33333"/>
                          <a14:foregroundMark x1="81515" y1="67974" x2="81515" y2="67974"/>
                          <a14:foregroundMark x1="75152" y1="73856" x2="75152" y2="73856"/>
                          <a14:foregroundMark x1="66061" y1="69281" x2="66061" y2="69281"/>
                          <a14:foregroundMark x1="60303" y1="69935" x2="60303" y2="69935"/>
                          <a14:foregroundMark x1="60303" y1="56863" x2="60303" y2="56863"/>
                          <a14:foregroundMark x1="50000" y1="67320" x2="50000" y2="67320"/>
                        </a14:backgroundRemoval>
                      </a14:imgEffect>
                    </a14:imgLayer>
                  </a14:imgProps>
                </a:ext>
              </a:extLst>
            </a:blip>
            <a:stretch>
              <a:fillRect/>
            </a:stretch>
          </p:blipFill>
          <p:spPr>
            <a:xfrm>
              <a:off x="6030154" y="2334189"/>
              <a:ext cx="1164678" cy="539987"/>
            </a:xfrm>
            <a:prstGeom prst="rect">
              <a:avLst/>
            </a:prstGeom>
          </p:spPr>
        </p:pic>
      </p:grpSp>
    </p:spTree>
    <p:extLst>
      <p:ext uri="{BB962C8B-B14F-4D97-AF65-F5344CB8AC3E}">
        <p14:creationId xmlns:p14="http://schemas.microsoft.com/office/powerpoint/2010/main" val="109127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43875-1531-22BB-E38E-290C2D409A05}"/>
              </a:ext>
            </a:extLst>
          </p:cNvPr>
          <p:cNvSpPr>
            <a:spLocks noGrp="1"/>
          </p:cNvSpPr>
          <p:nvPr>
            <p:ph type="title"/>
          </p:nvPr>
        </p:nvSpPr>
        <p:spPr/>
        <p:txBody>
          <a:bodyPr/>
          <a:lstStyle/>
          <a:p>
            <a:r>
              <a:rPr lang="en-GB" dirty="0"/>
              <a:t>2023-24 Recruitment cycle</a:t>
            </a:r>
          </a:p>
        </p:txBody>
      </p:sp>
      <p:pic>
        <p:nvPicPr>
          <p:cNvPr id="5" name="Picture 4">
            <a:extLst>
              <a:ext uri="{FF2B5EF4-FFF2-40B4-BE49-F238E27FC236}">
                <a16:creationId xmlns:a16="http://schemas.microsoft.com/office/drawing/2014/main" id="{D0AD97F7-8DAA-CFC8-C289-CF72FC29E99A}"/>
              </a:ext>
            </a:extLst>
          </p:cNvPr>
          <p:cNvPicPr>
            <a:picLocks noChangeAspect="1"/>
          </p:cNvPicPr>
          <p:nvPr/>
        </p:nvPicPr>
        <p:blipFill rotWithShape="1">
          <a:blip r:embed="rId2"/>
          <a:srcRect l="16048" t="10366" r="17823" b="10366"/>
          <a:stretch/>
        </p:blipFill>
        <p:spPr>
          <a:xfrm>
            <a:off x="2438043" y="811281"/>
            <a:ext cx="8062453" cy="5184576"/>
          </a:xfrm>
          <a:prstGeom prst="rect">
            <a:avLst/>
          </a:prstGeom>
        </p:spPr>
      </p:pic>
      <p:sp>
        <p:nvSpPr>
          <p:cNvPr id="6" name="Rectangular Callout 9">
            <a:extLst>
              <a:ext uri="{FF2B5EF4-FFF2-40B4-BE49-F238E27FC236}">
                <a16:creationId xmlns:a16="http://schemas.microsoft.com/office/drawing/2014/main" id="{4F429329-E89E-C50A-F62A-3929F3B4DECC}"/>
              </a:ext>
            </a:extLst>
          </p:cNvPr>
          <p:cNvSpPr/>
          <p:nvPr/>
        </p:nvSpPr>
        <p:spPr>
          <a:xfrm>
            <a:off x="2712574" y="836712"/>
            <a:ext cx="7513390" cy="2483810"/>
          </a:xfrm>
          <a:prstGeom prst="wedgeRectCallout">
            <a:avLst>
              <a:gd name="adj1" fmla="val -17257"/>
              <a:gd name="adj2" fmla="val 63814"/>
            </a:avLst>
          </a:prstGeom>
          <a:solidFill>
            <a:srgbClr val="FFFFCC"/>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spcAft>
                <a:spcPts val="0"/>
              </a:spcAft>
            </a:pPr>
            <a:r>
              <a:rPr lang="en-GB" sz="2000" dirty="0">
                <a:solidFill>
                  <a:schemeClr val="tx1"/>
                </a:solidFill>
                <a:latin typeface="Verdana" pitchFamily="34" charset="0"/>
                <a:ea typeface="Verdana" pitchFamily="34" charset="0"/>
                <a:cs typeface="Verdana" pitchFamily="34" charset="0"/>
              </a:rPr>
              <a:t>The DfE have changed the way data are published for the latest recruitment cycle.</a:t>
            </a:r>
          </a:p>
          <a:p>
            <a:pPr>
              <a:spcAft>
                <a:spcPts val="0"/>
              </a:spcAft>
            </a:pPr>
            <a:endParaRPr lang="en-GB" sz="2000" dirty="0">
              <a:solidFill>
                <a:schemeClr val="tx1"/>
              </a:solidFill>
              <a:latin typeface="Verdana" pitchFamily="34" charset="0"/>
              <a:ea typeface="Verdana" pitchFamily="34" charset="0"/>
              <a:cs typeface="Verdana" pitchFamily="34" charset="0"/>
            </a:endParaRPr>
          </a:p>
          <a:p>
            <a:pPr algn="ctr">
              <a:spcAft>
                <a:spcPts val="0"/>
              </a:spcAft>
            </a:pPr>
            <a:r>
              <a:rPr lang="en-GB" sz="2000" dirty="0">
                <a:solidFill>
                  <a:schemeClr val="tx1"/>
                </a:solidFill>
                <a:latin typeface="Verdana" pitchFamily="34" charset="0"/>
                <a:ea typeface="Verdana" pitchFamily="34" charset="0"/>
                <a:cs typeface="Verdana" pitchFamily="34" charset="0"/>
              </a:rPr>
              <a:t>“Accepted” = Recruited + Conditions Pending</a:t>
            </a:r>
          </a:p>
          <a:p>
            <a:pPr>
              <a:spcAft>
                <a:spcPts val="0"/>
              </a:spcAft>
            </a:pPr>
            <a:endParaRPr lang="en-GB" sz="2000" dirty="0">
              <a:solidFill>
                <a:schemeClr val="tx1"/>
              </a:solidFill>
              <a:latin typeface="Verdana" pitchFamily="34" charset="0"/>
              <a:ea typeface="Verdana" pitchFamily="34" charset="0"/>
              <a:cs typeface="Verdana" pitchFamily="34" charset="0"/>
            </a:endParaRPr>
          </a:p>
          <a:p>
            <a:pPr>
              <a:spcAft>
                <a:spcPts val="0"/>
              </a:spcAft>
            </a:pPr>
            <a:r>
              <a:rPr lang="en-GB" sz="2000" dirty="0">
                <a:solidFill>
                  <a:schemeClr val="tx1"/>
                </a:solidFill>
                <a:latin typeface="Verdana" pitchFamily="34" charset="0"/>
                <a:ea typeface="Verdana" pitchFamily="34" charset="0"/>
                <a:cs typeface="Verdana" pitchFamily="34" charset="0"/>
              </a:rPr>
              <a:t>But their new category “with offers” no long equates to prior UCAS and DfE Apply categories.</a:t>
            </a:r>
          </a:p>
        </p:txBody>
      </p:sp>
      <p:sp>
        <p:nvSpPr>
          <p:cNvPr id="4" name="TextBox 3">
            <a:extLst>
              <a:ext uri="{FF2B5EF4-FFF2-40B4-BE49-F238E27FC236}">
                <a16:creationId xmlns:a16="http://schemas.microsoft.com/office/drawing/2014/main" id="{8D617802-DD4E-0698-2514-83FDD7C6FD83}"/>
              </a:ext>
            </a:extLst>
          </p:cNvPr>
          <p:cNvSpPr txBox="1"/>
          <p:nvPr/>
        </p:nvSpPr>
        <p:spPr>
          <a:xfrm>
            <a:off x="2712574" y="6431762"/>
            <a:ext cx="7689849" cy="261610"/>
          </a:xfrm>
          <a:prstGeom prst="rect">
            <a:avLst/>
          </a:prstGeom>
          <a:noFill/>
        </p:spPr>
        <p:txBody>
          <a:bodyPr wrap="square">
            <a:spAutoFit/>
          </a:bodyPr>
          <a:lstStyle/>
          <a:p>
            <a:r>
              <a:rPr lang="en-GB" sz="1100" dirty="0">
                <a:solidFill>
                  <a:schemeClr val="accent6">
                    <a:lumMod val="60000"/>
                    <a:lumOff val="40000"/>
                  </a:schemeClr>
                </a:solidFill>
                <a:latin typeface="Verdana" panose="020B0604030504040204" pitchFamily="34" charset="0"/>
                <a:ea typeface="Verdana" panose="020B0604030504040204" pitchFamily="34" charset="0"/>
              </a:rPr>
              <a:t>https://www.apply-for-teacher-training.service.gov.uk/publications/monthly-statistics</a:t>
            </a:r>
          </a:p>
        </p:txBody>
      </p:sp>
    </p:spTree>
    <p:extLst>
      <p:ext uri="{BB962C8B-B14F-4D97-AF65-F5344CB8AC3E}">
        <p14:creationId xmlns:p14="http://schemas.microsoft.com/office/powerpoint/2010/main" val="178909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7B59C8-91DA-4C8D-8D62-F60CEACF2C0C}"/>
              </a:ext>
            </a:extLst>
          </p:cNvPr>
          <p:cNvSpPr>
            <a:spLocks noGrp="1"/>
          </p:cNvSpPr>
          <p:nvPr>
            <p:ph type="title"/>
          </p:nvPr>
        </p:nvSpPr>
        <p:spPr/>
        <p:txBody>
          <a:bodyPr/>
          <a:lstStyle/>
          <a:p>
            <a:r>
              <a:rPr lang="en-GB" dirty="0"/>
              <a:t>UCAS Data</a:t>
            </a:r>
            <a:r>
              <a:rPr lang="en-GB" b="0" dirty="0"/>
              <a:t> – number of successful applicants</a:t>
            </a:r>
          </a:p>
        </p:txBody>
      </p:sp>
      <p:sp>
        <p:nvSpPr>
          <p:cNvPr id="6" name="Freeform 136">
            <a:extLst>
              <a:ext uri="{FF2B5EF4-FFF2-40B4-BE49-F238E27FC236}">
                <a16:creationId xmlns:a16="http://schemas.microsoft.com/office/drawing/2014/main" id="{27B727ED-C8EE-4305-BE62-48628B5A3CE9}"/>
              </a:ext>
            </a:extLst>
          </p:cNvPr>
          <p:cNvSpPr>
            <a:spLocks noEditPoints="1"/>
          </p:cNvSpPr>
          <p:nvPr/>
        </p:nvSpPr>
        <p:spPr bwMode="auto">
          <a:xfrm>
            <a:off x="2450897" y="985434"/>
            <a:ext cx="6988175" cy="3883025"/>
          </a:xfrm>
          <a:custGeom>
            <a:avLst/>
            <a:gdLst>
              <a:gd name="T0" fmla="*/ 0 w 4402"/>
              <a:gd name="T1" fmla="*/ 2446 h 2446"/>
              <a:gd name="T2" fmla="*/ 4402 w 4402"/>
              <a:gd name="T3" fmla="*/ 2446 h 2446"/>
              <a:gd name="T4" fmla="*/ 0 w 4402"/>
              <a:gd name="T5" fmla="*/ 2175 h 2446"/>
              <a:gd name="T6" fmla="*/ 4402 w 4402"/>
              <a:gd name="T7" fmla="*/ 2175 h 2446"/>
              <a:gd name="T8" fmla="*/ 0 w 4402"/>
              <a:gd name="T9" fmla="*/ 1905 h 2446"/>
              <a:gd name="T10" fmla="*/ 4402 w 4402"/>
              <a:gd name="T11" fmla="*/ 1905 h 2446"/>
              <a:gd name="T12" fmla="*/ 0 w 4402"/>
              <a:gd name="T13" fmla="*/ 1628 h 2446"/>
              <a:gd name="T14" fmla="*/ 4402 w 4402"/>
              <a:gd name="T15" fmla="*/ 1628 h 2446"/>
              <a:gd name="T16" fmla="*/ 0 w 4402"/>
              <a:gd name="T17" fmla="*/ 1358 h 2446"/>
              <a:gd name="T18" fmla="*/ 4402 w 4402"/>
              <a:gd name="T19" fmla="*/ 1358 h 2446"/>
              <a:gd name="T20" fmla="*/ 0 w 4402"/>
              <a:gd name="T21" fmla="*/ 1087 h 2446"/>
              <a:gd name="T22" fmla="*/ 4402 w 4402"/>
              <a:gd name="T23" fmla="*/ 1087 h 2446"/>
              <a:gd name="T24" fmla="*/ 0 w 4402"/>
              <a:gd name="T25" fmla="*/ 817 h 2446"/>
              <a:gd name="T26" fmla="*/ 4402 w 4402"/>
              <a:gd name="T27" fmla="*/ 817 h 2446"/>
              <a:gd name="T28" fmla="*/ 0 w 4402"/>
              <a:gd name="T29" fmla="*/ 541 h 2446"/>
              <a:gd name="T30" fmla="*/ 4402 w 4402"/>
              <a:gd name="T31" fmla="*/ 541 h 2446"/>
              <a:gd name="T32" fmla="*/ 0 w 4402"/>
              <a:gd name="T33" fmla="*/ 270 h 2446"/>
              <a:gd name="T34" fmla="*/ 4402 w 4402"/>
              <a:gd name="T35" fmla="*/ 270 h 2446"/>
              <a:gd name="T36" fmla="*/ 0 w 4402"/>
              <a:gd name="T37" fmla="*/ 0 h 2446"/>
              <a:gd name="T38" fmla="*/ 4402 w 4402"/>
              <a:gd name="T39" fmla="*/ 0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02" h="2446">
                <a:moveTo>
                  <a:pt x="0" y="2446"/>
                </a:moveTo>
                <a:lnTo>
                  <a:pt x="4402" y="2446"/>
                </a:lnTo>
                <a:moveTo>
                  <a:pt x="0" y="2175"/>
                </a:moveTo>
                <a:lnTo>
                  <a:pt x="4402" y="2175"/>
                </a:lnTo>
                <a:moveTo>
                  <a:pt x="0" y="1905"/>
                </a:moveTo>
                <a:lnTo>
                  <a:pt x="4402" y="1905"/>
                </a:lnTo>
                <a:moveTo>
                  <a:pt x="0" y="1628"/>
                </a:moveTo>
                <a:lnTo>
                  <a:pt x="4402" y="1628"/>
                </a:lnTo>
                <a:moveTo>
                  <a:pt x="0" y="1358"/>
                </a:moveTo>
                <a:lnTo>
                  <a:pt x="4402" y="1358"/>
                </a:lnTo>
                <a:moveTo>
                  <a:pt x="0" y="1087"/>
                </a:moveTo>
                <a:lnTo>
                  <a:pt x="4402" y="1087"/>
                </a:lnTo>
                <a:moveTo>
                  <a:pt x="0" y="817"/>
                </a:moveTo>
                <a:lnTo>
                  <a:pt x="4402" y="817"/>
                </a:lnTo>
                <a:moveTo>
                  <a:pt x="0" y="541"/>
                </a:moveTo>
                <a:lnTo>
                  <a:pt x="4402" y="541"/>
                </a:lnTo>
                <a:moveTo>
                  <a:pt x="0" y="270"/>
                </a:moveTo>
                <a:lnTo>
                  <a:pt x="4402" y="270"/>
                </a:lnTo>
                <a:moveTo>
                  <a:pt x="0" y="0"/>
                </a:moveTo>
                <a:lnTo>
                  <a:pt x="4402" y="0"/>
                </a:lnTo>
              </a:path>
            </a:pathLst>
          </a:custGeom>
          <a:solidFill>
            <a:schemeClr val="bg1"/>
          </a:solidFill>
          <a:ln w="9525" cap="flat">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Line 139">
            <a:extLst>
              <a:ext uri="{FF2B5EF4-FFF2-40B4-BE49-F238E27FC236}">
                <a16:creationId xmlns:a16="http://schemas.microsoft.com/office/drawing/2014/main" id="{5D51CAAD-831E-4801-A695-D157E13D4EB1}"/>
              </a:ext>
            </a:extLst>
          </p:cNvPr>
          <p:cNvSpPr>
            <a:spLocks noChangeShapeType="1"/>
          </p:cNvSpPr>
          <p:nvPr/>
        </p:nvSpPr>
        <p:spPr bwMode="auto">
          <a:xfrm flipV="1">
            <a:off x="2450897" y="985434"/>
            <a:ext cx="0" cy="4311650"/>
          </a:xfrm>
          <a:prstGeom prst="line">
            <a:avLst/>
          </a:prstGeom>
          <a:noFill/>
          <a:ln w="9525"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140">
            <a:extLst>
              <a:ext uri="{FF2B5EF4-FFF2-40B4-BE49-F238E27FC236}">
                <a16:creationId xmlns:a16="http://schemas.microsoft.com/office/drawing/2014/main" id="{CEA1CA69-3915-44B0-96EB-B25A9FE384AB}"/>
              </a:ext>
            </a:extLst>
          </p:cNvPr>
          <p:cNvSpPr>
            <a:spLocks noChangeShapeType="1"/>
          </p:cNvSpPr>
          <p:nvPr/>
        </p:nvSpPr>
        <p:spPr bwMode="auto">
          <a:xfrm>
            <a:off x="2450897" y="5297084"/>
            <a:ext cx="6988175" cy="0"/>
          </a:xfrm>
          <a:prstGeom prst="line">
            <a:avLst/>
          </a:prstGeom>
          <a:noFill/>
          <a:ln w="9525"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Freeform 144">
            <a:extLst>
              <a:ext uri="{FF2B5EF4-FFF2-40B4-BE49-F238E27FC236}">
                <a16:creationId xmlns:a16="http://schemas.microsoft.com/office/drawing/2014/main" id="{EAD74D6C-3589-4D9E-AB1C-86FD806C2423}"/>
              </a:ext>
            </a:extLst>
          </p:cNvPr>
          <p:cNvSpPr>
            <a:spLocks/>
          </p:cNvSpPr>
          <p:nvPr/>
        </p:nvSpPr>
        <p:spPr bwMode="auto">
          <a:xfrm>
            <a:off x="2722359" y="1504546"/>
            <a:ext cx="5843588" cy="3797300"/>
          </a:xfrm>
          <a:custGeom>
            <a:avLst/>
            <a:gdLst>
              <a:gd name="T0" fmla="*/ 0 w 3681"/>
              <a:gd name="T1" fmla="*/ 2392 h 2392"/>
              <a:gd name="T2" fmla="*/ 390 w 3681"/>
              <a:gd name="T3" fmla="*/ 2068 h 2392"/>
              <a:gd name="T4" fmla="*/ 709 w 3681"/>
              <a:gd name="T5" fmla="*/ 1983 h 2392"/>
              <a:gd name="T6" fmla="*/ 1027 w 3681"/>
              <a:gd name="T7" fmla="*/ 1683 h 2392"/>
              <a:gd name="T8" fmla="*/ 1417 w 3681"/>
              <a:gd name="T9" fmla="*/ 1467 h 2392"/>
              <a:gd name="T10" fmla="*/ 1736 w 3681"/>
              <a:gd name="T11" fmla="*/ 1196 h 2392"/>
              <a:gd name="T12" fmla="*/ 2054 w 3681"/>
              <a:gd name="T13" fmla="*/ 896 h 2392"/>
              <a:gd name="T14" fmla="*/ 2450 w 3681"/>
              <a:gd name="T15" fmla="*/ 595 h 2392"/>
              <a:gd name="T16" fmla="*/ 2763 w 3681"/>
              <a:gd name="T17" fmla="*/ 325 h 2392"/>
              <a:gd name="T18" fmla="*/ 3081 w 3681"/>
              <a:gd name="T19" fmla="*/ 108 h 2392"/>
              <a:gd name="T20" fmla="*/ 3477 w 3681"/>
              <a:gd name="T21" fmla="*/ 0 h 2392"/>
              <a:gd name="T22" fmla="*/ 3681 w 3681"/>
              <a:gd name="T23" fmla="*/ 132 h 2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81" h="2392">
                <a:moveTo>
                  <a:pt x="0" y="2392"/>
                </a:moveTo>
                <a:lnTo>
                  <a:pt x="390" y="2068"/>
                </a:lnTo>
                <a:lnTo>
                  <a:pt x="709" y="1983"/>
                </a:lnTo>
                <a:lnTo>
                  <a:pt x="1027" y="1683"/>
                </a:lnTo>
                <a:lnTo>
                  <a:pt x="1417" y="1467"/>
                </a:lnTo>
                <a:lnTo>
                  <a:pt x="1736" y="1196"/>
                </a:lnTo>
                <a:lnTo>
                  <a:pt x="2054" y="896"/>
                </a:lnTo>
                <a:lnTo>
                  <a:pt x="2450" y="595"/>
                </a:lnTo>
                <a:lnTo>
                  <a:pt x="2763" y="325"/>
                </a:lnTo>
                <a:lnTo>
                  <a:pt x="3081" y="108"/>
                </a:lnTo>
                <a:lnTo>
                  <a:pt x="3477" y="0"/>
                </a:lnTo>
                <a:lnTo>
                  <a:pt x="3681" y="132"/>
                </a:lnTo>
              </a:path>
            </a:pathLst>
          </a:custGeom>
          <a:noFill/>
          <a:ln w="19050" cap="rnd">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Freeform 145">
            <a:extLst>
              <a:ext uri="{FF2B5EF4-FFF2-40B4-BE49-F238E27FC236}">
                <a16:creationId xmlns:a16="http://schemas.microsoft.com/office/drawing/2014/main" id="{03F214EA-2A68-439C-9749-FE6273D7E4CC}"/>
              </a:ext>
            </a:extLst>
          </p:cNvPr>
          <p:cNvSpPr>
            <a:spLocks/>
          </p:cNvSpPr>
          <p:nvPr/>
        </p:nvSpPr>
        <p:spPr bwMode="auto">
          <a:xfrm>
            <a:off x="2808084" y="2058584"/>
            <a:ext cx="6454775" cy="3157538"/>
          </a:xfrm>
          <a:custGeom>
            <a:avLst/>
            <a:gdLst>
              <a:gd name="T0" fmla="*/ 0 w 4066"/>
              <a:gd name="T1" fmla="*/ 1989 h 1989"/>
              <a:gd name="T2" fmla="*/ 318 w 4066"/>
              <a:gd name="T3" fmla="*/ 1827 h 1989"/>
              <a:gd name="T4" fmla="*/ 631 w 4066"/>
              <a:gd name="T5" fmla="*/ 1743 h 1989"/>
              <a:gd name="T6" fmla="*/ 1027 w 4066"/>
              <a:gd name="T7" fmla="*/ 1442 h 1989"/>
              <a:gd name="T8" fmla="*/ 1345 w 4066"/>
              <a:gd name="T9" fmla="*/ 1442 h 1989"/>
              <a:gd name="T10" fmla="*/ 1657 w 4066"/>
              <a:gd name="T11" fmla="*/ 1256 h 1989"/>
              <a:gd name="T12" fmla="*/ 1976 w 4066"/>
              <a:gd name="T13" fmla="*/ 847 h 1989"/>
              <a:gd name="T14" fmla="*/ 2372 w 4066"/>
              <a:gd name="T15" fmla="*/ 571 h 1989"/>
              <a:gd name="T16" fmla="*/ 2684 w 4066"/>
              <a:gd name="T17" fmla="*/ 276 h 1989"/>
              <a:gd name="T18" fmla="*/ 3081 w 4066"/>
              <a:gd name="T19" fmla="*/ 84 h 1989"/>
              <a:gd name="T20" fmla="*/ 3399 w 4066"/>
              <a:gd name="T21" fmla="*/ 0 h 1989"/>
              <a:gd name="T22" fmla="*/ 3615 w 4066"/>
              <a:gd name="T23" fmla="*/ 168 h 1989"/>
              <a:gd name="T24" fmla="*/ 4066 w 4066"/>
              <a:gd name="T25" fmla="*/ 150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6" h="1989">
                <a:moveTo>
                  <a:pt x="0" y="1989"/>
                </a:moveTo>
                <a:lnTo>
                  <a:pt x="318" y="1827"/>
                </a:lnTo>
                <a:lnTo>
                  <a:pt x="631" y="1743"/>
                </a:lnTo>
                <a:lnTo>
                  <a:pt x="1027" y="1442"/>
                </a:lnTo>
                <a:lnTo>
                  <a:pt x="1345" y="1442"/>
                </a:lnTo>
                <a:lnTo>
                  <a:pt x="1657" y="1256"/>
                </a:lnTo>
                <a:lnTo>
                  <a:pt x="1976" y="847"/>
                </a:lnTo>
                <a:lnTo>
                  <a:pt x="2372" y="571"/>
                </a:lnTo>
                <a:lnTo>
                  <a:pt x="2684" y="276"/>
                </a:lnTo>
                <a:lnTo>
                  <a:pt x="3081" y="84"/>
                </a:lnTo>
                <a:lnTo>
                  <a:pt x="3399" y="0"/>
                </a:lnTo>
                <a:lnTo>
                  <a:pt x="3615" y="168"/>
                </a:lnTo>
                <a:lnTo>
                  <a:pt x="4066" y="150"/>
                </a:lnTo>
              </a:path>
            </a:pathLst>
          </a:custGeom>
          <a:noFill/>
          <a:ln w="19050" cap="rnd">
            <a:solidFill>
              <a:srgbClr val="33CC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Freeform 146">
            <a:extLst>
              <a:ext uri="{FF2B5EF4-FFF2-40B4-BE49-F238E27FC236}">
                <a16:creationId xmlns:a16="http://schemas.microsoft.com/office/drawing/2014/main" id="{26331AC3-FB57-4E3F-B9D3-E7C8531D02D0}"/>
              </a:ext>
            </a:extLst>
          </p:cNvPr>
          <p:cNvSpPr>
            <a:spLocks/>
          </p:cNvSpPr>
          <p:nvPr/>
        </p:nvSpPr>
        <p:spPr bwMode="auto">
          <a:xfrm>
            <a:off x="2789034" y="2706284"/>
            <a:ext cx="6473825" cy="2595563"/>
          </a:xfrm>
          <a:custGeom>
            <a:avLst/>
            <a:gdLst>
              <a:gd name="T0" fmla="*/ 0 w 4078"/>
              <a:gd name="T1" fmla="*/ 1635 h 1635"/>
              <a:gd name="T2" fmla="*/ 318 w 4078"/>
              <a:gd name="T3" fmla="*/ 1473 h 1635"/>
              <a:gd name="T4" fmla="*/ 667 w 4078"/>
              <a:gd name="T5" fmla="*/ 1419 h 1635"/>
              <a:gd name="T6" fmla="*/ 1027 w 4078"/>
              <a:gd name="T7" fmla="*/ 1226 h 1635"/>
              <a:gd name="T8" fmla="*/ 1345 w 4078"/>
              <a:gd name="T9" fmla="*/ 980 h 1635"/>
              <a:gd name="T10" fmla="*/ 1657 w 4078"/>
              <a:gd name="T11" fmla="*/ 902 h 1635"/>
              <a:gd name="T12" fmla="*/ 2054 w 4078"/>
              <a:gd name="T13" fmla="*/ 601 h 1635"/>
              <a:gd name="T14" fmla="*/ 2372 w 4078"/>
              <a:gd name="T15" fmla="*/ 463 h 1635"/>
              <a:gd name="T16" fmla="*/ 2690 w 4078"/>
              <a:gd name="T17" fmla="*/ 223 h 1635"/>
              <a:gd name="T18" fmla="*/ 3081 w 4078"/>
              <a:gd name="T19" fmla="*/ 30 h 1635"/>
              <a:gd name="T20" fmla="*/ 3399 w 4078"/>
              <a:gd name="T21" fmla="*/ 0 h 1635"/>
              <a:gd name="T22" fmla="*/ 3627 w 4078"/>
              <a:gd name="T23" fmla="*/ 109 h 1635"/>
              <a:gd name="T24" fmla="*/ 4078 w 4078"/>
              <a:gd name="T25" fmla="*/ 73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78" h="1635">
                <a:moveTo>
                  <a:pt x="0" y="1635"/>
                </a:moveTo>
                <a:lnTo>
                  <a:pt x="318" y="1473"/>
                </a:lnTo>
                <a:lnTo>
                  <a:pt x="667" y="1419"/>
                </a:lnTo>
                <a:lnTo>
                  <a:pt x="1027" y="1226"/>
                </a:lnTo>
                <a:lnTo>
                  <a:pt x="1345" y="980"/>
                </a:lnTo>
                <a:lnTo>
                  <a:pt x="1657" y="902"/>
                </a:lnTo>
                <a:lnTo>
                  <a:pt x="2054" y="601"/>
                </a:lnTo>
                <a:lnTo>
                  <a:pt x="2372" y="463"/>
                </a:lnTo>
                <a:lnTo>
                  <a:pt x="2690" y="223"/>
                </a:lnTo>
                <a:lnTo>
                  <a:pt x="3081" y="30"/>
                </a:lnTo>
                <a:lnTo>
                  <a:pt x="3399" y="0"/>
                </a:lnTo>
                <a:lnTo>
                  <a:pt x="3627" y="109"/>
                </a:lnTo>
                <a:lnTo>
                  <a:pt x="4078" y="73"/>
                </a:lnTo>
              </a:path>
            </a:pathLst>
          </a:custGeom>
          <a:noFill/>
          <a:ln w="19050" cap="rnd">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Freeform 147">
            <a:extLst>
              <a:ext uri="{FF2B5EF4-FFF2-40B4-BE49-F238E27FC236}">
                <a16:creationId xmlns:a16="http://schemas.microsoft.com/office/drawing/2014/main" id="{BDE41B9B-62D2-433D-BCA8-E454CD799E98}"/>
              </a:ext>
            </a:extLst>
          </p:cNvPr>
          <p:cNvSpPr>
            <a:spLocks/>
          </p:cNvSpPr>
          <p:nvPr/>
        </p:nvSpPr>
        <p:spPr bwMode="auto">
          <a:xfrm>
            <a:off x="2774747" y="2884084"/>
            <a:ext cx="6483350" cy="2327275"/>
          </a:xfrm>
          <a:custGeom>
            <a:avLst/>
            <a:gdLst>
              <a:gd name="T0" fmla="*/ 0 w 4084"/>
              <a:gd name="T1" fmla="*/ 1466 h 1466"/>
              <a:gd name="T2" fmla="*/ 312 w 4084"/>
              <a:gd name="T3" fmla="*/ 1304 h 1466"/>
              <a:gd name="T4" fmla="*/ 709 w 4084"/>
              <a:gd name="T5" fmla="*/ 1250 h 1466"/>
              <a:gd name="T6" fmla="*/ 1027 w 4084"/>
              <a:gd name="T7" fmla="*/ 1003 h 1466"/>
              <a:gd name="T8" fmla="*/ 1339 w 4084"/>
              <a:gd name="T9" fmla="*/ 895 h 1466"/>
              <a:gd name="T10" fmla="*/ 1657 w 4084"/>
              <a:gd name="T11" fmla="*/ 733 h 1466"/>
              <a:gd name="T12" fmla="*/ 2054 w 4084"/>
              <a:gd name="T13" fmla="*/ 595 h 1466"/>
              <a:gd name="T14" fmla="*/ 2372 w 4084"/>
              <a:gd name="T15" fmla="*/ 432 h 1466"/>
              <a:gd name="T16" fmla="*/ 2684 w 4084"/>
              <a:gd name="T17" fmla="*/ 246 h 1466"/>
              <a:gd name="T18" fmla="*/ 2889 w 4084"/>
              <a:gd name="T19" fmla="*/ 54 h 1466"/>
              <a:gd name="T20" fmla="*/ 3399 w 4084"/>
              <a:gd name="T21" fmla="*/ 0 h 1466"/>
              <a:gd name="T22" fmla="*/ 3633 w 4084"/>
              <a:gd name="T23" fmla="*/ 138 h 1466"/>
              <a:gd name="T24" fmla="*/ 4084 w 4084"/>
              <a:gd name="T25" fmla="*/ 162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84" h="1466">
                <a:moveTo>
                  <a:pt x="0" y="1466"/>
                </a:moveTo>
                <a:lnTo>
                  <a:pt x="312" y="1304"/>
                </a:lnTo>
                <a:lnTo>
                  <a:pt x="709" y="1250"/>
                </a:lnTo>
                <a:lnTo>
                  <a:pt x="1027" y="1003"/>
                </a:lnTo>
                <a:lnTo>
                  <a:pt x="1339" y="895"/>
                </a:lnTo>
                <a:lnTo>
                  <a:pt x="1657" y="733"/>
                </a:lnTo>
                <a:lnTo>
                  <a:pt x="2054" y="595"/>
                </a:lnTo>
                <a:lnTo>
                  <a:pt x="2372" y="432"/>
                </a:lnTo>
                <a:lnTo>
                  <a:pt x="2684" y="246"/>
                </a:lnTo>
                <a:lnTo>
                  <a:pt x="2889" y="54"/>
                </a:lnTo>
                <a:lnTo>
                  <a:pt x="3399" y="0"/>
                </a:lnTo>
                <a:lnTo>
                  <a:pt x="3633" y="138"/>
                </a:lnTo>
                <a:lnTo>
                  <a:pt x="4084" y="162"/>
                </a:lnTo>
              </a:path>
            </a:pathLst>
          </a:custGeom>
          <a:noFill/>
          <a:ln w="28575" cap="rnd">
            <a:solidFill>
              <a:srgbClr val="9966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35" name="Group 34">
            <a:extLst>
              <a:ext uri="{FF2B5EF4-FFF2-40B4-BE49-F238E27FC236}">
                <a16:creationId xmlns:a16="http://schemas.microsoft.com/office/drawing/2014/main" id="{87087071-D83A-4F5D-8DCA-7CD90BAB2F07}"/>
              </a:ext>
            </a:extLst>
          </p:cNvPr>
          <p:cNvGrpSpPr/>
          <p:nvPr/>
        </p:nvGrpSpPr>
        <p:grpSpPr>
          <a:xfrm>
            <a:off x="2077201" y="904471"/>
            <a:ext cx="327013" cy="4468713"/>
            <a:chOff x="1687513" y="1120775"/>
            <a:chExt cx="327013" cy="4468713"/>
          </a:xfrm>
        </p:grpSpPr>
        <p:sp>
          <p:nvSpPr>
            <p:cNvPr id="36" name="Rectangle 162">
              <a:extLst>
                <a:ext uri="{FF2B5EF4-FFF2-40B4-BE49-F238E27FC236}">
                  <a16:creationId xmlns:a16="http://schemas.microsoft.com/office/drawing/2014/main" id="{3157DB8C-DDE7-49E6-A764-9F2434350EB0}"/>
                </a:ext>
              </a:extLst>
            </p:cNvPr>
            <p:cNvSpPr>
              <a:spLocks noChangeArrowheads="1"/>
            </p:cNvSpPr>
            <p:nvPr/>
          </p:nvSpPr>
          <p:spPr bwMode="auto">
            <a:xfrm>
              <a:off x="1930401" y="5435600"/>
              <a:ext cx="8175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595959"/>
                  </a:solidFill>
                  <a:effectLst/>
                  <a:latin typeface="Verdana" panose="020B060403050404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Rectangle 163">
              <a:extLst>
                <a:ext uri="{FF2B5EF4-FFF2-40B4-BE49-F238E27FC236}">
                  <a16:creationId xmlns:a16="http://schemas.microsoft.com/office/drawing/2014/main" id="{82AA7EF3-0BED-42FE-A908-C35C1F5DEFE7}"/>
                </a:ext>
              </a:extLst>
            </p:cNvPr>
            <p:cNvSpPr>
              <a:spLocks noChangeArrowheads="1"/>
            </p:cNvSpPr>
            <p:nvPr/>
          </p:nvSpPr>
          <p:spPr bwMode="auto">
            <a:xfrm>
              <a:off x="1768476" y="5003800"/>
              <a:ext cx="2452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595959"/>
                  </a:solidFill>
                  <a:effectLst/>
                  <a:latin typeface="Verdana" panose="020B0604030504040204" pitchFamily="34" charset="0"/>
                </a:rPr>
                <a:t>100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Rectangle 164">
              <a:extLst>
                <a:ext uri="{FF2B5EF4-FFF2-40B4-BE49-F238E27FC236}">
                  <a16:creationId xmlns:a16="http://schemas.microsoft.com/office/drawing/2014/main" id="{6422870C-4A74-4DB5-8A6E-855BEFE4F8D4}"/>
                </a:ext>
              </a:extLst>
            </p:cNvPr>
            <p:cNvSpPr>
              <a:spLocks noChangeArrowheads="1"/>
            </p:cNvSpPr>
            <p:nvPr/>
          </p:nvSpPr>
          <p:spPr bwMode="auto">
            <a:xfrm>
              <a:off x="1768476" y="4572000"/>
              <a:ext cx="2452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595959"/>
                  </a:solidFill>
                  <a:effectLst/>
                  <a:latin typeface="Verdana" panose="020B0604030504040204" pitchFamily="34" charset="0"/>
                </a:rPr>
                <a:t>200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Rectangle 165">
              <a:extLst>
                <a:ext uri="{FF2B5EF4-FFF2-40B4-BE49-F238E27FC236}">
                  <a16:creationId xmlns:a16="http://schemas.microsoft.com/office/drawing/2014/main" id="{6F0F3C97-172C-4259-8C28-186885595890}"/>
                </a:ext>
              </a:extLst>
            </p:cNvPr>
            <p:cNvSpPr>
              <a:spLocks noChangeArrowheads="1"/>
            </p:cNvSpPr>
            <p:nvPr/>
          </p:nvSpPr>
          <p:spPr bwMode="auto">
            <a:xfrm>
              <a:off x="1768476" y="4140200"/>
              <a:ext cx="2452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595959"/>
                  </a:solidFill>
                  <a:effectLst/>
                  <a:latin typeface="Verdana" panose="020B0604030504040204" pitchFamily="34" charset="0"/>
                </a:rPr>
                <a:t>300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Rectangle 166">
              <a:extLst>
                <a:ext uri="{FF2B5EF4-FFF2-40B4-BE49-F238E27FC236}">
                  <a16:creationId xmlns:a16="http://schemas.microsoft.com/office/drawing/2014/main" id="{452EA09A-27E4-451D-A1F5-F1A82C2A83A6}"/>
                </a:ext>
              </a:extLst>
            </p:cNvPr>
            <p:cNvSpPr>
              <a:spLocks noChangeArrowheads="1"/>
            </p:cNvSpPr>
            <p:nvPr/>
          </p:nvSpPr>
          <p:spPr bwMode="auto">
            <a:xfrm>
              <a:off x="1768476" y="3708400"/>
              <a:ext cx="2452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595959"/>
                  </a:solidFill>
                  <a:effectLst/>
                  <a:latin typeface="Verdana" panose="020B0604030504040204" pitchFamily="34" charset="0"/>
                </a:rPr>
                <a:t>400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Rectangle 167">
              <a:extLst>
                <a:ext uri="{FF2B5EF4-FFF2-40B4-BE49-F238E27FC236}">
                  <a16:creationId xmlns:a16="http://schemas.microsoft.com/office/drawing/2014/main" id="{A7CE591C-A408-4014-AD37-FD4510BC9DCE}"/>
                </a:ext>
              </a:extLst>
            </p:cNvPr>
            <p:cNvSpPr>
              <a:spLocks noChangeArrowheads="1"/>
            </p:cNvSpPr>
            <p:nvPr/>
          </p:nvSpPr>
          <p:spPr bwMode="auto">
            <a:xfrm>
              <a:off x="1768476" y="3276600"/>
              <a:ext cx="2452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595959"/>
                  </a:solidFill>
                  <a:effectLst/>
                  <a:latin typeface="Verdana" panose="020B0604030504040204" pitchFamily="34" charset="0"/>
                </a:rPr>
                <a:t>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168">
              <a:extLst>
                <a:ext uri="{FF2B5EF4-FFF2-40B4-BE49-F238E27FC236}">
                  <a16:creationId xmlns:a16="http://schemas.microsoft.com/office/drawing/2014/main" id="{88D5C40F-4F8D-44BD-B1DA-82AD05CDD2FB}"/>
                </a:ext>
              </a:extLst>
            </p:cNvPr>
            <p:cNvSpPr>
              <a:spLocks noChangeArrowheads="1"/>
            </p:cNvSpPr>
            <p:nvPr/>
          </p:nvSpPr>
          <p:spPr bwMode="auto">
            <a:xfrm>
              <a:off x="1768476" y="2847975"/>
              <a:ext cx="2452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595959"/>
                  </a:solidFill>
                  <a:effectLst/>
                  <a:latin typeface="Verdana" panose="020B0604030504040204" pitchFamily="34" charset="0"/>
                </a:rPr>
                <a:t>600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169">
              <a:extLst>
                <a:ext uri="{FF2B5EF4-FFF2-40B4-BE49-F238E27FC236}">
                  <a16:creationId xmlns:a16="http://schemas.microsoft.com/office/drawing/2014/main" id="{2E3B1FEA-5DF5-45B0-BB99-923F652B0FE4}"/>
                </a:ext>
              </a:extLst>
            </p:cNvPr>
            <p:cNvSpPr>
              <a:spLocks noChangeArrowheads="1"/>
            </p:cNvSpPr>
            <p:nvPr/>
          </p:nvSpPr>
          <p:spPr bwMode="auto">
            <a:xfrm>
              <a:off x="1768476" y="2416175"/>
              <a:ext cx="2452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595959"/>
                  </a:solidFill>
                  <a:effectLst/>
                  <a:latin typeface="Verdana" panose="020B0604030504040204" pitchFamily="34" charset="0"/>
                </a:rPr>
                <a:t>700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Rectangle 170">
              <a:extLst>
                <a:ext uri="{FF2B5EF4-FFF2-40B4-BE49-F238E27FC236}">
                  <a16:creationId xmlns:a16="http://schemas.microsoft.com/office/drawing/2014/main" id="{CFFD1158-0C77-46B1-A861-83A8B990CEC3}"/>
                </a:ext>
              </a:extLst>
            </p:cNvPr>
            <p:cNvSpPr>
              <a:spLocks noChangeArrowheads="1"/>
            </p:cNvSpPr>
            <p:nvPr/>
          </p:nvSpPr>
          <p:spPr bwMode="auto">
            <a:xfrm>
              <a:off x="1768476" y="1984375"/>
              <a:ext cx="2452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595959"/>
                  </a:solidFill>
                  <a:effectLst/>
                  <a:latin typeface="Verdana" panose="020B0604030504040204" pitchFamily="34" charset="0"/>
                </a:rPr>
                <a:t>800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Rectangle 171">
              <a:extLst>
                <a:ext uri="{FF2B5EF4-FFF2-40B4-BE49-F238E27FC236}">
                  <a16:creationId xmlns:a16="http://schemas.microsoft.com/office/drawing/2014/main" id="{48FDA665-728F-4B5C-B36E-1116264CD0FC}"/>
                </a:ext>
              </a:extLst>
            </p:cNvPr>
            <p:cNvSpPr>
              <a:spLocks noChangeArrowheads="1"/>
            </p:cNvSpPr>
            <p:nvPr/>
          </p:nvSpPr>
          <p:spPr bwMode="auto">
            <a:xfrm>
              <a:off x="1768476" y="1552575"/>
              <a:ext cx="2452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595959"/>
                  </a:solidFill>
                  <a:effectLst/>
                  <a:latin typeface="Verdana" panose="020B0604030504040204" pitchFamily="34" charset="0"/>
                </a:rPr>
                <a:t>900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Rectangle 172">
              <a:extLst>
                <a:ext uri="{FF2B5EF4-FFF2-40B4-BE49-F238E27FC236}">
                  <a16:creationId xmlns:a16="http://schemas.microsoft.com/office/drawing/2014/main" id="{ECEC1652-EEF9-46B3-852E-74179DF9FDAF}"/>
                </a:ext>
              </a:extLst>
            </p:cNvPr>
            <p:cNvSpPr>
              <a:spLocks noChangeArrowheads="1"/>
            </p:cNvSpPr>
            <p:nvPr/>
          </p:nvSpPr>
          <p:spPr bwMode="auto">
            <a:xfrm>
              <a:off x="1687513" y="1120775"/>
              <a:ext cx="32701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595959"/>
                  </a:solidFill>
                  <a:effectLst/>
                  <a:latin typeface="Verdana" panose="020B0604030504040204" pitchFamily="34" charset="0"/>
                </a:rPr>
                <a:t>1000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47" name="Group 46">
            <a:extLst>
              <a:ext uri="{FF2B5EF4-FFF2-40B4-BE49-F238E27FC236}">
                <a16:creationId xmlns:a16="http://schemas.microsoft.com/office/drawing/2014/main" id="{C9D8FF6D-3E73-49D5-926F-36776BE7B8D7}"/>
              </a:ext>
            </a:extLst>
          </p:cNvPr>
          <p:cNvGrpSpPr/>
          <p:nvPr/>
        </p:nvGrpSpPr>
        <p:grpSpPr>
          <a:xfrm>
            <a:off x="9796259" y="2244321"/>
            <a:ext cx="1054101" cy="1641476"/>
            <a:chOff x="9599613" y="2460625"/>
            <a:chExt cx="1054101" cy="1641476"/>
          </a:xfrm>
        </p:grpSpPr>
        <p:pic>
          <p:nvPicPr>
            <p:cNvPr id="48" name="Picture 202">
              <a:extLst>
                <a:ext uri="{FF2B5EF4-FFF2-40B4-BE49-F238E27FC236}">
                  <a16:creationId xmlns:a16="http://schemas.microsoft.com/office/drawing/2014/main" id="{E803DF1A-632E-4950-B80B-5C45E9AD3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7276" y="2460625"/>
              <a:ext cx="7064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03">
              <a:extLst>
                <a:ext uri="{FF2B5EF4-FFF2-40B4-BE49-F238E27FC236}">
                  <a16:creationId xmlns:a16="http://schemas.microsoft.com/office/drawing/2014/main" id="{7255C864-4CD9-4684-B4C8-28E24999B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7276" y="2460625"/>
              <a:ext cx="7064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204">
              <a:extLst>
                <a:ext uri="{FF2B5EF4-FFF2-40B4-BE49-F238E27FC236}">
                  <a16:creationId xmlns:a16="http://schemas.microsoft.com/office/drawing/2014/main" id="{A4C3118C-8268-4660-9EE7-D57B98BE8745}"/>
                </a:ext>
              </a:extLst>
            </p:cNvPr>
            <p:cNvSpPr>
              <a:spLocks noChangeArrowheads="1"/>
            </p:cNvSpPr>
            <p:nvPr/>
          </p:nvSpPr>
          <p:spPr bwMode="auto">
            <a:xfrm>
              <a:off x="10156826" y="2522538"/>
              <a:ext cx="304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Segoe UI" panose="020B0502040204020203" pitchFamily="34" charset="0"/>
                </a:rPr>
                <a:t>2015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206">
              <a:extLst>
                <a:ext uri="{FF2B5EF4-FFF2-40B4-BE49-F238E27FC236}">
                  <a16:creationId xmlns:a16="http://schemas.microsoft.com/office/drawing/2014/main" id="{A8140817-3BE2-4EA3-B185-937163FCC121}"/>
                </a:ext>
              </a:extLst>
            </p:cNvPr>
            <p:cNvSpPr>
              <a:spLocks noChangeArrowheads="1"/>
            </p:cNvSpPr>
            <p:nvPr/>
          </p:nvSpPr>
          <p:spPr bwMode="auto">
            <a:xfrm>
              <a:off x="10385426" y="2522538"/>
              <a:ext cx="1047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Segoe UI" panose="020B0502040204020203"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207">
              <a:extLst>
                <a:ext uri="{FF2B5EF4-FFF2-40B4-BE49-F238E27FC236}">
                  <a16:creationId xmlns:a16="http://schemas.microsoft.com/office/drawing/2014/main" id="{1D79FFCC-BC7E-4FA3-B3C4-7A9E4EEBB5A2}"/>
                </a:ext>
              </a:extLst>
            </p:cNvPr>
            <p:cNvSpPr>
              <a:spLocks noChangeArrowheads="1"/>
            </p:cNvSpPr>
            <p:nvPr/>
          </p:nvSpPr>
          <p:spPr bwMode="auto">
            <a:xfrm>
              <a:off x="10423526" y="2522538"/>
              <a:ext cx="1809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Segoe UI" panose="020B0502040204020203" pitchFamily="34" charset="0"/>
                </a:rPr>
                <a:t>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3" name="Picture 208">
              <a:extLst>
                <a:ext uri="{FF2B5EF4-FFF2-40B4-BE49-F238E27FC236}">
                  <a16:creationId xmlns:a16="http://schemas.microsoft.com/office/drawing/2014/main" id="{886BAA4B-2276-4B56-84ED-7281DDEFEE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7276" y="2822575"/>
              <a:ext cx="7064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09">
              <a:extLst>
                <a:ext uri="{FF2B5EF4-FFF2-40B4-BE49-F238E27FC236}">
                  <a16:creationId xmlns:a16="http://schemas.microsoft.com/office/drawing/2014/main" id="{024163F5-0B05-47E3-A8CF-E380AC030D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7276" y="2822575"/>
              <a:ext cx="7064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Rectangle 210">
              <a:extLst>
                <a:ext uri="{FF2B5EF4-FFF2-40B4-BE49-F238E27FC236}">
                  <a16:creationId xmlns:a16="http://schemas.microsoft.com/office/drawing/2014/main" id="{0B08C870-16E5-49F4-B031-D47B6FC084F2}"/>
                </a:ext>
              </a:extLst>
            </p:cNvPr>
            <p:cNvSpPr>
              <a:spLocks noChangeArrowheads="1"/>
            </p:cNvSpPr>
            <p:nvPr/>
          </p:nvSpPr>
          <p:spPr bwMode="auto">
            <a:xfrm>
              <a:off x="10156826" y="2884488"/>
              <a:ext cx="304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Segoe UI" panose="020B0502040204020203"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211">
              <a:extLst>
                <a:ext uri="{FF2B5EF4-FFF2-40B4-BE49-F238E27FC236}">
                  <a16:creationId xmlns:a16="http://schemas.microsoft.com/office/drawing/2014/main" id="{34A527DB-F37A-4553-B26A-E87671F51B1B}"/>
                </a:ext>
              </a:extLst>
            </p:cNvPr>
            <p:cNvSpPr>
              <a:spLocks noChangeArrowheads="1"/>
            </p:cNvSpPr>
            <p:nvPr/>
          </p:nvSpPr>
          <p:spPr bwMode="auto">
            <a:xfrm>
              <a:off x="10385426" y="2884488"/>
              <a:ext cx="1047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Segoe UI" panose="020B0502040204020203"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212">
              <a:extLst>
                <a:ext uri="{FF2B5EF4-FFF2-40B4-BE49-F238E27FC236}">
                  <a16:creationId xmlns:a16="http://schemas.microsoft.com/office/drawing/2014/main" id="{CE3E6200-3357-4E2A-B912-A4458B22FE50}"/>
                </a:ext>
              </a:extLst>
            </p:cNvPr>
            <p:cNvSpPr>
              <a:spLocks noChangeArrowheads="1"/>
            </p:cNvSpPr>
            <p:nvPr/>
          </p:nvSpPr>
          <p:spPr bwMode="auto">
            <a:xfrm>
              <a:off x="10423526" y="2884488"/>
              <a:ext cx="1809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Segoe UI" panose="020B0502040204020203" pitchFamily="34" charset="0"/>
                </a:rPr>
                <a:t>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8" name="Picture 213">
              <a:extLst>
                <a:ext uri="{FF2B5EF4-FFF2-40B4-BE49-F238E27FC236}">
                  <a16:creationId xmlns:a16="http://schemas.microsoft.com/office/drawing/2014/main" id="{C13C0A59-9242-4FE7-BF86-855852055E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47276" y="3176588"/>
              <a:ext cx="7064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14">
              <a:extLst>
                <a:ext uri="{FF2B5EF4-FFF2-40B4-BE49-F238E27FC236}">
                  <a16:creationId xmlns:a16="http://schemas.microsoft.com/office/drawing/2014/main" id="{A75AD745-1360-4B47-94AD-61C63074AE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47276" y="3176588"/>
              <a:ext cx="7064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tangle 215">
              <a:extLst>
                <a:ext uri="{FF2B5EF4-FFF2-40B4-BE49-F238E27FC236}">
                  <a16:creationId xmlns:a16="http://schemas.microsoft.com/office/drawing/2014/main" id="{4787A80D-C5F2-4035-83F9-604AD11AAFA2}"/>
                </a:ext>
              </a:extLst>
            </p:cNvPr>
            <p:cNvSpPr>
              <a:spLocks noChangeArrowheads="1"/>
            </p:cNvSpPr>
            <p:nvPr/>
          </p:nvSpPr>
          <p:spPr bwMode="auto">
            <a:xfrm>
              <a:off x="10156826" y="3236913"/>
              <a:ext cx="304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Segoe UI" panose="020B0502040204020203" pitchFamily="34" charset="0"/>
                </a:rPr>
                <a:t>2017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216">
              <a:extLst>
                <a:ext uri="{FF2B5EF4-FFF2-40B4-BE49-F238E27FC236}">
                  <a16:creationId xmlns:a16="http://schemas.microsoft.com/office/drawing/2014/main" id="{5642C208-2B8F-4754-996D-D226C1BF0B59}"/>
                </a:ext>
              </a:extLst>
            </p:cNvPr>
            <p:cNvSpPr>
              <a:spLocks noChangeArrowheads="1"/>
            </p:cNvSpPr>
            <p:nvPr/>
          </p:nvSpPr>
          <p:spPr bwMode="auto">
            <a:xfrm>
              <a:off x="10385426" y="3236913"/>
              <a:ext cx="1047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Segoe UI" panose="020B0502040204020203"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217">
              <a:extLst>
                <a:ext uri="{FF2B5EF4-FFF2-40B4-BE49-F238E27FC236}">
                  <a16:creationId xmlns:a16="http://schemas.microsoft.com/office/drawing/2014/main" id="{D48F03EF-266E-4A93-AB32-C9905FA1834E}"/>
                </a:ext>
              </a:extLst>
            </p:cNvPr>
            <p:cNvSpPr>
              <a:spLocks noChangeArrowheads="1"/>
            </p:cNvSpPr>
            <p:nvPr/>
          </p:nvSpPr>
          <p:spPr bwMode="auto">
            <a:xfrm>
              <a:off x="10423526" y="3236913"/>
              <a:ext cx="1809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Segoe UI" panose="020B0502040204020203" pitchFamily="34" charset="0"/>
                </a:rPr>
                <a:t>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3" name="Picture 218">
              <a:extLst>
                <a:ext uri="{FF2B5EF4-FFF2-40B4-BE49-F238E27FC236}">
                  <a16:creationId xmlns:a16="http://schemas.microsoft.com/office/drawing/2014/main" id="{9003D592-4BD4-464E-898A-5EF4ED0392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47276" y="3529013"/>
              <a:ext cx="7064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219">
              <a:extLst>
                <a:ext uri="{FF2B5EF4-FFF2-40B4-BE49-F238E27FC236}">
                  <a16:creationId xmlns:a16="http://schemas.microsoft.com/office/drawing/2014/main" id="{93B5B7A5-3435-4AEB-A27B-0A7C7ABDE0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47276" y="3529013"/>
              <a:ext cx="7064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ectangle 220">
              <a:extLst>
                <a:ext uri="{FF2B5EF4-FFF2-40B4-BE49-F238E27FC236}">
                  <a16:creationId xmlns:a16="http://schemas.microsoft.com/office/drawing/2014/main" id="{B77BE1CB-F8D5-47FE-9FCE-20B51546AF55}"/>
                </a:ext>
              </a:extLst>
            </p:cNvPr>
            <p:cNvSpPr>
              <a:spLocks noChangeArrowheads="1"/>
            </p:cNvSpPr>
            <p:nvPr/>
          </p:nvSpPr>
          <p:spPr bwMode="auto">
            <a:xfrm>
              <a:off x="10156826" y="3590925"/>
              <a:ext cx="304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Segoe UI" panose="020B0502040204020203"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221">
              <a:extLst>
                <a:ext uri="{FF2B5EF4-FFF2-40B4-BE49-F238E27FC236}">
                  <a16:creationId xmlns:a16="http://schemas.microsoft.com/office/drawing/2014/main" id="{2F877DAF-A2C3-49F1-9C70-69DDE8DC6AC8}"/>
                </a:ext>
              </a:extLst>
            </p:cNvPr>
            <p:cNvSpPr>
              <a:spLocks noChangeArrowheads="1"/>
            </p:cNvSpPr>
            <p:nvPr/>
          </p:nvSpPr>
          <p:spPr bwMode="auto">
            <a:xfrm>
              <a:off x="10385426" y="3590925"/>
              <a:ext cx="1047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Segoe UI" panose="020B0502040204020203"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222">
              <a:extLst>
                <a:ext uri="{FF2B5EF4-FFF2-40B4-BE49-F238E27FC236}">
                  <a16:creationId xmlns:a16="http://schemas.microsoft.com/office/drawing/2014/main" id="{BCA47948-02D0-4D8A-A329-1CBA7827A913}"/>
                </a:ext>
              </a:extLst>
            </p:cNvPr>
            <p:cNvSpPr>
              <a:spLocks noChangeArrowheads="1"/>
            </p:cNvSpPr>
            <p:nvPr/>
          </p:nvSpPr>
          <p:spPr bwMode="auto">
            <a:xfrm>
              <a:off x="10423526" y="3590925"/>
              <a:ext cx="1809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Segoe UI" panose="020B0502040204020203" pitchFamily="34" charset="0"/>
                </a:rPr>
                <a:t>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Freeform 227">
              <a:extLst>
                <a:ext uri="{FF2B5EF4-FFF2-40B4-BE49-F238E27FC236}">
                  <a16:creationId xmlns:a16="http://schemas.microsoft.com/office/drawing/2014/main" id="{66568C1D-23E4-4CA7-B1A2-E73E44C63B8A}"/>
                </a:ext>
              </a:extLst>
            </p:cNvPr>
            <p:cNvSpPr>
              <a:spLocks/>
            </p:cNvSpPr>
            <p:nvPr/>
          </p:nvSpPr>
          <p:spPr bwMode="auto">
            <a:xfrm>
              <a:off x="9609138" y="2570163"/>
              <a:ext cx="333375" cy="38100"/>
            </a:xfrm>
            <a:custGeom>
              <a:avLst/>
              <a:gdLst>
                <a:gd name="T0" fmla="*/ 16 w 560"/>
                <a:gd name="T1" fmla="*/ 0 h 64"/>
                <a:gd name="T2" fmla="*/ 545 w 560"/>
                <a:gd name="T3" fmla="*/ 0 h 64"/>
                <a:gd name="T4" fmla="*/ 560 w 560"/>
                <a:gd name="T5" fmla="*/ 32 h 64"/>
                <a:gd name="T6" fmla="*/ 545 w 560"/>
                <a:gd name="T7" fmla="*/ 64 h 64"/>
                <a:gd name="T8" fmla="*/ 16 w 560"/>
                <a:gd name="T9" fmla="*/ 64 h 64"/>
                <a:gd name="T10" fmla="*/ 0 w 560"/>
                <a:gd name="T11" fmla="*/ 32 h 64"/>
                <a:gd name="T12" fmla="*/ 16 w 56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560" h="64">
                  <a:moveTo>
                    <a:pt x="16" y="0"/>
                  </a:moveTo>
                  <a:lnTo>
                    <a:pt x="545" y="0"/>
                  </a:lnTo>
                  <a:cubicBezTo>
                    <a:pt x="554" y="0"/>
                    <a:pt x="560" y="15"/>
                    <a:pt x="560" y="32"/>
                  </a:cubicBezTo>
                  <a:cubicBezTo>
                    <a:pt x="560" y="51"/>
                    <a:pt x="554" y="64"/>
                    <a:pt x="545" y="64"/>
                  </a:cubicBezTo>
                  <a:lnTo>
                    <a:pt x="16" y="64"/>
                  </a:lnTo>
                  <a:cubicBezTo>
                    <a:pt x="7" y="64"/>
                    <a:pt x="0" y="51"/>
                    <a:pt x="0" y="32"/>
                  </a:cubicBezTo>
                  <a:cubicBezTo>
                    <a:pt x="0" y="15"/>
                    <a:pt x="7" y="0"/>
                    <a:pt x="16" y="0"/>
                  </a:cubicBezTo>
                  <a:close/>
                </a:path>
              </a:pathLst>
            </a:custGeom>
            <a:solidFill>
              <a:srgbClr val="FFC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228">
              <a:extLst>
                <a:ext uri="{FF2B5EF4-FFF2-40B4-BE49-F238E27FC236}">
                  <a16:creationId xmlns:a16="http://schemas.microsoft.com/office/drawing/2014/main" id="{556EC178-871C-4E4B-841F-00C2558A0FC4}"/>
                </a:ext>
              </a:extLst>
            </p:cNvPr>
            <p:cNvSpPr>
              <a:spLocks/>
            </p:cNvSpPr>
            <p:nvPr/>
          </p:nvSpPr>
          <p:spPr bwMode="auto">
            <a:xfrm>
              <a:off x="9609138" y="2922588"/>
              <a:ext cx="333375" cy="38100"/>
            </a:xfrm>
            <a:custGeom>
              <a:avLst/>
              <a:gdLst>
                <a:gd name="T0" fmla="*/ 16 w 560"/>
                <a:gd name="T1" fmla="*/ 0 h 64"/>
                <a:gd name="T2" fmla="*/ 545 w 560"/>
                <a:gd name="T3" fmla="*/ 0 h 64"/>
                <a:gd name="T4" fmla="*/ 560 w 560"/>
                <a:gd name="T5" fmla="*/ 32 h 64"/>
                <a:gd name="T6" fmla="*/ 545 w 560"/>
                <a:gd name="T7" fmla="*/ 64 h 64"/>
                <a:gd name="T8" fmla="*/ 16 w 560"/>
                <a:gd name="T9" fmla="*/ 64 h 64"/>
                <a:gd name="T10" fmla="*/ 0 w 560"/>
                <a:gd name="T11" fmla="*/ 32 h 64"/>
                <a:gd name="T12" fmla="*/ 16 w 560"/>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560" h="64">
                  <a:moveTo>
                    <a:pt x="16" y="0"/>
                  </a:moveTo>
                  <a:lnTo>
                    <a:pt x="545" y="0"/>
                  </a:lnTo>
                  <a:cubicBezTo>
                    <a:pt x="554" y="0"/>
                    <a:pt x="560" y="15"/>
                    <a:pt x="560" y="32"/>
                  </a:cubicBezTo>
                  <a:cubicBezTo>
                    <a:pt x="560" y="51"/>
                    <a:pt x="554" y="64"/>
                    <a:pt x="545" y="64"/>
                  </a:cubicBezTo>
                  <a:lnTo>
                    <a:pt x="16" y="64"/>
                  </a:lnTo>
                  <a:cubicBezTo>
                    <a:pt x="7" y="64"/>
                    <a:pt x="0" y="51"/>
                    <a:pt x="0" y="32"/>
                  </a:cubicBezTo>
                  <a:cubicBezTo>
                    <a:pt x="0" y="15"/>
                    <a:pt x="7" y="0"/>
                    <a:pt x="16" y="0"/>
                  </a:cubicBezTo>
                  <a:close/>
                </a:path>
              </a:pathLst>
            </a:custGeom>
            <a:solidFill>
              <a:srgbClr val="A9D18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229">
              <a:extLst>
                <a:ext uri="{FF2B5EF4-FFF2-40B4-BE49-F238E27FC236}">
                  <a16:creationId xmlns:a16="http://schemas.microsoft.com/office/drawing/2014/main" id="{98A1E537-BD99-4830-9285-B36C9A03AAF0}"/>
                </a:ext>
              </a:extLst>
            </p:cNvPr>
            <p:cNvSpPr>
              <a:spLocks/>
            </p:cNvSpPr>
            <p:nvPr/>
          </p:nvSpPr>
          <p:spPr bwMode="auto">
            <a:xfrm>
              <a:off x="9609138" y="3286125"/>
              <a:ext cx="333375" cy="28575"/>
            </a:xfrm>
            <a:custGeom>
              <a:avLst/>
              <a:gdLst>
                <a:gd name="T0" fmla="*/ 16 w 560"/>
                <a:gd name="T1" fmla="*/ 0 h 48"/>
                <a:gd name="T2" fmla="*/ 545 w 560"/>
                <a:gd name="T3" fmla="*/ 0 h 48"/>
                <a:gd name="T4" fmla="*/ 560 w 560"/>
                <a:gd name="T5" fmla="*/ 24 h 48"/>
                <a:gd name="T6" fmla="*/ 545 w 560"/>
                <a:gd name="T7" fmla="*/ 48 h 48"/>
                <a:gd name="T8" fmla="*/ 16 w 560"/>
                <a:gd name="T9" fmla="*/ 48 h 48"/>
                <a:gd name="T10" fmla="*/ 0 w 560"/>
                <a:gd name="T11" fmla="*/ 24 h 48"/>
                <a:gd name="T12" fmla="*/ 16 w 560"/>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560" h="48">
                  <a:moveTo>
                    <a:pt x="16" y="0"/>
                  </a:moveTo>
                  <a:lnTo>
                    <a:pt x="545" y="0"/>
                  </a:lnTo>
                  <a:cubicBezTo>
                    <a:pt x="554" y="0"/>
                    <a:pt x="560" y="11"/>
                    <a:pt x="560" y="24"/>
                  </a:cubicBezTo>
                  <a:cubicBezTo>
                    <a:pt x="560" y="38"/>
                    <a:pt x="554" y="48"/>
                    <a:pt x="545" y="48"/>
                  </a:cubicBezTo>
                  <a:lnTo>
                    <a:pt x="16" y="48"/>
                  </a:lnTo>
                  <a:cubicBezTo>
                    <a:pt x="7" y="48"/>
                    <a:pt x="0" y="38"/>
                    <a:pt x="0" y="24"/>
                  </a:cubicBezTo>
                  <a:cubicBezTo>
                    <a:pt x="0" y="11"/>
                    <a:pt x="7" y="0"/>
                    <a:pt x="16" y="0"/>
                  </a:cubicBezTo>
                  <a:close/>
                </a:path>
              </a:pathLst>
            </a:custGeom>
            <a:solidFill>
              <a:srgbClr val="4472C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Freeform 230">
              <a:extLst>
                <a:ext uri="{FF2B5EF4-FFF2-40B4-BE49-F238E27FC236}">
                  <a16:creationId xmlns:a16="http://schemas.microsoft.com/office/drawing/2014/main" id="{4467CAFC-625B-4BF6-A3A7-DBB10A1F8BD6}"/>
                </a:ext>
              </a:extLst>
            </p:cNvPr>
            <p:cNvSpPr>
              <a:spLocks/>
            </p:cNvSpPr>
            <p:nvPr/>
          </p:nvSpPr>
          <p:spPr bwMode="auto">
            <a:xfrm>
              <a:off x="9599613" y="3619500"/>
              <a:ext cx="352425" cy="28575"/>
            </a:xfrm>
            <a:custGeom>
              <a:avLst/>
              <a:gdLst>
                <a:gd name="T0" fmla="*/ 32 w 592"/>
                <a:gd name="T1" fmla="*/ 0 h 48"/>
                <a:gd name="T2" fmla="*/ 561 w 592"/>
                <a:gd name="T3" fmla="*/ 0 h 48"/>
                <a:gd name="T4" fmla="*/ 592 w 592"/>
                <a:gd name="T5" fmla="*/ 24 h 48"/>
                <a:gd name="T6" fmla="*/ 561 w 592"/>
                <a:gd name="T7" fmla="*/ 48 h 48"/>
                <a:gd name="T8" fmla="*/ 32 w 592"/>
                <a:gd name="T9" fmla="*/ 48 h 48"/>
                <a:gd name="T10" fmla="*/ 0 w 592"/>
                <a:gd name="T11" fmla="*/ 24 h 48"/>
                <a:gd name="T12" fmla="*/ 32 w 592"/>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592" h="48">
                  <a:moveTo>
                    <a:pt x="32" y="0"/>
                  </a:moveTo>
                  <a:lnTo>
                    <a:pt x="561" y="0"/>
                  </a:lnTo>
                  <a:cubicBezTo>
                    <a:pt x="579" y="0"/>
                    <a:pt x="592" y="12"/>
                    <a:pt x="592" y="24"/>
                  </a:cubicBezTo>
                  <a:cubicBezTo>
                    <a:pt x="592" y="38"/>
                    <a:pt x="579" y="48"/>
                    <a:pt x="561" y="48"/>
                  </a:cubicBezTo>
                  <a:lnTo>
                    <a:pt x="32" y="48"/>
                  </a:lnTo>
                  <a:cubicBezTo>
                    <a:pt x="15" y="48"/>
                    <a:pt x="0" y="38"/>
                    <a:pt x="0" y="24"/>
                  </a:cubicBezTo>
                  <a:cubicBezTo>
                    <a:pt x="0" y="12"/>
                    <a:pt x="15" y="0"/>
                    <a:pt x="32" y="0"/>
                  </a:cubicBezTo>
                  <a:close/>
                </a:path>
              </a:pathLst>
            </a:custGeom>
            <a:solidFill>
              <a:srgbClr val="CC66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237">
              <a:extLst>
                <a:ext uri="{FF2B5EF4-FFF2-40B4-BE49-F238E27FC236}">
                  <a16:creationId xmlns:a16="http://schemas.microsoft.com/office/drawing/2014/main" id="{37E05BDC-A888-474B-A1AA-CF2684BC81EB}"/>
                </a:ext>
              </a:extLst>
            </p:cNvPr>
            <p:cNvSpPr>
              <a:spLocks/>
            </p:cNvSpPr>
            <p:nvPr/>
          </p:nvSpPr>
          <p:spPr bwMode="auto">
            <a:xfrm>
              <a:off x="9599613" y="3914775"/>
              <a:ext cx="352425" cy="57150"/>
            </a:xfrm>
            <a:custGeom>
              <a:avLst/>
              <a:gdLst>
                <a:gd name="T0" fmla="*/ 32 w 592"/>
                <a:gd name="T1" fmla="*/ 0 h 96"/>
                <a:gd name="T2" fmla="*/ 561 w 592"/>
                <a:gd name="T3" fmla="*/ 0 h 96"/>
                <a:gd name="T4" fmla="*/ 592 w 592"/>
                <a:gd name="T5" fmla="*/ 48 h 96"/>
                <a:gd name="T6" fmla="*/ 561 w 592"/>
                <a:gd name="T7" fmla="*/ 96 h 96"/>
                <a:gd name="T8" fmla="*/ 32 w 592"/>
                <a:gd name="T9" fmla="*/ 96 h 96"/>
                <a:gd name="T10" fmla="*/ 0 w 592"/>
                <a:gd name="T11" fmla="*/ 48 h 96"/>
                <a:gd name="T12" fmla="*/ 32 w 592"/>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92" h="96">
                  <a:moveTo>
                    <a:pt x="32" y="0"/>
                  </a:moveTo>
                  <a:lnTo>
                    <a:pt x="561" y="0"/>
                  </a:lnTo>
                  <a:cubicBezTo>
                    <a:pt x="579" y="0"/>
                    <a:pt x="592" y="23"/>
                    <a:pt x="592" y="48"/>
                  </a:cubicBezTo>
                  <a:cubicBezTo>
                    <a:pt x="592" y="75"/>
                    <a:pt x="579" y="96"/>
                    <a:pt x="561" y="96"/>
                  </a:cubicBezTo>
                  <a:lnTo>
                    <a:pt x="32" y="96"/>
                  </a:lnTo>
                  <a:cubicBezTo>
                    <a:pt x="15" y="96"/>
                    <a:pt x="0" y="75"/>
                    <a:pt x="0" y="48"/>
                  </a:cubicBezTo>
                  <a:cubicBezTo>
                    <a:pt x="0" y="23"/>
                    <a:pt x="15" y="0"/>
                    <a:pt x="32" y="0"/>
                  </a:cubicBezTo>
                  <a:close/>
                </a:path>
              </a:pathLst>
            </a:custGeom>
            <a:solidFill>
              <a:srgbClr val="7030A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73" name="Picture 238">
              <a:extLst>
                <a:ext uri="{FF2B5EF4-FFF2-40B4-BE49-F238E27FC236}">
                  <a16:creationId xmlns:a16="http://schemas.microsoft.com/office/drawing/2014/main" id="{ED843840-6408-4C82-BB86-3654C421303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37751" y="3833813"/>
              <a:ext cx="7064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39">
              <a:extLst>
                <a:ext uri="{FF2B5EF4-FFF2-40B4-BE49-F238E27FC236}">
                  <a16:creationId xmlns:a16="http://schemas.microsoft.com/office/drawing/2014/main" id="{8E09EF78-2090-49D7-B881-28E2EAF86F3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37751" y="3833813"/>
              <a:ext cx="7064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Rectangle 240">
              <a:extLst>
                <a:ext uri="{FF2B5EF4-FFF2-40B4-BE49-F238E27FC236}">
                  <a16:creationId xmlns:a16="http://schemas.microsoft.com/office/drawing/2014/main" id="{A44CC63A-1ACF-4E2D-938A-C9CBF361D440}"/>
                </a:ext>
              </a:extLst>
            </p:cNvPr>
            <p:cNvSpPr>
              <a:spLocks noChangeArrowheads="1"/>
            </p:cNvSpPr>
            <p:nvPr/>
          </p:nvSpPr>
          <p:spPr bwMode="auto">
            <a:xfrm>
              <a:off x="10147301" y="3895725"/>
              <a:ext cx="3048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Segoe UI" panose="020B0502040204020203"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241">
              <a:extLst>
                <a:ext uri="{FF2B5EF4-FFF2-40B4-BE49-F238E27FC236}">
                  <a16:creationId xmlns:a16="http://schemas.microsoft.com/office/drawing/2014/main" id="{E82248E7-B480-4534-9CE3-28BDCC29DD15}"/>
                </a:ext>
              </a:extLst>
            </p:cNvPr>
            <p:cNvSpPr>
              <a:spLocks noChangeArrowheads="1"/>
            </p:cNvSpPr>
            <p:nvPr/>
          </p:nvSpPr>
          <p:spPr bwMode="auto">
            <a:xfrm>
              <a:off x="10375901" y="3895725"/>
              <a:ext cx="1047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Segoe UI" panose="020B0502040204020203"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242">
              <a:extLst>
                <a:ext uri="{FF2B5EF4-FFF2-40B4-BE49-F238E27FC236}">
                  <a16:creationId xmlns:a16="http://schemas.microsoft.com/office/drawing/2014/main" id="{237AC660-7C34-4DCE-B1DD-8BE6BCE4CA8E}"/>
                </a:ext>
              </a:extLst>
            </p:cNvPr>
            <p:cNvSpPr>
              <a:spLocks noChangeArrowheads="1"/>
            </p:cNvSpPr>
            <p:nvPr/>
          </p:nvSpPr>
          <p:spPr bwMode="auto">
            <a:xfrm>
              <a:off x="10414001" y="3895725"/>
              <a:ext cx="1809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Segoe UI" panose="020B0502040204020203"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78" name="Rectangle 191">
            <a:extLst>
              <a:ext uri="{FF2B5EF4-FFF2-40B4-BE49-F238E27FC236}">
                <a16:creationId xmlns:a16="http://schemas.microsoft.com/office/drawing/2014/main" id="{A9885FBA-09FE-4F0D-BEC6-0D812C3DB01F}"/>
              </a:ext>
            </a:extLst>
          </p:cNvPr>
          <p:cNvSpPr>
            <a:spLocks noChangeArrowheads="1"/>
          </p:cNvSpPr>
          <p:nvPr/>
        </p:nvSpPr>
        <p:spPr bwMode="auto">
          <a:xfrm rot="16200000">
            <a:off x="517963" y="1656596"/>
            <a:ext cx="19252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rPr>
              <a:t>Number of applicants</a:t>
            </a:r>
          </a:p>
        </p:txBody>
      </p:sp>
      <p:sp>
        <p:nvSpPr>
          <p:cNvPr id="80" name="Rectangular Callout 9">
            <a:extLst>
              <a:ext uri="{FF2B5EF4-FFF2-40B4-BE49-F238E27FC236}">
                <a16:creationId xmlns:a16="http://schemas.microsoft.com/office/drawing/2014/main" id="{4013D03E-23F3-4CAB-983B-B47CCB5B3215}"/>
              </a:ext>
            </a:extLst>
          </p:cNvPr>
          <p:cNvSpPr/>
          <p:nvPr/>
        </p:nvSpPr>
        <p:spPr>
          <a:xfrm>
            <a:off x="1871811" y="930853"/>
            <a:ext cx="3850809" cy="1493983"/>
          </a:xfrm>
          <a:prstGeom prst="wedgeRectCallout">
            <a:avLst>
              <a:gd name="adj1" fmla="val -54714"/>
              <a:gd name="adj2" fmla="val -7307"/>
            </a:avLst>
          </a:prstGeom>
          <a:solidFill>
            <a:srgbClr val="FFFFCC"/>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spcAft>
                <a:spcPts val="0"/>
              </a:spcAft>
            </a:pPr>
            <a:r>
              <a:rPr lang="en-GB" sz="2000" dirty="0">
                <a:solidFill>
                  <a:schemeClr val="tx1"/>
                </a:solidFill>
                <a:latin typeface="Verdana" pitchFamily="34" charset="0"/>
                <a:ea typeface="Verdana" pitchFamily="34" charset="0"/>
                <a:cs typeface="Verdana" pitchFamily="34" charset="0"/>
              </a:rPr>
              <a:t>Following charts will show either </a:t>
            </a:r>
            <a:r>
              <a:rPr lang="en-GB" sz="2000" b="1" dirty="0">
                <a:solidFill>
                  <a:schemeClr val="tx1"/>
                </a:solidFill>
                <a:latin typeface="Verdana" pitchFamily="34" charset="0"/>
                <a:ea typeface="Verdana" pitchFamily="34" charset="0"/>
                <a:cs typeface="Verdana" pitchFamily="34" charset="0"/>
              </a:rPr>
              <a:t>raw</a:t>
            </a:r>
            <a:r>
              <a:rPr lang="en-GB" sz="2000" dirty="0">
                <a:solidFill>
                  <a:schemeClr val="tx1"/>
                </a:solidFill>
                <a:latin typeface="Verdana" pitchFamily="34" charset="0"/>
                <a:ea typeface="Verdana" pitchFamily="34" charset="0"/>
                <a:cs typeface="Verdana" pitchFamily="34" charset="0"/>
              </a:rPr>
              <a:t> numbers or the </a:t>
            </a:r>
            <a:r>
              <a:rPr lang="en-GB" sz="2000" b="1" dirty="0">
                <a:solidFill>
                  <a:schemeClr val="tx1"/>
                </a:solidFill>
                <a:latin typeface="Verdana" pitchFamily="34" charset="0"/>
                <a:ea typeface="Verdana" pitchFamily="34" charset="0"/>
                <a:cs typeface="Verdana" pitchFamily="34" charset="0"/>
              </a:rPr>
              <a:t> percentage</a:t>
            </a:r>
            <a:r>
              <a:rPr lang="en-GB" sz="2000" dirty="0">
                <a:solidFill>
                  <a:schemeClr val="tx1"/>
                </a:solidFill>
                <a:latin typeface="Verdana" pitchFamily="34" charset="0"/>
                <a:ea typeface="Verdana" pitchFamily="34" charset="0"/>
                <a:cs typeface="Verdana" pitchFamily="34" charset="0"/>
              </a:rPr>
              <a:t> of ITT target reached.</a:t>
            </a:r>
          </a:p>
        </p:txBody>
      </p:sp>
      <p:sp>
        <p:nvSpPr>
          <p:cNvPr id="81" name="Line 140">
            <a:extLst>
              <a:ext uri="{FF2B5EF4-FFF2-40B4-BE49-F238E27FC236}">
                <a16:creationId xmlns:a16="http://schemas.microsoft.com/office/drawing/2014/main" id="{E03D161E-8032-4537-B1AA-B879740FC85B}"/>
              </a:ext>
            </a:extLst>
          </p:cNvPr>
          <p:cNvSpPr>
            <a:spLocks noChangeShapeType="1"/>
          </p:cNvSpPr>
          <p:nvPr/>
        </p:nvSpPr>
        <p:spPr bwMode="auto">
          <a:xfrm>
            <a:off x="2446134" y="5297084"/>
            <a:ext cx="6988175" cy="0"/>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id="{57E4C2E7-FB9E-41F5-8B16-228EE73D1C73}"/>
              </a:ext>
            </a:extLst>
          </p:cNvPr>
          <p:cNvGrpSpPr/>
          <p:nvPr/>
        </p:nvGrpSpPr>
        <p:grpSpPr>
          <a:xfrm rot="10800000">
            <a:off x="2446132" y="5295808"/>
            <a:ext cx="6988175" cy="138495"/>
            <a:chOff x="2249488" y="5898808"/>
            <a:chExt cx="6988175" cy="38100"/>
          </a:xfrm>
        </p:grpSpPr>
        <p:sp>
          <p:nvSpPr>
            <p:cNvPr id="10" name="Line 137">
              <a:extLst>
                <a:ext uri="{FF2B5EF4-FFF2-40B4-BE49-F238E27FC236}">
                  <a16:creationId xmlns:a16="http://schemas.microsoft.com/office/drawing/2014/main" id="{857F37B1-CC5A-4538-9988-5571F4033937}"/>
                </a:ext>
              </a:extLst>
            </p:cNvPr>
            <p:cNvSpPr>
              <a:spLocks noChangeShapeType="1"/>
            </p:cNvSpPr>
            <p:nvPr/>
          </p:nvSpPr>
          <p:spPr bwMode="auto">
            <a:xfrm>
              <a:off x="2249488" y="5936908"/>
              <a:ext cx="6988175" cy="0"/>
            </a:xfrm>
            <a:prstGeom prst="line">
              <a:avLst/>
            </a:prstGeom>
            <a:noFill/>
            <a:ln w="1270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138">
              <a:extLst>
                <a:ext uri="{FF2B5EF4-FFF2-40B4-BE49-F238E27FC236}">
                  <a16:creationId xmlns:a16="http://schemas.microsoft.com/office/drawing/2014/main" id="{836227EF-A049-478C-82C3-39D12D45BEE6}"/>
                </a:ext>
              </a:extLst>
            </p:cNvPr>
            <p:cNvSpPr>
              <a:spLocks noEditPoints="1"/>
            </p:cNvSpPr>
            <p:nvPr/>
          </p:nvSpPr>
          <p:spPr bwMode="auto">
            <a:xfrm>
              <a:off x="2249488" y="5898808"/>
              <a:ext cx="6988175" cy="38100"/>
            </a:xfrm>
            <a:custGeom>
              <a:avLst/>
              <a:gdLst>
                <a:gd name="T0" fmla="*/ 0 w 4402"/>
                <a:gd name="T1" fmla="*/ 0 h 24"/>
                <a:gd name="T2" fmla="*/ 0 w 4402"/>
                <a:gd name="T3" fmla="*/ 24 h 24"/>
                <a:gd name="T4" fmla="*/ 336 w 4402"/>
                <a:gd name="T5" fmla="*/ 0 h 24"/>
                <a:gd name="T6" fmla="*/ 336 w 4402"/>
                <a:gd name="T7" fmla="*/ 24 h 24"/>
                <a:gd name="T8" fmla="*/ 678 w 4402"/>
                <a:gd name="T9" fmla="*/ 0 h 24"/>
                <a:gd name="T10" fmla="*/ 678 w 4402"/>
                <a:gd name="T11" fmla="*/ 24 h 24"/>
                <a:gd name="T12" fmla="*/ 1015 w 4402"/>
                <a:gd name="T13" fmla="*/ 0 h 24"/>
                <a:gd name="T14" fmla="*/ 1015 w 4402"/>
                <a:gd name="T15" fmla="*/ 24 h 24"/>
                <a:gd name="T16" fmla="*/ 1357 w 4402"/>
                <a:gd name="T17" fmla="*/ 0 h 24"/>
                <a:gd name="T18" fmla="*/ 1357 w 4402"/>
                <a:gd name="T19" fmla="*/ 24 h 24"/>
                <a:gd name="T20" fmla="*/ 1693 w 4402"/>
                <a:gd name="T21" fmla="*/ 0 h 24"/>
                <a:gd name="T22" fmla="*/ 1693 w 4402"/>
                <a:gd name="T23" fmla="*/ 24 h 24"/>
                <a:gd name="T24" fmla="*/ 2030 w 4402"/>
                <a:gd name="T25" fmla="*/ 0 h 24"/>
                <a:gd name="T26" fmla="*/ 2030 w 4402"/>
                <a:gd name="T27" fmla="*/ 24 h 24"/>
                <a:gd name="T28" fmla="*/ 2372 w 4402"/>
                <a:gd name="T29" fmla="*/ 0 h 24"/>
                <a:gd name="T30" fmla="*/ 2372 w 4402"/>
                <a:gd name="T31" fmla="*/ 24 h 24"/>
                <a:gd name="T32" fmla="*/ 2708 w 4402"/>
                <a:gd name="T33" fmla="*/ 0 h 24"/>
                <a:gd name="T34" fmla="*/ 2708 w 4402"/>
                <a:gd name="T35" fmla="*/ 24 h 24"/>
                <a:gd name="T36" fmla="*/ 3051 w 4402"/>
                <a:gd name="T37" fmla="*/ 0 h 24"/>
                <a:gd name="T38" fmla="*/ 3051 w 4402"/>
                <a:gd name="T39" fmla="*/ 24 h 24"/>
                <a:gd name="T40" fmla="*/ 3387 w 4402"/>
                <a:gd name="T41" fmla="*/ 0 h 24"/>
                <a:gd name="T42" fmla="*/ 3387 w 4402"/>
                <a:gd name="T43" fmla="*/ 24 h 24"/>
                <a:gd name="T44" fmla="*/ 3723 w 4402"/>
                <a:gd name="T45" fmla="*/ 0 h 24"/>
                <a:gd name="T46" fmla="*/ 3723 w 4402"/>
                <a:gd name="T47" fmla="*/ 24 h 24"/>
                <a:gd name="T48" fmla="*/ 4066 w 4402"/>
                <a:gd name="T49" fmla="*/ 0 h 24"/>
                <a:gd name="T50" fmla="*/ 4066 w 4402"/>
                <a:gd name="T51" fmla="*/ 24 h 24"/>
                <a:gd name="T52" fmla="*/ 4402 w 4402"/>
                <a:gd name="T53" fmla="*/ 0 h 24"/>
                <a:gd name="T54" fmla="*/ 4402 w 4402"/>
                <a:gd name="T5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02" h="24">
                  <a:moveTo>
                    <a:pt x="0" y="0"/>
                  </a:moveTo>
                  <a:lnTo>
                    <a:pt x="0" y="24"/>
                  </a:lnTo>
                  <a:moveTo>
                    <a:pt x="336" y="0"/>
                  </a:moveTo>
                  <a:lnTo>
                    <a:pt x="336" y="24"/>
                  </a:lnTo>
                  <a:moveTo>
                    <a:pt x="678" y="0"/>
                  </a:moveTo>
                  <a:lnTo>
                    <a:pt x="678" y="24"/>
                  </a:lnTo>
                  <a:moveTo>
                    <a:pt x="1015" y="0"/>
                  </a:moveTo>
                  <a:lnTo>
                    <a:pt x="1015" y="24"/>
                  </a:lnTo>
                  <a:moveTo>
                    <a:pt x="1357" y="0"/>
                  </a:moveTo>
                  <a:lnTo>
                    <a:pt x="1357" y="24"/>
                  </a:lnTo>
                  <a:moveTo>
                    <a:pt x="1693" y="0"/>
                  </a:moveTo>
                  <a:lnTo>
                    <a:pt x="1693" y="24"/>
                  </a:lnTo>
                  <a:moveTo>
                    <a:pt x="2030" y="0"/>
                  </a:moveTo>
                  <a:lnTo>
                    <a:pt x="2030" y="24"/>
                  </a:lnTo>
                  <a:moveTo>
                    <a:pt x="2372" y="0"/>
                  </a:moveTo>
                  <a:lnTo>
                    <a:pt x="2372" y="24"/>
                  </a:lnTo>
                  <a:moveTo>
                    <a:pt x="2708" y="0"/>
                  </a:moveTo>
                  <a:lnTo>
                    <a:pt x="2708" y="24"/>
                  </a:lnTo>
                  <a:moveTo>
                    <a:pt x="3051" y="0"/>
                  </a:moveTo>
                  <a:lnTo>
                    <a:pt x="3051" y="24"/>
                  </a:lnTo>
                  <a:moveTo>
                    <a:pt x="3387" y="0"/>
                  </a:moveTo>
                  <a:lnTo>
                    <a:pt x="3387" y="24"/>
                  </a:lnTo>
                  <a:moveTo>
                    <a:pt x="3723" y="0"/>
                  </a:moveTo>
                  <a:lnTo>
                    <a:pt x="3723" y="24"/>
                  </a:lnTo>
                  <a:moveTo>
                    <a:pt x="4066" y="0"/>
                  </a:moveTo>
                  <a:lnTo>
                    <a:pt x="4066" y="24"/>
                  </a:lnTo>
                  <a:moveTo>
                    <a:pt x="4402" y="0"/>
                  </a:moveTo>
                  <a:lnTo>
                    <a:pt x="4402" y="24"/>
                  </a:lnTo>
                </a:path>
              </a:pathLst>
            </a:custGeom>
            <a:noFill/>
            <a:ln w="9525"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83" name="Rectangle 149">
            <a:extLst>
              <a:ext uri="{FF2B5EF4-FFF2-40B4-BE49-F238E27FC236}">
                <a16:creationId xmlns:a16="http://schemas.microsoft.com/office/drawing/2014/main" id="{BD3E0DEC-C08A-4B7F-89B1-1B3F2C64438E}"/>
              </a:ext>
            </a:extLst>
          </p:cNvPr>
          <p:cNvSpPr>
            <a:spLocks noChangeArrowheads="1"/>
          </p:cNvSpPr>
          <p:nvPr/>
        </p:nvSpPr>
        <p:spPr bwMode="auto">
          <a:xfrm>
            <a:off x="2609595" y="5496965"/>
            <a:ext cx="3481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E75B6"/>
                </a:solidFill>
                <a:effectLst/>
                <a:latin typeface="Verdana" panose="020B0604030504040204" pitchFamily="34" charset="0"/>
              </a:rPr>
              <a:t>Nov</a:t>
            </a:r>
            <a:endParaRPr kumimoji="0" lang="en-US" altLang="en-US" sz="1400" b="0" i="0" u="none" strike="noStrike" cap="none" normalizeH="0" baseline="0" dirty="0">
              <a:ln>
                <a:noFill/>
              </a:ln>
              <a:solidFill>
                <a:schemeClr val="tx1"/>
              </a:solidFill>
              <a:effectLst/>
            </a:endParaRPr>
          </a:p>
        </p:txBody>
      </p:sp>
      <p:sp>
        <p:nvSpPr>
          <p:cNvPr id="84" name="Rectangle 150">
            <a:extLst>
              <a:ext uri="{FF2B5EF4-FFF2-40B4-BE49-F238E27FC236}">
                <a16:creationId xmlns:a16="http://schemas.microsoft.com/office/drawing/2014/main" id="{1BE7AB80-330B-410E-805C-8D080FF2DD8A}"/>
              </a:ext>
            </a:extLst>
          </p:cNvPr>
          <p:cNvSpPr>
            <a:spLocks noChangeArrowheads="1"/>
          </p:cNvSpPr>
          <p:nvPr/>
        </p:nvSpPr>
        <p:spPr bwMode="auto">
          <a:xfrm>
            <a:off x="3150933" y="5496965"/>
            <a:ext cx="33823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E75B6"/>
                </a:solidFill>
                <a:effectLst/>
                <a:latin typeface="Verdana" panose="020B0604030504040204" pitchFamily="34" charset="0"/>
              </a:rPr>
              <a:t>Dec</a:t>
            </a:r>
            <a:endParaRPr kumimoji="0" lang="en-US" altLang="en-US" sz="1400" b="0" i="0" u="none" strike="noStrike" cap="none" normalizeH="0" baseline="0">
              <a:ln>
                <a:noFill/>
              </a:ln>
              <a:solidFill>
                <a:schemeClr val="tx1"/>
              </a:solidFill>
              <a:effectLst/>
            </a:endParaRPr>
          </a:p>
        </p:txBody>
      </p:sp>
      <p:sp>
        <p:nvSpPr>
          <p:cNvPr id="85" name="Rectangle 151">
            <a:extLst>
              <a:ext uri="{FF2B5EF4-FFF2-40B4-BE49-F238E27FC236}">
                <a16:creationId xmlns:a16="http://schemas.microsoft.com/office/drawing/2014/main" id="{4A96DA3B-B73C-4E3D-B1E8-7E896D2D8DD4}"/>
              </a:ext>
            </a:extLst>
          </p:cNvPr>
          <p:cNvSpPr>
            <a:spLocks noChangeArrowheads="1"/>
          </p:cNvSpPr>
          <p:nvPr/>
        </p:nvSpPr>
        <p:spPr bwMode="auto">
          <a:xfrm>
            <a:off x="3700208" y="5496965"/>
            <a:ext cx="3029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E75B6"/>
                </a:solidFill>
                <a:effectLst/>
                <a:latin typeface="Verdana" panose="020B0604030504040204" pitchFamily="34" charset="0"/>
              </a:rPr>
              <a:t>Jan</a:t>
            </a:r>
            <a:endParaRPr kumimoji="0" lang="en-US" altLang="en-US" sz="1400" b="0" i="0" u="none" strike="noStrike" cap="none" normalizeH="0" baseline="0">
              <a:ln>
                <a:noFill/>
              </a:ln>
              <a:solidFill>
                <a:schemeClr val="tx1"/>
              </a:solidFill>
              <a:effectLst/>
            </a:endParaRPr>
          </a:p>
        </p:txBody>
      </p:sp>
      <p:sp>
        <p:nvSpPr>
          <p:cNvPr id="86" name="Rectangle 152">
            <a:extLst>
              <a:ext uri="{FF2B5EF4-FFF2-40B4-BE49-F238E27FC236}">
                <a16:creationId xmlns:a16="http://schemas.microsoft.com/office/drawing/2014/main" id="{F55312D5-C423-4470-BA89-373A3185E413}"/>
              </a:ext>
            </a:extLst>
          </p:cNvPr>
          <p:cNvSpPr>
            <a:spLocks noChangeArrowheads="1"/>
          </p:cNvSpPr>
          <p:nvPr/>
        </p:nvSpPr>
        <p:spPr bwMode="auto">
          <a:xfrm>
            <a:off x="4232020" y="5496965"/>
            <a:ext cx="3178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E75B6"/>
                </a:solidFill>
                <a:effectLst/>
                <a:latin typeface="Verdana" panose="020B0604030504040204" pitchFamily="34" charset="0"/>
              </a:rPr>
              <a:t>Feb</a:t>
            </a:r>
            <a:endParaRPr kumimoji="0" lang="en-US" altLang="en-US" sz="1400" b="0" i="0" u="none" strike="noStrike" cap="none" normalizeH="0" baseline="0">
              <a:ln>
                <a:noFill/>
              </a:ln>
              <a:solidFill>
                <a:schemeClr val="tx1"/>
              </a:solidFill>
              <a:effectLst/>
            </a:endParaRPr>
          </a:p>
        </p:txBody>
      </p:sp>
      <p:sp>
        <p:nvSpPr>
          <p:cNvPr id="87" name="Rectangle 153">
            <a:extLst>
              <a:ext uri="{FF2B5EF4-FFF2-40B4-BE49-F238E27FC236}">
                <a16:creationId xmlns:a16="http://schemas.microsoft.com/office/drawing/2014/main" id="{A9DA6B65-A0FC-48CB-A9AB-C1B32391EC49}"/>
              </a:ext>
            </a:extLst>
          </p:cNvPr>
          <p:cNvSpPr>
            <a:spLocks noChangeArrowheads="1"/>
          </p:cNvSpPr>
          <p:nvPr/>
        </p:nvSpPr>
        <p:spPr bwMode="auto">
          <a:xfrm>
            <a:off x="4765420" y="5496965"/>
            <a:ext cx="3350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E75B6"/>
                </a:solidFill>
                <a:effectLst/>
                <a:latin typeface="Verdana" panose="020B0604030504040204" pitchFamily="34" charset="0"/>
              </a:rPr>
              <a:t>Mar</a:t>
            </a:r>
            <a:endParaRPr kumimoji="0" lang="en-US" altLang="en-US" sz="1400" b="0" i="0" u="none" strike="noStrike" cap="none" normalizeH="0" baseline="0">
              <a:ln>
                <a:noFill/>
              </a:ln>
              <a:solidFill>
                <a:schemeClr val="tx1"/>
              </a:solidFill>
              <a:effectLst/>
            </a:endParaRPr>
          </a:p>
        </p:txBody>
      </p:sp>
      <p:sp>
        <p:nvSpPr>
          <p:cNvPr id="88" name="Rectangle 154">
            <a:extLst>
              <a:ext uri="{FF2B5EF4-FFF2-40B4-BE49-F238E27FC236}">
                <a16:creationId xmlns:a16="http://schemas.microsoft.com/office/drawing/2014/main" id="{AA952448-9EEC-4517-90A7-4FFEE84E07A4}"/>
              </a:ext>
            </a:extLst>
          </p:cNvPr>
          <p:cNvSpPr>
            <a:spLocks noChangeArrowheads="1"/>
          </p:cNvSpPr>
          <p:nvPr/>
        </p:nvSpPr>
        <p:spPr bwMode="auto">
          <a:xfrm>
            <a:off x="5311520" y="5496965"/>
            <a:ext cx="3125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E75B6"/>
                </a:solidFill>
                <a:effectLst/>
                <a:latin typeface="Verdana" panose="020B0604030504040204" pitchFamily="34" charset="0"/>
              </a:rPr>
              <a:t>Apr</a:t>
            </a:r>
            <a:endParaRPr kumimoji="0" lang="en-US" altLang="en-US" sz="1400" b="0" i="0" u="none" strike="noStrike" cap="none" normalizeH="0" baseline="0">
              <a:ln>
                <a:noFill/>
              </a:ln>
              <a:solidFill>
                <a:schemeClr val="tx1"/>
              </a:solidFill>
              <a:effectLst/>
            </a:endParaRPr>
          </a:p>
        </p:txBody>
      </p:sp>
      <p:sp>
        <p:nvSpPr>
          <p:cNvPr id="89" name="Rectangle 155">
            <a:extLst>
              <a:ext uri="{FF2B5EF4-FFF2-40B4-BE49-F238E27FC236}">
                <a16:creationId xmlns:a16="http://schemas.microsoft.com/office/drawing/2014/main" id="{7FEDC64C-5231-42CF-A4EE-8F70551E9336}"/>
              </a:ext>
            </a:extLst>
          </p:cNvPr>
          <p:cNvSpPr>
            <a:spLocks noChangeArrowheads="1"/>
          </p:cNvSpPr>
          <p:nvPr/>
        </p:nvSpPr>
        <p:spPr bwMode="auto">
          <a:xfrm>
            <a:off x="5832220" y="5496965"/>
            <a:ext cx="3624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E75B6"/>
                </a:solidFill>
                <a:effectLst/>
                <a:latin typeface="Verdana" panose="020B0604030504040204" pitchFamily="34" charset="0"/>
              </a:rPr>
              <a:t>May</a:t>
            </a:r>
            <a:endParaRPr kumimoji="0" lang="en-US" altLang="en-US" sz="1400" b="0" i="0" u="none" strike="noStrike" cap="none" normalizeH="0" baseline="0">
              <a:ln>
                <a:noFill/>
              </a:ln>
              <a:solidFill>
                <a:schemeClr val="tx1"/>
              </a:solidFill>
              <a:effectLst/>
            </a:endParaRPr>
          </a:p>
        </p:txBody>
      </p:sp>
      <p:sp>
        <p:nvSpPr>
          <p:cNvPr id="90" name="Rectangle 156">
            <a:extLst>
              <a:ext uri="{FF2B5EF4-FFF2-40B4-BE49-F238E27FC236}">
                <a16:creationId xmlns:a16="http://schemas.microsoft.com/office/drawing/2014/main" id="{5AF987D2-4137-4761-B7D3-6BE84A03EB36}"/>
              </a:ext>
            </a:extLst>
          </p:cNvPr>
          <p:cNvSpPr>
            <a:spLocks noChangeArrowheads="1"/>
          </p:cNvSpPr>
          <p:nvPr/>
        </p:nvSpPr>
        <p:spPr bwMode="auto">
          <a:xfrm>
            <a:off x="6387845" y="5496965"/>
            <a:ext cx="3093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E75B6"/>
                </a:solidFill>
                <a:effectLst/>
                <a:latin typeface="Verdana" panose="020B0604030504040204" pitchFamily="34" charset="0"/>
              </a:rPr>
              <a:t>Jun</a:t>
            </a:r>
            <a:endParaRPr kumimoji="0" lang="en-US" altLang="en-US" sz="1400" b="0" i="0" u="none" strike="noStrike" cap="none" normalizeH="0" baseline="0">
              <a:ln>
                <a:noFill/>
              </a:ln>
              <a:solidFill>
                <a:schemeClr val="tx1"/>
              </a:solidFill>
              <a:effectLst/>
            </a:endParaRPr>
          </a:p>
        </p:txBody>
      </p:sp>
      <p:sp>
        <p:nvSpPr>
          <p:cNvPr id="91" name="Rectangle 157">
            <a:extLst>
              <a:ext uri="{FF2B5EF4-FFF2-40B4-BE49-F238E27FC236}">
                <a16:creationId xmlns:a16="http://schemas.microsoft.com/office/drawing/2014/main" id="{468B766F-B81A-4D77-8FDF-4A40F2BFB753}"/>
              </a:ext>
            </a:extLst>
          </p:cNvPr>
          <p:cNvSpPr>
            <a:spLocks noChangeArrowheads="1"/>
          </p:cNvSpPr>
          <p:nvPr/>
        </p:nvSpPr>
        <p:spPr bwMode="auto">
          <a:xfrm>
            <a:off x="6945058" y="5496965"/>
            <a:ext cx="2452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E75B6"/>
                </a:solidFill>
                <a:effectLst/>
                <a:latin typeface="Verdana" panose="020B0604030504040204" pitchFamily="34" charset="0"/>
              </a:rPr>
              <a:t>Jul</a:t>
            </a:r>
            <a:endParaRPr kumimoji="0" lang="en-US" altLang="en-US" sz="1400" b="0" i="0" u="none" strike="noStrike" cap="none" normalizeH="0" baseline="0">
              <a:ln>
                <a:noFill/>
              </a:ln>
              <a:solidFill>
                <a:schemeClr val="tx1"/>
              </a:solidFill>
              <a:effectLst/>
            </a:endParaRPr>
          </a:p>
        </p:txBody>
      </p:sp>
      <p:sp>
        <p:nvSpPr>
          <p:cNvPr id="92" name="Rectangle 158">
            <a:extLst>
              <a:ext uri="{FF2B5EF4-FFF2-40B4-BE49-F238E27FC236}">
                <a16:creationId xmlns:a16="http://schemas.microsoft.com/office/drawing/2014/main" id="{DFD0F2D7-6C49-4E76-BEB7-BB1271650CD3}"/>
              </a:ext>
            </a:extLst>
          </p:cNvPr>
          <p:cNvSpPr>
            <a:spLocks noChangeArrowheads="1"/>
          </p:cNvSpPr>
          <p:nvPr/>
        </p:nvSpPr>
        <p:spPr bwMode="auto">
          <a:xfrm>
            <a:off x="7449883" y="5496965"/>
            <a:ext cx="3485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E75B6"/>
                </a:solidFill>
                <a:effectLst/>
                <a:latin typeface="Verdana" panose="020B0604030504040204" pitchFamily="34" charset="0"/>
              </a:rPr>
              <a:t>Aug</a:t>
            </a:r>
            <a:endParaRPr kumimoji="0" lang="en-US" altLang="en-US" sz="1400" b="0" i="0" u="none" strike="noStrike" cap="none" normalizeH="0" baseline="0">
              <a:ln>
                <a:noFill/>
              </a:ln>
              <a:solidFill>
                <a:schemeClr val="tx1"/>
              </a:solidFill>
              <a:effectLst/>
            </a:endParaRPr>
          </a:p>
        </p:txBody>
      </p:sp>
      <p:sp>
        <p:nvSpPr>
          <p:cNvPr id="93" name="Rectangle 159">
            <a:extLst>
              <a:ext uri="{FF2B5EF4-FFF2-40B4-BE49-F238E27FC236}">
                <a16:creationId xmlns:a16="http://schemas.microsoft.com/office/drawing/2014/main" id="{B58DF93E-DAA6-4372-AACF-41D4DAC4F560}"/>
              </a:ext>
            </a:extLst>
          </p:cNvPr>
          <p:cNvSpPr>
            <a:spLocks noChangeArrowheads="1"/>
          </p:cNvSpPr>
          <p:nvPr/>
        </p:nvSpPr>
        <p:spPr bwMode="auto">
          <a:xfrm>
            <a:off x="7989633" y="5496965"/>
            <a:ext cx="3430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E75B6"/>
                </a:solidFill>
                <a:effectLst/>
                <a:latin typeface="Verdana" panose="020B0604030504040204" pitchFamily="34" charset="0"/>
              </a:rPr>
              <a:t>Sep</a:t>
            </a:r>
            <a:endParaRPr kumimoji="0" lang="en-US" altLang="en-US" sz="1400" b="0" i="0" u="none" strike="noStrike" cap="none" normalizeH="0" baseline="0">
              <a:ln>
                <a:noFill/>
              </a:ln>
              <a:solidFill>
                <a:schemeClr val="tx1"/>
              </a:solidFill>
              <a:effectLst/>
            </a:endParaRPr>
          </a:p>
        </p:txBody>
      </p:sp>
      <p:sp>
        <p:nvSpPr>
          <p:cNvPr id="94" name="Rectangle 160">
            <a:extLst>
              <a:ext uri="{FF2B5EF4-FFF2-40B4-BE49-F238E27FC236}">
                <a16:creationId xmlns:a16="http://schemas.microsoft.com/office/drawing/2014/main" id="{0B023AF7-F798-4ADE-8A2D-65C8E627495D}"/>
              </a:ext>
            </a:extLst>
          </p:cNvPr>
          <p:cNvSpPr>
            <a:spLocks noChangeArrowheads="1"/>
          </p:cNvSpPr>
          <p:nvPr/>
        </p:nvSpPr>
        <p:spPr bwMode="auto">
          <a:xfrm>
            <a:off x="8526208" y="5496965"/>
            <a:ext cx="3478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a:ln>
                  <a:noFill/>
                </a:ln>
                <a:solidFill>
                  <a:srgbClr val="2E75B6"/>
                </a:solidFill>
                <a:effectLst/>
                <a:latin typeface="Verdana" panose="020B0604030504040204" pitchFamily="34" charset="0"/>
              </a:rPr>
              <a:t>EoC</a:t>
            </a:r>
            <a:endParaRPr kumimoji="0" lang="en-US" altLang="en-US" sz="1400" b="0" i="0" u="none" strike="noStrike" cap="none" normalizeH="0" baseline="0" dirty="0">
              <a:ln>
                <a:noFill/>
              </a:ln>
              <a:solidFill>
                <a:schemeClr val="tx1"/>
              </a:solidFill>
              <a:effectLst/>
            </a:endParaRPr>
          </a:p>
        </p:txBody>
      </p:sp>
      <p:sp>
        <p:nvSpPr>
          <p:cNvPr id="95" name="Rectangle 161">
            <a:extLst>
              <a:ext uri="{FF2B5EF4-FFF2-40B4-BE49-F238E27FC236}">
                <a16:creationId xmlns:a16="http://schemas.microsoft.com/office/drawing/2014/main" id="{808EDC63-12E7-4644-BFA1-143C510EBCFE}"/>
              </a:ext>
            </a:extLst>
          </p:cNvPr>
          <p:cNvSpPr>
            <a:spLocks noChangeArrowheads="1"/>
          </p:cNvSpPr>
          <p:nvPr/>
        </p:nvSpPr>
        <p:spPr bwMode="auto">
          <a:xfrm>
            <a:off x="8969120" y="5496965"/>
            <a:ext cx="6460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E75B6"/>
                </a:solidFill>
                <a:effectLst/>
                <a:latin typeface="Verdana" panose="020B0604030504040204" pitchFamily="34" charset="0"/>
              </a:rPr>
              <a:t>Census</a:t>
            </a:r>
            <a:endParaRPr kumimoji="0" lang="en-US" altLang="en-US" sz="1400" b="0" i="0" u="none" strike="noStrike" cap="none" normalizeH="0" baseline="0" dirty="0">
              <a:ln>
                <a:noFill/>
              </a:ln>
              <a:solidFill>
                <a:schemeClr val="tx1"/>
              </a:solidFill>
              <a:effectLst/>
            </a:endParaRPr>
          </a:p>
        </p:txBody>
      </p:sp>
      <p:sp>
        <p:nvSpPr>
          <p:cNvPr id="2" name="Rectangular Callout 41">
            <a:extLst>
              <a:ext uri="{FF2B5EF4-FFF2-40B4-BE49-F238E27FC236}">
                <a16:creationId xmlns:a16="http://schemas.microsoft.com/office/drawing/2014/main" id="{3284DE13-2B65-F03C-3B1F-DD4D9A11349D}"/>
              </a:ext>
            </a:extLst>
          </p:cNvPr>
          <p:cNvSpPr/>
          <p:nvPr/>
        </p:nvSpPr>
        <p:spPr>
          <a:xfrm>
            <a:off x="568173" y="3069821"/>
            <a:ext cx="3960710" cy="1752308"/>
          </a:xfrm>
          <a:prstGeom prst="wedgeRectCallout">
            <a:avLst>
              <a:gd name="adj1" fmla="val -28487"/>
              <a:gd name="adj2" fmla="val -61996"/>
            </a:avLst>
          </a:prstGeom>
          <a:solidFill>
            <a:srgbClr val="FFFFCC"/>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lnSpc>
                <a:spcPct val="120000"/>
              </a:lnSpc>
              <a:defRPr/>
            </a:pPr>
            <a:r>
              <a:rPr lang="en-GB" sz="2000" kern="0" dirty="0">
                <a:solidFill>
                  <a:srgbClr val="000000"/>
                </a:solidFill>
                <a:latin typeface="Verdana" pitchFamily="34" charset="0"/>
                <a:ea typeface="Verdana" pitchFamily="34" charset="0"/>
                <a:cs typeface="Verdana" pitchFamily="34" charset="0"/>
              </a:rPr>
              <a:t>Successful Applicants = </a:t>
            </a:r>
          </a:p>
          <a:p>
            <a:pPr marL="428625" indent="-342900">
              <a:lnSpc>
                <a:spcPct val="120000"/>
              </a:lnSpc>
              <a:buFont typeface="Arial" panose="020B0604020202020204" pitchFamily="34" charset="0"/>
              <a:buChar char="•"/>
              <a:defRPr/>
            </a:pPr>
            <a:r>
              <a:rPr lang="en-GB" sz="2000" i="1" kern="0" dirty="0">
                <a:solidFill>
                  <a:srgbClr val="000000"/>
                </a:solidFill>
                <a:latin typeface="Verdana" pitchFamily="34" charset="0"/>
                <a:ea typeface="Verdana" pitchFamily="34" charset="0"/>
                <a:cs typeface="Verdana" pitchFamily="34" charset="0"/>
              </a:rPr>
              <a:t>Placed</a:t>
            </a:r>
          </a:p>
          <a:p>
            <a:pPr marL="428625" indent="-342900">
              <a:lnSpc>
                <a:spcPct val="120000"/>
              </a:lnSpc>
              <a:buFont typeface="Arial" panose="020B0604020202020204" pitchFamily="34" charset="0"/>
              <a:buChar char="•"/>
              <a:defRPr/>
            </a:pPr>
            <a:r>
              <a:rPr lang="en-GB" sz="2000" i="1" kern="0" dirty="0">
                <a:solidFill>
                  <a:srgbClr val="000000"/>
                </a:solidFill>
                <a:latin typeface="Verdana" pitchFamily="34" charset="0"/>
                <a:ea typeface="Verdana" pitchFamily="34" charset="0"/>
                <a:cs typeface="Verdana" pitchFamily="34" charset="0"/>
              </a:rPr>
              <a:t>Conditional placed</a:t>
            </a:r>
          </a:p>
          <a:p>
            <a:pPr marL="428625" indent="-342900">
              <a:lnSpc>
                <a:spcPct val="120000"/>
              </a:lnSpc>
              <a:buFont typeface="Arial" panose="020B0604020202020204" pitchFamily="34" charset="0"/>
              <a:buChar char="•"/>
              <a:defRPr/>
            </a:pPr>
            <a:r>
              <a:rPr lang="en-GB" sz="2000" i="1" strike="sngStrike" kern="0" dirty="0">
                <a:solidFill>
                  <a:srgbClr val="000000"/>
                </a:solidFill>
                <a:latin typeface="Verdana" pitchFamily="34" charset="0"/>
                <a:ea typeface="Verdana" pitchFamily="34" charset="0"/>
                <a:cs typeface="Verdana" pitchFamily="34" charset="0"/>
              </a:rPr>
              <a:t>Holding Offer</a:t>
            </a:r>
          </a:p>
        </p:txBody>
      </p:sp>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3DCFBEA4-A095-E0B5-C57F-1AEF4BE33827}"/>
                  </a:ext>
                </a:extLst>
              </p:cNvPr>
              <p:cNvGraphicFramePr>
                <a:graphicFrameLocks noChangeAspect="1"/>
              </p:cNvGraphicFramePr>
              <p:nvPr>
                <p:extLst>
                  <p:ext uri="{D42A27DB-BD31-4B8C-83A1-F6EECF244321}">
                    <p14:modId xmlns:p14="http://schemas.microsoft.com/office/powerpoint/2010/main" val="1410280297"/>
                  </p:ext>
                </p:extLst>
              </p:nvPr>
            </p:nvGraphicFramePr>
            <p:xfrm>
              <a:off x="3542502" y="4230501"/>
              <a:ext cx="874546" cy="491932"/>
            </p:xfrm>
            <a:graphic>
              <a:graphicData uri="http://schemas.microsoft.com/office/powerpoint/2016/slidezoom">
                <pslz:sldZm>
                  <pslz:sldZmObj sldId="460" cId="1674187675">
                    <pslz:zmPr id="{B4258A46-23DC-4D54-8FAE-14984317B65D}" returnToParent="0" transitionDur="1000">
                      <p166:blipFill xmlns:p166="http://schemas.microsoft.com/office/powerpoint/2016/6/main">
                        <a:blip r:embed="rId12"/>
                        <a:stretch>
                          <a:fillRect/>
                        </a:stretch>
                      </p166:blipFill>
                      <p166:spPr xmlns:p166="http://schemas.microsoft.com/office/powerpoint/2016/6/main">
                        <a:xfrm>
                          <a:off x="0" y="0"/>
                          <a:ext cx="874546" cy="491932"/>
                        </a:xfrm>
                        <a:prstGeom prst="rect">
                          <a:avLst/>
                        </a:prstGeom>
                        <a:ln w="3175">
                          <a:solidFill>
                            <a:prstClr val="ltGray"/>
                          </a:solidFill>
                        </a:ln>
                      </p166:spPr>
                    </pslz:zmPr>
                  </pslz:sldZmObj>
                </pslz:sldZm>
              </a:graphicData>
            </a:graphic>
          </p:graphicFrame>
        </mc:Choice>
        <mc:Fallback xmlns="">
          <p:pic>
            <p:nvPicPr>
              <p:cNvPr id="8" name="Slide Zoom 7">
                <a:hlinkClick r:id="rId13" action="ppaction://hlinksldjump"/>
                <a:extLst>
                  <a:ext uri="{FF2B5EF4-FFF2-40B4-BE49-F238E27FC236}">
                    <a16:creationId xmlns:a16="http://schemas.microsoft.com/office/drawing/2014/main" id="{3DCFBEA4-A095-E0B5-C57F-1AEF4BE33827}"/>
                  </a:ext>
                </a:extLst>
              </p:cNvPr>
              <p:cNvPicPr>
                <a:picLocks noGrp="1" noRot="1" noChangeAspect="1" noMove="1" noResize="1" noEditPoints="1" noAdjustHandles="1" noChangeArrowheads="1" noChangeShapeType="1"/>
              </p:cNvPicPr>
              <p:nvPr/>
            </p:nvPicPr>
            <p:blipFill>
              <a:blip r:embed="rId14"/>
              <a:stretch>
                <a:fillRect/>
              </a:stretch>
            </p:blipFill>
            <p:spPr>
              <a:xfrm>
                <a:off x="3542502" y="4230501"/>
                <a:ext cx="874546" cy="491932"/>
              </a:xfrm>
              <a:prstGeom prst="rect">
                <a:avLst/>
              </a:prstGeom>
              <a:ln w="3175">
                <a:solidFill>
                  <a:prstClr val="ltGray"/>
                </a:solidFill>
              </a:ln>
            </p:spPr>
          </p:pic>
        </mc:Fallback>
      </mc:AlternateContent>
    </p:spTree>
    <p:extLst>
      <p:ext uri="{BB962C8B-B14F-4D97-AF65-F5344CB8AC3E}">
        <p14:creationId xmlns:p14="http://schemas.microsoft.com/office/powerpoint/2010/main" val="181345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80"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1AC2B-32FA-3159-7B37-B467D172E7C2}"/>
              </a:ext>
            </a:extLst>
          </p:cNvPr>
          <p:cNvSpPr>
            <a:spLocks noGrp="1"/>
          </p:cNvSpPr>
          <p:nvPr>
            <p:ph type="title"/>
          </p:nvPr>
        </p:nvSpPr>
        <p:spPr/>
        <p:txBody>
          <a:bodyPr/>
          <a:lstStyle/>
          <a:p>
            <a:endParaRPr lang="en-GB"/>
          </a:p>
        </p:txBody>
      </p:sp>
      <p:pic>
        <p:nvPicPr>
          <p:cNvPr id="4" name="Picture 3">
            <a:hlinkClick r:id="rId2" action="ppaction://hlinksldjump"/>
            <a:extLst>
              <a:ext uri="{FF2B5EF4-FFF2-40B4-BE49-F238E27FC236}">
                <a16:creationId xmlns:a16="http://schemas.microsoft.com/office/drawing/2014/main" id="{DD2778D2-0754-B4CE-7399-D305DB484EFC}"/>
              </a:ext>
            </a:extLst>
          </p:cNvPr>
          <p:cNvPicPr>
            <a:picLocks noChangeAspect="1"/>
          </p:cNvPicPr>
          <p:nvPr/>
        </p:nvPicPr>
        <p:blipFill>
          <a:blip r:embed="rId3"/>
          <a:stretch>
            <a:fillRect/>
          </a:stretch>
        </p:blipFill>
        <p:spPr>
          <a:xfrm>
            <a:off x="0" y="0"/>
            <a:ext cx="12192000" cy="6237288"/>
          </a:xfrm>
          <a:prstGeom prst="rect">
            <a:avLst/>
          </a:prstGeom>
        </p:spPr>
      </p:pic>
      <p:sp>
        <p:nvSpPr>
          <p:cNvPr id="5" name="TextBox 4">
            <a:extLst>
              <a:ext uri="{FF2B5EF4-FFF2-40B4-BE49-F238E27FC236}">
                <a16:creationId xmlns:a16="http://schemas.microsoft.com/office/drawing/2014/main" id="{E75F29A5-2F99-BECD-A8E8-63FB5CE9425E}"/>
              </a:ext>
            </a:extLst>
          </p:cNvPr>
          <p:cNvSpPr txBox="1"/>
          <p:nvPr/>
        </p:nvSpPr>
        <p:spPr>
          <a:xfrm>
            <a:off x="2750436" y="6435581"/>
            <a:ext cx="6100232" cy="261610"/>
          </a:xfrm>
          <a:prstGeom prst="rect">
            <a:avLst/>
          </a:prstGeom>
          <a:noFill/>
        </p:spPr>
        <p:txBody>
          <a:bodyPr wrap="square">
            <a:spAutoFit/>
          </a:bodyPr>
          <a:lstStyle/>
          <a:p>
            <a:r>
              <a:rPr lang="en-GB" sz="1100" dirty="0">
                <a:solidFill>
                  <a:schemeClr val="accent6">
                    <a:lumMod val="60000"/>
                    <a:lumOff val="40000"/>
                  </a:schemeClr>
                </a:solidFill>
                <a:latin typeface="Verdana" panose="020B0604030504040204" pitchFamily="34" charset="0"/>
                <a:ea typeface="Verdana" panose="020B0604030504040204" pitchFamily="34" charset="0"/>
              </a:rPr>
              <a:t>https://getintoteaching.education.gov.uk/help-and-support</a:t>
            </a:r>
          </a:p>
        </p:txBody>
      </p:sp>
    </p:spTree>
    <p:extLst>
      <p:ext uri="{BB962C8B-B14F-4D97-AF65-F5344CB8AC3E}">
        <p14:creationId xmlns:p14="http://schemas.microsoft.com/office/powerpoint/2010/main" val="1674187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E012-13C3-402E-91B4-E5C3D2248222}"/>
              </a:ext>
            </a:extLst>
          </p:cNvPr>
          <p:cNvSpPr>
            <a:spLocks noGrp="1"/>
          </p:cNvSpPr>
          <p:nvPr>
            <p:ph type="title"/>
          </p:nvPr>
        </p:nvSpPr>
        <p:spPr>
          <a:xfrm>
            <a:off x="263352" y="85897"/>
            <a:ext cx="11074400" cy="438711"/>
          </a:xfrm>
        </p:spPr>
        <p:txBody>
          <a:bodyPr/>
          <a:lstStyle/>
          <a:p>
            <a:r>
              <a:rPr lang="en-GB" dirty="0"/>
              <a:t>Aims</a:t>
            </a:r>
          </a:p>
        </p:txBody>
      </p:sp>
      <p:sp>
        <p:nvSpPr>
          <p:cNvPr id="3" name="Content Placeholder 2">
            <a:extLst>
              <a:ext uri="{FF2B5EF4-FFF2-40B4-BE49-F238E27FC236}">
                <a16:creationId xmlns:a16="http://schemas.microsoft.com/office/drawing/2014/main" id="{9A2B4E2F-84FF-4F4A-AE86-858AF3F0F32D}"/>
              </a:ext>
            </a:extLst>
          </p:cNvPr>
          <p:cNvSpPr>
            <a:spLocks noGrp="1"/>
          </p:cNvSpPr>
          <p:nvPr>
            <p:ph idx="1"/>
          </p:nvPr>
        </p:nvSpPr>
        <p:spPr>
          <a:xfrm>
            <a:off x="752892" y="852321"/>
            <a:ext cx="10508660" cy="2310184"/>
          </a:xfrm>
        </p:spPr>
        <p:txBody>
          <a:bodyPr/>
          <a:lstStyle/>
          <a:p>
            <a:pPr marL="542925" indent="-542925">
              <a:spcAft>
                <a:spcPts val="1600"/>
              </a:spcAft>
              <a:buClr>
                <a:srgbClr val="FF0000"/>
              </a:buClr>
              <a:buFont typeface="Arial" panose="020B0604020202020204" pitchFamily="34" charset="0"/>
              <a:buChar char="•"/>
            </a:pPr>
            <a:r>
              <a:rPr lang="en-GB" sz="2000" dirty="0"/>
              <a:t>To review </a:t>
            </a:r>
            <a:r>
              <a:rPr lang="en-GB" sz="2000" b="1" dirty="0"/>
              <a:t>recent recruitment </a:t>
            </a:r>
            <a:r>
              <a:rPr lang="en-GB" sz="2000" dirty="0"/>
              <a:t>into Postgraduate Initial Teacher Training (PG ITT) in England </a:t>
            </a:r>
            <a:r>
              <a:rPr lang="en-GB" sz="2000" dirty="0">
                <a:solidFill>
                  <a:schemeClr val="accent6">
                    <a:lumMod val="40000"/>
                    <a:lumOff val="60000"/>
                  </a:schemeClr>
                </a:solidFill>
              </a:rPr>
              <a:t>– with a focus on the sciences</a:t>
            </a:r>
            <a:r>
              <a:rPr lang="en-GB" sz="2000" dirty="0"/>
              <a:t>.</a:t>
            </a:r>
          </a:p>
          <a:p>
            <a:pPr marL="542925" indent="-542925">
              <a:spcAft>
                <a:spcPts val="1600"/>
              </a:spcAft>
              <a:buClr>
                <a:srgbClr val="FF0000"/>
              </a:buClr>
              <a:buFont typeface="Arial" panose="020B0604020202020204" pitchFamily="34" charset="0"/>
              <a:buChar char="•"/>
            </a:pPr>
            <a:r>
              <a:rPr lang="en-GB" sz="2000" dirty="0"/>
              <a:t>To </a:t>
            </a:r>
            <a:r>
              <a:rPr lang="en-GB" sz="2000" b="1" dirty="0"/>
              <a:t>predict</a:t>
            </a:r>
            <a:r>
              <a:rPr lang="en-GB" sz="2000" dirty="0"/>
              <a:t> success against the PG ITT target for 2024-25</a:t>
            </a:r>
          </a:p>
          <a:p>
            <a:pPr marL="542925" indent="-542925">
              <a:spcAft>
                <a:spcPts val="1600"/>
              </a:spcAft>
              <a:buClr>
                <a:srgbClr val="FF0000"/>
              </a:buClr>
              <a:buFont typeface="Arial" panose="020B0604020202020204" pitchFamily="34" charset="0"/>
              <a:buChar char="•"/>
            </a:pPr>
            <a:r>
              <a:rPr lang="en-GB" sz="2000" dirty="0"/>
              <a:t>To review the use of </a:t>
            </a:r>
            <a:r>
              <a:rPr lang="en-GB" sz="2000" b="1" dirty="0"/>
              <a:t>bursaries</a:t>
            </a:r>
            <a:r>
              <a:rPr lang="en-GB" sz="2000" dirty="0"/>
              <a:t> and subject knowledge enhancement (</a:t>
            </a:r>
            <a:r>
              <a:rPr lang="en-GB" sz="2000" b="1" dirty="0"/>
              <a:t>SKE</a:t>
            </a:r>
            <a:r>
              <a:rPr lang="en-GB" sz="2000" dirty="0"/>
              <a:t>) courses</a:t>
            </a:r>
          </a:p>
        </p:txBody>
      </p:sp>
      <p:pic>
        <p:nvPicPr>
          <p:cNvPr id="5" name="Picture 4">
            <a:extLst>
              <a:ext uri="{FF2B5EF4-FFF2-40B4-BE49-F238E27FC236}">
                <a16:creationId xmlns:a16="http://schemas.microsoft.com/office/drawing/2014/main" id="{891DB23B-1151-4934-BE63-B4A7F1E453F7}"/>
              </a:ext>
            </a:extLst>
          </p:cNvPr>
          <p:cNvPicPr>
            <a:picLocks noChangeAspect="1"/>
          </p:cNvPicPr>
          <p:nvPr/>
        </p:nvPicPr>
        <p:blipFill>
          <a:blip r:embed="rId2"/>
          <a:stretch>
            <a:fillRect/>
          </a:stretch>
        </p:blipFill>
        <p:spPr>
          <a:xfrm>
            <a:off x="599144" y="765429"/>
            <a:ext cx="554784" cy="566977"/>
          </a:xfrm>
          <a:prstGeom prst="rect">
            <a:avLst/>
          </a:prstGeom>
        </p:spPr>
      </p:pic>
      <p:pic>
        <p:nvPicPr>
          <p:cNvPr id="6" name="Picture 5">
            <a:extLst>
              <a:ext uri="{FF2B5EF4-FFF2-40B4-BE49-F238E27FC236}">
                <a16:creationId xmlns:a16="http://schemas.microsoft.com/office/drawing/2014/main" id="{3C440A8B-4D40-47F2-837E-427A6D7BE90F}"/>
              </a:ext>
            </a:extLst>
          </p:cNvPr>
          <p:cNvPicPr>
            <a:picLocks noChangeAspect="1"/>
          </p:cNvPicPr>
          <p:nvPr/>
        </p:nvPicPr>
        <p:blipFill>
          <a:blip r:embed="rId2"/>
          <a:stretch>
            <a:fillRect/>
          </a:stretch>
        </p:blipFill>
        <p:spPr>
          <a:xfrm>
            <a:off x="599144" y="1682980"/>
            <a:ext cx="554784" cy="566977"/>
          </a:xfrm>
          <a:prstGeom prst="rect">
            <a:avLst/>
          </a:prstGeom>
        </p:spPr>
      </p:pic>
      <p:pic>
        <p:nvPicPr>
          <p:cNvPr id="4" name="Picture 3">
            <a:extLst>
              <a:ext uri="{FF2B5EF4-FFF2-40B4-BE49-F238E27FC236}">
                <a16:creationId xmlns:a16="http://schemas.microsoft.com/office/drawing/2014/main" id="{CBA9E708-4FB7-7E69-D009-0212F4C95CC5}"/>
              </a:ext>
            </a:extLst>
          </p:cNvPr>
          <p:cNvPicPr>
            <a:picLocks noChangeAspect="1"/>
          </p:cNvPicPr>
          <p:nvPr/>
        </p:nvPicPr>
        <p:blipFill>
          <a:blip r:embed="rId2"/>
          <a:stretch>
            <a:fillRect/>
          </a:stretch>
        </p:blipFill>
        <p:spPr>
          <a:xfrm>
            <a:off x="599144" y="2272191"/>
            <a:ext cx="554784" cy="566977"/>
          </a:xfrm>
          <a:prstGeom prst="rect">
            <a:avLst/>
          </a:prstGeom>
        </p:spPr>
      </p:pic>
    </p:spTree>
    <p:extLst>
      <p:ext uri="{BB962C8B-B14F-4D97-AF65-F5344CB8AC3E}">
        <p14:creationId xmlns:p14="http://schemas.microsoft.com/office/powerpoint/2010/main" val="36711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06DAAA-29E6-787B-47FB-1A0D4E27DF57}"/>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CFBB8E89-A720-D898-322E-6CCB5A1F6615}"/>
              </a:ext>
            </a:extLst>
          </p:cNvPr>
          <p:cNvPicPr>
            <a:picLocks noChangeAspect="1"/>
          </p:cNvPicPr>
          <p:nvPr/>
        </p:nvPicPr>
        <p:blipFill>
          <a:blip r:embed="rId2"/>
          <a:stretch>
            <a:fillRect/>
          </a:stretch>
        </p:blipFill>
        <p:spPr>
          <a:xfrm>
            <a:off x="-15498645" y="-5238750"/>
            <a:ext cx="26277904" cy="14097000"/>
          </a:xfrm>
          <a:prstGeom prst="rect">
            <a:avLst/>
          </a:prstGeom>
        </p:spPr>
      </p:pic>
    </p:spTree>
    <p:extLst>
      <p:ext uri="{BB962C8B-B14F-4D97-AF65-F5344CB8AC3E}">
        <p14:creationId xmlns:p14="http://schemas.microsoft.com/office/powerpoint/2010/main" val="38203511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D60CAC-8E8D-B04D-D12A-3B236336CC1F}"/>
              </a:ext>
            </a:extLst>
          </p:cNvPr>
          <p:cNvPicPr>
            <a:picLocks noChangeAspect="1"/>
          </p:cNvPicPr>
          <p:nvPr/>
        </p:nvPicPr>
        <p:blipFill>
          <a:blip r:embed="rId2"/>
          <a:stretch>
            <a:fillRect/>
          </a:stretch>
        </p:blipFill>
        <p:spPr>
          <a:xfrm>
            <a:off x="982980" y="586740"/>
            <a:ext cx="10226040" cy="5684520"/>
          </a:xfrm>
          <a:prstGeom prst="rect">
            <a:avLst/>
          </a:prstGeom>
        </p:spPr>
      </p:pic>
      <p:sp>
        <p:nvSpPr>
          <p:cNvPr id="2" name="Title 1">
            <a:extLst>
              <a:ext uri="{FF2B5EF4-FFF2-40B4-BE49-F238E27FC236}">
                <a16:creationId xmlns:a16="http://schemas.microsoft.com/office/drawing/2014/main" id="{1141AC55-2D49-1DCA-33FC-F0528F124D8C}"/>
              </a:ext>
            </a:extLst>
          </p:cNvPr>
          <p:cNvSpPr>
            <a:spLocks noGrp="1"/>
          </p:cNvSpPr>
          <p:nvPr>
            <p:ph type="title"/>
          </p:nvPr>
        </p:nvSpPr>
        <p:spPr/>
        <p:txBody>
          <a:bodyPr/>
          <a:lstStyle/>
          <a:p>
            <a:r>
              <a:rPr lang="en-GB" dirty="0"/>
              <a:t>Biology</a:t>
            </a:r>
            <a:r>
              <a:rPr lang="en-GB" b="0" dirty="0"/>
              <a:t> (raw numbers)</a:t>
            </a:r>
            <a:endParaRPr lang="en-GB" dirty="0"/>
          </a:p>
        </p:txBody>
      </p:sp>
      <p:sp>
        <p:nvSpPr>
          <p:cNvPr id="5" name="Rectangular Callout 9">
            <a:extLst>
              <a:ext uri="{FF2B5EF4-FFF2-40B4-BE49-F238E27FC236}">
                <a16:creationId xmlns:a16="http://schemas.microsoft.com/office/drawing/2014/main" id="{1C7F240D-6009-4AE5-003A-3E2399C6C980}"/>
              </a:ext>
            </a:extLst>
          </p:cNvPr>
          <p:cNvSpPr/>
          <p:nvPr/>
        </p:nvSpPr>
        <p:spPr>
          <a:xfrm>
            <a:off x="2269289" y="2711838"/>
            <a:ext cx="2575249" cy="1126737"/>
          </a:xfrm>
          <a:prstGeom prst="wedgeRectCallout">
            <a:avLst>
              <a:gd name="adj1" fmla="val 37169"/>
              <a:gd name="adj2" fmla="val 116142"/>
            </a:avLst>
          </a:prstGeom>
          <a:solidFill>
            <a:srgbClr val="FFFFCC"/>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spcAft>
                <a:spcPts val="0"/>
              </a:spcAft>
            </a:pPr>
            <a:r>
              <a:rPr lang="en-GB" sz="2000" dirty="0">
                <a:solidFill>
                  <a:schemeClr val="tx1"/>
                </a:solidFill>
                <a:latin typeface="Verdana" pitchFamily="34" charset="0"/>
                <a:ea typeface="Verdana" pitchFamily="34" charset="0"/>
                <a:cs typeface="Verdana" pitchFamily="34" charset="0"/>
              </a:rPr>
              <a:t>Recruitment improvement on last two years</a:t>
            </a:r>
          </a:p>
        </p:txBody>
      </p:sp>
      <p:sp>
        <p:nvSpPr>
          <p:cNvPr id="7" name="TextBox 6">
            <a:extLst>
              <a:ext uri="{FF2B5EF4-FFF2-40B4-BE49-F238E27FC236}">
                <a16:creationId xmlns:a16="http://schemas.microsoft.com/office/drawing/2014/main" id="{F2FA9C5E-CB85-EEFC-23C8-00321A2BA23B}"/>
              </a:ext>
            </a:extLst>
          </p:cNvPr>
          <p:cNvSpPr txBox="1"/>
          <p:nvPr/>
        </p:nvSpPr>
        <p:spPr>
          <a:xfrm rot="20444488">
            <a:off x="6304069" y="3830078"/>
            <a:ext cx="1122680" cy="307777"/>
          </a:xfrm>
          <a:prstGeom prst="rect">
            <a:avLst/>
          </a:prstGeom>
          <a:noFill/>
        </p:spPr>
        <p:txBody>
          <a:bodyPr wrap="square" lIns="0" tIns="0" rIns="0" bIns="0">
            <a:noAutofit/>
          </a:bodyPr>
          <a:lstStyle/>
          <a:p>
            <a:r>
              <a:rPr lang="en-GB" sz="1400" b="1" dirty="0">
                <a:solidFill>
                  <a:srgbClr val="FF8BBA"/>
                </a:solidFill>
                <a:latin typeface="Verdana" pitchFamily="34" charset="0"/>
                <a:ea typeface="Verdana" pitchFamily="34" charset="0"/>
                <a:cs typeface="Verdana" pitchFamily="34" charset="0"/>
              </a:rPr>
              <a:t>2022-23</a:t>
            </a:r>
            <a:endParaRPr lang="en-GB" sz="1400" b="1" dirty="0">
              <a:solidFill>
                <a:srgbClr val="FF8BBA"/>
              </a:solidFill>
            </a:endParaRPr>
          </a:p>
        </p:txBody>
      </p:sp>
      <p:sp>
        <p:nvSpPr>
          <p:cNvPr id="8" name="TextBox 7">
            <a:extLst>
              <a:ext uri="{FF2B5EF4-FFF2-40B4-BE49-F238E27FC236}">
                <a16:creationId xmlns:a16="http://schemas.microsoft.com/office/drawing/2014/main" id="{333FE66D-A487-A2AE-2E81-4D21B0095E3E}"/>
              </a:ext>
            </a:extLst>
          </p:cNvPr>
          <p:cNvSpPr txBox="1"/>
          <p:nvPr/>
        </p:nvSpPr>
        <p:spPr>
          <a:xfrm rot="20814981">
            <a:off x="6254863" y="4525517"/>
            <a:ext cx="1036320" cy="307777"/>
          </a:xfrm>
          <a:prstGeom prst="rect">
            <a:avLst/>
          </a:prstGeom>
          <a:noFill/>
        </p:spPr>
        <p:txBody>
          <a:bodyPr wrap="square" lIns="0" tIns="0" rIns="0" bIns="0">
            <a:noAutofit/>
          </a:bodyPr>
          <a:lstStyle/>
          <a:p>
            <a:r>
              <a:rPr lang="en-GB" sz="1400" b="1" dirty="0">
                <a:solidFill>
                  <a:srgbClr val="E371FF"/>
                </a:solidFill>
                <a:latin typeface="Verdana" pitchFamily="34" charset="0"/>
                <a:ea typeface="Verdana" pitchFamily="34" charset="0"/>
                <a:cs typeface="Verdana" pitchFamily="34" charset="0"/>
              </a:rPr>
              <a:t>2021-22</a:t>
            </a:r>
            <a:endParaRPr lang="en-GB" sz="1400" b="1" dirty="0">
              <a:solidFill>
                <a:srgbClr val="E371FF"/>
              </a:solidFill>
            </a:endParaRPr>
          </a:p>
        </p:txBody>
      </p:sp>
      <p:grpSp>
        <p:nvGrpSpPr>
          <p:cNvPr id="11" name="Group 10">
            <a:extLst>
              <a:ext uri="{FF2B5EF4-FFF2-40B4-BE49-F238E27FC236}">
                <a16:creationId xmlns:a16="http://schemas.microsoft.com/office/drawing/2014/main" id="{09BB4699-C387-86E8-0153-F9A990E39455}"/>
              </a:ext>
            </a:extLst>
          </p:cNvPr>
          <p:cNvGrpSpPr/>
          <p:nvPr/>
        </p:nvGrpSpPr>
        <p:grpSpPr>
          <a:xfrm>
            <a:off x="982980" y="620713"/>
            <a:ext cx="10294303" cy="5481955"/>
            <a:chOff x="982980" y="620713"/>
            <a:chExt cx="10294303" cy="5481955"/>
          </a:xfrm>
        </p:grpSpPr>
        <p:sp>
          <p:nvSpPr>
            <p:cNvPr id="4" name="Rectangle 3">
              <a:extLst>
                <a:ext uri="{FF2B5EF4-FFF2-40B4-BE49-F238E27FC236}">
                  <a16:creationId xmlns:a16="http://schemas.microsoft.com/office/drawing/2014/main" id="{8B3EC624-E3B2-E169-63FF-4CBC18CD066F}"/>
                </a:ext>
              </a:extLst>
            </p:cNvPr>
            <p:cNvSpPr/>
            <p:nvPr/>
          </p:nvSpPr>
          <p:spPr bwMode="auto">
            <a:xfrm>
              <a:off x="982980" y="620713"/>
              <a:ext cx="10226040" cy="5222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9" name="Rectangle 8">
              <a:extLst>
                <a:ext uri="{FF2B5EF4-FFF2-40B4-BE49-F238E27FC236}">
                  <a16:creationId xmlns:a16="http://schemas.microsoft.com/office/drawing/2014/main" id="{3A93549B-C32B-D9ED-4453-B03801E61C44}"/>
                </a:ext>
              </a:extLst>
            </p:cNvPr>
            <p:cNvSpPr/>
            <p:nvPr/>
          </p:nvSpPr>
          <p:spPr bwMode="auto">
            <a:xfrm>
              <a:off x="1051243" y="5580381"/>
              <a:ext cx="10226040" cy="5222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10" name="Rectangle 9">
              <a:extLst>
                <a:ext uri="{FF2B5EF4-FFF2-40B4-BE49-F238E27FC236}">
                  <a16:creationId xmlns:a16="http://schemas.microsoft.com/office/drawing/2014/main" id="{A77991E1-BBF8-6157-E97F-D63E230295F0}"/>
                </a:ext>
              </a:extLst>
            </p:cNvPr>
            <p:cNvSpPr/>
            <p:nvPr/>
          </p:nvSpPr>
          <p:spPr bwMode="auto">
            <a:xfrm>
              <a:off x="10020300" y="1722120"/>
              <a:ext cx="156462" cy="33527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grpSp>
    </p:spTree>
    <p:extLst>
      <p:ext uri="{BB962C8B-B14F-4D97-AF65-F5344CB8AC3E}">
        <p14:creationId xmlns:p14="http://schemas.microsoft.com/office/powerpoint/2010/main" val="192508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5405BB-704D-6927-033E-0C87B2C68B56}"/>
              </a:ext>
            </a:extLst>
          </p:cNvPr>
          <p:cNvPicPr>
            <a:picLocks noChangeAspect="1"/>
          </p:cNvPicPr>
          <p:nvPr/>
        </p:nvPicPr>
        <p:blipFill>
          <a:blip r:embed="rId2"/>
          <a:stretch>
            <a:fillRect/>
          </a:stretch>
        </p:blipFill>
        <p:spPr>
          <a:xfrm>
            <a:off x="982980" y="586740"/>
            <a:ext cx="10226040" cy="5684520"/>
          </a:xfrm>
          <a:prstGeom prst="rect">
            <a:avLst/>
          </a:prstGeom>
        </p:spPr>
      </p:pic>
      <p:sp>
        <p:nvSpPr>
          <p:cNvPr id="2" name="Title 1">
            <a:extLst>
              <a:ext uri="{FF2B5EF4-FFF2-40B4-BE49-F238E27FC236}">
                <a16:creationId xmlns:a16="http://schemas.microsoft.com/office/drawing/2014/main" id="{8D3DC05C-12D0-8034-33A8-39D00B0A2795}"/>
              </a:ext>
            </a:extLst>
          </p:cNvPr>
          <p:cNvSpPr>
            <a:spLocks noGrp="1"/>
          </p:cNvSpPr>
          <p:nvPr>
            <p:ph type="title"/>
          </p:nvPr>
        </p:nvSpPr>
        <p:spPr/>
        <p:txBody>
          <a:bodyPr/>
          <a:lstStyle/>
          <a:p>
            <a:r>
              <a:rPr lang="en-GB" dirty="0"/>
              <a:t>Biology</a:t>
            </a:r>
            <a:r>
              <a:rPr lang="en-GB" b="0" dirty="0"/>
              <a:t> (against ITT target)</a:t>
            </a:r>
          </a:p>
        </p:txBody>
      </p:sp>
      <p:sp>
        <p:nvSpPr>
          <p:cNvPr id="7" name="Rectangular Callout 9">
            <a:extLst>
              <a:ext uri="{FF2B5EF4-FFF2-40B4-BE49-F238E27FC236}">
                <a16:creationId xmlns:a16="http://schemas.microsoft.com/office/drawing/2014/main" id="{7122EF33-87BC-0E08-5F4D-DE073BE025B2}"/>
              </a:ext>
            </a:extLst>
          </p:cNvPr>
          <p:cNvSpPr/>
          <p:nvPr/>
        </p:nvSpPr>
        <p:spPr>
          <a:xfrm>
            <a:off x="2711126" y="2062745"/>
            <a:ext cx="2784799" cy="1366255"/>
          </a:xfrm>
          <a:prstGeom prst="wedgeRectCallout">
            <a:avLst>
              <a:gd name="adj1" fmla="val 64381"/>
              <a:gd name="adj2" fmla="val 36991"/>
            </a:avLst>
          </a:prstGeom>
          <a:solidFill>
            <a:srgbClr val="FFFFCC"/>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spcAft>
                <a:spcPts val="0"/>
              </a:spcAft>
            </a:pPr>
            <a:r>
              <a:rPr lang="en-GB" sz="2000" dirty="0">
                <a:solidFill>
                  <a:schemeClr val="tx1"/>
                </a:solidFill>
                <a:latin typeface="Verdana" pitchFamily="34" charset="0"/>
                <a:ea typeface="Verdana" pitchFamily="34" charset="0"/>
                <a:cs typeface="Verdana" pitchFamily="34" charset="0"/>
              </a:rPr>
              <a:t>Once </a:t>
            </a:r>
            <a:r>
              <a:rPr lang="en-GB" sz="2000" dirty="0" err="1">
                <a:solidFill>
                  <a:schemeClr val="tx1"/>
                </a:solidFill>
                <a:latin typeface="Verdana" pitchFamily="34" charset="0"/>
                <a:ea typeface="Verdana" pitchFamily="34" charset="0"/>
                <a:cs typeface="Verdana" pitchFamily="34" charset="0"/>
              </a:rPr>
              <a:t>TeachFirst</a:t>
            </a:r>
            <a:r>
              <a:rPr lang="en-GB" sz="2000" dirty="0">
                <a:solidFill>
                  <a:schemeClr val="tx1"/>
                </a:solidFill>
                <a:latin typeface="Verdana" pitchFamily="34" charset="0"/>
                <a:ea typeface="Verdana" pitchFamily="34" charset="0"/>
                <a:cs typeface="Verdana" pitchFamily="34" charset="0"/>
              </a:rPr>
              <a:t> has been included</a:t>
            </a:r>
          </a:p>
          <a:p>
            <a:pPr>
              <a:spcAft>
                <a:spcPts val="0"/>
              </a:spcAft>
            </a:pPr>
            <a:r>
              <a:rPr lang="en-GB" sz="2000" dirty="0">
                <a:solidFill>
                  <a:schemeClr val="tx1"/>
                </a:solidFill>
                <a:latin typeface="Verdana" pitchFamily="34" charset="0"/>
                <a:ea typeface="Verdana" pitchFamily="34" charset="0"/>
                <a:cs typeface="Verdana" pitchFamily="34" charset="0"/>
              </a:rPr>
              <a:t>likely to reach </a:t>
            </a:r>
            <a:r>
              <a:rPr lang="en-GB" sz="2000" b="1" dirty="0">
                <a:solidFill>
                  <a:schemeClr val="tx1"/>
                </a:solidFill>
                <a:latin typeface="Verdana" pitchFamily="34" charset="0"/>
                <a:ea typeface="Verdana" pitchFamily="34" charset="0"/>
                <a:cs typeface="Verdana" pitchFamily="34" charset="0"/>
              </a:rPr>
              <a:t>100%</a:t>
            </a:r>
          </a:p>
        </p:txBody>
      </p:sp>
      <p:grpSp>
        <p:nvGrpSpPr>
          <p:cNvPr id="5" name="Group 4">
            <a:extLst>
              <a:ext uri="{FF2B5EF4-FFF2-40B4-BE49-F238E27FC236}">
                <a16:creationId xmlns:a16="http://schemas.microsoft.com/office/drawing/2014/main" id="{C0B4B51A-F7ED-6407-EC78-470283E52C14}"/>
              </a:ext>
            </a:extLst>
          </p:cNvPr>
          <p:cNvGrpSpPr/>
          <p:nvPr/>
        </p:nvGrpSpPr>
        <p:grpSpPr>
          <a:xfrm>
            <a:off x="982980" y="620713"/>
            <a:ext cx="10294303" cy="5481955"/>
            <a:chOff x="982980" y="620713"/>
            <a:chExt cx="10294303" cy="5481955"/>
          </a:xfrm>
        </p:grpSpPr>
        <p:sp>
          <p:nvSpPr>
            <p:cNvPr id="6" name="Rectangle 5">
              <a:extLst>
                <a:ext uri="{FF2B5EF4-FFF2-40B4-BE49-F238E27FC236}">
                  <a16:creationId xmlns:a16="http://schemas.microsoft.com/office/drawing/2014/main" id="{94EFE8A7-7DA6-668F-2B81-1F774C622E40}"/>
                </a:ext>
              </a:extLst>
            </p:cNvPr>
            <p:cNvSpPr/>
            <p:nvPr/>
          </p:nvSpPr>
          <p:spPr bwMode="auto">
            <a:xfrm>
              <a:off x="982980" y="620713"/>
              <a:ext cx="10226040" cy="5222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8" name="Rectangle 7">
              <a:extLst>
                <a:ext uri="{FF2B5EF4-FFF2-40B4-BE49-F238E27FC236}">
                  <a16:creationId xmlns:a16="http://schemas.microsoft.com/office/drawing/2014/main" id="{9656553F-1EC0-5914-DE9E-EE8274C58B03}"/>
                </a:ext>
              </a:extLst>
            </p:cNvPr>
            <p:cNvSpPr/>
            <p:nvPr/>
          </p:nvSpPr>
          <p:spPr bwMode="auto">
            <a:xfrm>
              <a:off x="1051243" y="5580381"/>
              <a:ext cx="10226040" cy="5222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9" name="Rectangle 8">
              <a:extLst>
                <a:ext uri="{FF2B5EF4-FFF2-40B4-BE49-F238E27FC236}">
                  <a16:creationId xmlns:a16="http://schemas.microsoft.com/office/drawing/2014/main" id="{56A7B113-E133-224E-A89A-6D7B036843B6}"/>
                </a:ext>
              </a:extLst>
            </p:cNvPr>
            <p:cNvSpPr/>
            <p:nvPr/>
          </p:nvSpPr>
          <p:spPr bwMode="auto">
            <a:xfrm>
              <a:off x="10020300" y="1722120"/>
              <a:ext cx="156462" cy="33527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grpSp>
    </p:spTree>
    <p:extLst>
      <p:ext uri="{BB962C8B-B14F-4D97-AF65-F5344CB8AC3E}">
        <p14:creationId xmlns:p14="http://schemas.microsoft.com/office/powerpoint/2010/main" val="145974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DE2F59-1336-4C04-BBCC-6F4E1AA7F478}"/>
              </a:ext>
            </a:extLst>
          </p:cNvPr>
          <p:cNvPicPr>
            <a:picLocks noChangeAspect="1"/>
          </p:cNvPicPr>
          <p:nvPr/>
        </p:nvPicPr>
        <p:blipFill>
          <a:blip r:embed="rId2"/>
          <a:stretch>
            <a:fillRect/>
          </a:stretch>
        </p:blipFill>
        <p:spPr>
          <a:xfrm>
            <a:off x="982980" y="586740"/>
            <a:ext cx="10226040" cy="5684520"/>
          </a:xfrm>
          <a:prstGeom prst="rect">
            <a:avLst/>
          </a:prstGeom>
        </p:spPr>
      </p:pic>
      <p:sp>
        <p:nvSpPr>
          <p:cNvPr id="2" name="Title 1">
            <a:extLst>
              <a:ext uri="{FF2B5EF4-FFF2-40B4-BE49-F238E27FC236}">
                <a16:creationId xmlns:a16="http://schemas.microsoft.com/office/drawing/2014/main" id="{05493544-D9CC-79C1-F285-391ADB60A83C}"/>
              </a:ext>
            </a:extLst>
          </p:cNvPr>
          <p:cNvSpPr>
            <a:spLocks noGrp="1"/>
          </p:cNvSpPr>
          <p:nvPr>
            <p:ph type="title"/>
          </p:nvPr>
        </p:nvSpPr>
        <p:spPr/>
        <p:txBody>
          <a:bodyPr/>
          <a:lstStyle/>
          <a:p>
            <a:r>
              <a:rPr lang="en-GB" dirty="0"/>
              <a:t>Chemistry</a:t>
            </a:r>
            <a:r>
              <a:rPr lang="en-GB" b="0" dirty="0"/>
              <a:t> (raw numbers)</a:t>
            </a:r>
          </a:p>
        </p:txBody>
      </p:sp>
      <p:sp>
        <p:nvSpPr>
          <p:cNvPr id="7" name="Rectangular Callout 9">
            <a:extLst>
              <a:ext uri="{FF2B5EF4-FFF2-40B4-BE49-F238E27FC236}">
                <a16:creationId xmlns:a16="http://schemas.microsoft.com/office/drawing/2014/main" id="{8CAC4F29-9C45-C92D-4570-B14E66A897F4}"/>
              </a:ext>
            </a:extLst>
          </p:cNvPr>
          <p:cNvSpPr/>
          <p:nvPr/>
        </p:nvSpPr>
        <p:spPr>
          <a:xfrm>
            <a:off x="5257800" y="4340639"/>
            <a:ext cx="3230880" cy="789908"/>
          </a:xfrm>
          <a:prstGeom prst="wedgeRectCallout">
            <a:avLst>
              <a:gd name="adj1" fmla="val -63231"/>
              <a:gd name="adj2" fmla="val -5317"/>
            </a:avLst>
          </a:prstGeom>
          <a:solidFill>
            <a:srgbClr val="FFFFCC"/>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spcAft>
                <a:spcPts val="0"/>
              </a:spcAft>
            </a:pPr>
            <a:r>
              <a:rPr lang="en-GB" sz="2000" dirty="0">
                <a:solidFill>
                  <a:schemeClr val="tx1"/>
                </a:solidFill>
                <a:latin typeface="Verdana" pitchFamily="34" charset="0"/>
                <a:ea typeface="Verdana" pitchFamily="34" charset="0"/>
                <a:cs typeface="Verdana" pitchFamily="34" charset="0"/>
              </a:rPr>
              <a:t>Recruitment similar to last couple of years</a:t>
            </a:r>
          </a:p>
        </p:txBody>
      </p:sp>
      <p:sp>
        <p:nvSpPr>
          <p:cNvPr id="9" name="TextBox 8">
            <a:extLst>
              <a:ext uri="{FF2B5EF4-FFF2-40B4-BE49-F238E27FC236}">
                <a16:creationId xmlns:a16="http://schemas.microsoft.com/office/drawing/2014/main" id="{EBB13502-BDB6-D464-60B8-5DF047379062}"/>
              </a:ext>
            </a:extLst>
          </p:cNvPr>
          <p:cNvSpPr txBox="1"/>
          <p:nvPr/>
        </p:nvSpPr>
        <p:spPr>
          <a:xfrm rot="20444488">
            <a:off x="5082028" y="3642049"/>
            <a:ext cx="1122680" cy="307777"/>
          </a:xfrm>
          <a:prstGeom prst="rect">
            <a:avLst/>
          </a:prstGeom>
          <a:noFill/>
        </p:spPr>
        <p:txBody>
          <a:bodyPr wrap="square" lIns="0" tIns="0" rIns="0" bIns="0">
            <a:noAutofit/>
          </a:bodyPr>
          <a:lstStyle/>
          <a:p>
            <a:r>
              <a:rPr lang="en-GB" sz="1400" b="1" dirty="0">
                <a:solidFill>
                  <a:srgbClr val="FF8BBA"/>
                </a:solidFill>
                <a:latin typeface="Verdana" pitchFamily="34" charset="0"/>
                <a:ea typeface="Verdana" pitchFamily="34" charset="0"/>
                <a:cs typeface="Verdana" pitchFamily="34" charset="0"/>
              </a:rPr>
              <a:t>2022-23</a:t>
            </a:r>
            <a:endParaRPr lang="en-GB" sz="1400" b="1" dirty="0">
              <a:solidFill>
                <a:srgbClr val="FF8BBA"/>
              </a:solidFill>
            </a:endParaRPr>
          </a:p>
        </p:txBody>
      </p:sp>
      <p:sp>
        <p:nvSpPr>
          <p:cNvPr id="10" name="TextBox 9">
            <a:extLst>
              <a:ext uri="{FF2B5EF4-FFF2-40B4-BE49-F238E27FC236}">
                <a16:creationId xmlns:a16="http://schemas.microsoft.com/office/drawing/2014/main" id="{E2510289-B96E-4BBD-A2B3-C25CBCEE3D54}"/>
              </a:ext>
            </a:extLst>
          </p:cNvPr>
          <p:cNvSpPr txBox="1"/>
          <p:nvPr/>
        </p:nvSpPr>
        <p:spPr>
          <a:xfrm rot="19775854">
            <a:off x="7097901" y="3007262"/>
            <a:ext cx="1036320" cy="307777"/>
          </a:xfrm>
          <a:prstGeom prst="rect">
            <a:avLst/>
          </a:prstGeom>
          <a:noFill/>
        </p:spPr>
        <p:txBody>
          <a:bodyPr wrap="square" lIns="0" tIns="0" rIns="0" bIns="0">
            <a:noAutofit/>
          </a:bodyPr>
          <a:lstStyle/>
          <a:p>
            <a:r>
              <a:rPr lang="en-GB" sz="1400" b="1" dirty="0">
                <a:solidFill>
                  <a:srgbClr val="E371FF"/>
                </a:solidFill>
                <a:latin typeface="Verdana" pitchFamily="34" charset="0"/>
                <a:ea typeface="Verdana" pitchFamily="34" charset="0"/>
                <a:cs typeface="Verdana" pitchFamily="34" charset="0"/>
              </a:rPr>
              <a:t>2021-22</a:t>
            </a:r>
            <a:endParaRPr lang="en-GB" sz="1400" b="1" dirty="0">
              <a:solidFill>
                <a:srgbClr val="E371FF"/>
              </a:solidFill>
            </a:endParaRPr>
          </a:p>
        </p:txBody>
      </p:sp>
      <p:grpSp>
        <p:nvGrpSpPr>
          <p:cNvPr id="4" name="Group 3">
            <a:extLst>
              <a:ext uri="{FF2B5EF4-FFF2-40B4-BE49-F238E27FC236}">
                <a16:creationId xmlns:a16="http://schemas.microsoft.com/office/drawing/2014/main" id="{1503FE71-5B78-9625-6FE1-30008D8576C1}"/>
              </a:ext>
            </a:extLst>
          </p:cNvPr>
          <p:cNvGrpSpPr/>
          <p:nvPr/>
        </p:nvGrpSpPr>
        <p:grpSpPr>
          <a:xfrm>
            <a:off x="982980" y="620713"/>
            <a:ext cx="10294303" cy="5481955"/>
            <a:chOff x="982980" y="620713"/>
            <a:chExt cx="10294303" cy="5481955"/>
          </a:xfrm>
        </p:grpSpPr>
        <p:sp>
          <p:nvSpPr>
            <p:cNvPr id="8" name="Rectangle 7">
              <a:extLst>
                <a:ext uri="{FF2B5EF4-FFF2-40B4-BE49-F238E27FC236}">
                  <a16:creationId xmlns:a16="http://schemas.microsoft.com/office/drawing/2014/main" id="{84EB61DB-9D1C-003D-0008-0CA0C6B78334}"/>
                </a:ext>
              </a:extLst>
            </p:cNvPr>
            <p:cNvSpPr/>
            <p:nvPr/>
          </p:nvSpPr>
          <p:spPr bwMode="auto">
            <a:xfrm>
              <a:off x="982980" y="620713"/>
              <a:ext cx="10226040" cy="5222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11" name="Rectangle 10">
              <a:extLst>
                <a:ext uri="{FF2B5EF4-FFF2-40B4-BE49-F238E27FC236}">
                  <a16:creationId xmlns:a16="http://schemas.microsoft.com/office/drawing/2014/main" id="{7D9C89FD-69A2-42D8-E026-718C36798A10}"/>
                </a:ext>
              </a:extLst>
            </p:cNvPr>
            <p:cNvSpPr/>
            <p:nvPr/>
          </p:nvSpPr>
          <p:spPr bwMode="auto">
            <a:xfrm>
              <a:off x="1051243" y="5580381"/>
              <a:ext cx="10226040" cy="5222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12" name="Rectangle 11">
              <a:extLst>
                <a:ext uri="{FF2B5EF4-FFF2-40B4-BE49-F238E27FC236}">
                  <a16:creationId xmlns:a16="http://schemas.microsoft.com/office/drawing/2014/main" id="{65969A49-59A5-7131-C21C-60D317ACA294}"/>
                </a:ext>
              </a:extLst>
            </p:cNvPr>
            <p:cNvSpPr/>
            <p:nvPr/>
          </p:nvSpPr>
          <p:spPr bwMode="auto">
            <a:xfrm>
              <a:off x="10020300" y="1722120"/>
              <a:ext cx="156462" cy="33527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grpSp>
    </p:spTree>
    <p:extLst>
      <p:ext uri="{BB962C8B-B14F-4D97-AF65-F5344CB8AC3E}">
        <p14:creationId xmlns:p14="http://schemas.microsoft.com/office/powerpoint/2010/main" val="135811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E76846-A510-6C03-292C-735978534373}"/>
              </a:ext>
            </a:extLst>
          </p:cNvPr>
          <p:cNvPicPr>
            <a:picLocks noChangeAspect="1"/>
          </p:cNvPicPr>
          <p:nvPr/>
        </p:nvPicPr>
        <p:blipFill>
          <a:blip r:embed="rId2"/>
          <a:stretch>
            <a:fillRect/>
          </a:stretch>
        </p:blipFill>
        <p:spPr>
          <a:xfrm>
            <a:off x="982980" y="586740"/>
            <a:ext cx="10226040" cy="5684520"/>
          </a:xfrm>
          <a:prstGeom prst="rect">
            <a:avLst/>
          </a:prstGeom>
        </p:spPr>
      </p:pic>
      <p:sp>
        <p:nvSpPr>
          <p:cNvPr id="2" name="Title 1">
            <a:extLst>
              <a:ext uri="{FF2B5EF4-FFF2-40B4-BE49-F238E27FC236}">
                <a16:creationId xmlns:a16="http://schemas.microsoft.com/office/drawing/2014/main" id="{E36AD57B-B5A1-EBDC-93CC-D709EA7D3207}"/>
              </a:ext>
            </a:extLst>
          </p:cNvPr>
          <p:cNvSpPr>
            <a:spLocks noGrp="1"/>
          </p:cNvSpPr>
          <p:nvPr>
            <p:ph type="title"/>
          </p:nvPr>
        </p:nvSpPr>
        <p:spPr/>
        <p:txBody>
          <a:bodyPr/>
          <a:lstStyle/>
          <a:p>
            <a:r>
              <a:rPr lang="en-GB" dirty="0"/>
              <a:t>Chemistry</a:t>
            </a:r>
            <a:r>
              <a:rPr lang="en-GB" b="0" dirty="0"/>
              <a:t> (against ITT target)</a:t>
            </a:r>
          </a:p>
        </p:txBody>
      </p:sp>
      <p:sp>
        <p:nvSpPr>
          <p:cNvPr id="7" name="Rectangular Callout 9">
            <a:extLst>
              <a:ext uri="{FF2B5EF4-FFF2-40B4-BE49-F238E27FC236}">
                <a16:creationId xmlns:a16="http://schemas.microsoft.com/office/drawing/2014/main" id="{E42D2061-A185-B70E-74CB-9F01119217A5}"/>
              </a:ext>
            </a:extLst>
          </p:cNvPr>
          <p:cNvSpPr/>
          <p:nvPr/>
        </p:nvSpPr>
        <p:spPr>
          <a:xfrm>
            <a:off x="6292527" y="3601985"/>
            <a:ext cx="2752414" cy="848095"/>
          </a:xfrm>
          <a:prstGeom prst="wedgeRectCallout">
            <a:avLst>
              <a:gd name="adj1" fmla="val 53307"/>
              <a:gd name="adj2" fmla="val -83406"/>
            </a:avLst>
          </a:prstGeom>
          <a:solidFill>
            <a:srgbClr val="FFFFCC"/>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spcAft>
                <a:spcPts val="0"/>
              </a:spcAft>
            </a:pPr>
            <a:r>
              <a:rPr lang="en-GB" sz="2000" dirty="0">
                <a:solidFill>
                  <a:schemeClr val="tx1"/>
                </a:solidFill>
                <a:latin typeface="Verdana" pitchFamily="34" charset="0"/>
                <a:ea typeface="Verdana" pitchFamily="34" charset="0"/>
                <a:cs typeface="Verdana" pitchFamily="34" charset="0"/>
              </a:rPr>
              <a:t>Could make around </a:t>
            </a:r>
            <a:r>
              <a:rPr lang="en-GB" sz="2000" b="1" dirty="0">
                <a:solidFill>
                  <a:schemeClr val="tx1"/>
                </a:solidFill>
                <a:latin typeface="Verdana" pitchFamily="34" charset="0"/>
                <a:ea typeface="Verdana" pitchFamily="34" charset="0"/>
                <a:cs typeface="Verdana" pitchFamily="34" charset="0"/>
              </a:rPr>
              <a:t>60%</a:t>
            </a:r>
            <a:r>
              <a:rPr lang="en-GB" sz="2000" dirty="0">
                <a:solidFill>
                  <a:schemeClr val="tx1"/>
                </a:solidFill>
                <a:latin typeface="Verdana" pitchFamily="34" charset="0"/>
                <a:ea typeface="Verdana" pitchFamily="34" charset="0"/>
                <a:cs typeface="Verdana" pitchFamily="34" charset="0"/>
              </a:rPr>
              <a:t> of DfE Target </a:t>
            </a:r>
          </a:p>
        </p:txBody>
      </p:sp>
      <p:grpSp>
        <p:nvGrpSpPr>
          <p:cNvPr id="4" name="Group 3">
            <a:extLst>
              <a:ext uri="{FF2B5EF4-FFF2-40B4-BE49-F238E27FC236}">
                <a16:creationId xmlns:a16="http://schemas.microsoft.com/office/drawing/2014/main" id="{0968F855-15AC-42B8-4BB3-8C4AFCEFC88C}"/>
              </a:ext>
            </a:extLst>
          </p:cNvPr>
          <p:cNvGrpSpPr/>
          <p:nvPr/>
        </p:nvGrpSpPr>
        <p:grpSpPr>
          <a:xfrm>
            <a:off x="982980" y="620713"/>
            <a:ext cx="10294303" cy="5481955"/>
            <a:chOff x="982980" y="620713"/>
            <a:chExt cx="10294303" cy="5481955"/>
          </a:xfrm>
        </p:grpSpPr>
        <p:sp>
          <p:nvSpPr>
            <p:cNvPr id="6" name="Rectangle 5">
              <a:extLst>
                <a:ext uri="{FF2B5EF4-FFF2-40B4-BE49-F238E27FC236}">
                  <a16:creationId xmlns:a16="http://schemas.microsoft.com/office/drawing/2014/main" id="{2FF44B28-2493-30E6-4203-5862971D6DB1}"/>
                </a:ext>
              </a:extLst>
            </p:cNvPr>
            <p:cNvSpPr/>
            <p:nvPr/>
          </p:nvSpPr>
          <p:spPr bwMode="auto">
            <a:xfrm>
              <a:off x="982980" y="620713"/>
              <a:ext cx="10226040" cy="5222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8" name="Rectangle 7">
              <a:extLst>
                <a:ext uri="{FF2B5EF4-FFF2-40B4-BE49-F238E27FC236}">
                  <a16:creationId xmlns:a16="http://schemas.microsoft.com/office/drawing/2014/main" id="{51D6200C-7E1B-9660-DBAE-62287F6D73E2}"/>
                </a:ext>
              </a:extLst>
            </p:cNvPr>
            <p:cNvSpPr/>
            <p:nvPr/>
          </p:nvSpPr>
          <p:spPr bwMode="auto">
            <a:xfrm>
              <a:off x="1051243" y="5580381"/>
              <a:ext cx="10226040" cy="5222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9" name="Rectangle 8">
              <a:extLst>
                <a:ext uri="{FF2B5EF4-FFF2-40B4-BE49-F238E27FC236}">
                  <a16:creationId xmlns:a16="http://schemas.microsoft.com/office/drawing/2014/main" id="{1181C77E-9492-D3FA-EA36-26EF07DD3F1F}"/>
                </a:ext>
              </a:extLst>
            </p:cNvPr>
            <p:cNvSpPr/>
            <p:nvPr/>
          </p:nvSpPr>
          <p:spPr bwMode="auto">
            <a:xfrm>
              <a:off x="10020300" y="1722120"/>
              <a:ext cx="156462" cy="33527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grpSp>
    </p:spTree>
    <p:extLst>
      <p:ext uri="{BB962C8B-B14F-4D97-AF65-F5344CB8AC3E}">
        <p14:creationId xmlns:p14="http://schemas.microsoft.com/office/powerpoint/2010/main" val="33271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C07AF1-58A1-9517-07EC-0DE0CFBF640B}"/>
              </a:ext>
            </a:extLst>
          </p:cNvPr>
          <p:cNvPicPr>
            <a:picLocks noChangeAspect="1"/>
          </p:cNvPicPr>
          <p:nvPr/>
        </p:nvPicPr>
        <p:blipFill>
          <a:blip r:embed="rId2"/>
          <a:stretch>
            <a:fillRect/>
          </a:stretch>
        </p:blipFill>
        <p:spPr>
          <a:xfrm>
            <a:off x="982980" y="586740"/>
            <a:ext cx="10226040" cy="5684520"/>
          </a:xfrm>
          <a:prstGeom prst="rect">
            <a:avLst/>
          </a:prstGeom>
        </p:spPr>
      </p:pic>
      <p:pic>
        <p:nvPicPr>
          <p:cNvPr id="10" name="Picture 9">
            <a:extLst>
              <a:ext uri="{FF2B5EF4-FFF2-40B4-BE49-F238E27FC236}">
                <a16:creationId xmlns:a16="http://schemas.microsoft.com/office/drawing/2014/main" id="{23C59EFC-E7D5-FD84-0FC6-F120223DA9F1}"/>
              </a:ext>
            </a:extLst>
          </p:cNvPr>
          <p:cNvPicPr>
            <a:picLocks noChangeAspect="1"/>
          </p:cNvPicPr>
          <p:nvPr/>
        </p:nvPicPr>
        <p:blipFill>
          <a:blip r:embed="rId3"/>
          <a:stretch>
            <a:fillRect/>
          </a:stretch>
        </p:blipFill>
        <p:spPr>
          <a:xfrm>
            <a:off x="982980" y="586740"/>
            <a:ext cx="10226040" cy="5684520"/>
          </a:xfrm>
          <a:prstGeom prst="rect">
            <a:avLst/>
          </a:prstGeom>
        </p:spPr>
      </p:pic>
      <p:sp>
        <p:nvSpPr>
          <p:cNvPr id="2" name="Title 1">
            <a:extLst>
              <a:ext uri="{FF2B5EF4-FFF2-40B4-BE49-F238E27FC236}">
                <a16:creationId xmlns:a16="http://schemas.microsoft.com/office/drawing/2014/main" id="{5CEE5839-9F41-68DA-5500-A2EABF4BBC46}"/>
              </a:ext>
            </a:extLst>
          </p:cNvPr>
          <p:cNvSpPr>
            <a:spLocks noGrp="1"/>
          </p:cNvSpPr>
          <p:nvPr>
            <p:ph type="title"/>
          </p:nvPr>
        </p:nvSpPr>
        <p:spPr/>
        <p:txBody>
          <a:bodyPr/>
          <a:lstStyle/>
          <a:p>
            <a:r>
              <a:rPr lang="en-GB" dirty="0"/>
              <a:t>Physics </a:t>
            </a:r>
            <a:r>
              <a:rPr lang="en-GB" b="0" dirty="0"/>
              <a:t>(raw numbers)</a:t>
            </a:r>
          </a:p>
        </p:txBody>
      </p:sp>
      <p:sp>
        <p:nvSpPr>
          <p:cNvPr id="31" name="Rectangular Callout 9">
            <a:extLst>
              <a:ext uri="{FF2B5EF4-FFF2-40B4-BE49-F238E27FC236}">
                <a16:creationId xmlns:a16="http://schemas.microsoft.com/office/drawing/2014/main" id="{C9C4E704-7CEF-382C-3E68-FE52AE0D42A7}"/>
              </a:ext>
            </a:extLst>
          </p:cNvPr>
          <p:cNvSpPr/>
          <p:nvPr/>
        </p:nvSpPr>
        <p:spPr>
          <a:xfrm>
            <a:off x="1656781" y="1863452"/>
            <a:ext cx="2926941" cy="1075451"/>
          </a:xfrm>
          <a:prstGeom prst="wedgeRectCallout">
            <a:avLst>
              <a:gd name="adj1" fmla="val 59885"/>
              <a:gd name="adj2" fmla="val 67956"/>
            </a:avLst>
          </a:prstGeom>
          <a:solidFill>
            <a:srgbClr val="FFFFCC"/>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spcAft>
                <a:spcPts val="0"/>
              </a:spcAft>
            </a:pPr>
            <a:r>
              <a:rPr lang="en-GB" sz="2000" dirty="0">
                <a:solidFill>
                  <a:schemeClr val="tx1"/>
                </a:solidFill>
                <a:latin typeface="Verdana" pitchFamily="34" charset="0"/>
                <a:ea typeface="Verdana" pitchFamily="34" charset="0"/>
                <a:cs typeface="Verdana" pitchFamily="34" charset="0"/>
              </a:rPr>
              <a:t>Significant improvement in PG ITT recruitment</a:t>
            </a:r>
          </a:p>
        </p:txBody>
      </p:sp>
      <p:pic>
        <p:nvPicPr>
          <p:cNvPr id="2059" name="Freeform 60">
            <a:extLst>
              <a:ext uri="{FF2B5EF4-FFF2-40B4-BE49-F238E27FC236}">
                <a16:creationId xmlns:a16="http://schemas.microsoft.com/office/drawing/2014/main" id="{F9DADC1B-A6EF-5A71-1EBD-8505E0A27025}"/>
              </a:ext>
            </a:extLst>
          </p:cNvPr>
          <p:cNvPicPr>
            <a:picLocks noRo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 y="14288"/>
            <a:ext cx="44450" cy="63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9B2C2A5B-436F-859F-7C5B-866EC82C0DF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 y="292100"/>
            <a:ext cx="44450" cy="4763"/>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7" descr="2013-14">
            <a:extLst>
              <a:ext uri="{FF2B5EF4-FFF2-40B4-BE49-F238E27FC236}">
                <a16:creationId xmlns:a16="http://schemas.microsoft.com/office/drawing/2014/main" id="{75793763-5D83-3B4F-FC91-FA5338D39E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2075" cy="3175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2013-14">
            <a:extLst>
              <a:ext uri="{FF2B5EF4-FFF2-40B4-BE49-F238E27FC236}">
                <a16:creationId xmlns:a16="http://schemas.microsoft.com/office/drawing/2014/main" id="{33DB52AB-72D4-B257-C9BB-93632D16F2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2075" cy="31750"/>
          </a:xfrm>
          <a:prstGeom prst="rect">
            <a:avLst/>
          </a:prstGeom>
          <a:noFill/>
          <a:extLst>
            <a:ext uri="{909E8E84-426E-40DD-AFC4-6F175D3DCCD1}">
              <a14:hiddenFill xmlns:a14="http://schemas.microsoft.com/office/drawing/2010/main">
                <a:solidFill>
                  <a:srgbClr val="FFFFFF"/>
                </a:solidFill>
              </a14:hiddenFill>
            </a:ext>
          </a:extLst>
        </p:spPr>
      </p:pic>
      <p:pic>
        <p:nvPicPr>
          <p:cNvPr id="2077" name="Picture 29" descr="2013-14">
            <a:extLst>
              <a:ext uri="{FF2B5EF4-FFF2-40B4-BE49-F238E27FC236}">
                <a16:creationId xmlns:a16="http://schemas.microsoft.com/office/drawing/2014/main" id="{40AB7618-358C-931B-F85D-89AC5EE325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2075" cy="30163"/>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2013-14">
            <a:extLst>
              <a:ext uri="{FF2B5EF4-FFF2-40B4-BE49-F238E27FC236}">
                <a16:creationId xmlns:a16="http://schemas.microsoft.com/office/drawing/2014/main" id="{8AA1ADD7-D5B6-4EFC-DC09-0113AAFCD8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2075" cy="31750"/>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1" descr="2013-14">
            <a:extLst>
              <a:ext uri="{FF2B5EF4-FFF2-40B4-BE49-F238E27FC236}">
                <a16:creationId xmlns:a16="http://schemas.microsoft.com/office/drawing/2014/main" id="{56183FC0-AF03-1AAC-F675-48FD5768EC2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2075" cy="31750"/>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2013-14">
            <a:extLst>
              <a:ext uri="{FF2B5EF4-FFF2-40B4-BE49-F238E27FC236}">
                <a16:creationId xmlns:a16="http://schemas.microsoft.com/office/drawing/2014/main" id="{B35C730D-5ABB-71D7-8D1D-303B177F926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2075" cy="31750"/>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33" descr="2013-14">
            <a:extLst>
              <a:ext uri="{FF2B5EF4-FFF2-40B4-BE49-F238E27FC236}">
                <a16:creationId xmlns:a16="http://schemas.microsoft.com/office/drawing/2014/main" id="{9C8950D3-8D84-1D73-0EAF-4F8FC0933B3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2075" cy="31750"/>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2013-14">
            <a:extLst>
              <a:ext uri="{FF2B5EF4-FFF2-40B4-BE49-F238E27FC236}">
                <a16:creationId xmlns:a16="http://schemas.microsoft.com/office/drawing/2014/main" id="{C50BB642-2CEE-A4D4-4E03-AADE54F239A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2075" cy="33338"/>
          </a:xfrm>
          <a:prstGeom prst="rect">
            <a:avLst/>
          </a:prstGeom>
          <a:noFill/>
          <a:extLst>
            <a:ext uri="{909E8E84-426E-40DD-AFC4-6F175D3DCCD1}">
              <a14:hiddenFill xmlns:a14="http://schemas.microsoft.com/office/drawing/2010/main">
                <a:solidFill>
                  <a:srgbClr val="FFFFFF"/>
                </a:solidFill>
              </a14:hiddenFill>
            </a:ext>
          </a:extLst>
        </p:spPr>
      </p:pic>
      <p:pic>
        <p:nvPicPr>
          <p:cNvPr id="2083" name="Picture 35" descr="2013-14">
            <a:extLst>
              <a:ext uri="{FF2B5EF4-FFF2-40B4-BE49-F238E27FC236}">
                <a16:creationId xmlns:a16="http://schemas.microsoft.com/office/drawing/2014/main" id="{39F61750-D223-64E4-6DB2-9B3A9EC2211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2075" cy="33338"/>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2013-14">
            <a:extLst>
              <a:ext uri="{FF2B5EF4-FFF2-40B4-BE49-F238E27FC236}">
                <a16:creationId xmlns:a16="http://schemas.microsoft.com/office/drawing/2014/main" id="{5E97A43B-6073-A36E-C633-A1966298B67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2075" cy="33338"/>
          </a:xfrm>
          <a:prstGeom prst="rect">
            <a:avLst/>
          </a:prstGeom>
          <a:noFill/>
          <a:extLst>
            <a:ext uri="{909E8E84-426E-40DD-AFC4-6F175D3DCCD1}">
              <a14:hiddenFill xmlns:a14="http://schemas.microsoft.com/office/drawing/2010/main">
                <a:solidFill>
                  <a:srgbClr val="FFFFFF"/>
                </a:solidFill>
              </a14:hiddenFill>
            </a:ext>
          </a:extLst>
        </p:spPr>
      </p:pic>
      <p:pic>
        <p:nvPicPr>
          <p:cNvPr id="2085" name="Picture 37" descr="2013-14">
            <a:extLst>
              <a:ext uri="{FF2B5EF4-FFF2-40B4-BE49-F238E27FC236}">
                <a16:creationId xmlns:a16="http://schemas.microsoft.com/office/drawing/2014/main" id="{933FDF81-2D76-13C5-31BA-2C9A5B0A74F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46050" cy="31750"/>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2013-14">
            <a:extLst>
              <a:ext uri="{FF2B5EF4-FFF2-40B4-BE49-F238E27FC236}">
                <a16:creationId xmlns:a16="http://schemas.microsoft.com/office/drawing/2014/main" id="{4849FD87-1DF3-9B29-D983-8CCE03B9812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65100" cy="3175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11FC1132-EBF0-342A-FA44-1C29A41E3740}"/>
              </a:ext>
            </a:extLst>
          </p:cNvPr>
          <p:cNvGrpSpPr/>
          <p:nvPr/>
        </p:nvGrpSpPr>
        <p:grpSpPr>
          <a:xfrm>
            <a:off x="982980" y="620713"/>
            <a:ext cx="10294303" cy="5481955"/>
            <a:chOff x="982980" y="620713"/>
            <a:chExt cx="10294303" cy="5481955"/>
          </a:xfrm>
        </p:grpSpPr>
        <p:sp>
          <p:nvSpPr>
            <p:cNvPr id="7" name="Rectangle 6">
              <a:extLst>
                <a:ext uri="{FF2B5EF4-FFF2-40B4-BE49-F238E27FC236}">
                  <a16:creationId xmlns:a16="http://schemas.microsoft.com/office/drawing/2014/main" id="{C541E827-5D1F-51DE-D7DC-82E366712C19}"/>
                </a:ext>
              </a:extLst>
            </p:cNvPr>
            <p:cNvSpPr/>
            <p:nvPr/>
          </p:nvSpPr>
          <p:spPr bwMode="auto">
            <a:xfrm>
              <a:off x="982980" y="620713"/>
              <a:ext cx="10226040" cy="5222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8" name="Rectangle 7">
              <a:extLst>
                <a:ext uri="{FF2B5EF4-FFF2-40B4-BE49-F238E27FC236}">
                  <a16:creationId xmlns:a16="http://schemas.microsoft.com/office/drawing/2014/main" id="{F109094A-973C-FDEC-54E5-5804E0114750}"/>
                </a:ext>
              </a:extLst>
            </p:cNvPr>
            <p:cNvSpPr/>
            <p:nvPr/>
          </p:nvSpPr>
          <p:spPr bwMode="auto">
            <a:xfrm>
              <a:off x="1051243" y="5580381"/>
              <a:ext cx="10226040" cy="5222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9" name="Rectangle 8">
              <a:extLst>
                <a:ext uri="{FF2B5EF4-FFF2-40B4-BE49-F238E27FC236}">
                  <a16:creationId xmlns:a16="http://schemas.microsoft.com/office/drawing/2014/main" id="{AC3DF2E0-723E-5B05-7EC9-2EA8DDBA1BB5}"/>
                </a:ext>
              </a:extLst>
            </p:cNvPr>
            <p:cNvSpPr/>
            <p:nvPr/>
          </p:nvSpPr>
          <p:spPr bwMode="auto">
            <a:xfrm>
              <a:off x="10020300" y="1722120"/>
              <a:ext cx="156462" cy="33527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grpSp>
    </p:spTree>
    <p:extLst>
      <p:ext uri="{BB962C8B-B14F-4D97-AF65-F5344CB8AC3E}">
        <p14:creationId xmlns:p14="http://schemas.microsoft.com/office/powerpoint/2010/main" val="82791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531325-A282-8BD8-6DB2-B9FAF98C24CE}"/>
              </a:ext>
            </a:extLst>
          </p:cNvPr>
          <p:cNvPicPr>
            <a:picLocks noChangeAspect="1"/>
          </p:cNvPicPr>
          <p:nvPr/>
        </p:nvPicPr>
        <p:blipFill>
          <a:blip r:embed="rId2"/>
          <a:stretch>
            <a:fillRect/>
          </a:stretch>
        </p:blipFill>
        <p:spPr>
          <a:xfrm>
            <a:off x="982980" y="586740"/>
            <a:ext cx="10226040" cy="5684520"/>
          </a:xfrm>
          <a:prstGeom prst="rect">
            <a:avLst/>
          </a:prstGeom>
        </p:spPr>
      </p:pic>
      <p:sp>
        <p:nvSpPr>
          <p:cNvPr id="2" name="Title 1">
            <a:extLst>
              <a:ext uri="{FF2B5EF4-FFF2-40B4-BE49-F238E27FC236}">
                <a16:creationId xmlns:a16="http://schemas.microsoft.com/office/drawing/2014/main" id="{262808D7-0FBF-EB12-AA6C-E3FA56D9C8E6}"/>
              </a:ext>
            </a:extLst>
          </p:cNvPr>
          <p:cNvSpPr>
            <a:spLocks noGrp="1"/>
          </p:cNvSpPr>
          <p:nvPr>
            <p:ph type="title"/>
          </p:nvPr>
        </p:nvSpPr>
        <p:spPr/>
        <p:txBody>
          <a:bodyPr/>
          <a:lstStyle/>
          <a:p>
            <a:r>
              <a:rPr lang="en-GB" dirty="0"/>
              <a:t>Physics </a:t>
            </a:r>
            <a:r>
              <a:rPr lang="en-GB" b="0" dirty="0"/>
              <a:t>(raw numbers)</a:t>
            </a:r>
            <a:endParaRPr lang="en-GB" dirty="0"/>
          </a:p>
        </p:txBody>
      </p:sp>
      <p:grpSp>
        <p:nvGrpSpPr>
          <p:cNvPr id="8" name="Group 7">
            <a:extLst>
              <a:ext uri="{FF2B5EF4-FFF2-40B4-BE49-F238E27FC236}">
                <a16:creationId xmlns:a16="http://schemas.microsoft.com/office/drawing/2014/main" id="{23A069C6-4143-6021-D597-AAFD58F7E43F}"/>
              </a:ext>
            </a:extLst>
          </p:cNvPr>
          <p:cNvGrpSpPr/>
          <p:nvPr/>
        </p:nvGrpSpPr>
        <p:grpSpPr>
          <a:xfrm>
            <a:off x="982980" y="620713"/>
            <a:ext cx="10294303" cy="5481955"/>
            <a:chOff x="982980" y="620713"/>
            <a:chExt cx="10294303" cy="5481955"/>
          </a:xfrm>
        </p:grpSpPr>
        <p:sp>
          <p:nvSpPr>
            <p:cNvPr id="9" name="Rectangle 8">
              <a:extLst>
                <a:ext uri="{FF2B5EF4-FFF2-40B4-BE49-F238E27FC236}">
                  <a16:creationId xmlns:a16="http://schemas.microsoft.com/office/drawing/2014/main" id="{27A0FC51-BB81-146B-0389-1D2A1F9F1EEE}"/>
                </a:ext>
              </a:extLst>
            </p:cNvPr>
            <p:cNvSpPr/>
            <p:nvPr/>
          </p:nvSpPr>
          <p:spPr bwMode="auto">
            <a:xfrm>
              <a:off x="982980" y="620713"/>
              <a:ext cx="10226040" cy="5222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10" name="Rectangle 9">
              <a:extLst>
                <a:ext uri="{FF2B5EF4-FFF2-40B4-BE49-F238E27FC236}">
                  <a16:creationId xmlns:a16="http://schemas.microsoft.com/office/drawing/2014/main" id="{23EA4876-FE36-FB2E-F2C2-E9772ED51560}"/>
                </a:ext>
              </a:extLst>
            </p:cNvPr>
            <p:cNvSpPr/>
            <p:nvPr/>
          </p:nvSpPr>
          <p:spPr bwMode="auto">
            <a:xfrm>
              <a:off x="1051243" y="5580381"/>
              <a:ext cx="10226040" cy="5222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11" name="Rectangle 10">
              <a:extLst>
                <a:ext uri="{FF2B5EF4-FFF2-40B4-BE49-F238E27FC236}">
                  <a16:creationId xmlns:a16="http://schemas.microsoft.com/office/drawing/2014/main" id="{48D3809C-B5CE-AA29-7455-98F15BB7B292}"/>
                </a:ext>
              </a:extLst>
            </p:cNvPr>
            <p:cNvSpPr/>
            <p:nvPr/>
          </p:nvSpPr>
          <p:spPr bwMode="auto">
            <a:xfrm>
              <a:off x="10020300" y="1722120"/>
              <a:ext cx="156462" cy="33527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grpSp>
      <p:sp>
        <p:nvSpPr>
          <p:cNvPr id="5" name="Rectangular Callout 9">
            <a:extLst>
              <a:ext uri="{FF2B5EF4-FFF2-40B4-BE49-F238E27FC236}">
                <a16:creationId xmlns:a16="http://schemas.microsoft.com/office/drawing/2014/main" id="{733136FD-BD2B-1488-EDCB-8A646AFA84D6}"/>
              </a:ext>
            </a:extLst>
          </p:cNvPr>
          <p:cNvSpPr/>
          <p:nvPr/>
        </p:nvSpPr>
        <p:spPr>
          <a:xfrm>
            <a:off x="6603919" y="1136621"/>
            <a:ext cx="4439219" cy="1075451"/>
          </a:xfrm>
          <a:prstGeom prst="wedgeRectCallout">
            <a:avLst>
              <a:gd name="adj1" fmla="val 731"/>
              <a:gd name="adj2" fmla="val 79947"/>
            </a:avLst>
          </a:prstGeom>
          <a:solidFill>
            <a:srgbClr val="FFFFCC"/>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spcAft>
                <a:spcPts val="0"/>
              </a:spcAft>
            </a:pPr>
            <a:r>
              <a:rPr lang="en-GB" sz="2000" dirty="0">
                <a:solidFill>
                  <a:schemeClr val="tx1"/>
                </a:solidFill>
                <a:latin typeface="Verdana" pitchFamily="34" charset="0"/>
                <a:ea typeface="Verdana" pitchFamily="34" charset="0"/>
                <a:cs typeface="Verdana" pitchFamily="34" charset="0"/>
              </a:rPr>
              <a:t>But last year had the greatest drop-off between applications and the subsequent census</a:t>
            </a:r>
          </a:p>
        </p:txBody>
      </p:sp>
      <p:sp>
        <p:nvSpPr>
          <p:cNvPr id="6" name="Rectangular Callout 9">
            <a:extLst>
              <a:ext uri="{FF2B5EF4-FFF2-40B4-BE49-F238E27FC236}">
                <a16:creationId xmlns:a16="http://schemas.microsoft.com/office/drawing/2014/main" id="{FB80D7D5-1D86-6157-DC5C-186F2DB6796A}"/>
              </a:ext>
            </a:extLst>
          </p:cNvPr>
          <p:cNvSpPr/>
          <p:nvPr/>
        </p:nvSpPr>
        <p:spPr>
          <a:xfrm>
            <a:off x="5560565" y="4055667"/>
            <a:ext cx="5236389" cy="1407287"/>
          </a:xfrm>
          <a:prstGeom prst="wedgeRectCallout">
            <a:avLst>
              <a:gd name="adj1" fmla="val 16402"/>
              <a:gd name="adj2" fmla="val -90824"/>
            </a:avLst>
          </a:prstGeom>
          <a:solidFill>
            <a:srgbClr val="FFFFCC"/>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spcAft>
                <a:spcPts val="0"/>
              </a:spcAft>
            </a:pPr>
            <a:r>
              <a:rPr lang="en-GB" sz="2000" dirty="0">
                <a:solidFill>
                  <a:schemeClr val="tx1"/>
                </a:solidFill>
                <a:latin typeface="Verdana" pitchFamily="34" charset="0"/>
                <a:ea typeface="Verdana" pitchFamily="34" charset="0"/>
                <a:cs typeface="Verdana" pitchFamily="34" charset="0"/>
              </a:rPr>
              <a:t>Falling from 644 (Sept DfE Apply) to 469* in the PG ITT census </a:t>
            </a:r>
          </a:p>
          <a:p>
            <a:pPr>
              <a:spcAft>
                <a:spcPts val="0"/>
              </a:spcAft>
            </a:pPr>
            <a:endParaRPr lang="en-GB" sz="2000" dirty="0">
              <a:solidFill>
                <a:schemeClr val="tx1"/>
              </a:solidFill>
              <a:latin typeface="Verdana" pitchFamily="34" charset="0"/>
              <a:ea typeface="Verdana" pitchFamily="34" charset="0"/>
              <a:cs typeface="Verdana" pitchFamily="34" charset="0"/>
            </a:endParaRPr>
          </a:p>
          <a:p>
            <a:pPr>
              <a:spcAft>
                <a:spcPts val="0"/>
              </a:spcAft>
            </a:pPr>
            <a:r>
              <a:rPr lang="en-GB" sz="1400" dirty="0">
                <a:solidFill>
                  <a:schemeClr val="tx1"/>
                </a:solidFill>
                <a:latin typeface="Verdana" pitchFamily="34" charset="0"/>
                <a:ea typeface="Verdana" pitchFamily="34" charset="0"/>
                <a:cs typeface="Verdana" pitchFamily="34" charset="0"/>
              </a:rPr>
              <a:t>*Does not include 15 Teach First </a:t>
            </a:r>
          </a:p>
        </p:txBody>
      </p:sp>
    </p:spTree>
    <p:extLst>
      <p:ext uri="{BB962C8B-B14F-4D97-AF65-F5344CB8AC3E}">
        <p14:creationId xmlns:p14="http://schemas.microsoft.com/office/powerpoint/2010/main" val="47045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0" name="Picture 4" descr="Flag of the United Kingdom | History, Meaning, Colors ...">
            <a:extLst>
              <a:ext uri="{FF2B5EF4-FFF2-40B4-BE49-F238E27FC236}">
                <a16:creationId xmlns:a16="http://schemas.microsoft.com/office/drawing/2014/main" id="{F2E8CD82-640C-4920-1437-838920A9E9B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342" y="408897"/>
            <a:ext cx="54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281" name="Picture 6">
            <a:extLst>
              <a:ext uri="{FF2B5EF4-FFF2-40B4-BE49-F238E27FC236}">
                <a16:creationId xmlns:a16="http://schemas.microsoft.com/office/drawing/2014/main" id="{CE2BE422-9699-C528-E2F2-13F1E516B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6150910" y="408897"/>
            <a:ext cx="539998" cy="360000"/>
          </a:xfrm>
          <a:prstGeom prst="rect">
            <a:avLst/>
          </a:prstGeom>
          <a:noFill/>
          <a:extLst>
            <a:ext uri="{909E8E84-426E-40DD-AFC4-6F175D3DCCD1}">
              <a14:hiddenFill xmlns:a14="http://schemas.microsoft.com/office/drawing/2010/main">
                <a:solidFill>
                  <a:srgbClr val="FFFFFF"/>
                </a:solidFill>
              </a14:hiddenFill>
            </a:ext>
          </a:extLst>
        </p:spPr>
      </p:pic>
      <p:pic>
        <p:nvPicPr>
          <p:cNvPr id="2282" name="Picture 8" descr="If you combined all the flags of every country into one new ...">
            <a:extLst>
              <a:ext uri="{FF2B5EF4-FFF2-40B4-BE49-F238E27FC236}">
                <a16:creationId xmlns:a16="http://schemas.microsoft.com/office/drawing/2014/main" id="{6B4BF298-BE1F-C6BE-2823-B7E36C049C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5727" y="408897"/>
            <a:ext cx="600332" cy="360000"/>
          </a:xfrm>
          <a:prstGeom prst="rect">
            <a:avLst/>
          </a:prstGeom>
          <a:noFill/>
          <a:extLst>
            <a:ext uri="{909E8E84-426E-40DD-AFC4-6F175D3DCCD1}">
              <a14:hiddenFill xmlns:a14="http://schemas.microsoft.com/office/drawing/2010/main">
                <a:solidFill>
                  <a:srgbClr val="FFFFFF"/>
                </a:solidFill>
              </a14:hiddenFill>
            </a:ext>
          </a:extLst>
        </p:spPr>
      </p:pic>
      <p:sp>
        <p:nvSpPr>
          <p:cNvPr id="2283" name="TextBox 2282">
            <a:extLst>
              <a:ext uri="{FF2B5EF4-FFF2-40B4-BE49-F238E27FC236}">
                <a16:creationId xmlns:a16="http://schemas.microsoft.com/office/drawing/2014/main" id="{0FA3706E-D281-5F31-369F-4866E988D200}"/>
              </a:ext>
            </a:extLst>
          </p:cNvPr>
          <p:cNvSpPr txBox="1"/>
          <p:nvPr/>
        </p:nvSpPr>
        <p:spPr>
          <a:xfrm>
            <a:off x="4824886" y="296510"/>
            <a:ext cx="125707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EEA Nationals</a:t>
            </a:r>
          </a:p>
        </p:txBody>
      </p:sp>
      <p:sp>
        <p:nvSpPr>
          <p:cNvPr id="2284" name="TextBox 2283">
            <a:extLst>
              <a:ext uri="{FF2B5EF4-FFF2-40B4-BE49-F238E27FC236}">
                <a16:creationId xmlns:a16="http://schemas.microsoft.com/office/drawing/2014/main" id="{8D675FF2-2F2C-68DF-30CF-CD58A1D4719B}"/>
              </a:ext>
            </a:extLst>
          </p:cNvPr>
          <p:cNvSpPr txBox="1"/>
          <p:nvPr/>
        </p:nvSpPr>
        <p:spPr>
          <a:xfrm>
            <a:off x="2759121" y="296510"/>
            <a:ext cx="11753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350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UK Nationals</a:t>
            </a:r>
          </a:p>
        </p:txBody>
      </p:sp>
      <p:sp>
        <p:nvSpPr>
          <p:cNvPr id="2285" name="TextBox 2284">
            <a:extLst>
              <a:ext uri="{FF2B5EF4-FFF2-40B4-BE49-F238E27FC236}">
                <a16:creationId xmlns:a16="http://schemas.microsoft.com/office/drawing/2014/main" id="{763D6887-70BB-A341-C4B0-71CDF88709C6}"/>
              </a:ext>
            </a:extLst>
          </p:cNvPr>
          <p:cNvSpPr txBox="1"/>
          <p:nvPr/>
        </p:nvSpPr>
        <p:spPr>
          <a:xfrm>
            <a:off x="6858481" y="296510"/>
            <a:ext cx="161133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273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Other nationalities</a:t>
            </a:r>
          </a:p>
        </p:txBody>
      </p:sp>
      <p:sp>
        <p:nvSpPr>
          <p:cNvPr id="2286" name="TextBox 2285">
            <a:extLst>
              <a:ext uri="{FF2B5EF4-FFF2-40B4-BE49-F238E27FC236}">
                <a16:creationId xmlns:a16="http://schemas.microsoft.com/office/drawing/2014/main" id="{6E8B68B0-286C-AC3B-7A70-1273014DFD71}"/>
              </a:ext>
            </a:extLst>
          </p:cNvPr>
          <p:cNvSpPr txBox="1"/>
          <p:nvPr/>
        </p:nvSpPr>
        <p:spPr>
          <a:xfrm>
            <a:off x="168644" y="296510"/>
            <a:ext cx="235352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prstClr val="black"/>
                </a:solidFill>
                <a:latin typeface="Verdana" panose="020B0604030504040204" pitchFamily="34" charset="0"/>
                <a:ea typeface="Verdana" panose="020B0604030504040204" pitchFamily="34" charset="0"/>
              </a:rPr>
              <a:t>6</a:t>
            </a:r>
            <a:r>
              <a:rPr kumimoji="0" lang="en-GB" sz="200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44 Acceptances</a:t>
            </a:r>
          </a:p>
        </p:txBody>
      </p:sp>
      <p:sp>
        <p:nvSpPr>
          <p:cNvPr id="2288" name="TextBox 2287">
            <a:extLst>
              <a:ext uri="{FF2B5EF4-FFF2-40B4-BE49-F238E27FC236}">
                <a16:creationId xmlns:a16="http://schemas.microsoft.com/office/drawing/2014/main" id="{419279E4-EC0D-1984-635E-D72D3FA8DB08}"/>
              </a:ext>
            </a:extLst>
          </p:cNvPr>
          <p:cNvSpPr txBox="1"/>
          <p:nvPr/>
        </p:nvSpPr>
        <p:spPr>
          <a:xfrm>
            <a:off x="175751" y="640451"/>
            <a:ext cx="222528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mn-cs"/>
              </a:rPr>
              <a:t>469 DfE Census</a:t>
            </a:r>
          </a:p>
        </p:txBody>
      </p:sp>
      <p:pic>
        <p:nvPicPr>
          <p:cNvPr id="4" name="Picture 3">
            <a:extLst>
              <a:ext uri="{FF2B5EF4-FFF2-40B4-BE49-F238E27FC236}">
                <a16:creationId xmlns:a16="http://schemas.microsoft.com/office/drawing/2014/main" id="{6BB14FBA-EE1B-64FD-4A09-8580539B9BF3}"/>
              </a:ext>
            </a:extLst>
          </p:cNvPr>
          <p:cNvPicPr>
            <a:picLocks noChangeAspect="1"/>
          </p:cNvPicPr>
          <p:nvPr/>
        </p:nvPicPr>
        <p:blipFill>
          <a:blip r:embed="rId5"/>
          <a:stretch>
            <a:fillRect/>
          </a:stretch>
        </p:blipFill>
        <p:spPr>
          <a:xfrm>
            <a:off x="1842677" y="1124446"/>
            <a:ext cx="7998645" cy="4682134"/>
          </a:xfrm>
          <a:prstGeom prst="rect">
            <a:avLst/>
          </a:prstGeom>
        </p:spPr>
      </p:pic>
    </p:spTree>
    <p:extLst>
      <p:ext uri="{BB962C8B-B14F-4D97-AF65-F5344CB8AC3E}">
        <p14:creationId xmlns:p14="http://schemas.microsoft.com/office/powerpoint/2010/main" val="3791877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0" name="Picture 4" descr="Flag of the United Kingdom | History, Meaning, Colors ...">
            <a:extLst>
              <a:ext uri="{FF2B5EF4-FFF2-40B4-BE49-F238E27FC236}">
                <a16:creationId xmlns:a16="http://schemas.microsoft.com/office/drawing/2014/main" id="{F2E8CD82-640C-4920-1437-838920A9E9B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342" y="408897"/>
            <a:ext cx="54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281" name="Picture 6">
            <a:extLst>
              <a:ext uri="{FF2B5EF4-FFF2-40B4-BE49-F238E27FC236}">
                <a16:creationId xmlns:a16="http://schemas.microsoft.com/office/drawing/2014/main" id="{CE2BE422-9699-C528-E2F2-13F1E516B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6153531" y="415768"/>
            <a:ext cx="539998" cy="360000"/>
          </a:xfrm>
          <a:prstGeom prst="rect">
            <a:avLst/>
          </a:prstGeom>
          <a:noFill/>
          <a:extLst>
            <a:ext uri="{909E8E84-426E-40DD-AFC4-6F175D3DCCD1}">
              <a14:hiddenFill xmlns:a14="http://schemas.microsoft.com/office/drawing/2010/main">
                <a:solidFill>
                  <a:srgbClr val="FFFFFF"/>
                </a:solidFill>
              </a14:hiddenFill>
            </a:ext>
          </a:extLst>
        </p:spPr>
      </p:pic>
      <p:pic>
        <p:nvPicPr>
          <p:cNvPr id="2282" name="Picture 8" descr="If you combined all the flags of every country into one new ...">
            <a:extLst>
              <a:ext uri="{FF2B5EF4-FFF2-40B4-BE49-F238E27FC236}">
                <a16:creationId xmlns:a16="http://schemas.microsoft.com/office/drawing/2014/main" id="{6B4BF298-BE1F-C6BE-2823-B7E36C049C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5727" y="418941"/>
            <a:ext cx="600332" cy="36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C38C6D2-F906-C556-D466-6573BC6024B7}"/>
              </a:ext>
            </a:extLst>
          </p:cNvPr>
          <p:cNvPicPr>
            <a:picLocks noChangeAspect="1"/>
          </p:cNvPicPr>
          <p:nvPr/>
        </p:nvPicPr>
        <p:blipFill>
          <a:blip r:embed="rId5"/>
          <a:stretch>
            <a:fillRect/>
          </a:stretch>
        </p:blipFill>
        <p:spPr>
          <a:xfrm>
            <a:off x="1842676" y="1129762"/>
            <a:ext cx="7998645" cy="4682134"/>
          </a:xfrm>
          <a:prstGeom prst="rect">
            <a:avLst/>
          </a:prstGeom>
        </p:spPr>
      </p:pic>
      <p:sp>
        <p:nvSpPr>
          <p:cNvPr id="2" name="TextBox 1">
            <a:extLst>
              <a:ext uri="{FF2B5EF4-FFF2-40B4-BE49-F238E27FC236}">
                <a16:creationId xmlns:a16="http://schemas.microsoft.com/office/drawing/2014/main" id="{06CB51D6-3CB4-CCFA-CE98-5B9BF7C3970B}"/>
              </a:ext>
            </a:extLst>
          </p:cNvPr>
          <p:cNvSpPr txBox="1"/>
          <p:nvPr/>
        </p:nvSpPr>
        <p:spPr>
          <a:xfrm>
            <a:off x="168644" y="296510"/>
            <a:ext cx="235352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bg1">
                    <a:lumMod val="75000"/>
                  </a:schemeClr>
                </a:solidFill>
                <a:latin typeface="Verdana" panose="020B0604030504040204" pitchFamily="34" charset="0"/>
                <a:ea typeface="Verdana" panose="020B0604030504040204" pitchFamily="34" charset="0"/>
              </a:rPr>
              <a:t>6</a:t>
            </a:r>
            <a:r>
              <a:rPr kumimoji="0" lang="en-GB" sz="2000" i="0" u="none" strike="noStrike" kern="1200" cap="none" spc="0" normalizeH="0" baseline="0" noProof="0" dirty="0">
                <a:ln>
                  <a:noFill/>
                </a:ln>
                <a:solidFill>
                  <a:schemeClr val="bg1">
                    <a:lumMod val="75000"/>
                  </a:schemeClr>
                </a:solidFill>
                <a:effectLst/>
                <a:uLnTx/>
                <a:uFillTx/>
                <a:latin typeface="Verdana" panose="020B0604030504040204" pitchFamily="34" charset="0"/>
                <a:ea typeface="Verdana" panose="020B0604030504040204" pitchFamily="34" charset="0"/>
                <a:cs typeface="+mn-cs"/>
              </a:rPr>
              <a:t>44 Acceptances</a:t>
            </a:r>
          </a:p>
        </p:txBody>
      </p:sp>
      <p:sp>
        <p:nvSpPr>
          <p:cNvPr id="3" name="TextBox 2">
            <a:extLst>
              <a:ext uri="{FF2B5EF4-FFF2-40B4-BE49-F238E27FC236}">
                <a16:creationId xmlns:a16="http://schemas.microsoft.com/office/drawing/2014/main" id="{5BDBED8E-0048-D10A-88CD-5856E1DB8D2D}"/>
              </a:ext>
            </a:extLst>
          </p:cNvPr>
          <p:cNvSpPr txBox="1"/>
          <p:nvPr/>
        </p:nvSpPr>
        <p:spPr>
          <a:xfrm>
            <a:off x="175751" y="640451"/>
            <a:ext cx="222528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469 DfE Census</a:t>
            </a:r>
          </a:p>
        </p:txBody>
      </p:sp>
      <p:sp>
        <p:nvSpPr>
          <p:cNvPr id="13" name="TextBox 12">
            <a:extLst>
              <a:ext uri="{FF2B5EF4-FFF2-40B4-BE49-F238E27FC236}">
                <a16:creationId xmlns:a16="http://schemas.microsoft.com/office/drawing/2014/main" id="{8D12AE81-6BBB-6FFF-10B6-040E31936D45}"/>
              </a:ext>
            </a:extLst>
          </p:cNvPr>
          <p:cNvSpPr txBox="1"/>
          <p:nvPr/>
        </p:nvSpPr>
        <p:spPr>
          <a:xfrm>
            <a:off x="4824886" y="296510"/>
            <a:ext cx="125707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EEA Nationals</a:t>
            </a:r>
          </a:p>
        </p:txBody>
      </p:sp>
      <p:sp>
        <p:nvSpPr>
          <p:cNvPr id="14" name="TextBox 13">
            <a:extLst>
              <a:ext uri="{FF2B5EF4-FFF2-40B4-BE49-F238E27FC236}">
                <a16:creationId xmlns:a16="http://schemas.microsoft.com/office/drawing/2014/main" id="{B376D5AD-3E4C-FEED-1E95-8DDE49A95C5F}"/>
              </a:ext>
            </a:extLst>
          </p:cNvPr>
          <p:cNvSpPr txBox="1"/>
          <p:nvPr/>
        </p:nvSpPr>
        <p:spPr>
          <a:xfrm>
            <a:off x="2759121" y="296510"/>
            <a:ext cx="11753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350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UK Nationals</a:t>
            </a:r>
          </a:p>
        </p:txBody>
      </p:sp>
      <p:sp>
        <p:nvSpPr>
          <p:cNvPr id="15" name="TextBox 14">
            <a:extLst>
              <a:ext uri="{FF2B5EF4-FFF2-40B4-BE49-F238E27FC236}">
                <a16:creationId xmlns:a16="http://schemas.microsoft.com/office/drawing/2014/main" id="{CDD1C9CC-9B21-B3FB-D6EF-C9F331DF639F}"/>
              </a:ext>
            </a:extLst>
          </p:cNvPr>
          <p:cNvSpPr txBox="1"/>
          <p:nvPr/>
        </p:nvSpPr>
        <p:spPr>
          <a:xfrm>
            <a:off x="6858481" y="296510"/>
            <a:ext cx="1611339"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273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Other nationalities</a:t>
            </a:r>
          </a:p>
        </p:txBody>
      </p:sp>
    </p:spTree>
    <p:extLst>
      <p:ext uri="{BB962C8B-B14F-4D97-AF65-F5344CB8AC3E}">
        <p14:creationId xmlns:p14="http://schemas.microsoft.com/office/powerpoint/2010/main" val="101006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3183550-7880-15C6-38AF-90F9484AD41D}"/>
              </a:ext>
            </a:extLst>
          </p:cNvPr>
          <p:cNvSpPr>
            <a:spLocks noGrp="1"/>
          </p:cNvSpPr>
          <p:nvPr>
            <p:ph type="title"/>
          </p:nvPr>
        </p:nvSpPr>
        <p:spPr/>
        <p:txBody>
          <a:bodyPr/>
          <a:lstStyle/>
          <a:p>
            <a:r>
              <a:rPr lang="en-GB" dirty="0"/>
              <a:t>Acceptances </a:t>
            </a:r>
            <a:r>
              <a:rPr lang="en-GB" dirty="0">
                <a:sym typeface="Wingdings" panose="05000000000000000000" pitchFamily="2" charset="2"/>
              </a:rPr>
              <a:t> ITT Census</a:t>
            </a:r>
            <a:endParaRPr lang="en-GB" dirty="0"/>
          </a:p>
        </p:txBody>
      </p:sp>
      <p:graphicFrame>
        <p:nvGraphicFramePr>
          <p:cNvPr id="12" name="Table 9">
            <a:extLst>
              <a:ext uri="{FF2B5EF4-FFF2-40B4-BE49-F238E27FC236}">
                <a16:creationId xmlns:a16="http://schemas.microsoft.com/office/drawing/2014/main" id="{36D18B22-BDCE-BBAE-A614-7498883E7CE6}"/>
              </a:ext>
            </a:extLst>
          </p:cNvPr>
          <p:cNvGraphicFramePr>
            <a:graphicFrameLocks noGrp="1"/>
          </p:cNvGraphicFramePr>
          <p:nvPr>
            <p:extLst>
              <p:ext uri="{D42A27DB-BD31-4B8C-83A1-F6EECF244321}">
                <p14:modId xmlns:p14="http://schemas.microsoft.com/office/powerpoint/2010/main" val="3713800598"/>
              </p:ext>
            </p:extLst>
          </p:nvPr>
        </p:nvGraphicFramePr>
        <p:xfrm>
          <a:off x="1689146" y="1747867"/>
          <a:ext cx="8748392" cy="2490260"/>
        </p:xfrm>
        <a:graphic>
          <a:graphicData uri="http://schemas.openxmlformats.org/drawingml/2006/table">
            <a:tbl>
              <a:tblPr firstRow="1" bandRow="1">
                <a:tableStyleId>{21E4AEA4-8DFA-4A89-87EB-49C32662AFE0}</a:tableStyleId>
              </a:tblPr>
              <a:tblGrid>
                <a:gridCol w="2187098">
                  <a:extLst>
                    <a:ext uri="{9D8B030D-6E8A-4147-A177-3AD203B41FA5}">
                      <a16:colId xmlns:a16="http://schemas.microsoft.com/office/drawing/2014/main" val="3911879912"/>
                    </a:ext>
                  </a:extLst>
                </a:gridCol>
                <a:gridCol w="2187098">
                  <a:extLst>
                    <a:ext uri="{9D8B030D-6E8A-4147-A177-3AD203B41FA5}">
                      <a16:colId xmlns:a16="http://schemas.microsoft.com/office/drawing/2014/main" val="3356053989"/>
                    </a:ext>
                  </a:extLst>
                </a:gridCol>
                <a:gridCol w="2187098">
                  <a:extLst>
                    <a:ext uri="{9D8B030D-6E8A-4147-A177-3AD203B41FA5}">
                      <a16:colId xmlns:a16="http://schemas.microsoft.com/office/drawing/2014/main" val="1580165776"/>
                    </a:ext>
                  </a:extLst>
                </a:gridCol>
                <a:gridCol w="2187098">
                  <a:extLst>
                    <a:ext uri="{9D8B030D-6E8A-4147-A177-3AD203B41FA5}">
                      <a16:colId xmlns:a16="http://schemas.microsoft.com/office/drawing/2014/main" val="1630851399"/>
                    </a:ext>
                  </a:extLst>
                </a:gridCol>
              </a:tblGrid>
              <a:tr h="622565">
                <a:tc>
                  <a:txBody>
                    <a:bodyPr/>
                    <a:lstStyle/>
                    <a:p>
                      <a:pPr algn="r"/>
                      <a:r>
                        <a:rPr lang="en-GB" sz="2200" dirty="0">
                          <a:solidFill>
                            <a:sysClr val="windowText" lastClr="000000"/>
                          </a:solidFill>
                          <a:latin typeface="Verdana" panose="020B0604030504040204" pitchFamily="34" charset="0"/>
                          <a:ea typeface="Verdana" panose="020B0604030504040204" pitchFamily="34" charset="0"/>
                        </a:rPr>
                        <a:t>Subject</a:t>
                      </a:r>
                    </a:p>
                  </a:txBody>
                  <a:tcPr marR="144000" anchor="ctr">
                    <a:noFill/>
                  </a:tcPr>
                </a:tc>
                <a:tc>
                  <a:txBody>
                    <a:bodyPr/>
                    <a:lstStyle/>
                    <a:p>
                      <a:endParaRPr lang="en-GB" dirty="0">
                        <a:latin typeface="Verdana" panose="020B0604030504040204" pitchFamily="34" charset="0"/>
                        <a:ea typeface="Verdana" panose="020B0604030504040204" pitchFamily="34" charset="0"/>
                      </a:endParaRPr>
                    </a:p>
                  </a:txBody>
                  <a:tcPr marR="144000">
                    <a:noFill/>
                  </a:tcPr>
                </a:tc>
                <a:tc>
                  <a:txBody>
                    <a:bodyPr/>
                    <a:lstStyle/>
                    <a:p>
                      <a:endParaRPr lang="en-GB" dirty="0">
                        <a:latin typeface="Verdana" panose="020B0604030504040204" pitchFamily="34" charset="0"/>
                        <a:ea typeface="Verdana" panose="020B0604030504040204" pitchFamily="34" charset="0"/>
                      </a:endParaRPr>
                    </a:p>
                  </a:txBody>
                  <a:tcPr marR="144000">
                    <a:noFill/>
                  </a:tcPr>
                </a:tc>
                <a:tc>
                  <a:txBody>
                    <a:bodyPr/>
                    <a:lstStyle/>
                    <a:p>
                      <a:endParaRPr lang="en-GB" dirty="0">
                        <a:latin typeface="Verdana" panose="020B0604030504040204" pitchFamily="34" charset="0"/>
                        <a:ea typeface="Verdana" panose="020B0604030504040204" pitchFamily="34" charset="0"/>
                      </a:endParaRPr>
                    </a:p>
                  </a:txBody>
                  <a:tcPr marR="144000">
                    <a:noFill/>
                  </a:tcPr>
                </a:tc>
                <a:extLst>
                  <a:ext uri="{0D108BD9-81ED-4DB2-BD59-A6C34878D82A}">
                    <a16:rowId xmlns:a16="http://schemas.microsoft.com/office/drawing/2014/main" val="964611461"/>
                  </a:ext>
                </a:extLst>
              </a:tr>
              <a:tr h="622565">
                <a:tc>
                  <a:txBody>
                    <a:bodyPr/>
                    <a:lstStyle/>
                    <a:p>
                      <a:pPr algn="r"/>
                      <a:r>
                        <a:rPr lang="en-GB" sz="2200" b="1" dirty="0">
                          <a:solidFill>
                            <a:schemeClr val="bg1"/>
                          </a:solidFill>
                          <a:latin typeface="Verdana" panose="020B0604030504040204" pitchFamily="34" charset="0"/>
                          <a:ea typeface="Verdana" panose="020B0604030504040204" pitchFamily="34" charset="0"/>
                        </a:rPr>
                        <a:t>Physics</a:t>
                      </a:r>
                    </a:p>
                  </a:txBody>
                  <a:tcPr marR="144000" anchor="ctr">
                    <a:solidFill>
                      <a:srgbClr val="71319F"/>
                    </a:solidFill>
                  </a:tcPr>
                </a:tc>
                <a:tc>
                  <a:txBody>
                    <a:bodyPr/>
                    <a:lstStyle/>
                    <a:p>
                      <a:pPr algn="ctr"/>
                      <a:r>
                        <a:rPr lang="en-GB" sz="2200" dirty="0">
                          <a:latin typeface="Verdana" panose="020B0604030504040204" pitchFamily="34" charset="0"/>
                          <a:ea typeface="Verdana" panose="020B0604030504040204" pitchFamily="34" charset="0"/>
                        </a:rPr>
                        <a:t>350 </a:t>
                      </a:r>
                      <a:r>
                        <a:rPr lang="en-GB" sz="2200" dirty="0">
                          <a:latin typeface="Verdana" panose="020B0604030504040204" pitchFamily="34" charset="0"/>
                          <a:ea typeface="Verdana" panose="020B0604030504040204" pitchFamily="34" charset="0"/>
                          <a:sym typeface="Wingdings" panose="05000000000000000000" pitchFamily="2" charset="2"/>
                        </a:rPr>
                        <a:t> 322</a:t>
                      </a:r>
                      <a:endParaRPr lang="en-GB" sz="2200" dirty="0">
                        <a:latin typeface="Verdana" panose="020B0604030504040204" pitchFamily="34" charset="0"/>
                        <a:ea typeface="Verdana" panose="020B0604030504040204" pitchFamily="34" charset="0"/>
                      </a:endParaRPr>
                    </a:p>
                  </a:txBody>
                  <a:tcPr marR="144000" anchor="ctr">
                    <a:solidFill>
                      <a:srgbClr val="EAE1F1"/>
                    </a:solidFill>
                  </a:tcPr>
                </a:tc>
                <a:tc>
                  <a:txBody>
                    <a:bodyPr/>
                    <a:lstStyle/>
                    <a:p>
                      <a:pPr algn="ctr"/>
                      <a:r>
                        <a:rPr lang="en-GB" sz="2200" dirty="0">
                          <a:latin typeface="Verdana" panose="020B0604030504040204" pitchFamily="34" charset="0"/>
                          <a:ea typeface="Verdana" panose="020B0604030504040204" pitchFamily="34" charset="0"/>
                        </a:rPr>
                        <a:t>21 </a:t>
                      </a:r>
                      <a:r>
                        <a:rPr lang="en-GB" sz="2200" dirty="0">
                          <a:latin typeface="Verdana" panose="020B0604030504040204" pitchFamily="34" charset="0"/>
                          <a:ea typeface="Verdana" panose="020B0604030504040204" pitchFamily="34" charset="0"/>
                          <a:sym typeface="Wingdings" panose="05000000000000000000" pitchFamily="2" charset="2"/>
                        </a:rPr>
                        <a:t> 20</a:t>
                      </a:r>
                      <a:endParaRPr lang="en-GB" sz="2200" dirty="0">
                        <a:latin typeface="Verdana" panose="020B0604030504040204" pitchFamily="34" charset="0"/>
                        <a:ea typeface="Verdana" panose="020B0604030504040204" pitchFamily="34" charset="0"/>
                      </a:endParaRPr>
                    </a:p>
                  </a:txBody>
                  <a:tcPr marR="144000" anchor="ctr">
                    <a:solidFill>
                      <a:srgbClr val="EAE1F1"/>
                    </a:solidFill>
                  </a:tcPr>
                </a:tc>
                <a:tc>
                  <a:txBody>
                    <a:bodyPr/>
                    <a:lstStyle/>
                    <a:p>
                      <a:pPr algn="ctr"/>
                      <a:r>
                        <a:rPr lang="en-GB" sz="2200" dirty="0">
                          <a:latin typeface="Verdana" panose="020B0604030504040204" pitchFamily="34" charset="0"/>
                          <a:ea typeface="Verdana" panose="020B0604030504040204" pitchFamily="34" charset="0"/>
                        </a:rPr>
                        <a:t>273 </a:t>
                      </a:r>
                      <a:r>
                        <a:rPr lang="en-GB" sz="2200" dirty="0">
                          <a:latin typeface="Verdana" panose="020B0604030504040204" pitchFamily="34" charset="0"/>
                          <a:ea typeface="Verdana" panose="020B0604030504040204" pitchFamily="34" charset="0"/>
                          <a:sym typeface="Wingdings" panose="05000000000000000000" pitchFamily="2" charset="2"/>
                        </a:rPr>
                        <a:t> 104</a:t>
                      </a:r>
                      <a:endParaRPr lang="en-GB" sz="2200" dirty="0">
                        <a:latin typeface="Verdana" panose="020B0604030504040204" pitchFamily="34" charset="0"/>
                        <a:ea typeface="Verdana" panose="020B0604030504040204" pitchFamily="34" charset="0"/>
                      </a:endParaRPr>
                    </a:p>
                  </a:txBody>
                  <a:tcPr marR="144000" anchor="ctr">
                    <a:solidFill>
                      <a:srgbClr val="EAE1F1"/>
                    </a:solidFill>
                  </a:tcPr>
                </a:tc>
                <a:extLst>
                  <a:ext uri="{0D108BD9-81ED-4DB2-BD59-A6C34878D82A}">
                    <a16:rowId xmlns:a16="http://schemas.microsoft.com/office/drawing/2014/main" val="512217576"/>
                  </a:ext>
                </a:extLst>
              </a:tr>
              <a:tr h="622565">
                <a:tc>
                  <a:txBody>
                    <a:bodyPr/>
                    <a:lstStyle/>
                    <a:p>
                      <a:pPr algn="r"/>
                      <a:r>
                        <a:rPr lang="en-GB" sz="2200" b="1" dirty="0">
                          <a:solidFill>
                            <a:schemeClr val="bg1"/>
                          </a:solidFill>
                          <a:latin typeface="Verdana" panose="020B0604030504040204" pitchFamily="34" charset="0"/>
                          <a:ea typeface="Verdana" panose="020B0604030504040204" pitchFamily="34" charset="0"/>
                        </a:rPr>
                        <a:t>Chemistry</a:t>
                      </a:r>
                    </a:p>
                  </a:txBody>
                  <a:tcPr marR="144000" anchor="ctr">
                    <a:solidFill>
                      <a:srgbClr val="EB7B33"/>
                    </a:solidFill>
                  </a:tcPr>
                </a:tc>
                <a:tc>
                  <a:txBody>
                    <a:bodyPr/>
                    <a:lstStyle/>
                    <a:p>
                      <a:pPr algn="ctr"/>
                      <a:r>
                        <a:rPr lang="en-GB" sz="2200" dirty="0">
                          <a:latin typeface="Verdana" panose="020B0604030504040204" pitchFamily="34" charset="0"/>
                          <a:ea typeface="Verdana" panose="020B0604030504040204" pitchFamily="34" charset="0"/>
                        </a:rPr>
                        <a:t>688 </a:t>
                      </a:r>
                      <a:r>
                        <a:rPr lang="en-GB" sz="2200" dirty="0">
                          <a:latin typeface="Verdana" panose="020B0604030504040204" pitchFamily="34" charset="0"/>
                          <a:ea typeface="Verdana" panose="020B0604030504040204" pitchFamily="34" charset="0"/>
                          <a:sym typeface="Wingdings" panose="05000000000000000000" pitchFamily="2" charset="2"/>
                        </a:rPr>
                        <a:t> 636</a:t>
                      </a:r>
                      <a:endParaRPr lang="en-GB" sz="2200" dirty="0">
                        <a:latin typeface="Verdana" panose="020B0604030504040204" pitchFamily="34" charset="0"/>
                        <a:ea typeface="Verdana" panose="020B0604030504040204" pitchFamily="34" charset="0"/>
                      </a:endParaRPr>
                    </a:p>
                  </a:txBody>
                  <a:tcPr marR="144000" anchor="ctr">
                    <a:solidFill>
                      <a:srgbClr val="ED7D31"/>
                    </a:solidFill>
                  </a:tcPr>
                </a:tc>
                <a:tc>
                  <a:txBody>
                    <a:bodyPr/>
                    <a:lstStyle/>
                    <a:p>
                      <a:pPr algn="ctr"/>
                      <a:r>
                        <a:rPr lang="en-GB" sz="2200" dirty="0">
                          <a:latin typeface="Verdana" panose="020B0604030504040204" pitchFamily="34" charset="0"/>
                          <a:ea typeface="Verdana" panose="020B0604030504040204" pitchFamily="34" charset="0"/>
                        </a:rPr>
                        <a:t>30 </a:t>
                      </a:r>
                      <a:r>
                        <a:rPr lang="en-GB" sz="2200" dirty="0">
                          <a:latin typeface="Verdana" panose="020B0604030504040204" pitchFamily="34" charset="0"/>
                          <a:ea typeface="Verdana" panose="020B0604030504040204" pitchFamily="34" charset="0"/>
                          <a:sym typeface="Wingdings" panose="05000000000000000000" pitchFamily="2" charset="2"/>
                        </a:rPr>
                        <a:t> 30</a:t>
                      </a:r>
                      <a:endParaRPr lang="en-GB" sz="2200" dirty="0">
                        <a:latin typeface="Verdana" panose="020B0604030504040204" pitchFamily="34" charset="0"/>
                        <a:ea typeface="Verdana" panose="020B0604030504040204" pitchFamily="34" charset="0"/>
                      </a:endParaRPr>
                    </a:p>
                  </a:txBody>
                  <a:tcPr marR="144000" anchor="ctr">
                    <a:solidFill>
                      <a:srgbClr val="ED7D31"/>
                    </a:solidFill>
                  </a:tcPr>
                </a:tc>
                <a:tc>
                  <a:txBody>
                    <a:bodyPr/>
                    <a:lstStyle/>
                    <a:p>
                      <a:pPr algn="ctr"/>
                      <a:r>
                        <a:rPr lang="en-GB" sz="2200" dirty="0">
                          <a:latin typeface="Verdana" panose="020B0604030504040204" pitchFamily="34" charset="0"/>
                          <a:ea typeface="Verdana" panose="020B0604030504040204" pitchFamily="34" charset="0"/>
                        </a:rPr>
                        <a:t>90 </a:t>
                      </a:r>
                      <a:r>
                        <a:rPr lang="en-GB" sz="2200" dirty="0">
                          <a:latin typeface="Verdana" panose="020B0604030504040204" pitchFamily="34" charset="0"/>
                          <a:ea typeface="Verdana" panose="020B0604030504040204" pitchFamily="34" charset="0"/>
                          <a:sym typeface="Wingdings" panose="05000000000000000000" pitchFamily="2" charset="2"/>
                        </a:rPr>
                        <a:t> 47</a:t>
                      </a:r>
                      <a:endParaRPr lang="en-GB" sz="2200" dirty="0">
                        <a:latin typeface="Verdana" panose="020B0604030504040204" pitchFamily="34" charset="0"/>
                        <a:ea typeface="Verdana" panose="020B0604030504040204" pitchFamily="34" charset="0"/>
                      </a:endParaRPr>
                    </a:p>
                  </a:txBody>
                  <a:tcPr marR="144000" anchor="ctr">
                    <a:solidFill>
                      <a:srgbClr val="ED7D31"/>
                    </a:solidFill>
                  </a:tcPr>
                </a:tc>
                <a:extLst>
                  <a:ext uri="{0D108BD9-81ED-4DB2-BD59-A6C34878D82A}">
                    <a16:rowId xmlns:a16="http://schemas.microsoft.com/office/drawing/2014/main" val="723642054"/>
                  </a:ext>
                </a:extLst>
              </a:tr>
              <a:tr h="622565">
                <a:tc>
                  <a:txBody>
                    <a:bodyPr/>
                    <a:lstStyle/>
                    <a:p>
                      <a:pPr algn="r"/>
                      <a:r>
                        <a:rPr lang="en-GB" sz="2200" b="1" dirty="0">
                          <a:solidFill>
                            <a:schemeClr val="bg1"/>
                          </a:solidFill>
                          <a:latin typeface="Verdana" panose="020B0604030504040204" pitchFamily="34" charset="0"/>
                          <a:ea typeface="Verdana" panose="020B0604030504040204" pitchFamily="34" charset="0"/>
                        </a:rPr>
                        <a:t>Biology</a:t>
                      </a:r>
                    </a:p>
                  </a:txBody>
                  <a:tcPr marR="144000" anchor="ctr">
                    <a:solidFill>
                      <a:srgbClr val="15A84B"/>
                    </a:solidFill>
                  </a:tcPr>
                </a:tc>
                <a:tc>
                  <a:txBody>
                    <a:bodyPr/>
                    <a:lstStyle/>
                    <a:p>
                      <a:pPr algn="ctr"/>
                      <a:r>
                        <a:rPr lang="en-GB" sz="2200" dirty="0">
                          <a:solidFill>
                            <a:schemeClr val="tx1"/>
                          </a:solidFill>
                          <a:latin typeface="Verdana" panose="020B0604030504040204" pitchFamily="34" charset="0"/>
                          <a:ea typeface="Verdana" panose="020B0604030504040204" pitchFamily="34" charset="0"/>
                        </a:rPr>
                        <a:t>756 </a:t>
                      </a:r>
                      <a:r>
                        <a:rPr lang="en-GB" sz="2200" dirty="0">
                          <a:solidFill>
                            <a:schemeClr val="tx1"/>
                          </a:solidFill>
                          <a:latin typeface="Verdana" panose="020B0604030504040204" pitchFamily="34" charset="0"/>
                          <a:ea typeface="Verdana" panose="020B0604030504040204" pitchFamily="34" charset="0"/>
                          <a:sym typeface="Wingdings" panose="05000000000000000000" pitchFamily="2" charset="2"/>
                        </a:rPr>
                        <a:t> 834</a:t>
                      </a:r>
                      <a:endParaRPr lang="en-GB" sz="2200" dirty="0">
                        <a:solidFill>
                          <a:schemeClr val="tx1"/>
                        </a:solidFill>
                        <a:latin typeface="Verdana" panose="020B0604030504040204" pitchFamily="34" charset="0"/>
                        <a:ea typeface="Verdana" panose="020B0604030504040204" pitchFamily="34" charset="0"/>
                      </a:endParaRPr>
                    </a:p>
                  </a:txBody>
                  <a:tcPr marR="144000" anchor="ctr">
                    <a:solidFill>
                      <a:srgbClr val="BCE2BC"/>
                    </a:solidFill>
                  </a:tcPr>
                </a:tc>
                <a:tc>
                  <a:txBody>
                    <a:bodyPr/>
                    <a:lstStyle/>
                    <a:p>
                      <a:pPr algn="ctr"/>
                      <a:r>
                        <a:rPr lang="en-GB" sz="2200" dirty="0">
                          <a:latin typeface="Verdana" panose="020B0604030504040204" pitchFamily="34" charset="0"/>
                          <a:ea typeface="Verdana" panose="020B0604030504040204" pitchFamily="34" charset="0"/>
                        </a:rPr>
                        <a:t>38 </a:t>
                      </a:r>
                      <a:r>
                        <a:rPr lang="en-GB" sz="2200" dirty="0">
                          <a:latin typeface="Verdana" panose="020B0604030504040204" pitchFamily="34" charset="0"/>
                          <a:ea typeface="Verdana" panose="020B0604030504040204" pitchFamily="34" charset="0"/>
                          <a:sym typeface="Wingdings" panose="05000000000000000000" pitchFamily="2" charset="2"/>
                        </a:rPr>
                        <a:t> 37</a:t>
                      </a:r>
                      <a:endParaRPr lang="en-GB" sz="2200" dirty="0">
                        <a:latin typeface="Verdana" panose="020B0604030504040204" pitchFamily="34" charset="0"/>
                        <a:ea typeface="Verdana" panose="020B0604030504040204" pitchFamily="34" charset="0"/>
                      </a:endParaRPr>
                    </a:p>
                  </a:txBody>
                  <a:tcPr marR="144000" anchor="ctr">
                    <a:solidFill>
                      <a:srgbClr val="BCE2BC"/>
                    </a:solidFill>
                  </a:tcPr>
                </a:tc>
                <a:tc>
                  <a:txBody>
                    <a:bodyPr/>
                    <a:lstStyle/>
                    <a:p>
                      <a:pPr algn="ctr"/>
                      <a:r>
                        <a:rPr lang="en-GB" sz="2200" dirty="0">
                          <a:latin typeface="Verdana" panose="020B0604030504040204" pitchFamily="34" charset="0"/>
                          <a:ea typeface="Verdana" panose="020B0604030504040204" pitchFamily="34" charset="0"/>
                        </a:rPr>
                        <a:t>94 </a:t>
                      </a:r>
                      <a:r>
                        <a:rPr lang="en-GB" sz="2200" dirty="0">
                          <a:latin typeface="Verdana" panose="020B0604030504040204" pitchFamily="34" charset="0"/>
                          <a:ea typeface="Verdana" panose="020B0604030504040204" pitchFamily="34" charset="0"/>
                          <a:sym typeface="Wingdings" panose="05000000000000000000" pitchFamily="2" charset="2"/>
                        </a:rPr>
                        <a:t> 49</a:t>
                      </a:r>
                      <a:endParaRPr lang="en-GB" sz="2200" dirty="0">
                        <a:latin typeface="Verdana" panose="020B0604030504040204" pitchFamily="34" charset="0"/>
                        <a:ea typeface="Verdana" panose="020B0604030504040204" pitchFamily="34" charset="0"/>
                      </a:endParaRPr>
                    </a:p>
                  </a:txBody>
                  <a:tcPr marR="144000" anchor="ctr">
                    <a:solidFill>
                      <a:srgbClr val="BCE2BC"/>
                    </a:solidFill>
                  </a:tcPr>
                </a:tc>
                <a:extLst>
                  <a:ext uri="{0D108BD9-81ED-4DB2-BD59-A6C34878D82A}">
                    <a16:rowId xmlns:a16="http://schemas.microsoft.com/office/drawing/2014/main" val="2995953067"/>
                  </a:ext>
                </a:extLst>
              </a:tr>
            </a:tbl>
          </a:graphicData>
        </a:graphic>
      </p:graphicFrame>
      <p:pic>
        <p:nvPicPr>
          <p:cNvPr id="16" name="Picture 4" descr="Flag of the United Kingdom | History, Meaning, Colors ...">
            <a:extLst>
              <a:ext uri="{FF2B5EF4-FFF2-40B4-BE49-F238E27FC236}">
                <a16:creationId xmlns:a16="http://schemas.microsoft.com/office/drawing/2014/main" id="{C7628C10-E93F-61CC-3039-B5889432C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257" y="1186140"/>
            <a:ext cx="162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2EBEBDCE-0DD3-D51F-F7A4-6491F78EE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6284293" y="1186140"/>
            <a:ext cx="1619994"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If you combined all the flags of every country into one new ...">
            <a:extLst>
              <a:ext uri="{FF2B5EF4-FFF2-40B4-BE49-F238E27FC236}">
                <a16:creationId xmlns:a16="http://schemas.microsoft.com/office/drawing/2014/main" id="{2A9D9C91-D90A-4E9F-ABB3-E75CA35765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2323" y="1186140"/>
            <a:ext cx="1800996" cy="10800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83FDB8F5-842D-3DA7-80CA-301E3F7EC576}"/>
              </a:ext>
            </a:extLst>
          </p:cNvPr>
          <p:cNvSpPr/>
          <p:nvPr/>
        </p:nvSpPr>
        <p:spPr>
          <a:xfrm>
            <a:off x="3898900" y="3575049"/>
            <a:ext cx="2197100" cy="63581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3ED83B3-0B4E-14E4-F186-806AE37488BF}"/>
              </a:ext>
            </a:extLst>
          </p:cNvPr>
          <p:cNvSpPr/>
          <p:nvPr/>
        </p:nvSpPr>
        <p:spPr>
          <a:xfrm>
            <a:off x="3877129" y="1040560"/>
            <a:ext cx="2240642" cy="3427973"/>
          </a:xfrm>
          <a:prstGeom prst="rect">
            <a:avLst/>
          </a:prstGeom>
          <a:solidFill>
            <a:srgbClr val="FFFFFF">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peech Bubble: Rectangle 20">
            <a:extLst>
              <a:ext uri="{FF2B5EF4-FFF2-40B4-BE49-F238E27FC236}">
                <a16:creationId xmlns:a16="http://schemas.microsoft.com/office/drawing/2014/main" id="{CADA8F4F-4007-FC9C-106C-BBF1F0B2DD5C}"/>
              </a:ext>
            </a:extLst>
          </p:cNvPr>
          <p:cNvSpPr/>
          <p:nvPr/>
        </p:nvSpPr>
        <p:spPr>
          <a:xfrm>
            <a:off x="3212147" y="4468534"/>
            <a:ext cx="2951586" cy="1430617"/>
          </a:xfrm>
          <a:prstGeom prst="wedgeRectCallout">
            <a:avLst>
              <a:gd name="adj1" fmla="val -52"/>
              <a:gd name="adj2" fmla="val -76722"/>
            </a:avLst>
          </a:prstGeom>
          <a:solidFill>
            <a:srgbClr val="FFFFC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mn-cs"/>
              </a:rPr>
              <a:t>Difficult</a:t>
            </a:r>
            <a:r>
              <a:rPr kumimoji="0" lang="en-GB" sz="2000" b="0" i="0" u="none" strike="noStrike" kern="1200" cap="none" spc="0" normalizeH="0" noProof="0" dirty="0">
                <a:ln>
                  <a:noFill/>
                </a:ln>
                <a:solidFill>
                  <a:sysClr val="windowText" lastClr="000000"/>
                </a:solidFill>
                <a:effectLst/>
                <a:uLnTx/>
                <a:uFillTx/>
                <a:latin typeface="Verdana" panose="020B0604030504040204" pitchFamily="34" charset="0"/>
                <a:ea typeface="Verdana" panose="020B0604030504040204" pitchFamily="34" charset="0"/>
                <a:cs typeface="+mn-cs"/>
              </a:rPr>
              <a:t> to compare </a:t>
            </a:r>
            <a:r>
              <a:rPr lang="en-GB" sz="2000" dirty="0">
                <a:solidFill>
                  <a:sysClr val="windowText" lastClr="000000"/>
                </a:solidFill>
                <a:latin typeface="Verdana" panose="020B0604030504040204" pitchFamily="34" charset="0"/>
                <a:ea typeface="Verdana" panose="020B0604030504040204" pitchFamily="34" charset="0"/>
              </a:rPr>
              <a:t>c</a:t>
            </a:r>
            <a:r>
              <a:rPr kumimoji="0" lang="en-GB" sz="2000" b="0"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mn-cs"/>
              </a:rPr>
              <a:t>ensus</a:t>
            </a:r>
            <a:r>
              <a:rPr kumimoji="0" lang="en-GB" sz="20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mn-cs"/>
              </a:rPr>
              <a:t> data with applications due to</a:t>
            </a:r>
            <a:r>
              <a:rPr kumimoji="0" lang="en-GB" sz="2000" b="0" i="0" u="none" strike="noStrike" kern="1200" cap="none" spc="0" normalizeH="0" noProof="0" dirty="0">
                <a:ln>
                  <a:noFill/>
                </a:ln>
                <a:solidFill>
                  <a:sysClr val="windowText" lastClr="000000"/>
                </a:solidFill>
                <a:effectLst/>
                <a:uLnTx/>
                <a:uFillTx/>
                <a:latin typeface="Verdana" panose="020B0604030504040204" pitchFamily="34" charset="0"/>
                <a:ea typeface="Verdana" panose="020B0604030504040204" pitchFamily="34" charset="0"/>
                <a:cs typeface="+mn-cs"/>
              </a:rPr>
              <a:t> </a:t>
            </a:r>
            <a:r>
              <a:rPr kumimoji="0" lang="en-GB" sz="2000" b="0" i="0" u="none" strike="noStrike" kern="1200" cap="none" spc="0" normalizeH="0" baseline="0" noProof="0" dirty="0" err="1">
                <a:ln>
                  <a:noFill/>
                </a:ln>
                <a:solidFill>
                  <a:sysClr val="windowText" lastClr="000000"/>
                </a:solidFill>
                <a:effectLst/>
                <a:uLnTx/>
                <a:uFillTx/>
                <a:latin typeface="Verdana" panose="020B0604030504040204" pitchFamily="34" charset="0"/>
                <a:ea typeface="Verdana" panose="020B0604030504040204" pitchFamily="34" charset="0"/>
                <a:cs typeface="+mn-cs"/>
              </a:rPr>
              <a:t>TeachFirst</a:t>
            </a:r>
            <a:endParaRPr kumimoji="0" lang="en-GB" sz="2000" b="0"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616149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9F847C1-19F4-AA45-875C-AEB5867362FF}"/>
              </a:ext>
            </a:extLst>
          </p:cNvPr>
          <p:cNvGrpSpPr/>
          <p:nvPr/>
        </p:nvGrpSpPr>
        <p:grpSpPr>
          <a:xfrm>
            <a:off x="2082375" y="1181180"/>
            <a:ext cx="9211305" cy="4352943"/>
            <a:chOff x="2082375" y="1181180"/>
            <a:chExt cx="9211305" cy="4352943"/>
          </a:xfrm>
        </p:grpSpPr>
        <p:sp>
          <p:nvSpPr>
            <p:cNvPr id="10" name="Rectangle 9">
              <a:extLst>
                <a:ext uri="{FF2B5EF4-FFF2-40B4-BE49-F238E27FC236}">
                  <a16:creationId xmlns:a16="http://schemas.microsoft.com/office/drawing/2014/main" id="{5C0600AB-B064-A46D-67EA-CF4BE086F53F}"/>
                </a:ext>
              </a:extLst>
            </p:cNvPr>
            <p:cNvSpPr>
              <a:spLocks noChangeArrowheads="1"/>
            </p:cNvSpPr>
            <p:nvPr/>
          </p:nvSpPr>
          <p:spPr bwMode="auto">
            <a:xfrm>
              <a:off x="2158575" y="4891168"/>
              <a:ext cx="4413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050C4AB1-A61A-859A-D7A1-F79ADC7AF7AC}"/>
                </a:ext>
              </a:extLst>
            </p:cNvPr>
            <p:cNvSpPr>
              <a:spLocks noChangeArrowheads="1"/>
            </p:cNvSpPr>
            <p:nvPr/>
          </p:nvSpPr>
          <p:spPr bwMode="auto">
            <a:xfrm>
              <a:off x="2158575" y="4521280"/>
              <a:ext cx="4413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384C77C8-E1CC-21F8-2F10-9E98874F612D}"/>
                </a:ext>
              </a:extLst>
            </p:cNvPr>
            <p:cNvSpPr>
              <a:spLocks noChangeArrowheads="1"/>
            </p:cNvSpPr>
            <p:nvPr/>
          </p:nvSpPr>
          <p:spPr bwMode="auto">
            <a:xfrm>
              <a:off x="2158575" y="4149805"/>
              <a:ext cx="4413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7699ED61-F526-D25B-28BF-486834AC0BB7}"/>
                </a:ext>
              </a:extLst>
            </p:cNvPr>
            <p:cNvSpPr>
              <a:spLocks noChangeArrowheads="1"/>
            </p:cNvSpPr>
            <p:nvPr/>
          </p:nvSpPr>
          <p:spPr bwMode="auto">
            <a:xfrm>
              <a:off x="2158575" y="3778330"/>
              <a:ext cx="4413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D8EC1AD1-DAA2-F5E1-0B8F-9388AD83EA88}"/>
                </a:ext>
              </a:extLst>
            </p:cNvPr>
            <p:cNvSpPr>
              <a:spLocks noChangeArrowheads="1"/>
            </p:cNvSpPr>
            <p:nvPr/>
          </p:nvSpPr>
          <p:spPr bwMode="auto">
            <a:xfrm>
              <a:off x="2158575" y="3408443"/>
              <a:ext cx="4413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EAB217BE-F890-EAAB-21D1-B261D59F6BE1}"/>
                </a:ext>
              </a:extLst>
            </p:cNvPr>
            <p:cNvSpPr>
              <a:spLocks noChangeArrowheads="1"/>
            </p:cNvSpPr>
            <p:nvPr/>
          </p:nvSpPr>
          <p:spPr bwMode="auto">
            <a:xfrm>
              <a:off x="2158575" y="3036968"/>
              <a:ext cx="441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0628ACBD-9D3B-6EB2-91EF-7A51C92E8D67}"/>
                </a:ext>
              </a:extLst>
            </p:cNvPr>
            <p:cNvSpPr>
              <a:spLocks noChangeArrowheads="1"/>
            </p:cNvSpPr>
            <p:nvPr/>
          </p:nvSpPr>
          <p:spPr bwMode="auto">
            <a:xfrm>
              <a:off x="2082375" y="2294018"/>
              <a:ext cx="5397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110%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5B1F254D-9900-F432-E8F6-A2F23A468957}"/>
                </a:ext>
              </a:extLst>
            </p:cNvPr>
            <p:cNvSpPr>
              <a:spLocks noChangeArrowheads="1"/>
            </p:cNvSpPr>
            <p:nvPr/>
          </p:nvSpPr>
          <p:spPr bwMode="auto">
            <a:xfrm>
              <a:off x="2082375" y="1924130"/>
              <a:ext cx="5397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120%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459D398A-A897-0CDC-98CB-2D245BCC1D6F}"/>
                </a:ext>
              </a:extLst>
            </p:cNvPr>
            <p:cNvSpPr>
              <a:spLocks noChangeArrowheads="1"/>
            </p:cNvSpPr>
            <p:nvPr/>
          </p:nvSpPr>
          <p:spPr bwMode="auto">
            <a:xfrm>
              <a:off x="2082375" y="1551068"/>
              <a:ext cx="5397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130%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9">
              <a:extLst>
                <a:ext uri="{FF2B5EF4-FFF2-40B4-BE49-F238E27FC236}">
                  <a16:creationId xmlns:a16="http://schemas.microsoft.com/office/drawing/2014/main" id="{1E2BD67D-F5C5-64B2-D1BA-4201FEE3B00E}"/>
                </a:ext>
              </a:extLst>
            </p:cNvPr>
            <p:cNvSpPr>
              <a:spLocks noChangeArrowheads="1"/>
            </p:cNvSpPr>
            <p:nvPr/>
          </p:nvSpPr>
          <p:spPr bwMode="auto">
            <a:xfrm>
              <a:off x="2082375" y="1181180"/>
              <a:ext cx="5397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140%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55">
              <a:extLst>
                <a:ext uri="{FF2B5EF4-FFF2-40B4-BE49-F238E27FC236}">
                  <a16:creationId xmlns:a16="http://schemas.microsoft.com/office/drawing/2014/main" id="{73FC3572-2723-5148-FFA0-E7D27C78594C}"/>
                </a:ext>
              </a:extLst>
            </p:cNvPr>
            <p:cNvSpPr>
              <a:spLocks noChangeArrowheads="1"/>
            </p:cNvSpPr>
            <p:nvPr/>
          </p:nvSpPr>
          <p:spPr bwMode="auto">
            <a:xfrm>
              <a:off x="9706180" y="5257898"/>
              <a:ext cx="1587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CC6600"/>
                  </a:solidFill>
                  <a:latin typeface="Verdana" panose="020B0604030504040204" pitchFamily="34" charset="0"/>
                </a:rPr>
                <a:t>T</a:t>
              </a:r>
              <a:r>
                <a:rPr kumimoji="0" lang="en-US" altLang="en-US" b="0" i="0" u="none" strike="noStrike" cap="none" normalizeH="0" baseline="0" dirty="0">
                  <a:ln>
                    <a:noFill/>
                  </a:ln>
                  <a:solidFill>
                    <a:srgbClr val="CC6600"/>
                  </a:solidFill>
                  <a:effectLst/>
                  <a:latin typeface="Verdana" panose="020B0604030504040204" pitchFamily="34" charset="0"/>
                </a:rPr>
                <a:t>raining year </a:t>
              </a:r>
              <a:endParaRPr kumimoji="0" lang="en-US" altLang="en-US" b="0" i="0" u="none" strike="noStrike" cap="none" normalizeH="0" baseline="0" dirty="0">
                <a:ln>
                  <a:noFill/>
                </a:ln>
                <a:solidFill>
                  <a:srgbClr val="CC6600"/>
                </a:solidFill>
                <a:effectLst/>
              </a:endParaRPr>
            </a:p>
          </p:txBody>
        </p:sp>
        <p:sp>
          <p:nvSpPr>
            <p:cNvPr id="68" name="TextBox 67">
              <a:extLst>
                <a:ext uri="{FF2B5EF4-FFF2-40B4-BE49-F238E27FC236}">
                  <a16:creationId xmlns:a16="http://schemas.microsoft.com/office/drawing/2014/main" id="{3E4B1552-9D99-471B-0696-22BBB63E0FBF}"/>
                </a:ext>
              </a:extLst>
            </p:cNvPr>
            <p:cNvSpPr txBox="1"/>
            <p:nvPr/>
          </p:nvSpPr>
          <p:spPr>
            <a:xfrm>
              <a:off x="4043353" y="5282716"/>
              <a:ext cx="695424" cy="226591"/>
            </a:xfrm>
            <a:prstGeom prst="rect">
              <a:avLst/>
            </a:prstGeom>
            <a:noFill/>
          </p:spPr>
          <p:txBody>
            <a:bodyPr wrap="square" lIns="36000" tIns="36000" rIns="36000" bIns="36000" rtlCol="0">
              <a:spAutoFit/>
            </a:bodyPr>
            <a:lstStyle/>
            <a:p>
              <a:r>
                <a:rPr lang="en-GB" sz="1000" dirty="0">
                  <a:solidFill>
                    <a:srgbClr val="CC6600"/>
                  </a:solidFill>
                  <a:latin typeface="Verdana" panose="020B0604030504040204" pitchFamily="34" charset="0"/>
                  <a:ea typeface="Verdana" panose="020B0604030504040204" pitchFamily="34" charset="0"/>
                </a:rPr>
                <a:t>2017-18</a:t>
              </a:r>
            </a:p>
          </p:txBody>
        </p:sp>
        <p:sp>
          <p:nvSpPr>
            <p:cNvPr id="69" name="TextBox 68">
              <a:extLst>
                <a:ext uri="{FF2B5EF4-FFF2-40B4-BE49-F238E27FC236}">
                  <a16:creationId xmlns:a16="http://schemas.microsoft.com/office/drawing/2014/main" id="{1A2933B5-0A98-D9C4-AA65-E56D2A71057E}"/>
                </a:ext>
              </a:extLst>
            </p:cNvPr>
            <p:cNvSpPr txBox="1"/>
            <p:nvPr/>
          </p:nvSpPr>
          <p:spPr>
            <a:xfrm>
              <a:off x="2693681" y="5282716"/>
              <a:ext cx="695424" cy="226591"/>
            </a:xfrm>
            <a:prstGeom prst="rect">
              <a:avLst/>
            </a:prstGeom>
            <a:noFill/>
          </p:spPr>
          <p:txBody>
            <a:bodyPr wrap="square" lIns="36000" tIns="36000" rIns="36000" bIns="36000" rtlCol="0">
              <a:spAutoFit/>
            </a:bodyPr>
            <a:lstStyle/>
            <a:p>
              <a:r>
                <a:rPr lang="en-GB" sz="1000" dirty="0">
                  <a:solidFill>
                    <a:srgbClr val="CC6600"/>
                  </a:solidFill>
                  <a:latin typeface="Verdana" panose="020B0604030504040204" pitchFamily="34" charset="0"/>
                  <a:ea typeface="Verdana" panose="020B0604030504040204" pitchFamily="34" charset="0"/>
                </a:rPr>
                <a:t>2015-16</a:t>
              </a:r>
            </a:p>
          </p:txBody>
        </p:sp>
        <p:sp>
          <p:nvSpPr>
            <p:cNvPr id="70" name="TextBox 69">
              <a:extLst>
                <a:ext uri="{FF2B5EF4-FFF2-40B4-BE49-F238E27FC236}">
                  <a16:creationId xmlns:a16="http://schemas.microsoft.com/office/drawing/2014/main" id="{8907CDF1-939C-6064-37E0-DF5F90AAEA37}"/>
                </a:ext>
              </a:extLst>
            </p:cNvPr>
            <p:cNvSpPr txBox="1"/>
            <p:nvPr/>
          </p:nvSpPr>
          <p:spPr>
            <a:xfrm>
              <a:off x="3368517" y="5282716"/>
              <a:ext cx="695424" cy="226591"/>
            </a:xfrm>
            <a:prstGeom prst="rect">
              <a:avLst/>
            </a:prstGeom>
            <a:noFill/>
          </p:spPr>
          <p:txBody>
            <a:bodyPr wrap="square" lIns="36000" tIns="36000" rIns="36000" bIns="36000" rtlCol="0">
              <a:spAutoFit/>
            </a:bodyPr>
            <a:lstStyle/>
            <a:p>
              <a:r>
                <a:rPr lang="en-GB" sz="1000" dirty="0">
                  <a:solidFill>
                    <a:srgbClr val="CC6600"/>
                  </a:solidFill>
                  <a:latin typeface="Verdana" panose="020B0604030504040204" pitchFamily="34" charset="0"/>
                  <a:ea typeface="Verdana" panose="020B0604030504040204" pitchFamily="34" charset="0"/>
                </a:rPr>
                <a:t>2016-17</a:t>
              </a:r>
            </a:p>
          </p:txBody>
        </p:sp>
        <p:grpSp>
          <p:nvGrpSpPr>
            <p:cNvPr id="4" name="Group 3">
              <a:extLst>
                <a:ext uri="{FF2B5EF4-FFF2-40B4-BE49-F238E27FC236}">
                  <a16:creationId xmlns:a16="http://schemas.microsoft.com/office/drawing/2014/main" id="{71B3CDF1-4909-20A9-D026-BEA56DDBFBF7}"/>
                </a:ext>
              </a:extLst>
            </p:cNvPr>
            <p:cNvGrpSpPr/>
            <p:nvPr/>
          </p:nvGrpSpPr>
          <p:grpSpPr>
            <a:xfrm>
              <a:off x="2642761" y="1258968"/>
              <a:ext cx="6511629" cy="3720583"/>
              <a:chOff x="2642761" y="1258968"/>
              <a:chExt cx="6511629" cy="3720583"/>
            </a:xfrm>
          </p:grpSpPr>
          <p:sp>
            <p:nvSpPr>
              <p:cNvPr id="8" name="Freeform 7">
                <a:extLst>
                  <a:ext uri="{FF2B5EF4-FFF2-40B4-BE49-F238E27FC236}">
                    <a16:creationId xmlns:a16="http://schemas.microsoft.com/office/drawing/2014/main" id="{00548EE7-C542-A95D-17D8-985E79BEBAF5}"/>
                  </a:ext>
                </a:extLst>
              </p:cNvPr>
              <p:cNvSpPr>
                <a:spLocks noEditPoints="1"/>
              </p:cNvSpPr>
              <p:nvPr/>
            </p:nvSpPr>
            <p:spPr bwMode="auto">
              <a:xfrm>
                <a:off x="2642761" y="1258968"/>
                <a:ext cx="6511629" cy="3340100"/>
              </a:xfrm>
              <a:custGeom>
                <a:avLst/>
                <a:gdLst>
                  <a:gd name="T0" fmla="*/ 0 w 3462"/>
                  <a:gd name="T1" fmla="*/ 2104 h 2104"/>
                  <a:gd name="T2" fmla="*/ 3462 w 3462"/>
                  <a:gd name="T3" fmla="*/ 2104 h 2104"/>
                  <a:gd name="T4" fmla="*/ 0 w 3462"/>
                  <a:gd name="T5" fmla="*/ 1871 h 2104"/>
                  <a:gd name="T6" fmla="*/ 3462 w 3462"/>
                  <a:gd name="T7" fmla="*/ 1871 h 2104"/>
                  <a:gd name="T8" fmla="*/ 0 w 3462"/>
                  <a:gd name="T9" fmla="*/ 1636 h 2104"/>
                  <a:gd name="T10" fmla="*/ 3462 w 3462"/>
                  <a:gd name="T11" fmla="*/ 1636 h 2104"/>
                  <a:gd name="T12" fmla="*/ 0 w 3462"/>
                  <a:gd name="T13" fmla="*/ 1402 h 2104"/>
                  <a:gd name="T14" fmla="*/ 3462 w 3462"/>
                  <a:gd name="T15" fmla="*/ 1402 h 2104"/>
                  <a:gd name="T16" fmla="*/ 0 w 3462"/>
                  <a:gd name="T17" fmla="*/ 1170 h 2104"/>
                  <a:gd name="T18" fmla="*/ 3462 w 3462"/>
                  <a:gd name="T19" fmla="*/ 1170 h 2104"/>
                  <a:gd name="T20" fmla="*/ 0 w 3462"/>
                  <a:gd name="T21" fmla="*/ 935 h 2104"/>
                  <a:gd name="T22" fmla="*/ 3462 w 3462"/>
                  <a:gd name="T23" fmla="*/ 935 h 2104"/>
                  <a:gd name="T24" fmla="*/ 0 w 3462"/>
                  <a:gd name="T25" fmla="*/ 701 h 2104"/>
                  <a:gd name="T26" fmla="*/ 3462 w 3462"/>
                  <a:gd name="T27" fmla="*/ 701 h 2104"/>
                  <a:gd name="T28" fmla="*/ 0 w 3462"/>
                  <a:gd name="T29" fmla="*/ 468 h 2104"/>
                  <a:gd name="T30" fmla="*/ 3462 w 3462"/>
                  <a:gd name="T31" fmla="*/ 468 h 2104"/>
                  <a:gd name="T32" fmla="*/ 0 w 3462"/>
                  <a:gd name="T33" fmla="*/ 233 h 2104"/>
                  <a:gd name="T34" fmla="*/ 3462 w 3462"/>
                  <a:gd name="T35" fmla="*/ 233 h 2104"/>
                  <a:gd name="T36" fmla="*/ 0 w 3462"/>
                  <a:gd name="T37" fmla="*/ 0 h 2104"/>
                  <a:gd name="T38" fmla="*/ 3462 w 3462"/>
                  <a:gd name="T39" fmla="*/ 0 h 2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62" h="2104">
                    <a:moveTo>
                      <a:pt x="0" y="2104"/>
                    </a:moveTo>
                    <a:lnTo>
                      <a:pt x="3462" y="2104"/>
                    </a:lnTo>
                    <a:moveTo>
                      <a:pt x="0" y="1871"/>
                    </a:moveTo>
                    <a:lnTo>
                      <a:pt x="3462" y="1871"/>
                    </a:lnTo>
                    <a:moveTo>
                      <a:pt x="0" y="1636"/>
                    </a:moveTo>
                    <a:lnTo>
                      <a:pt x="3462" y="1636"/>
                    </a:lnTo>
                    <a:moveTo>
                      <a:pt x="0" y="1402"/>
                    </a:moveTo>
                    <a:lnTo>
                      <a:pt x="3462" y="1402"/>
                    </a:lnTo>
                    <a:moveTo>
                      <a:pt x="0" y="1170"/>
                    </a:moveTo>
                    <a:lnTo>
                      <a:pt x="3462" y="1170"/>
                    </a:lnTo>
                    <a:moveTo>
                      <a:pt x="0" y="935"/>
                    </a:moveTo>
                    <a:lnTo>
                      <a:pt x="3462" y="935"/>
                    </a:lnTo>
                    <a:moveTo>
                      <a:pt x="0" y="701"/>
                    </a:moveTo>
                    <a:lnTo>
                      <a:pt x="3462" y="701"/>
                    </a:lnTo>
                    <a:moveTo>
                      <a:pt x="0" y="468"/>
                    </a:moveTo>
                    <a:lnTo>
                      <a:pt x="3462" y="468"/>
                    </a:lnTo>
                    <a:moveTo>
                      <a:pt x="0" y="233"/>
                    </a:moveTo>
                    <a:lnTo>
                      <a:pt x="3462" y="233"/>
                    </a:lnTo>
                    <a:moveTo>
                      <a:pt x="0" y="0"/>
                    </a:moveTo>
                    <a:lnTo>
                      <a:pt x="3462" y="0"/>
                    </a:lnTo>
                  </a:path>
                </a:pathLst>
              </a:custGeom>
              <a:noFill/>
              <a:ln w="63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3" name="Group 2">
                <a:extLst>
                  <a:ext uri="{FF2B5EF4-FFF2-40B4-BE49-F238E27FC236}">
                    <a16:creationId xmlns:a16="http://schemas.microsoft.com/office/drawing/2014/main" id="{CE8B4630-1637-C2A0-1E58-9AF006EC2F80}"/>
                  </a:ext>
                </a:extLst>
              </p:cNvPr>
              <p:cNvGrpSpPr/>
              <p:nvPr/>
            </p:nvGrpSpPr>
            <p:grpSpPr>
              <a:xfrm>
                <a:off x="2982487" y="1258968"/>
                <a:ext cx="6001641" cy="3720583"/>
                <a:chOff x="2982487" y="1258968"/>
                <a:chExt cx="6001641" cy="3720583"/>
              </a:xfrm>
            </p:grpSpPr>
            <p:sp>
              <p:nvSpPr>
                <p:cNvPr id="46" name="Freeform 45">
                  <a:extLst>
                    <a:ext uri="{FF2B5EF4-FFF2-40B4-BE49-F238E27FC236}">
                      <a16:creationId xmlns:a16="http://schemas.microsoft.com/office/drawing/2014/main" id="{87D2822F-BDC0-2477-05BF-2AC3260878E8}"/>
                    </a:ext>
                  </a:extLst>
                </p:cNvPr>
                <p:cNvSpPr>
                  <a:spLocks noEditPoints="1"/>
                </p:cNvSpPr>
                <p:nvPr/>
              </p:nvSpPr>
              <p:spPr bwMode="auto">
                <a:xfrm>
                  <a:off x="2982487" y="1258968"/>
                  <a:ext cx="6350" cy="3709988"/>
                </a:xfrm>
                <a:custGeom>
                  <a:avLst/>
                  <a:gdLst>
                    <a:gd name="T0" fmla="*/ 4 w 4"/>
                    <a:gd name="T1" fmla="*/ 33 h 2337"/>
                    <a:gd name="T2" fmla="*/ 4 w 4"/>
                    <a:gd name="T3" fmla="*/ 85 h 2337"/>
                    <a:gd name="T4" fmla="*/ 0 w 4"/>
                    <a:gd name="T5" fmla="*/ 119 h 2337"/>
                    <a:gd name="T6" fmla="*/ 0 w 4"/>
                    <a:gd name="T7" fmla="*/ 133 h 2337"/>
                    <a:gd name="T8" fmla="*/ 4 w 4"/>
                    <a:gd name="T9" fmla="*/ 166 h 2337"/>
                    <a:gd name="T10" fmla="*/ 4 w 4"/>
                    <a:gd name="T11" fmla="*/ 233 h 2337"/>
                    <a:gd name="T12" fmla="*/ 4 w 4"/>
                    <a:gd name="T13" fmla="*/ 285 h 2337"/>
                    <a:gd name="T14" fmla="*/ 0 w 4"/>
                    <a:gd name="T15" fmla="*/ 318 h 2337"/>
                    <a:gd name="T16" fmla="*/ 0 w 4"/>
                    <a:gd name="T17" fmla="*/ 332 h 2337"/>
                    <a:gd name="T18" fmla="*/ 4 w 4"/>
                    <a:gd name="T19" fmla="*/ 366 h 2337"/>
                    <a:gd name="T20" fmla="*/ 4 w 4"/>
                    <a:gd name="T21" fmla="*/ 432 h 2337"/>
                    <a:gd name="T22" fmla="*/ 4 w 4"/>
                    <a:gd name="T23" fmla="*/ 484 h 2337"/>
                    <a:gd name="T24" fmla="*/ 0 w 4"/>
                    <a:gd name="T25" fmla="*/ 518 h 2337"/>
                    <a:gd name="T26" fmla="*/ 0 w 4"/>
                    <a:gd name="T27" fmla="*/ 532 h 2337"/>
                    <a:gd name="T28" fmla="*/ 4 w 4"/>
                    <a:gd name="T29" fmla="*/ 565 h 2337"/>
                    <a:gd name="T30" fmla="*/ 4 w 4"/>
                    <a:gd name="T31" fmla="*/ 632 h 2337"/>
                    <a:gd name="T32" fmla="*/ 4 w 4"/>
                    <a:gd name="T33" fmla="*/ 684 h 2337"/>
                    <a:gd name="T34" fmla="*/ 0 w 4"/>
                    <a:gd name="T35" fmla="*/ 717 h 2337"/>
                    <a:gd name="T36" fmla="*/ 0 w 4"/>
                    <a:gd name="T37" fmla="*/ 731 h 2337"/>
                    <a:gd name="T38" fmla="*/ 4 w 4"/>
                    <a:gd name="T39" fmla="*/ 765 h 2337"/>
                    <a:gd name="T40" fmla="*/ 4 w 4"/>
                    <a:gd name="T41" fmla="*/ 831 h 2337"/>
                    <a:gd name="T42" fmla="*/ 4 w 4"/>
                    <a:gd name="T43" fmla="*/ 883 h 2337"/>
                    <a:gd name="T44" fmla="*/ 0 w 4"/>
                    <a:gd name="T45" fmla="*/ 917 h 2337"/>
                    <a:gd name="T46" fmla="*/ 0 w 4"/>
                    <a:gd name="T47" fmla="*/ 931 h 2337"/>
                    <a:gd name="T48" fmla="*/ 4 w 4"/>
                    <a:gd name="T49" fmla="*/ 964 h 2337"/>
                    <a:gd name="T50" fmla="*/ 4 w 4"/>
                    <a:gd name="T51" fmla="*/ 1031 h 2337"/>
                    <a:gd name="T52" fmla="*/ 4 w 4"/>
                    <a:gd name="T53" fmla="*/ 1083 h 2337"/>
                    <a:gd name="T54" fmla="*/ 0 w 4"/>
                    <a:gd name="T55" fmla="*/ 1116 h 2337"/>
                    <a:gd name="T56" fmla="*/ 0 w 4"/>
                    <a:gd name="T57" fmla="*/ 1131 h 2337"/>
                    <a:gd name="T58" fmla="*/ 4 w 4"/>
                    <a:gd name="T59" fmla="*/ 1164 h 2337"/>
                    <a:gd name="T60" fmla="*/ 4 w 4"/>
                    <a:gd name="T61" fmla="*/ 1230 h 2337"/>
                    <a:gd name="T62" fmla="*/ 4 w 4"/>
                    <a:gd name="T63" fmla="*/ 1283 h 2337"/>
                    <a:gd name="T64" fmla="*/ 0 w 4"/>
                    <a:gd name="T65" fmla="*/ 1316 h 2337"/>
                    <a:gd name="T66" fmla="*/ 0 w 4"/>
                    <a:gd name="T67" fmla="*/ 1330 h 2337"/>
                    <a:gd name="T68" fmla="*/ 4 w 4"/>
                    <a:gd name="T69" fmla="*/ 1363 h 2337"/>
                    <a:gd name="T70" fmla="*/ 4 w 4"/>
                    <a:gd name="T71" fmla="*/ 1430 h 2337"/>
                    <a:gd name="T72" fmla="*/ 4 w 4"/>
                    <a:gd name="T73" fmla="*/ 1482 h 2337"/>
                    <a:gd name="T74" fmla="*/ 0 w 4"/>
                    <a:gd name="T75" fmla="*/ 1515 h 2337"/>
                    <a:gd name="T76" fmla="*/ 0 w 4"/>
                    <a:gd name="T77" fmla="*/ 1530 h 2337"/>
                    <a:gd name="T78" fmla="*/ 4 w 4"/>
                    <a:gd name="T79" fmla="*/ 1563 h 2337"/>
                    <a:gd name="T80" fmla="*/ 4 w 4"/>
                    <a:gd name="T81" fmla="*/ 1629 h 2337"/>
                    <a:gd name="T82" fmla="*/ 4 w 4"/>
                    <a:gd name="T83" fmla="*/ 1682 h 2337"/>
                    <a:gd name="T84" fmla="*/ 0 w 4"/>
                    <a:gd name="T85" fmla="*/ 1715 h 2337"/>
                    <a:gd name="T86" fmla="*/ 0 w 4"/>
                    <a:gd name="T87" fmla="*/ 1729 h 2337"/>
                    <a:gd name="T88" fmla="*/ 4 w 4"/>
                    <a:gd name="T89" fmla="*/ 1762 h 2337"/>
                    <a:gd name="T90" fmla="*/ 4 w 4"/>
                    <a:gd name="T91" fmla="*/ 1829 h 2337"/>
                    <a:gd name="T92" fmla="*/ 4 w 4"/>
                    <a:gd name="T93" fmla="*/ 1881 h 2337"/>
                    <a:gd name="T94" fmla="*/ 0 w 4"/>
                    <a:gd name="T95" fmla="*/ 1914 h 2337"/>
                    <a:gd name="T96" fmla="*/ 0 w 4"/>
                    <a:gd name="T97" fmla="*/ 1929 h 2337"/>
                    <a:gd name="T98" fmla="*/ 4 w 4"/>
                    <a:gd name="T99" fmla="*/ 1962 h 2337"/>
                    <a:gd name="T100" fmla="*/ 4 w 4"/>
                    <a:gd name="T101" fmla="*/ 2028 h 2337"/>
                    <a:gd name="T102" fmla="*/ 4 w 4"/>
                    <a:gd name="T103" fmla="*/ 2081 h 2337"/>
                    <a:gd name="T104" fmla="*/ 0 w 4"/>
                    <a:gd name="T105" fmla="*/ 2114 h 2337"/>
                    <a:gd name="T106" fmla="*/ 0 w 4"/>
                    <a:gd name="T107" fmla="*/ 2128 h 2337"/>
                    <a:gd name="T108" fmla="*/ 4 w 4"/>
                    <a:gd name="T109" fmla="*/ 2161 h 2337"/>
                    <a:gd name="T110" fmla="*/ 4 w 4"/>
                    <a:gd name="T111" fmla="*/ 2228 h 2337"/>
                    <a:gd name="T112" fmla="*/ 4 w 4"/>
                    <a:gd name="T113" fmla="*/ 2280 h 2337"/>
                    <a:gd name="T114" fmla="*/ 0 w 4"/>
                    <a:gd name="T115" fmla="*/ 2313 h 2337"/>
                    <a:gd name="T116" fmla="*/ 0 w 4"/>
                    <a:gd name="T117" fmla="*/ 2328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2337">
                      <a:moveTo>
                        <a:pt x="4" y="0"/>
                      </a:moveTo>
                      <a:lnTo>
                        <a:pt x="4" y="19"/>
                      </a:lnTo>
                      <a:lnTo>
                        <a:pt x="0" y="19"/>
                      </a:lnTo>
                      <a:lnTo>
                        <a:pt x="0" y="0"/>
                      </a:lnTo>
                      <a:lnTo>
                        <a:pt x="4" y="0"/>
                      </a:lnTo>
                      <a:close/>
                      <a:moveTo>
                        <a:pt x="4" y="33"/>
                      </a:moveTo>
                      <a:lnTo>
                        <a:pt x="4" y="52"/>
                      </a:lnTo>
                      <a:lnTo>
                        <a:pt x="0" y="52"/>
                      </a:lnTo>
                      <a:lnTo>
                        <a:pt x="0" y="33"/>
                      </a:lnTo>
                      <a:lnTo>
                        <a:pt x="4" y="33"/>
                      </a:lnTo>
                      <a:close/>
                      <a:moveTo>
                        <a:pt x="4" y="66"/>
                      </a:moveTo>
                      <a:lnTo>
                        <a:pt x="4" y="85"/>
                      </a:lnTo>
                      <a:lnTo>
                        <a:pt x="0" y="85"/>
                      </a:lnTo>
                      <a:lnTo>
                        <a:pt x="0" y="66"/>
                      </a:lnTo>
                      <a:lnTo>
                        <a:pt x="4" y="66"/>
                      </a:lnTo>
                      <a:close/>
                      <a:moveTo>
                        <a:pt x="4" y="100"/>
                      </a:moveTo>
                      <a:lnTo>
                        <a:pt x="4" y="119"/>
                      </a:lnTo>
                      <a:lnTo>
                        <a:pt x="0" y="119"/>
                      </a:lnTo>
                      <a:lnTo>
                        <a:pt x="0" y="100"/>
                      </a:lnTo>
                      <a:lnTo>
                        <a:pt x="4" y="100"/>
                      </a:lnTo>
                      <a:close/>
                      <a:moveTo>
                        <a:pt x="4" y="133"/>
                      </a:moveTo>
                      <a:lnTo>
                        <a:pt x="4" y="152"/>
                      </a:lnTo>
                      <a:lnTo>
                        <a:pt x="0" y="152"/>
                      </a:lnTo>
                      <a:lnTo>
                        <a:pt x="0" y="133"/>
                      </a:lnTo>
                      <a:lnTo>
                        <a:pt x="4" y="133"/>
                      </a:lnTo>
                      <a:close/>
                      <a:moveTo>
                        <a:pt x="4" y="166"/>
                      </a:moveTo>
                      <a:lnTo>
                        <a:pt x="4" y="185"/>
                      </a:lnTo>
                      <a:lnTo>
                        <a:pt x="0" y="185"/>
                      </a:lnTo>
                      <a:lnTo>
                        <a:pt x="0" y="166"/>
                      </a:lnTo>
                      <a:lnTo>
                        <a:pt x="4" y="166"/>
                      </a:lnTo>
                      <a:close/>
                      <a:moveTo>
                        <a:pt x="4" y="199"/>
                      </a:moveTo>
                      <a:lnTo>
                        <a:pt x="4" y="218"/>
                      </a:lnTo>
                      <a:lnTo>
                        <a:pt x="0" y="218"/>
                      </a:lnTo>
                      <a:lnTo>
                        <a:pt x="0" y="199"/>
                      </a:lnTo>
                      <a:lnTo>
                        <a:pt x="4" y="199"/>
                      </a:lnTo>
                      <a:close/>
                      <a:moveTo>
                        <a:pt x="4" y="233"/>
                      </a:moveTo>
                      <a:lnTo>
                        <a:pt x="4" y="252"/>
                      </a:lnTo>
                      <a:lnTo>
                        <a:pt x="0" y="252"/>
                      </a:lnTo>
                      <a:lnTo>
                        <a:pt x="0" y="233"/>
                      </a:lnTo>
                      <a:lnTo>
                        <a:pt x="4" y="233"/>
                      </a:lnTo>
                      <a:close/>
                      <a:moveTo>
                        <a:pt x="4" y="266"/>
                      </a:moveTo>
                      <a:lnTo>
                        <a:pt x="4" y="285"/>
                      </a:lnTo>
                      <a:lnTo>
                        <a:pt x="0" y="285"/>
                      </a:lnTo>
                      <a:lnTo>
                        <a:pt x="0" y="266"/>
                      </a:lnTo>
                      <a:lnTo>
                        <a:pt x="4" y="266"/>
                      </a:lnTo>
                      <a:close/>
                      <a:moveTo>
                        <a:pt x="4" y="299"/>
                      </a:moveTo>
                      <a:lnTo>
                        <a:pt x="4" y="318"/>
                      </a:lnTo>
                      <a:lnTo>
                        <a:pt x="0" y="318"/>
                      </a:lnTo>
                      <a:lnTo>
                        <a:pt x="0" y="299"/>
                      </a:lnTo>
                      <a:lnTo>
                        <a:pt x="4" y="299"/>
                      </a:lnTo>
                      <a:close/>
                      <a:moveTo>
                        <a:pt x="4" y="332"/>
                      </a:moveTo>
                      <a:lnTo>
                        <a:pt x="4" y="351"/>
                      </a:lnTo>
                      <a:lnTo>
                        <a:pt x="0" y="351"/>
                      </a:lnTo>
                      <a:lnTo>
                        <a:pt x="0" y="332"/>
                      </a:lnTo>
                      <a:lnTo>
                        <a:pt x="4" y="332"/>
                      </a:lnTo>
                      <a:close/>
                      <a:moveTo>
                        <a:pt x="4" y="366"/>
                      </a:moveTo>
                      <a:lnTo>
                        <a:pt x="4" y="385"/>
                      </a:lnTo>
                      <a:lnTo>
                        <a:pt x="0" y="385"/>
                      </a:lnTo>
                      <a:lnTo>
                        <a:pt x="0" y="366"/>
                      </a:lnTo>
                      <a:lnTo>
                        <a:pt x="4" y="366"/>
                      </a:lnTo>
                      <a:close/>
                      <a:moveTo>
                        <a:pt x="4" y="399"/>
                      </a:moveTo>
                      <a:lnTo>
                        <a:pt x="4" y="418"/>
                      </a:lnTo>
                      <a:lnTo>
                        <a:pt x="0" y="418"/>
                      </a:lnTo>
                      <a:lnTo>
                        <a:pt x="0" y="399"/>
                      </a:lnTo>
                      <a:lnTo>
                        <a:pt x="4" y="399"/>
                      </a:lnTo>
                      <a:close/>
                      <a:moveTo>
                        <a:pt x="4" y="432"/>
                      </a:moveTo>
                      <a:lnTo>
                        <a:pt x="4" y="451"/>
                      </a:lnTo>
                      <a:lnTo>
                        <a:pt x="0" y="451"/>
                      </a:lnTo>
                      <a:lnTo>
                        <a:pt x="0" y="432"/>
                      </a:lnTo>
                      <a:lnTo>
                        <a:pt x="4" y="432"/>
                      </a:lnTo>
                      <a:close/>
                      <a:moveTo>
                        <a:pt x="4" y="465"/>
                      </a:moveTo>
                      <a:lnTo>
                        <a:pt x="4" y="484"/>
                      </a:lnTo>
                      <a:lnTo>
                        <a:pt x="0" y="484"/>
                      </a:lnTo>
                      <a:lnTo>
                        <a:pt x="0" y="465"/>
                      </a:lnTo>
                      <a:lnTo>
                        <a:pt x="4" y="465"/>
                      </a:lnTo>
                      <a:close/>
                      <a:moveTo>
                        <a:pt x="4" y="499"/>
                      </a:moveTo>
                      <a:lnTo>
                        <a:pt x="4" y="518"/>
                      </a:lnTo>
                      <a:lnTo>
                        <a:pt x="0" y="518"/>
                      </a:lnTo>
                      <a:lnTo>
                        <a:pt x="0" y="499"/>
                      </a:lnTo>
                      <a:lnTo>
                        <a:pt x="4" y="499"/>
                      </a:lnTo>
                      <a:close/>
                      <a:moveTo>
                        <a:pt x="4" y="532"/>
                      </a:moveTo>
                      <a:lnTo>
                        <a:pt x="4" y="551"/>
                      </a:lnTo>
                      <a:lnTo>
                        <a:pt x="0" y="551"/>
                      </a:lnTo>
                      <a:lnTo>
                        <a:pt x="0" y="532"/>
                      </a:lnTo>
                      <a:lnTo>
                        <a:pt x="4" y="532"/>
                      </a:lnTo>
                      <a:close/>
                      <a:moveTo>
                        <a:pt x="4" y="565"/>
                      </a:moveTo>
                      <a:lnTo>
                        <a:pt x="4" y="584"/>
                      </a:lnTo>
                      <a:lnTo>
                        <a:pt x="0" y="584"/>
                      </a:lnTo>
                      <a:lnTo>
                        <a:pt x="0" y="565"/>
                      </a:lnTo>
                      <a:lnTo>
                        <a:pt x="4" y="565"/>
                      </a:lnTo>
                      <a:close/>
                      <a:moveTo>
                        <a:pt x="4" y="598"/>
                      </a:moveTo>
                      <a:lnTo>
                        <a:pt x="4" y="617"/>
                      </a:lnTo>
                      <a:lnTo>
                        <a:pt x="0" y="617"/>
                      </a:lnTo>
                      <a:lnTo>
                        <a:pt x="0" y="598"/>
                      </a:lnTo>
                      <a:lnTo>
                        <a:pt x="4" y="598"/>
                      </a:lnTo>
                      <a:close/>
                      <a:moveTo>
                        <a:pt x="4" y="632"/>
                      </a:moveTo>
                      <a:lnTo>
                        <a:pt x="4" y="651"/>
                      </a:lnTo>
                      <a:lnTo>
                        <a:pt x="0" y="651"/>
                      </a:lnTo>
                      <a:lnTo>
                        <a:pt x="0" y="632"/>
                      </a:lnTo>
                      <a:lnTo>
                        <a:pt x="4" y="632"/>
                      </a:lnTo>
                      <a:close/>
                      <a:moveTo>
                        <a:pt x="4" y="665"/>
                      </a:moveTo>
                      <a:lnTo>
                        <a:pt x="4" y="684"/>
                      </a:lnTo>
                      <a:lnTo>
                        <a:pt x="0" y="684"/>
                      </a:lnTo>
                      <a:lnTo>
                        <a:pt x="0" y="665"/>
                      </a:lnTo>
                      <a:lnTo>
                        <a:pt x="4" y="665"/>
                      </a:lnTo>
                      <a:close/>
                      <a:moveTo>
                        <a:pt x="4" y="698"/>
                      </a:moveTo>
                      <a:lnTo>
                        <a:pt x="4" y="717"/>
                      </a:lnTo>
                      <a:lnTo>
                        <a:pt x="0" y="717"/>
                      </a:lnTo>
                      <a:lnTo>
                        <a:pt x="0" y="698"/>
                      </a:lnTo>
                      <a:lnTo>
                        <a:pt x="4" y="698"/>
                      </a:lnTo>
                      <a:close/>
                      <a:moveTo>
                        <a:pt x="4" y="731"/>
                      </a:moveTo>
                      <a:lnTo>
                        <a:pt x="4" y="750"/>
                      </a:lnTo>
                      <a:lnTo>
                        <a:pt x="0" y="750"/>
                      </a:lnTo>
                      <a:lnTo>
                        <a:pt x="0" y="731"/>
                      </a:lnTo>
                      <a:lnTo>
                        <a:pt x="4" y="731"/>
                      </a:lnTo>
                      <a:close/>
                      <a:moveTo>
                        <a:pt x="4" y="765"/>
                      </a:moveTo>
                      <a:lnTo>
                        <a:pt x="4" y="784"/>
                      </a:lnTo>
                      <a:lnTo>
                        <a:pt x="0" y="784"/>
                      </a:lnTo>
                      <a:lnTo>
                        <a:pt x="0" y="765"/>
                      </a:lnTo>
                      <a:lnTo>
                        <a:pt x="4" y="765"/>
                      </a:lnTo>
                      <a:close/>
                      <a:moveTo>
                        <a:pt x="4" y="798"/>
                      </a:moveTo>
                      <a:lnTo>
                        <a:pt x="4" y="817"/>
                      </a:lnTo>
                      <a:lnTo>
                        <a:pt x="0" y="817"/>
                      </a:lnTo>
                      <a:lnTo>
                        <a:pt x="0" y="798"/>
                      </a:lnTo>
                      <a:lnTo>
                        <a:pt x="4" y="798"/>
                      </a:lnTo>
                      <a:close/>
                      <a:moveTo>
                        <a:pt x="4" y="831"/>
                      </a:moveTo>
                      <a:lnTo>
                        <a:pt x="4" y="850"/>
                      </a:lnTo>
                      <a:lnTo>
                        <a:pt x="0" y="850"/>
                      </a:lnTo>
                      <a:lnTo>
                        <a:pt x="0" y="831"/>
                      </a:lnTo>
                      <a:lnTo>
                        <a:pt x="4" y="831"/>
                      </a:lnTo>
                      <a:close/>
                      <a:moveTo>
                        <a:pt x="4" y="864"/>
                      </a:moveTo>
                      <a:lnTo>
                        <a:pt x="4" y="883"/>
                      </a:lnTo>
                      <a:lnTo>
                        <a:pt x="0" y="883"/>
                      </a:lnTo>
                      <a:lnTo>
                        <a:pt x="0" y="864"/>
                      </a:lnTo>
                      <a:lnTo>
                        <a:pt x="4" y="864"/>
                      </a:lnTo>
                      <a:close/>
                      <a:moveTo>
                        <a:pt x="4" y="898"/>
                      </a:moveTo>
                      <a:lnTo>
                        <a:pt x="4" y="917"/>
                      </a:lnTo>
                      <a:lnTo>
                        <a:pt x="0" y="917"/>
                      </a:lnTo>
                      <a:lnTo>
                        <a:pt x="0" y="898"/>
                      </a:lnTo>
                      <a:lnTo>
                        <a:pt x="4" y="898"/>
                      </a:lnTo>
                      <a:close/>
                      <a:moveTo>
                        <a:pt x="4" y="931"/>
                      </a:moveTo>
                      <a:lnTo>
                        <a:pt x="4" y="950"/>
                      </a:lnTo>
                      <a:lnTo>
                        <a:pt x="0" y="950"/>
                      </a:lnTo>
                      <a:lnTo>
                        <a:pt x="0" y="931"/>
                      </a:lnTo>
                      <a:lnTo>
                        <a:pt x="4" y="931"/>
                      </a:lnTo>
                      <a:close/>
                      <a:moveTo>
                        <a:pt x="4" y="964"/>
                      </a:moveTo>
                      <a:lnTo>
                        <a:pt x="4" y="983"/>
                      </a:lnTo>
                      <a:lnTo>
                        <a:pt x="0" y="983"/>
                      </a:lnTo>
                      <a:lnTo>
                        <a:pt x="0" y="964"/>
                      </a:lnTo>
                      <a:lnTo>
                        <a:pt x="4" y="964"/>
                      </a:lnTo>
                      <a:close/>
                      <a:moveTo>
                        <a:pt x="4" y="998"/>
                      </a:moveTo>
                      <a:lnTo>
                        <a:pt x="4" y="1017"/>
                      </a:lnTo>
                      <a:lnTo>
                        <a:pt x="0" y="1017"/>
                      </a:lnTo>
                      <a:lnTo>
                        <a:pt x="0" y="998"/>
                      </a:lnTo>
                      <a:lnTo>
                        <a:pt x="4" y="998"/>
                      </a:lnTo>
                      <a:close/>
                      <a:moveTo>
                        <a:pt x="4" y="1031"/>
                      </a:moveTo>
                      <a:lnTo>
                        <a:pt x="4" y="1050"/>
                      </a:lnTo>
                      <a:lnTo>
                        <a:pt x="0" y="1050"/>
                      </a:lnTo>
                      <a:lnTo>
                        <a:pt x="0" y="1031"/>
                      </a:lnTo>
                      <a:lnTo>
                        <a:pt x="4" y="1031"/>
                      </a:lnTo>
                      <a:close/>
                      <a:moveTo>
                        <a:pt x="4" y="1064"/>
                      </a:moveTo>
                      <a:lnTo>
                        <a:pt x="4" y="1083"/>
                      </a:lnTo>
                      <a:lnTo>
                        <a:pt x="0" y="1083"/>
                      </a:lnTo>
                      <a:lnTo>
                        <a:pt x="0" y="1064"/>
                      </a:lnTo>
                      <a:lnTo>
                        <a:pt x="4" y="1064"/>
                      </a:lnTo>
                      <a:close/>
                      <a:moveTo>
                        <a:pt x="4" y="1097"/>
                      </a:moveTo>
                      <a:lnTo>
                        <a:pt x="4" y="1116"/>
                      </a:lnTo>
                      <a:lnTo>
                        <a:pt x="0" y="1116"/>
                      </a:lnTo>
                      <a:lnTo>
                        <a:pt x="0" y="1097"/>
                      </a:lnTo>
                      <a:lnTo>
                        <a:pt x="4" y="1097"/>
                      </a:lnTo>
                      <a:close/>
                      <a:moveTo>
                        <a:pt x="4" y="1131"/>
                      </a:moveTo>
                      <a:lnTo>
                        <a:pt x="4" y="1150"/>
                      </a:lnTo>
                      <a:lnTo>
                        <a:pt x="0" y="1150"/>
                      </a:lnTo>
                      <a:lnTo>
                        <a:pt x="0" y="1131"/>
                      </a:lnTo>
                      <a:lnTo>
                        <a:pt x="4" y="1131"/>
                      </a:lnTo>
                      <a:close/>
                      <a:moveTo>
                        <a:pt x="4" y="1164"/>
                      </a:moveTo>
                      <a:lnTo>
                        <a:pt x="4" y="1183"/>
                      </a:lnTo>
                      <a:lnTo>
                        <a:pt x="0" y="1183"/>
                      </a:lnTo>
                      <a:lnTo>
                        <a:pt x="0" y="1164"/>
                      </a:lnTo>
                      <a:lnTo>
                        <a:pt x="4" y="1164"/>
                      </a:lnTo>
                      <a:close/>
                      <a:moveTo>
                        <a:pt x="4" y="1197"/>
                      </a:moveTo>
                      <a:lnTo>
                        <a:pt x="4" y="1216"/>
                      </a:lnTo>
                      <a:lnTo>
                        <a:pt x="0" y="1216"/>
                      </a:lnTo>
                      <a:lnTo>
                        <a:pt x="0" y="1197"/>
                      </a:lnTo>
                      <a:lnTo>
                        <a:pt x="4" y="1197"/>
                      </a:lnTo>
                      <a:close/>
                      <a:moveTo>
                        <a:pt x="4" y="1230"/>
                      </a:moveTo>
                      <a:lnTo>
                        <a:pt x="4" y="1249"/>
                      </a:lnTo>
                      <a:lnTo>
                        <a:pt x="0" y="1249"/>
                      </a:lnTo>
                      <a:lnTo>
                        <a:pt x="0" y="1230"/>
                      </a:lnTo>
                      <a:lnTo>
                        <a:pt x="4" y="1230"/>
                      </a:lnTo>
                      <a:close/>
                      <a:moveTo>
                        <a:pt x="4" y="1264"/>
                      </a:moveTo>
                      <a:lnTo>
                        <a:pt x="4" y="1283"/>
                      </a:lnTo>
                      <a:lnTo>
                        <a:pt x="0" y="1283"/>
                      </a:lnTo>
                      <a:lnTo>
                        <a:pt x="0" y="1264"/>
                      </a:lnTo>
                      <a:lnTo>
                        <a:pt x="4" y="1264"/>
                      </a:lnTo>
                      <a:close/>
                      <a:moveTo>
                        <a:pt x="4" y="1297"/>
                      </a:moveTo>
                      <a:lnTo>
                        <a:pt x="4" y="1316"/>
                      </a:lnTo>
                      <a:lnTo>
                        <a:pt x="0" y="1316"/>
                      </a:lnTo>
                      <a:lnTo>
                        <a:pt x="0" y="1297"/>
                      </a:lnTo>
                      <a:lnTo>
                        <a:pt x="4" y="1297"/>
                      </a:lnTo>
                      <a:close/>
                      <a:moveTo>
                        <a:pt x="4" y="1330"/>
                      </a:moveTo>
                      <a:lnTo>
                        <a:pt x="4" y="1349"/>
                      </a:lnTo>
                      <a:lnTo>
                        <a:pt x="0" y="1349"/>
                      </a:lnTo>
                      <a:lnTo>
                        <a:pt x="0" y="1330"/>
                      </a:lnTo>
                      <a:lnTo>
                        <a:pt x="4" y="1330"/>
                      </a:lnTo>
                      <a:close/>
                      <a:moveTo>
                        <a:pt x="4" y="1363"/>
                      </a:moveTo>
                      <a:lnTo>
                        <a:pt x="4" y="1382"/>
                      </a:lnTo>
                      <a:lnTo>
                        <a:pt x="0" y="1382"/>
                      </a:lnTo>
                      <a:lnTo>
                        <a:pt x="0" y="1363"/>
                      </a:lnTo>
                      <a:lnTo>
                        <a:pt x="4" y="1363"/>
                      </a:lnTo>
                      <a:close/>
                      <a:moveTo>
                        <a:pt x="4" y="1397"/>
                      </a:moveTo>
                      <a:lnTo>
                        <a:pt x="4" y="1416"/>
                      </a:lnTo>
                      <a:lnTo>
                        <a:pt x="0" y="1416"/>
                      </a:lnTo>
                      <a:lnTo>
                        <a:pt x="0" y="1397"/>
                      </a:lnTo>
                      <a:lnTo>
                        <a:pt x="4" y="1397"/>
                      </a:lnTo>
                      <a:close/>
                      <a:moveTo>
                        <a:pt x="4" y="1430"/>
                      </a:moveTo>
                      <a:lnTo>
                        <a:pt x="4" y="1449"/>
                      </a:lnTo>
                      <a:lnTo>
                        <a:pt x="0" y="1449"/>
                      </a:lnTo>
                      <a:lnTo>
                        <a:pt x="0" y="1430"/>
                      </a:lnTo>
                      <a:lnTo>
                        <a:pt x="4" y="1430"/>
                      </a:lnTo>
                      <a:close/>
                      <a:moveTo>
                        <a:pt x="4" y="1463"/>
                      </a:moveTo>
                      <a:lnTo>
                        <a:pt x="4" y="1482"/>
                      </a:lnTo>
                      <a:lnTo>
                        <a:pt x="0" y="1482"/>
                      </a:lnTo>
                      <a:lnTo>
                        <a:pt x="0" y="1463"/>
                      </a:lnTo>
                      <a:lnTo>
                        <a:pt x="4" y="1463"/>
                      </a:lnTo>
                      <a:close/>
                      <a:moveTo>
                        <a:pt x="4" y="1496"/>
                      </a:moveTo>
                      <a:lnTo>
                        <a:pt x="4" y="1515"/>
                      </a:lnTo>
                      <a:lnTo>
                        <a:pt x="0" y="1515"/>
                      </a:lnTo>
                      <a:lnTo>
                        <a:pt x="0" y="1496"/>
                      </a:lnTo>
                      <a:lnTo>
                        <a:pt x="4" y="1496"/>
                      </a:lnTo>
                      <a:close/>
                      <a:moveTo>
                        <a:pt x="4" y="1530"/>
                      </a:moveTo>
                      <a:lnTo>
                        <a:pt x="4" y="1549"/>
                      </a:lnTo>
                      <a:lnTo>
                        <a:pt x="0" y="1549"/>
                      </a:lnTo>
                      <a:lnTo>
                        <a:pt x="0" y="1530"/>
                      </a:lnTo>
                      <a:lnTo>
                        <a:pt x="4" y="1530"/>
                      </a:lnTo>
                      <a:close/>
                      <a:moveTo>
                        <a:pt x="4" y="1563"/>
                      </a:moveTo>
                      <a:lnTo>
                        <a:pt x="4" y="1582"/>
                      </a:lnTo>
                      <a:lnTo>
                        <a:pt x="0" y="1582"/>
                      </a:lnTo>
                      <a:lnTo>
                        <a:pt x="0" y="1563"/>
                      </a:lnTo>
                      <a:lnTo>
                        <a:pt x="4" y="1563"/>
                      </a:lnTo>
                      <a:close/>
                      <a:moveTo>
                        <a:pt x="4" y="1596"/>
                      </a:moveTo>
                      <a:lnTo>
                        <a:pt x="4" y="1615"/>
                      </a:lnTo>
                      <a:lnTo>
                        <a:pt x="0" y="1615"/>
                      </a:lnTo>
                      <a:lnTo>
                        <a:pt x="0" y="1596"/>
                      </a:lnTo>
                      <a:lnTo>
                        <a:pt x="4" y="1596"/>
                      </a:lnTo>
                      <a:close/>
                      <a:moveTo>
                        <a:pt x="4" y="1629"/>
                      </a:moveTo>
                      <a:lnTo>
                        <a:pt x="4" y="1648"/>
                      </a:lnTo>
                      <a:lnTo>
                        <a:pt x="0" y="1648"/>
                      </a:lnTo>
                      <a:lnTo>
                        <a:pt x="0" y="1629"/>
                      </a:lnTo>
                      <a:lnTo>
                        <a:pt x="4" y="1629"/>
                      </a:lnTo>
                      <a:close/>
                      <a:moveTo>
                        <a:pt x="4" y="1663"/>
                      </a:moveTo>
                      <a:lnTo>
                        <a:pt x="4" y="1682"/>
                      </a:lnTo>
                      <a:lnTo>
                        <a:pt x="0" y="1682"/>
                      </a:lnTo>
                      <a:lnTo>
                        <a:pt x="0" y="1663"/>
                      </a:lnTo>
                      <a:lnTo>
                        <a:pt x="4" y="1663"/>
                      </a:lnTo>
                      <a:close/>
                      <a:moveTo>
                        <a:pt x="4" y="1696"/>
                      </a:moveTo>
                      <a:lnTo>
                        <a:pt x="4" y="1715"/>
                      </a:lnTo>
                      <a:lnTo>
                        <a:pt x="0" y="1715"/>
                      </a:lnTo>
                      <a:lnTo>
                        <a:pt x="0" y="1696"/>
                      </a:lnTo>
                      <a:lnTo>
                        <a:pt x="4" y="1696"/>
                      </a:lnTo>
                      <a:close/>
                      <a:moveTo>
                        <a:pt x="4" y="1729"/>
                      </a:moveTo>
                      <a:lnTo>
                        <a:pt x="4" y="1748"/>
                      </a:lnTo>
                      <a:lnTo>
                        <a:pt x="0" y="1748"/>
                      </a:lnTo>
                      <a:lnTo>
                        <a:pt x="0" y="1729"/>
                      </a:lnTo>
                      <a:lnTo>
                        <a:pt x="4" y="1729"/>
                      </a:lnTo>
                      <a:close/>
                      <a:moveTo>
                        <a:pt x="4" y="1762"/>
                      </a:moveTo>
                      <a:lnTo>
                        <a:pt x="4" y="1781"/>
                      </a:lnTo>
                      <a:lnTo>
                        <a:pt x="0" y="1781"/>
                      </a:lnTo>
                      <a:lnTo>
                        <a:pt x="0" y="1762"/>
                      </a:lnTo>
                      <a:lnTo>
                        <a:pt x="4" y="1762"/>
                      </a:lnTo>
                      <a:close/>
                      <a:moveTo>
                        <a:pt x="4" y="1796"/>
                      </a:moveTo>
                      <a:lnTo>
                        <a:pt x="4" y="1815"/>
                      </a:lnTo>
                      <a:lnTo>
                        <a:pt x="0" y="1815"/>
                      </a:lnTo>
                      <a:lnTo>
                        <a:pt x="0" y="1796"/>
                      </a:lnTo>
                      <a:lnTo>
                        <a:pt x="4" y="1796"/>
                      </a:lnTo>
                      <a:close/>
                      <a:moveTo>
                        <a:pt x="4" y="1829"/>
                      </a:moveTo>
                      <a:lnTo>
                        <a:pt x="4" y="1848"/>
                      </a:lnTo>
                      <a:lnTo>
                        <a:pt x="0" y="1848"/>
                      </a:lnTo>
                      <a:lnTo>
                        <a:pt x="0" y="1829"/>
                      </a:lnTo>
                      <a:lnTo>
                        <a:pt x="4" y="1829"/>
                      </a:lnTo>
                      <a:close/>
                      <a:moveTo>
                        <a:pt x="4" y="1862"/>
                      </a:moveTo>
                      <a:lnTo>
                        <a:pt x="4" y="1881"/>
                      </a:lnTo>
                      <a:lnTo>
                        <a:pt x="0" y="1881"/>
                      </a:lnTo>
                      <a:lnTo>
                        <a:pt x="0" y="1862"/>
                      </a:lnTo>
                      <a:lnTo>
                        <a:pt x="4" y="1862"/>
                      </a:lnTo>
                      <a:close/>
                      <a:moveTo>
                        <a:pt x="4" y="1895"/>
                      </a:moveTo>
                      <a:lnTo>
                        <a:pt x="4" y="1914"/>
                      </a:lnTo>
                      <a:lnTo>
                        <a:pt x="0" y="1914"/>
                      </a:lnTo>
                      <a:lnTo>
                        <a:pt x="0" y="1895"/>
                      </a:lnTo>
                      <a:lnTo>
                        <a:pt x="4" y="1895"/>
                      </a:lnTo>
                      <a:close/>
                      <a:moveTo>
                        <a:pt x="4" y="1929"/>
                      </a:moveTo>
                      <a:lnTo>
                        <a:pt x="4" y="1948"/>
                      </a:lnTo>
                      <a:lnTo>
                        <a:pt x="0" y="1948"/>
                      </a:lnTo>
                      <a:lnTo>
                        <a:pt x="0" y="1929"/>
                      </a:lnTo>
                      <a:lnTo>
                        <a:pt x="4" y="1929"/>
                      </a:lnTo>
                      <a:close/>
                      <a:moveTo>
                        <a:pt x="4" y="1962"/>
                      </a:moveTo>
                      <a:lnTo>
                        <a:pt x="4" y="1981"/>
                      </a:lnTo>
                      <a:lnTo>
                        <a:pt x="0" y="1981"/>
                      </a:lnTo>
                      <a:lnTo>
                        <a:pt x="0" y="1962"/>
                      </a:lnTo>
                      <a:lnTo>
                        <a:pt x="4" y="1962"/>
                      </a:lnTo>
                      <a:close/>
                      <a:moveTo>
                        <a:pt x="4" y="1995"/>
                      </a:moveTo>
                      <a:lnTo>
                        <a:pt x="4" y="2014"/>
                      </a:lnTo>
                      <a:lnTo>
                        <a:pt x="0" y="2014"/>
                      </a:lnTo>
                      <a:lnTo>
                        <a:pt x="0" y="1995"/>
                      </a:lnTo>
                      <a:lnTo>
                        <a:pt x="4" y="1995"/>
                      </a:lnTo>
                      <a:close/>
                      <a:moveTo>
                        <a:pt x="4" y="2028"/>
                      </a:moveTo>
                      <a:lnTo>
                        <a:pt x="4" y="2047"/>
                      </a:lnTo>
                      <a:lnTo>
                        <a:pt x="0" y="2047"/>
                      </a:lnTo>
                      <a:lnTo>
                        <a:pt x="0" y="2028"/>
                      </a:lnTo>
                      <a:lnTo>
                        <a:pt x="4" y="2028"/>
                      </a:lnTo>
                      <a:close/>
                      <a:moveTo>
                        <a:pt x="4" y="2062"/>
                      </a:moveTo>
                      <a:lnTo>
                        <a:pt x="4" y="2081"/>
                      </a:lnTo>
                      <a:lnTo>
                        <a:pt x="0" y="2081"/>
                      </a:lnTo>
                      <a:lnTo>
                        <a:pt x="0" y="2062"/>
                      </a:lnTo>
                      <a:lnTo>
                        <a:pt x="4" y="2062"/>
                      </a:lnTo>
                      <a:close/>
                      <a:moveTo>
                        <a:pt x="4" y="2095"/>
                      </a:moveTo>
                      <a:lnTo>
                        <a:pt x="4" y="2114"/>
                      </a:lnTo>
                      <a:lnTo>
                        <a:pt x="0" y="2114"/>
                      </a:lnTo>
                      <a:lnTo>
                        <a:pt x="0" y="2095"/>
                      </a:lnTo>
                      <a:lnTo>
                        <a:pt x="4" y="2095"/>
                      </a:lnTo>
                      <a:close/>
                      <a:moveTo>
                        <a:pt x="4" y="2128"/>
                      </a:moveTo>
                      <a:lnTo>
                        <a:pt x="4" y="2147"/>
                      </a:lnTo>
                      <a:lnTo>
                        <a:pt x="0" y="2147"/>
                      </a:lnTo>
                      <a:lnTo>
                        <a:pt x="0" y="2128"/>
                      </a:lnTo>
                      <a:lnTo>
                        <a:pt x="4" y="2128"/>
                      </a:lnTo>
                      <a:close/>
                      <a:moveTo>
                        <a:pt x="4" y="2161"/>
                      </a:moveTo>
                      <a:lnTo>
                        <a:pt x="4" y="2180"/>
                      </a:lnTo>
                      <a:lnTo>
                        <a:pt x="0" y="2180"/>
                      </a:lnTo>
                      <a:lnTo>
                        <a:pt x="0" y="2161"/>
                      </a:lnTo>
                      <a:lnTo>
                        <a:pt x="4" y="2161"/>
                      </a:lnTo>
                      <a:close/>
                      <a:moveTo>
                        <a:pt x="4" y="2195"/>
                      </a:moveTo>
                      <a:lnTo>
                        <a:pt x="4" y="2214"/>
                      </a:lnTo>
                      <a:lnTo>
                        <a:pt x="0" y="2214"/>
                      </a:lnTo>
                      <a:lnTo>
                        <a:pt x="0" y="2195"/>
                      </a:lnTo>
                      <a:lnTo>
                        <a:pt x="4" y="2195"/>
                      </a:lnTo>
                      <a:close/>
                      <a:moveTo>
                        <a:pt x="4" y="2228"/>
                      </a:moveTo>
                      <a:lnTo>
                        <a:pt x="4" y="2247"/>
                      </a:lnTo>
                      <a:lnTo>
                        <a:pt x="0" y="2247"/>
                      </a:lnTo>
                      <a:lnTo>
                        <a:pt x="0" y="2228"/>
                      </a:lnTo>
                      <a:lnTo>
                        <a:pt x="4" y="2228"/>
                      </a:lnTo>
                      <a:close/>
                      <a:moveTo>
                        <a:pt x="4" y="2261"/>
                      </a:moveTo>
                      <a:lnTo>
                        <a:pt x="4" y="2280"/>
                      </a:lnTo>
                      <a:lnTo>
                        <a:pt x="0" y="2280"/>
                      </a:lnTo>
                      <a:lnTo>
                        <a:pt x="0" y="2261"/>
                      </a:lnTo>
                      <a:lnTo>
                        <a:pt x="4" y="2261"/>
                      </a:lnTo>
                      <a:close/>
                      <a:moveTo>
                        <a:pt x="4" y="2294"/>
                      </a:moveTo>
                      <a:lnTo>
                        <a:pt x="4" y="2313"/>
                      </a:lnTo>
                      <a:lnTo>
                        <a:pt x="0" y="2313"/>
                      </a:lnTo>
                      <a:lnTo>
                        <a:pt x="0" y="2294"/>
                      </a:lnTo>
                      <a:lnTo>
                        <a:pt x="4" y="2294"/>
                      </a:lnTo>
                      <a:close/>
                      <a:moveTo>
                        <a:pt x="4" y="2328"/>
                      </a:moveTo>
                      <a:lnTo>
                        <a:pt x="4" y="2337"/>
                      </a:lnTo>
                      <a:lnTo>
                        <a:pt x="0" y="2337"/>
                      </a:lnTo>
                      <a:lnTo>
                        <a:pt x="0" y="2328"/>
                      </a:lnTo>
                      <a:lnTo>
                        <a:pt x="4" y="2328"/>
                      </a:lnTo>
                      <a:close/>
                    </a:path>
                  </a:pathLst>
                </a:custGeom>
                <a:solidFill>
                  <a:srgbClr val="000000"/>
                </a:solidFill>
                <a:ln w="0" cap="flat">
                  <a:solidFill>
                    <a:srgbClr val="E0A366"/>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46">
                  <a:extLst>
                    <a:ext uri="{FF2B5EF4-FFF2-40B4-BE49-F238E27FC236}">
                      <a16:creationId xmlns:a16="http://schemas.microsoft.com/office/drawing/2014/main" id="{97B5CE02-333A-F33B-8813-853EDBB848AE}"/>
                    </a:ext>
                  </a:extLst>
                </p:cNvPr>
                <p:cNvSpPr>
                  <a:spLocks noEditPoints="1"/>
                </p:cNvSpPr>
                <p:nvPr/>
              </p:nvSpPr>
              <p:spPr bwMode="auto">
                <a:xfrm>
                  <a:off x="7791025" y="1258968"/>
                  <a:ext cx="7938" cy="3709988"/>
                </a:xfrm>
                <a:custGeom>
                  <a:avLst/>
                  <a:gdLst>
                    <a:gd name="T0" fmla="*/ 5 w 5"/>
                    <a:gd name="T1" fmla="*/ 33 h 2337"/>
                    <a:gd name="T2" fmla="*/ 5 w 5"/>
                    <a:gd name="T3" fmla="*/ 85 h 2337"/>
                    <a:gd name="T4" fmla="*/ 0 w 5"/>
                    <a:gd name="T5" fmla="*/ 119 h 2337"/>
                    <a:gd name="T6" fmla="*/ 0 w 5"/>
                    <a:gd name="T7" fmla="*/ 133 h 2337"/>
                    <a:gd name="T8" fmla="*/ 5 w 5"/>
                    <a:gd name="T9" fmla="*/ 166 h 2337"/>
                    <a:gd name="T10" fmla="*/ 5 w 5"/>
                    <a:gd name="T11" fmla="*/ 233 h 2337"/>
                    <a:gd name="T12" fmla="*/ 5 w 5"/>
                    <a:gd name="T13" fmla="*/ 285 h 2337"/>
                    <a:gd name="T14" fmla="*/ 0 w 5"/>
                    <a:gd name="T15" fmla="*/ 318 h 2337"/>
                    <a:gd name="T16" fmla="*/ 0 w 5"/>
                    <a:gd name="T17" fmla="*/ 332 h 2337"/>
                    <a:gd name="T18" fmla="*/ 5 w 5"/>
                    <a:gd name="T19" fmla="*/ 366 h 2337"/>
                    <a:gd name="T20" fmla="*/ 5 w 5"/>
                    <a:gd name="T21" fmla="*/ 432 h 2337"/>
                    <a:gd name="T22" fmla="*/ 5 w 5"/>
                    <a:gd name="T23" fmla="*/ 484 h 2337"/>
                    <a:gd name="T24" fmla="*/ 0 w 5"/>
                    <a:gd name="T25" fmla="*/ 518 h 2337"/>
                    <a:gd name="T26" fmla="*/ 0 w 5"/>
                    <a:gd name="T27" fmla="*/ 532 h 2337"/>
                    <a:gd name="T28" fmla="*/ 5 w 5"/>
                    <a:gd name="T29" fmla="*/ 565 h 2337"/>
                    <a:gd name="T30" fmla="*/ 5 w 5"/>
                    <a:gd name="T31" fmla="*/ 632 h 2337"/>
                    <a:gd name="T32" fmla="*/ 5 w 5"/>
                    <a:gd name="T33" fmla="*/ 684 h 2337"/>
                    <a:gd name="T34" fmla="*/ 0 w 5"/>
                    <a:gd name="T35" fmla="*/ 717 h 2337"/>
                    <a:gd name="T36" fmla="*/ 0 w 5"/>
                    <a:gd name="T37" fmla="*/ 731 h 2337"/>
                    <a:gd name="T38" fmla="*/ 5 w 5"/>
                    <a:gd name="T39" fmla="*/ 765 h 2337"/>
                    <a:gd name="T40" fmla="*/ 5 w 5"/>
                    <a:gd name="T41" fmla="*/ 831 h 2337"/>
                    <a:gd name="T42" fmla="*/ 5 w 5"/>
                    <a:gd name="T43" fmla="*/ 883 h 2337"/>
                    <a:gd name="T44" fmla="*/ 0 w 5"/>
                    <a:gd name="T45" fmla="*/ 917 h 2337"/>
                    <a:gd name="T46" fmla="*/ 0 w 5"/>
                    <a:gd name="T47" fmla="*/ 931 h 2337"/>
                    <a:gd name="T48" fmla="*/ 5 w 5"/>
                    <a:gd name="T49" fmla="*/ 964 h 2337"/>
                    <a:gd name="T50" fmla="*/ 5 w 5"/>
                    <a:gd name="T51" fmla="*/ 1031 h 2337"/>
                    <a:gd name="T52" fmla="*/ 5 w 5"/>
                    <a:gd name="T53" fmla="*/ 1083 h 2337"/>
                    <a:gd name="T54" fmla="*/ 0 w 5"/>
                    <a:gd name="T55" fmla="*/ 1116 h 2337"/>
                    <a:gd name="T56" fmla="*/ 0 w 5"/>
                    <a:gd name="T57" fmla="*/ 1131 h 2337"/>
                    <a:gd name="T58" fmla="*/ 5 w 5"/>
                    <a:gd name="T59" fmla="*/ 1164 h 2337"/>
                    <a:gd name="T60" fmla="*/ 5 w 5"/>
                    <a:gd name="T61" fmla="*/ 1230 h 2337"/>
                    <a:gd name="T62" fmla="*/ 5 w 5"/>
                    <a:gd name="T63" fmla="*/ 1283 h 2337"/>
                    <a:gd name="T64" fmla="*/ 0 w 5"/>
                    <a:gd name="T65" fmla="*/ 1316 h 2337"/>
                    <a:gd name="T66" fmla="*/ 0 w 5"/>
                    <a:gd name="T67" fmla="*/ 1330 h 2337"/>
                    <a:gd name="T68" fmla="*/ 5 w 5"/>
                    <a:gd name="T69" fmla="*/ 1363 h 2337"/>
                    <a:gd name="T70" fmla="*/ 5 w 5"/>
                    <a:gd name="T71" fmla="*/ 1430 h 2337"/>
                    <a:gd name="T72" fmla="*/ 5 w 5"/>
                    <a:gd name="T73" fmla="*/ 1482 h 2337"/>
                    <a:gd name="T74" fmla="*/ 0 w 5"/>
                    <a:gd name="T75" fmla="*/ 1515 h 2337"/>
                    <a:gd name="T76" fmla="*/ 0 w 5"/>
                    <a:gd name="T77" fmla="*/ 1530 h 2337"/>
                    <a:gd name="T78" fmla="*/ 5 w 5"/>
                    <a:gd name="T79" fmla="*/ 1563 h 2337"/>
                    <a:gd name="T80" fmla="*/ 5 w 5"/>
                    <a:gd name="T81" fmla="*/ 1629 h 2337"/>
                    <a:gd name="T82" fmla="*/ 5 w 5"/>
                    <a:gd name="T83" fmla="*/ 1682 h 2337"/>
                    <a:gd name="T84" fmla="*/ 0 w 5"/>
                    <a:gd name="T85" fmla="*/ 1715 h 2337"/>
                    <a:gd name="T86" fmla="*/ 0 w 5"/>
                    <a:gd name="T87" fmla="*/ 1729 h 2337"/>
                    <a:gd name="T88" fmla="*/ 5 w 5"/>
                    <a:gd name="T89" fmla="*/ 1762 h 2337"/>
                    <a:gd name="T90" fmla="*/ 5 w 5"/>
                    <a:gd name="T91" fmla="*/ 1829 h 2337"/>
                    <a:gd name="T92" fmla="*/ 5 w 5"/>
                    <a:gd name="T93" fmla="*/ 1881 h 2337"/>
                    <a:gd name="T94" fmla="*/ 0 w 5"/>
                    <a:gd name="T95" fmla="*/ 1914 h 2337"/>
                    <a:gd name="T96" fmla="*/ 0 w 5"/>
                    <a:gd name="T97" fmla="*/ 1929 h 2337"/>
                    <a:gd name="T98" fmla="*/ 5 w 5"/>
                    <a:gd name="T99" fmla="*/ 1962 h 2337"/>
                    <a:gd name="T100" fmla="*/ 5 w 5"/>
                    <a:gd name="T101" fmla="*/ 2028 h 2337"/>
                    <a:gd name="T102" fmla="*/ 5 w 5"/>
                    <a:gd name="T103" fmla="*/ 2081 h 2337"/>
                    <a:gd name="T104" fmla="*/ 0 w 5"/>
                    <a:gd name="T105" fmla="*/ 2114 h 2337"/>
                    <a:gd name="T106" fmla="*/ 0 w 5"/>
                    <a:gd name="T107" fmla="*/ 2128 h 2337"/>
                    <a:gd name="T108" fmla="*/ 5 w 5"/>
                    <a:gd name="T109" fmla="*/ 2161 h 2337"/>
                    <a:gd name="T110" fmla="*/ 5 w 5"/>
                    <a:gd name="T111" fmla="*/ 2228 h 2337"/>
                    <a:gd name="T112" fmla="*/ 5 w 5"/>
                    <a:gd name="T113" fmla="*/ 2280 h 2337"/>
                    <a:gd name="T114" fmla="*/ 0 w 5"/>
                    <a:gd name="T115" fmla="*/ 2313 h 2337"/>
                    <a:gd name="T116" fmla="*/ 0 w 5"/>
                    <a:gd name="T117" fmla="*/ 2328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 h="2337">
                      <a:moveTo>
                        <a:pt x="5" y="0"/>
                      </a:moveTo>
                      <a:lnTo>
                        <a:pt x="5" y="19"/>
                      </a:lnTo>
                      <a:lnTo>
                        <a:pt x="0" y="19"/>
                      </a:lnTo>
                      <a:lnTo>
                        <a:pt x="0" y="0"/>
                      </a:lnTo>
                      <a:lnTo>
                        <a:pt x="5" y="0"/>
                      </a:lnTo>
                      <a:close/>
                      <a:moveTo>
                        <a:pt x="5" y="33"/>
                      </a:moveTo>
                      <a:lnTo>
                        <a:pt x="5" y="52"/>
                      </a:lnTo>
                      <a:lnTo>
                        <a:pt x="0" y="52"/>
                      </a:lnTo>
                      <a:lnTo>
                        <a:pt x="0" y="33"/>
                      </a:lnTo>
                      <a:lnTo>
                        <a:pt x="5" y="33"/>
                      </a:lnTo>
                      <a:close/>
                      <a:moveTo>
                        <a:pt x="5" y="66"/>
                      </a:moveTo>
                      <a:lnTo>
                        <a:pt x="5" y="85"/>
                      </a:lnTo>
                      <a:lnTo>
                        <a:pt x="0" y="85"/>
                      </a:lnTo>
                      <a:lnTo>
                        <a:pt x="0" y="66"/>
                      </a:lnTo>
                      <a:lnTo>
                        <a:pt x="5" y="66"/>
                      </a:lnTo>
                      <a:close/>
                      <a:moveTo>
                        <a:pt x="5" y="100"/>
                      </a:moveTo>
                      <a:lnTo>
                        <a:pt x="5" y="119"/>
                      </a:lnTo>
                      <a:lnTo>
                        <a:pt x="0" y="119"/>
                      </a:lnTo>
                      <a:lnTo>
                        <a:pt x="0" y="100"/>
                      </a:lnTo>
                      <a:lnTo>
                        <a:pt x="5" y="100"/>
                      </a:lnTo>
                      <a:close/>
                      <a:moveTo>
                        <a:pt x="5" y="133"/>
                      </a:moveTo>
                      <a:lnTo>
                        <a:pt x="5" y="152"/>
                      </a:lnTo>
                      <a:lnTo>
                        <a:pt x="0" y="152"/>
                      </a:lnTo>
                      <a:lnTo>
                        <a:pt x="0" y="133"/>
                      </a:lnTo>
                      <a:lnTo>
                        <a:pt x="5" y="133"/>
                      </a:lnTo>
                      <a:close/>
                      <a:moveTo>
                        <a:pt x="5" y="166"/>
                      </a:moveTo>
                      <a:lnTo>
                        <a:pt x="5" y="185"/>
                      </a:lnTo>
                      <a:lnTo>
                        <a:pt x="0" y="185"/>
                      </a:lnTo>
                      <a:lnTo>
                        <a:pt x="0" y="166"/>
                      </a:lnTo>
                      <a:lnTo>
                        <a:pt x="5" y="166"/>
                      </a:lnTo>
                      <a:close/>
                      <a:moveTo>
                        <a:pt x="5" y="199"/>
                      </a:moveTo>
                      <a:lnTo>
                        <a:pt x="5" y="218"/>
                      </a:lnTo>
                      <a:lnTo>
                        <a:pt x="0" y="218"/>
                      </a:lnTo>
                      <a:lnTo>
                        <a:pt x="0" y="199"/>
                      </a:lnTo>
                      <a:lnTo>
                        <a:pt x="5" y="199"/>
                      </a:lnTo>
                      <a:close/>
                      <a:moveTo>
                        <a:pt x="5" y="233"/>
                      </a:moveTo>
                      <a:lnTo>
                        <a:pt x="5" y="252"/>
                      </a:lnTo>
                      <a:lnTo>
                        <a:pt x="0" y="252"/>
                      </a:lnTo>
                      <a:lnTo>
                        <a:pt x="0" y="233"/>
                      </a:lnTo>
                      <a:lnTo>
                        <a:pt x="5" y="233"/>
                      </a:lnTo>
                      <a:close/>
                      <a:moveTo>
                        <a:pt x="5" y="266"/>
                      </a:moveTo>
                      <a:lnTo>
                        <a:pt x="5" y="285"/>
                      </a:lnTo>
                      <a:lnTo>
                        <a:pt x="0" y="285"/>
                      </a:lnTo>
                      <a:lnTo>
                        <a:pt x="0" y="266"/>
                      </a:lnTo>
                      <a:lnTo>
                        <a:pt x="5" y="266"/>
                      </a:lnTo>
                      <a:close/>
                      <a:moveTo>
                        <a:pt x="5" y="299"/>
                      </a:moveTo>
                      <a:lnTo>
                        <a:pt x="5" y="318"/>
                      </a:lnTo>
                      <a:lnTo>
                        <a:pt x="0" y="318"/>
                      </a:lnTo>
                      <a:lnTo>
                        <a:pt x="0" y="299"/>
                      </a:lnTo>
                      <a:lnTo>
                        <a:pt x="5" y="299"/>
                      </a:lnTo>
                      <a:close/>
                      <a:moveTo>
                        <a:pt x="5" y="332"/>
                      </a:moveTo>
                      <a:lnTo>
                        <a:pt x="5" y="351"/>
                      </a:lnTo>
                      <a:lnTo>
                        <a:pt x="0" y="351"/>
                      </a:lnTo>
                      <a:lnTo>
                        <a:pt x="0" y="332"/>
                      </a:lnTo>
                      <a:lnTo>
                        <a:pt x="5" y="332"/>
                      </a:lnTo>
                      <a:close/>
                      <a:moveTo>
                        <a:pt x="5" y="366"/>
                      </a:moveTo>
                      <a:lnTo>
                        <a:pt x="5" y="385"/>
                      </a:lnTo>
                      <a:lnTo>
                        <a:pt x="0" y="385"/>
                      </a:lnTo>
                      <a:lnTo>
                        <a:pt x="0" y="366"/>
                      </a:lnTo>
                      <a:lnTo>
                        <a:pt x="5" y="366"/>
                      </a:lnTo>
                      <a:close/>
                      <a:moveTo>
                        <a:pt x="5" y="399"/>
                      </a:moveTo>
                      <a:lnTo>
                        <a:pt x="5" y="418"/>
                      </a:lnTo>
                      <a:lnTo>
                        <a:pt x="0" y="418"/>
                      </a:lnTo>
                      <a:lnTo>
                        <a:pt x="0" y="399"/>
                      </a:lnTo>
                      <a:lnTo>
                        <a:pt x="5" y="399"/>
                      </a:lnTo>
                      <a:close/>
                      <a:moveTo>
                        <a:pt x="5" y="432"/>
                      </a:moveTo>
                      <a:lnTo>
                        <a:pt x="5" y="451"/>
                      </a:lnTo>
                      <a:lnTo>
                        <a:pt x="0" y="451"/>
                      </a:lnTo>
                      <a:lnTo>
                        <a:pt x="0" y="432"/>
                      </a:lnTo>
                      <a:lnTo>
                        <a:pt x="5" y="432"/>
                      </a:lnTo>
                      <a:close/>
                      <a:moveTo>
                        <a:pt x="5" y="465"/>
                      </a:moveTo>
                      <a:lnTo>
                        <a:pt x="5" y="484"/>
                      </a:lnTo>
                      <a:lnTo>
                        <a:pt x="0" y="484"/>
                      </a:lnTo>
                      <a:lnTo>
                        <a:pt x="0" y="465"/>
                      </a:lnTo>
                      <a:lnTo>
                        <a:pt x="5" y="465"/>
                      </a:lnTo>
                      <a:close/>
                      <a:moveTo>
                        <a:pt x="5" y="499"/>
                      </a:moveTo>
                      <a:lnTo>
                        <a:pt x="5" y="518"/>
                      </a:lnTo>
                      <a:lnTo>
                        <a:pt x="0" y="518"/>
                      </a:lnTo>
                      <a:lnTo>
                        <a:pt x="0" y="499"/>
                      </a:lnTo>
                      <a:lnTo>
                        <a:pt x="5" y="499"/>
                      </a:lnTo>
                      <a:close/>
                      <a:moveTo>
                        <a:pt x="5" y="532"/>
                      </a:moveTo>
                      <a:lnTo>
                        <a:pt x="5" y="551"/>
                      </a:lnTo>
                      <a:lnTo>
                        <a:pt x="0" y="551"/>
                      </a:lnTo>
                      <a:lnTo>
                        <a:pt x="0" y="532"/>
                      </a:lnTo>
                      <a:lnTo>
                        <a:pt x="5" y="532"/>
                      </a:lnTo>
                      <a:close/>
                      <a:moveTo>
                        <a:pt x="5" y="565"/>
                      </a:moveTo>
                      <a:lnTo>
                        <a:pt x="5" y="584"/>
                      </a:lnTo>
                      <a:lnTo>
                        <a:pt x="0" y="584"/>
                      </a:lnTo>
                      <a:lnTo>
                        <a:pt x="0" y="565"/>
                      </a:lnTo>
                      <a:lnTo>
                        <a:pt x="5" y="565"/>
                      </a:lnTo>
                      <a:close/>
                      <a:moveTo>
                        <a:pt x="5" y="598"/>
                      </a:moveTo>
                      <a:lnTo>
                        <a:pt x="5" y="617"/>
                      </a:lnTo>
                      <a:lnTo>
                        <a:pt x="0" y="617"/>
                      </a:lnTo>
                      <a:lnTo>
                        <a:pt x="0" y="598"/>
                      </a:lnTo>
                      <a:lnTo>
                        <a:pt x="5" y="598"/>
                      </a:lnTo>
                      <a:close/>
                      <a:moveTo>
                        <a:pt x="5" y="632"/>
                      </a:moveTo>
                      <a:lnTo>
                        <a:pt x="5" y="651"/>
                      </a:lnTo>
                      <a:lnTo>
                        <a:pt x="0" y="651"/>
                      </a:lnTo>
                      <a:lnTo>
                        <a:pt x="0" y="632"/>
                      </a:lnTo>
                      <a:lnTo>
                        <a:pt x="5" y="632"/>
                      </a:lnTo>
                      <a:close/>
                      <a:moveTo>
                        <a:pt x="5" y="665"/>
                      </a:moveTo>
                      <a:lnTo>
                        <a:pt x="5" y="684"/>
                      </a:lnTo>
                      <a:lnTo>
                        <a:pt x="0" y="684"/>
                      </a:lnTo>
                      <a:lnTo>
                        <a:pt x="0" y="665"/>
                      </a:lnTo>
                      <a:lnTo>
                        <a:pt x="5" y="665"/>
                      </a:lnTo>
                      <a:close/>
                      <a:moveTo>
                        <a:pt x="5" y="698"/>
                      </a:moveTo>
                      <a:lnTo>
                        <a:pt x="5" y="717"/>
                      </a:lnTo>
                      <a:lnTo>
                        <a:pt x="0" y="717"/>
                      </a:lnTo>
                      <a:lnTo>
                        <a:pt x="0" y="698"/>
                      </a:lnTo>
                      <a:lnTo>
                        <a:pt x="5" y="698"/>
                      </a:lnTo>
                      <a:close/>
                      <a:moveTo>
                        <a:pt x="5" y="731"/>
                      </a:moveTo>
                      <a:lnTo>
                        <a:pt x="5" y="750"/>
                      </a:lnTo>
                      <a:lnTo>
                        <a:pt x="0" y="750"/>
                      </a:lnTo>
                      <a:lnTo>
                        <a:pt x="0" y="731"/>
                      </a:lnTo>
                      <a:lnTo>
                        <a:pt x="5" y="731"/>
                      </a:lnTo>
                      <a:close/>
                      <a:moveTo>
                        <a:pt x="5" y="765"/>
                      </a:moveTo>
                      <a:lnTo>
                        <a:pt x="5" y="784"/>
                      </a:lnTo>
                      <a:lnTo>
                        <a:pt x="0" y="784"/>
                      </a:lnTo>
                      <a:lnTo>
                        <a:pt x="0" y="765"/>
                      </a:lnTo>
                      <a:lnTo>
                        <a:pt x="5" y="765"/>
                      </a:lnTo>
                      <a:close/>
                      <a:moveTo>
                        <a:pt x="5" y="798"/>
                      </a:moveTo>
                      <a:lnTo>
                        <a:pt x="5" y="817"/>
                      </a:lnTo>
                      <a:lnTo>
                        <a:pt x="0" y="817"/>
                      </a:lnTo>
                      <a:lnTo>
                        <a:pt x="0" y="798"/>
                      </a:lnTo>
                      <a:lnTo>
                        <a:pt x="5" y="798"/>
                      </a:lnTo>
                      <a:close/>
                      <a:moveTo>
                        <a:pt x="5" y="831"/>
                      </a:moveTo>
                      <a:lnTo>
                        <a:pt x="5" y="850"/>
                      </a:lnTo>
                      <a:lnTo>
                        <a:pt x="0" y="850"/>
                      </a:lnTo>
                      <a:lnTo>
                        <a:pt x="0" y="831"/>
                      </a:lnTo>
                      <a:lnTo>
                        <a:pt x="5" y="831"/>
                      </a:lnTo>
                      <a:close/>
                      <a:moveTo>
                        <a:pt x="5" y="864"/>
                      </a:moveTo>
                      <a:lnTo>
                        <a:pt x="5" y="883"/>
                      </a:lnTo>
                      <a:lnTo>
                        <a:pt x="0" y="883"/>
                      </a:lnTo>
                      <a:lnTo>
                        <a:pt x="0" y="864"/>
                      </a:lnTo>
                      <a:lnTo>
                        <a:pt x="5" y="864"/>
                      </a:lnTo>
                      <a:close/>
                      <a:moveTo>
                        <a:pt x="5" y="898"/>
                      </a:moveTo>
                      <a:lnTo>
                        <a:pt x="5" y="917"/>
                      </a:lnTo>
                      <a:lnTo>
                        <a:pt x="0" y="917"/>
                      </a:lnTo>
                      <a:lnTo>
                        <a:pt x="0" y="898"/>
                      </a:lnTo>
                      <a:lnTo>
                        <a:pt x="5" y="898"/>
                      </a:lnTo>
                      <a:close/>
                      <a:moveTo>
                        <a:pt x="5" y="931"/>
                      </a:moveTo>
                      <a:lnTo>
                        <a:pt x="5" y="950"/>
                      </a:lnTo>
                      <a:lnTo>
                        <a:pt x="0" y="950"/>
                      </a:lnTo>
                      <a:lnTo>
                        <a:pt x="0" y="931"/>
                      </a:lnTo>
                      <a:lnTo>
                        <a:pt x="5" y="931"/>
                      </a:lnTo>
                      <a:close/>
                      <a:moveTo>
                        <a:pt x="5" y="964"/>
                      </a:moveTo>
                      <a:lnTo>
                        <a:pt x="5" y="983"/>
                      </a:lnTo>
                      <a:lnTo>
                        <a:pt x="0" y="983"/>
                      </a:lnTo>
                      <a:lnTo>
                        <a:pt x="0" y="964"/>
                      </a:lnTo>
                      <a:lnTo>
                        <a:pt x="5" y="964"/>
                      </a:lnTo>
                      <a:close/>
                      <a:moveTo>
                        <a:pt x="5" y="998"/>
                      </a:moveTo>
                      <a:lnTo>
                        <a:pt x="5" y="1017"/>
                      </a:lnTo>
                      <a:lnTo>
                        <a:pt x="0" y="1017"/>
                      </a:lnTo>
                      <a:lnTo>
                        <a:pt x="0" y="998"/>
                      </a:lnTo>
                      <a:lnTo>
                        <a:pt x="5" y="998"/>
                      </a:lnTo>
                      <a:close/>
                      <a:moveTo>
                        <a:pt x="5" y="1031"/>
                      </a:moveTo>
                      <a:lnTo>
                        <a:pt x="5" y="1050"/>
                      </a:lnTo>
                      <a:lnTo>
                        <a:pt x="0" y="1050"/>
                      </a:lnTo>
                      <a:lnTo>
                        <a:pt x="0" y="1031"/>
                      </a:lnTo>
                      <a:lnTo>
                        <a:pt x="5" y="1031"/>
                      </a:lnTo>
                      <a:close/>
                      <a:moveTo>
                        <a:pt x="5" y="1064"/>
                      </a:moveTo>
                      <a:lnTo>
                        <a:pt x="5" y="1083"/>
                      </a:lnTo>
                      <a:lnTo>
                        <a:pt x="0" y="1083"/>
                      </a:lnTo>
                      <a:lnTo>
                        <a:pt x="0" y="1064"/>
                      </a:lnTo>
                      <a:lnTo>
                        <a:pt x="5" y="1064"/>
                      </a:lnTo>
                      <a:close/>
                      <a:moveTo>
                        <a:pt x="5" y="1097"/>
                      </a:moveTo>
                      <a:lnTo>
                        <a:pt x="5" y="1116"/>
                      </a:lnTo>
                      <a:lnTo>
                        <a:pt x="0" y="1116"/>
                      </a:lnTo>
                      <a:lnTo>
                        <a:pt x="0" y="1097"/>
                      </a:lnTo>
                      <a:lnTo>
                        <a:pt x="5" y="1097"/>
                      </a:lnTo>
                      <a:close/>
                      <a:moveTo>
                        <a:pt x="5" y="1131"/>
                      </a:moveTo>
                      <a:lnTo>
                        <a:pt x="5" y="1150"/>
                      </a:lnTo>
                      <a:lnTo>
                        <a:pt x="0" y="1150"/>
                      </a:lnTo>
                      <a:lnTo>
                        <a:pt x="0" y="1131"/>
                      </a:lnTo>
                      <a:lnTo>
                        <a:pt x="5" y="1131"/>
                      </a:lnTo>
                      <a:close/>
                      <a:moveTo>
                        <a:pt x="5" y="1164"/>
                      </a:moveTo>
                      <a:lnTo>
                        <a:pt x="5" y="1183"/>
                      </a:lnTo>
                      <a:lnTo>
                        <a:pt x="0" y="1183"/>
                      </a:lnTo>
                      <a:lnTo>
                        <a:pt x="0" y="1164"/>
                      </a:lnTo>
                      <a:lnTo>
                        <a:pt x="5" y="1164"/>
                      </a:lnTo>
                      <a:close/>
                      <a:moveTo>
                        <a:pt x="5" y="1197"/>
                      </a:moveTo>
                      <a:lnTo>
                        <a:pt x="5" y="1216"/>
                      </a:lnTo>
                      <a:lnTo>
                        <a:pt x="0" y="1216"/>
                      </a:lnTo>
                      <a:lnTo>
                        <a:pt x="0" y="1197"/>
                      </a:lnTo>
                      <a:lnTo>
                        <a:pt x="5" y="1197"/>
                      </a:lnTo>
                      <a:close/>
                      <a:moveTo>
                        <a:pt x="5" y="1230"/>
                      </a:moveTo>
                      <a:lnTo>
                        <a:pt x="5" y="1249"/>
                      </a:lnTo>
                      <a:lnTo>
                        <a:pt x="0" y="1249"/>
                      </a:lnTo>
                      <a:lnTo>
                        <a:pt x="0" y="1230"/>
                      </a:lnTo>
                      <a:lnTo>
                        <a:pt x="5" y="1230"/>
                      </a:lnTo>
                      <a:close/>
                      <a:moveTo>
                        <a:pt x="5" y="1264"/>
                      </a:moveTo>
                      <a:lnTo>
                        <a:pt x="5" y="1283"/>
                      </a:lnTo>
                      <a:lnTo>
                        <a:pt x="0" y="1283"/>
                      </a:lnTo>
                      <a:lnTo>
                        <a:pt x="0" y="1264"/>
                      </a:lnTo>
                      <a:lnTo>
                        <a:pt x="5" y="1264"/>
                      </a:lnTo>
                      <a:close/>
                      <a:moveTo>
                        <a:pt x="5" y="1297"/>
                      </a:moveTo>
                      <a:lnTo>
                        <a:pt x="5" y="1316"/>
                      </a:lnTo>
                      <a:lnTo>
                        <a:pt x="0" y="1316"/>
                      </a:lnTo>
                      <a:lnTo>
                        <a:pt x="0" y="1297"/>
                      </a:lnTo>
                      <a:lnTo>
                        <a:pt x="5" y="1297"/>
                      </a:lnTo>
                      <a:close/>
                      <a:moveTo>
                        <a:pt x="5" y="1330"/>
                      </a:moveTo>
                      <a:lnTo>
                        <a:pt x="5" y="1349"/>
                      </a:lnTo>
                      <a:lnTo>
                        <a:pt x="0" y="1349"/>
                      </a:lnTo>
                      <a:lnTo>
                        <a:pt x="0" y="1330"/>
                      </a:lnTo>
                      <a:lnTo>
                        <a:pt x="5" y="1330"/>
                      </a:lnTo>
                      <a:close/>
                      <a:moveTo>
                        <a:pt x="5" y="1363"/>
                      </a:moveTo>
                      <a:lnTo>
                        <a:pt x="5" y="1382"/>
                      </a:lnTo>
                      <a:lnTo>
                        <a:pt x="0" y="1382"/>
                      </a:lnTo>
                      <a:lnTo>
                        <a:pt x="0" y="1363"/>
                      </a:lnTo>
                      <a:lnTo>
                        <a:pt x="5" y="1363"/>
                      </a:lnTo>
                      <a:close/>
                      <a:moveTo>
                        <a:pt x="5" y="1397"/>
                      </a:moveTo>
                      <a:lnTo>
                        <a:pt x="5" y="1416"/>
                      </a:lnTo>
                      <a:lnTo>
                        <a:pt x="0" y="1416"/>
                      </a:lnTo>
                      <a:lnTo>
                        <a:pt x="0" y="1397"/>
                      </a:lnTo>
                      <a:lnTo>
                        <a:pt x="5" y="1397"/>
                      </a:lnTo>
                      <a:close/>
                      <a:moveTo>
                        <a:pt x="5" y="1430"/>
                      </a:moveTo>
                      <a:lnTo>
                        <a:pt x="5" y="1449"/>
                      </a:lnTo>
                      <a:lnTo>
                        <a:pt x="0" y="1449"/>
                      </a:lnTo>
                      <a:lnTo>
                        <a:pt x="0" y="1430"/>
                      </a:lnTo>
                      <a:lnTo>
                        <a:pt x="5" y="1430"/>
                      </a:lnTo>
                      <a:close/>
                      <a:moveTo>
                        <a:pt x="5" y="1463"/>
                      </a:moveTo>
                      <a:lnTo>
                        <a:pt x="5" y="1482"/>
                      </a:lnTo>
                      <a:lnTo>
                        <a:pt x="0" y="1482"/>
                      </a:lnTo>
                      <a:lnTo>
                        <a:pt x="0" y="1463"/>
                      </a:lnTo>
                      <a:lnTo>
                        <a:pt x="5" y="1463"/>
                      </a:lnTo>
                      <a:close/>
                      <a:moveTo>
                        <a:pt x="5" y="1496"/>
                      </a:moveTo>
                      <a:lnTo>
                        <a:pt x="5" y="1515"/>
                      </a:lnTo>
                      <a:lnTo>
                        <a:pt x="0" y="1515"/>
                      </a:lnTo>
                      <a:lnTo>
                        <a:pt x="0" y="1496"/>
                      </a:lnTo>
                      <a:lnTo>
                        <a:pt x="5" y="1496"/>
                      </a:lnTo>
                      <a:close/>
                      <a:moveTo>
                        <a:pt x="5" y="1530"/>
                      </a:moveTo>
                      <a:lnTo>
                        <a:pt x="5" y="1549"/>
                      </a:lnTo>
                      <a:lnTo>
                        <a:pt x="0" y="1549"/>
                      </a:lnTo>
                      <a:lnTo>
                        <a:pt x="0" y="1530"/>
                      </a:lnTo>
                      <a:lnTo>
                        <a:pt x="5" y="1530"/>
                      </a:lnTo>
                      <a:close/>
                      <a:moveTo>
                        <a:pt x="5" y="1563"/>
                      </a:moveTo>
                      <a:lnTo>
                        <a:pt x="5" y="1582"/>
                      </a:lnTo>
                      <a:lnTo>
                        <a:pt x="0" y="1582"/>
                      </a:lnTo>
                      <a:lnTo>
                        <a:pt x="0" y="1563"/>
                      </a:lnTo>
                      <a:lnTo>
                        <a:pt x="5" y="1563"/>
                      </a:lnTo>
                      <a:close/>
                      <a:moveTo>
                        <a:pt x="5" y="1596"/>
                      </a:moveTo>
                      <a:lnTo>
                        <a:pt x="5" y="1615"/>
                      </a:lnTo>
                      <a:lnTo>
                        <a:pt x="0" y="1615"/>
                      </a:lnTo>
                      <a:lnTo>
                        <a:pt x="0" y="1596"/>
                      </a:lnTo>
                      <a:lnTo>
                        <a:pt x="5" y="1596"/>
                      </a:lnTo>
                      <a:close/>
                      <a:moveTo>
                        <a:pt x="5" y="1629"/>
                      </a:moveTo>
                      <a:lnTo>
                        <a:pt x="5" y="1648"/>
                      </a:lnTo>
                      <a:lnTo>
                        <a:pt x="0" y="1648"/>
                      </a:lnTo>
                      <a:lnTo>
                        <a:pt x="0" y="1629"/>
                      </a:lnTo>
                      <a:lnTo>
                        <a:pt x="5" y="1629"/>
                      </a:lnTo>
                      <a:close/>
                      <a:moveTo>
                        <a:pt x="5" y="1663"/>
                      </a:moveTo>
                      <a:lnTo>
                        <a:pt x="5" y="1682"/>
                      </a:lnTo>
                      <a:lnTo>
                        <a:pt x="0" y="1682"/>
                      </a:lnTo>
                      <a:lnTo>
                        <a:pt x="0" y="1663"/>
                      </a:lnTo>
                      <a:lnTo>
                        <a:pt x="5" y="1663"/>
                      </a:lnTo>
                      <a:close/>
                      <a:moveTo>
                        <a:pt x="5" y="1696"/>
                      </a:moveTo>
                      <a:lnTo>
                        <a:pt x="5" y="1715"/>
                      </a:lnTo>
                      <a:lnTo>
                        <a:pt x="0" y="1715"/>
                      </a:lnTo>
                      <a:lnTo>
                        <a:pt x="0" y="1696"/>
                      </a:lnTo>
                      <a:lnTo>
                        <a:pt x="5" y="1696"/>
                      </a:lnTo>
                      <a:close/>
                      <a:moveTo>
                        <a:pt x="5" y="1729"/>
                      </a:moveTo>
                      <a:lnTo>
                        <a:pt x="5" y="1748"/>
                      </a:lnTo>
                      <a:lnTo>
                        <a:pt x="0" y="1748"/>
                      </a:lnTo>
                      <a:lnTo>
                        <a:pt x="0" y="1729"/>
                      </a:lnTo>
                      <a:lnTo>
                        <a:pt x="5" y="1729"/>
                      </a:lnTo>
                      <a:close/>
                      <a:moveTo>
                        <a:pt x="5" y="1762"/>
                      </a:moveTo>
                      <a:lnTo>
                        <a:pt x="5" y="1781"/>
                      </a:lnTo>
                      <a:lnTo>
                        <a:pt x="0" y="1781"/>
                      </a:lnTo>
                      <a:lnTo>
                        <a:pt x="0" y="1762"/>
                      </a:lnTo>
                      <a:lnTo>
                        <a:pt x="5" y="1762"/>
                      </a:lnTo>
                      <a:close/>
                      <a:moveTo>
                        <a:pt x="5" y="1796"/>
                      </a:moveTo>
                      <a:lnTo>
                        <a:pt x="5" y="1815"/>
                      </a:lnTo>
                      <a:lnTo>
                        <a:pt x="0" y="1815"/>
                      </a:lnTo>
                      <a:lnTo>
                        <a:pt x="0" y="1796"/>
                      </a:lnTo>
                      <a:lnTo>
                        <a:pt x="5" y="1796"/>
                      </a:lnTo>
                      <a:close/>
                      <a:moveTo>
                        <a:pt x="5" y="1829"/>
                      </a:moveTo>
                      <a:lnTo>
                        <a:pt x="5" y="1848"/>
                      </a:lnTo>
                      <a:lnTo>
                        <a:pt x="0" y="1848"/>
                      </a:lnTo>
                      <a:lnTo>
                        <a:pt x="0" y="1829"/>
                      </a:lnTo>
                      <a:lnTo>
                        <a:pt x="5" y="1829"/>
                      </a:lnTo>
                      <a:close/>
                      <a:moveTo>
                        <a:pt x="5" y="1862"/>
                      </a:moveTo>
                      <a:lnTo>
                        <a:pt x="5" y="1881"/>
                      </a:lnTo>
                      <a:lnTo>
                        <a:pt x="0" y="1881"/>
                      </a:lnTo>
                      <a:lnTo>
                        <a:pt x="0" y="1862"/>
                      </a:lnTo>
                      <a:lnTo>
                        <a:pt x="5" y="1862"/>
                      </a:lnTo>
                      <a:close/>
                      <a:moveTo>
                        <a:pt x="5" y="1895"/>
                      </a:moveTo>
                      <a:lnTo>
                        <a:pt x="5" y="1914"/>
                      </a:lnTo>
                      <a:lnTo>
                        <a:pt x="0" y="1914"/>
                      </a:lnTo>
                      <a:lnTo>
                        <a:pt x="0" y="1895"/>
                      </a:lnTo>
                      <a:lnTo>
                        <a:pt x="5" y="1895"/>
                      </a:lnTo>
                      <a:close/>
                      <a:moveTo>
                        <a:pt x="5" y="1929"/>
                      </a:moveTo>
                      <a:lnTo>
                        <a:pt x="5" y="1948"/>
                      </a:lnTo>
                      <a:lnTo>
                        <a:pt x="0" y="1948"/>
                      </a:lnTo>
                      <a:lnTo>
                        <a:pt x="0" y="1929"/>
                      </a:lnTo>
                      <a:lnTo>
                        <a:pt x="5" y="1929"/>
                      </a:lnTo>
                      <a:close/>
                      <a:moveTo>
                        <a:pt x="5" y="1962"/>
                      </a:moveTo>
                      <a:lnTo>
                        <a:pt x="5" y="1981"/>
                      </a:lnTo>
                      <a:lnTo>
                        <a:pt x="0" y="1981"/>
                      </a:lnTo>
                      <a:lnTo>
                        <a:pt x="0" y="1962"/>
                      </a:lnTo>
                      <a:lnTo>
                        <a:pt x="5" y="1962"/>
                      </a:lnTo>
                      <a:close/>
                      <a:moveTo>
                        <a:pt x="5" y="1995"/>
                      </a:moveTo>
                      <a:lnTo>
                        <a:pt x="5" y="2014"/>
                      </a:lnTo>
                      <a:lnTo>
                        <a:pt x="0" y="2014"/>
                      </a:lnTo>
                      <a:lnTo>
                        <a:pt x="0" y="1995"/>
                      </a:lnTo>
                      <a:lnTo>
                        <a:pt x="5" y="1995"/>
                      </a:lnTo>
                      <a:close/>
                      <a:moveTo>
                        <a:pt x="5" y="2028"/>
                      </a:moveTo>
                      <a:lnTo>
                        <a:pt x="5" y="2047"/>
                      </a:lnTo>
                      <a:lnTo>
                        <a:pt x="0" y="2047"/>
                      </a:lnTo>
                      <a:lnTo>
                        <a:pt x="0" y="2028"/>
                      </a:lnTo>
                      <a:lnTo>
                        <a:pt x="5" y="2028"/>
                      </a:lnTo>
                      <a:close/>
                      <a:moveTo>
                        <a:pt x="5" y="2062"/>
                      </a:moveTo>
                      <a:lnTo>
                        <a:pt x="5" y="2081"/>
                      </a:lnTo>
                      <a:lnTo>
                        <a:pt x="0" y="2081"/>
                      </a:lnTo>
                      <a:lnTo>
                        <a:pt x="0" y="2062"/>
                      </a:lnTo>
                      <a:lnTo>
                        <a:pt x="5" y="2062"/>
                      </a:lnTo>
                      <a:close/>
                      <a:moveTo>
                        <a:pt x="5" y="2095"/>
                      </a:moveTo>
                      <a:lnTo>
                        <a:pt x="5" y="2114"/>
                      </a:lnTo>
                      <a:lnTo>
                        <a:pt x="0" y="2114"/>
                      </a:lnTo>
                      <a:lnTo>
                        <a:pt x="0" y="2095"/>
                      </a:lnTo>
                      <a:lnTo>
                        <a:pt x="5" y="2095"/>
                      </a:lnTo>
                      <a:close/>
                      <a:moveTo>
                        <a:pt x="5" y="2128"/>
                      </a:moveTo>
                      <a:lnTo>
                        <a:pt x="5" y="2147"/>
                      </a:lnTo>
                      <a:lnTo>
                        <a:pt x="0" y="2147"/>
                      </a:lnTo>
                      <a:lnTo>
                        <a:pt x="0" y="2128"/>
                      </a:lnTo>
                      <a:lnTo>
                        <a:pt x="5" y="2128"/>
                      </a:lnTo>
                      <a:close/>
                      <a:moveTo>
                        <a:pt x="5" y="2161"/>
                      </a:moveTo>
                      <a:lnTo>
                        <a:pt x="5" y="2180"/>
                      </a:lnTo>
                      <a:lnTo>
                        <a:pt x="0" y="2180"/>
                      </a:lnTo>
                      <a:lnTo>
                        <a:pt x="0" y="2161"/>
                      </a:lnTo>
                      <a:lnTo>
                        <a:pt x="5" y="2161"/>
                      </a:lnTo>
                      <a:close/>
                      <a:moveTo>
                        <a:pt x="5" y="2195"/>
                      </a:moveTo>
                      <a:lnTo>
                        <a:pt x="5" y="2214"/>
                      </a:lnTo>
                      <a:lnTo>
                        <a:pt x="0" y="2214"/>
                      </a:lnTo>
                      <a:lnTo>
                        <a:pt x="0" y="2195"/>
                      </a:lnTo>
                      <a:lnTo>
                        <a:pt x="5" y="2195"/>
                      </a:lnTo>
                      <a:close/>
                      <a:moveTo>
                        <a:pt x="5" y="2228"/>
                      </a:moveTo>
                      <a:lnTo>
                        <a:pt x="5" y="2247"/>
                      </a:lnTo>
                      <a:lnTo>
                        <a:pt x="0" y="2247"/>
                      </a:lnTo>
                      <a:lnTo>
                        <a:pt x="0" y="2228"/>
                      </a:lnTo>
                      <a:lnTo>
                        <a:pt x="5" y="2228"/>
                      </a:lnTo>
                      <a:close/>
                      <a:moveTo>
                        <a:pt x="5" y="2261"/>
                      </a:moveTo>
                      <a:lnTo>
                        <a:pt x="5" y="2280"/>
                      </a:lnTo>
                      <a:lnTo>
                        <a:pt x="0" y="2280"/>
                      </a:lnTo>
                      <a:lnTo>
                        <a:pt x="0" y="2261"/>
                      </a:lnTo>
                      <a:lnTo>
                        <a:pt x="5" y="2261"/>
                      </a:lnTo>
                      <a:close/>
                      <a:moveTo>
                        <a:pt x="5" y="2294"/>
                      </a:moveTo>
                      <a:lnTo>
                        <a:pt x="5" y="2313"/>
                      </a:lnTo>
                      <a:lnTo>
                        <a:pt x="0" y="2313"/>
                      </a:lnTo>
                      <a:lnTo>
                        <a:pt x="0" y="2294"/>
                      </a:lnTo>
                      <a:lnTo>
                        <a:pt x="5" y="2294"/>
                      </a:lnTo>
                      <a:close/>
                      <a:moveTo>
                        <a:pt x="5" y="2328"/>
                      </a:moveTo>
                      <a:lnTo>
                        <a:pt x="5" y="2337"/>
                      </a:lnTo>
                      <a:lnTo>
                        <a:pt x="0" y="2337"/>
                      </a:lnTo>
                      <a:lnTo>
                        <a:pt x="0" y="2328"/>
                      </a:lnTo>
                      <a:lnTo>
                        <a:pt x="5" y="2328"/>
                      </a:lnTo>
                      <a:close/>
                    </a:path>
                  </a:pathLst>
                </a:custGeom>
                <a:solidFill>
                  <a:srgbClr val="000000"/>
                </a:solidFill>
                <a:ln w="0" cap="flat">
                  <a:solidFill>
                    <a:srgbClr val="E0A366"/>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47">
                  <a:extLst>
                    <a:ext uri="{FF2B5EF4-FFF2-40B4-BE49-F238E27FC236}">
                      <a16:creationId xmlns:a16="http://schemas.microsoft.com/office/drawing/2014/main" id="{B287EE2A-B931-D885-5B68-4F2012EDBDDA}"/>
                    </a:ext>
                  </a:extLst>
                </p:cNvPr>
                <p:cNvSpPr>
                  <a:spLocks noEditPoints="1"/>
                </p:cNvSpPr>
                <p:nvPr/>
              </p:nvSpPr>
              <p:spPr bwMode="auto">
                <a:xfrm>
                  <a:off x="3668287" y="1258968"/>
                  <a:ext cx="7938" cy="3709988"/>
                </a:xfrm>
                <a:custGeom>
                  <a:avLst/>
                  <a:gdLst>
                    <a:gd name="T0" fmla="*/ 5 w 5"/>
                    <a:gd name="T1" fmla="*/ 33 h 2337"/>
                    <a:gd name="T2" fmla="*/ 5 w 5"/>
                    <a:gd name="T3" fmla="*/ 85 h 2337"/>
                    <a:gd name="T4" fmla="*/ 0 w 5"/>
                    <a:gd name="T5" fmla="*/ 119 h 2337"/>
                    <a:gd name="T6" fmla="*/ 0 w 5"/>
                    <a:gd name="T7" fmla="*/ 133 h 2337"/>
                    <a:gd name="T8" fmla="*/ 5 w 5"/>
                    <a:gd name="T9" fmla="*/ 166 h 2337"/>
                    <a:gd name="T10" fmla="*/ 5 w 5"/>
                    <a:gd name="T11" fmla="*/ 233 h 2337"/>
                    <a:gd name="T12" fmla="*/ 5 w 5"/>
                    <a:gd name="T13" fmla="*/ 285 h 2337"/>
                    <a:gd name="T14" fmla="*/ 0 w 5"/>
                    <a:gd name="T15" fmla="*/ 318 h 2337"/>
                    <a:gd name="T16" fmla="*/ 0 w 5"/>
                    <a:gd name="T17" fmla="*/ 332 h 2337"/>
                    <a:gd name="T18" fmla="*/ 5 w 5"/>
                    <a:gd name="T19" fmla="*/ 366 h 2337"/>
                    <a:gd name="T20" fmla="*/ 5 w 5"/>
                    <a:gd name="T21" fmla="*/ 432 h 2337"/>
                    <a:gd name="T22" fmla="*/ 5 w 5"/>
                    <a:gd name="T23" fmla="*/ 484 h 2337"/>
                    <a:gd name="T24" fmla="*/ 0 w 5"/>
                    <a:gd name="T25" fmla="*/ 518 h 2337"/>
                    <a:gd name="T26" fmla="*/ 0 w 5"/>
                    <a:gd name="T27" fmla="*/ 532 h 2337"/>
                    <a:gd name="T28" fmla="*/ 5 w 5"/>
                    <a:gd name="T29" fmla="*/ 565 h 2337"/>
                    <a:gd name="T30" fmla="*/ 5 w 5"/>
                    <a:gd name="T31" fmla="*/ 632 h 2337"/>
                    <a:gd name="T32" fmla="*/ 5 w 5"/>
                    <a:gd name="T33" fmla="*/ 684 h 2337"/>
                    <a:gd name="T34" fmla="*/ 0 w 5"/>
                    <a:gd name="T35" fmla="*/ 717 h 2337"/>
                    <a:gd name="T36" fmla="*/ 0 w 5"/>
                    <a:gd name="T37" fmla="*/ 731 h 2337"/>
                    <a:gd name="T38" fmla="*/ 5 w 5"/>
                    <a:gd name="T39" fmla="*/ 765 h 2337"/>
                    <a:gd name="T40" fmla="*/ 5 w 5"/>
                    <a:gd name="T41" fmla="*/ 831 h 2337"/>
                    <a:gd name="T42" fmla="*/ 5 w 5"/>
                    <a:gd name="T43" fmla="*/ 883 h 2337"/>
                    <a:gd name="T44" fmla="*/ 0 w 5"/>
                    <a:gd name="T45" fmla="*/ 917 h 2337"/>
                    <a:gd name="T46" fmla="*/ 0 w 5"/>
                    <a:gd name="T47" fmla="*/ 931 h 2337"/>
                    <a:gd name="T48" fmla="*/ 5 w 5"/>
                    <a:gd name="T49" fmla="*/ 964 h 2337"/>
                    <a:gd name="T50" fmla="*/ 5 w 5"/>
                    <a:gd name="T51" fmla="*/ 1031 h 2337"/>
                    <a:gd name="T52" fmla="*/ 5 w 5"/>
                    <a:gd name="T53" fmla="*/ 1083 h 2337"/>
                    <a:gd name="T54" fmla="*/ 0 w 5"/>
                    <a:gd name="T55" fmla="*/ 1116 h 2337"/>
                    <a:gd name="T56" fmla="*/ 0 w 5"/>
                    <a:gd name="T57" fmla="*/ 1131 h 2337"/>
                    <a:gd name="T58" fmla="*/ 5 w 5"/>
                    <a:gd name="T59" fmla="*/ 1164 h 2337"/>
                    <a:gd name="T60" fmla="*/ 5 w 5"/>
                    <a:gd name="T61" fmla="*/ 1230 h 2337"/>
                    <a:gd name="T62" fmla="*/ 5 w 5"/>
                    <a:gd name="T63" fmla="*/ 1283 h 2337"/>
                    <a:gd name="T64" fmla="*/ 0 w 5"/>
                    <a:gd name="T65" fmla="*/ 1316 h 2337"/>
                    <a:gd name="T66" fmla="*/ 0 w 5"/>
                    <a:gd name="T67" fmla="*/ 1330 h 2337"/>
                    <a:gd name="T68" fmla="*/ 5 w 5"/>
                    <a:gd name="T69" fmla="*/ 1363 h 2337"/>
                    <a:gd name="T70" fmla="*/ 5 w 5"/>
                    <a:gd name="T71" fmla="*/ 1430 h 2337"/>
                    <a:gd name="T72" fmla="*/ 5 w 5"/>
                    <a:gd name="T73" fmla="*/ 1482 h 2337"/>
                    <a:gd name="T74" fmla="*/ 0 w 5"/>
                    <a:gd name="T75" fmla="*/ 1515 h 2337"/>
                    <a:gd name="T76" fmla="*/ 0 w 5"/>
                    <a:gd name="T77" fmla="*/ 1530 h 2337"/>
                    <a:gd name="T78" fmla="*/ 5 w 5"/>
                    <a:gd name="T79" fmla="*/ 1563 h 2337"/>
                    <a:gd name="T80" fmla="*/ 5 w 5"/>
                    <a:gd name="T81" fmla="*/ 1629 h 2337"/>
                    <a:gd name="T82" fmla="*/ 5 w 5"/>
                    <a:gd name="T83" fmla="*/ 1682 h 2337"/>
                    <a:gd name="T84" fmla="*/ 0 w 5"/>
                    <a:gd name="T85" fmla="*/ 1715 h 2337"/>
                    <a:gd name="T86" fmla="*/ 0 w 5"/>
                    <a:gd name="T87" fmla="*/ 1729 h 2337"/>
                    <a:gd name="T88" fmla="*/ 5 w 5"/>
                    <a:gd name="T89" fmla="*/ 1762 h 2337"/>
                    <a:gd name="T90" fmla="*/ 5 w 5"/>
                    <a:gd name="T91" fmla="*/ 1829 h 2337"/>
                    <a:gd name="T92" fmla="*/ 5 w 5"/>
                    <a:gd name="T93" fmla="*/ 1881 h 2337"/>
                    <a:gd name="T94" fmla="*/ 0 w 5"/>
                    <a:gd name="T95" fmla="*/ 1914 h 2337"/>
                    <a:gd name="T96" fmla="*/ 0 w 5"/>
                    <a:gd name="T97" fmla="*/ 1929 h 2337"/>
                    <a:gd name="T98" fmla="*/ 5 w 5"/>
                    <a:gd name="T99" fmla="*/ 1962 h 2337"/>
                    <a:gd name="T100" fmla="*/ 5 w 5"/>
                    <a:gd name="T101" fmla="*/ 2028 h 2337"/>
                    <a:gd name="T102" fmla="*/ 5 w 5"/>
                    <a:gd name="T103" fmla="*/ 2081 h 2337"/>
                    <a:gd name="T104" fmla="*/ 0 w 5"/>
                    <a:gd name="T105" fmla="*/ 2114 h 2337"/>
                    <a:gd name="T106" fmla="*/ 0 w 5"/>
                    <a:gd name="T107" fmla="*/ 2128 h 2337"/>
                    <a:gd name="T108" fmla="*/ 5 w 5"/>
                    <a:gd name="T109" fmla="*/ 2161 h 2337"/>
                    <a:gd name="T110" fmla="*/ 5 w 5"/>
                    <a:gd name="T111" fmla="*/ 2228 h 2337"/>
                    <a:gd name="T112" fmla="*/ 5 w 5"/>
                    <a:gd name="T113" fmla="*/ 2280 h 2337"/>
                    <a:gd name="T114" fmla="*/ 0 w 5"/>
                    <a:gd name="T115" fmla="*/ 2313 h 2337"/>
                    <a:gd name="T116" fmla="*/ 0 w 5"/>
                    <a:gd name="T117" fmla="*/ 2328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 h="2337">
                      <a:moveTo>
                        <a:pt x="5" y="0"/>
                      </a:moveTo>
                      <a:lnTo>
                        <a:pt x="5" y="19"/>
                      </a:lnTo>
                      <a:lnTo>
                        <a:pt x="0" y="19"/>
                      </a:lnTo>
                      <a:lnTo>
                        <a:pt x="0" y="0"/>
                      </a:lnTo>
                      <a:lnTo>
                        <a:pt x="5" y="0"/>
                      </a:lnTo>
                      <a:close/>
                      <a:moveTo>
                        <a:pt x="5" y="33"/>
                      </a:moveTo>
                      <a:lnTo>
                        <a:pt x="5" y="52"/>
                      </a:lnTo>
                      <a:lnTo>
                        <a:pt x="0" y="52"/>
                      </a:lnTo>
                      <a:lnTo>
                        <a:pt x="0" y="33"/>
                      </a:lnTo>
                      <a:lnTo>
                        <a:pt x="5" y="33"/>
                      </a:lnTo>
                      <a:close/>
                      <a:moveTo>
                        <a:pt x="5" y="66"/>
                      </a:moveTo>
                      <a:lnTo>
                        <a:pt x="5" y="85"/>
                      </a:lnTo>
                      <a:lnTo>
                        <a:pt x="0" y="85"/>
                      </a:lnTo>
                      <a:lnTo>
                        <a:pt x="0" y="66"/>
                      </a:lnTo>
                      <a:lnTo>
                        <a:pt x="5" y="66"/>
                      </a:lnTo>
                      <a:close/>
                      <a:moveTo>
                        <a:pt x="5" y="100"/>
                      </a:moveTo>
                      <a:lnTo>
                        <a:pt x="5" y="119"/>
                      </a:lnTo>
                      <a:lnTo>
                        <a:pt x="0" y="119"/>
                      </a:lnTo>
                      <a:lnTo>
                        <a:pt x="0" y="100"/>
                      </a:lnTo>
                      <a:lnTo>
                        <a:pt x="5" y="100"/>
                      </a:lnTo>
                      <a:close/>
                      <a:moveTo>
                        <a:pt x="5" y="133"/>
                      </a:moveTo>
                      <a:lnTo>
                        <a:pt x="5" y="152"/>
                      </a:lnTo>
                      <a:lnTo>
                        <a:pt x="0" y="152"/>
                      </a:lnTo>
                      <a:lnTo>
                        <a:pt x="0" y="133"/>
                      </a:lnTo>
                      <a:lnTo>
                        <a:pt x="5" y="133"/>
                      </a:lnTo>
                      <a:close/>
                      <a:moveTo>
                        <a:pt x="5" y="166"/>
                      </a:moveTo>
                      <a:lnTo>
                        <a:pt x="5" y="185"/>
                      </a:lnTo>
                      <a:lnTo>
                        <a:pt x="0" y="185"/>
                      </a:lnTo>
                      <a:lnTo>
                        <a:pt x="0" y="166"/>
                      </a:lnTo>
                      <a:lnTo>
                        <a:pt x="5" y="166"/>
                      </a:lnTo>
                      <a:close/>
                      <a:moveTo>
                        <a:pt x="5" y="199"/>
                      </a:moveTo>
                      <a:lnTo>
                        <a:pt x="5" y="218"/>
                      </a:lnTo>
                      <a:lnTo>
                        <a:pt x="0" y="218"/>
                      </a:lnTo>
                      <a:lnTo>
                        <a:pt x="0" y="199"/>
                      </a:lnTo>
                      <a:lnTo>
                        <a:pt x="5" y="199"/>
                      </a:lnTo>
                      <a:close/>
                      <a:moveTo>
                        <a:pt x="5" y="233"/>
                      </a:moveTo>
                      <a:lnTo>
                        <a:pt x="5" y="252"/>
                      </a:lnTo>
                      <a:lnTo>
                        <a:pt x="0" y="252"/>
                      </a:lnTo>
                      <a:lnTo>
                        <a:pt x="0" y="233"/>
                      </a:lnTo>
                      <a:lnTo>
                        <a:pt x="5" y="233"/>
                      </a:lnTo>
                      <a:close/>
                      <a:moveTo>
                        <a:pt x="5" y="266"/>
                      </a:moveTo>
                      <a:lnTo>
                        <a:pt x="5" y="285"/>
                      </a:lnTo>
                      <a:lnTo>
                        <a:pt x="0" y="285"/>
                      </a:lnTo>
                      <a:lnTo>
                        <a:pt x="0" y="266"/>
                      </a:lnTo>
                      <a:lnTo>
                        <a:pt x="5" y="266"/>
                      </a:lnTo>
                      <a:close/>
                      <a:moveTo>
                        <a:pt x="5" y="299"/>
                      </a:moveTo>
                      <a:lnTo>
                        <a:pt x="5" y="318"/>
                      </a:lnTo>
                      <a:lnTo>
                        <a:pt x="0" y="318"/>
                      </a:lnTo>
                      <a:lnTo>
                        <a:pt x="0" y="299"/>
                      </a:lnTo>
                      <a:lnTo>
                        <a:pt x="5" y="299"/>
                      </a:lnTo>
                      <a:close/>
                      <a:moveTo>
                        <a:pt x="5" y="332"/>
                      </a:moveTo>
                      <a:lnTo>
                        <a:pt x="5" y="351"/>
                      </a:lnTo>
                      <a:lnTo>
                        <a:pt x="0" y="351"/>
                      </a:lnTo>
                      <a:lnTo>
                        <a:pt x="0" y="332"/>
                      </a:lnTo>
                      <a:lnTo>
                        <a:pt x="5" y="332"/>
                      </a:lnTo>
                      <a:close/>
                      <a:moveTo>
                        <a:pt x="5" y="366"/>
                      </a:moveTo>
                      <a:lnTo>
                        <a:pt x="5" y="385"/>
                      </a:lnTo>
                      <a:lnTo>
                        <a:pt x="0" y="385"/>
                      </a:lnTo>
                      <a:lnTo>
                        <a:pt x="0" y="366"/>
                      </a:lnTo>
                      <a:lnTo>
                        <a:pt x="5" y="366"/>
                      </a:lnTo>
                      <a:close/>
                      <a:moveTo>
                        <a:pt x="5" y="399"/>
                      </a:moveTo>
                      <a:lnTo>
                        <a:pt x="5" y="418"/>
                      </a:lnTo>
                      <a:lnTo>
                        <a:pt x="0" y="418"/>
                      </a:lnTo>
                      <a:lnTo>
                        <a:pt x="0" y="399"/>
                      </a:lnTo>
                      <a:lnTo>
                        <a:pt x="5" y="399"/>
                      </a:lnTo>
                      <a:close/>
                      <a:moveTo>
                        <a:pt x="5" y="432"/>
                      </a:moveTo>
                      <a:lnTo>
                        <a:pt x="5" y="451"/>
                      </a:lnTo>
                      <a:lnTo>
                        <a:pt x="0" y="451"/>
                      </a:lnTo>
                      <a:lnTo>
                        <a:pt x="0" y="432"/>
                      </a:lnTo>
                      <a:lnTo>
                        <a:pt x="5" y="432"/>
                      </a:lnTo>
                      <a:close/>
                      <a:moveTo>
                        <a:pt x="5" y="465"/>
                      </a:moveTo>
                      <a:lnTo>
                        <a:pt x="5" y="484"/>
                      </a:lnTo>
                      <a:lnTo>
                        <a:pt x="0" y="484"/>
                      </a:lnTo>
                      <a:lnTo>
                        <a:pt x="0" y="465"/>
                      </a:lnTo>
                      <a:lnTo>
                        <a:pt x="5" y="465"/>
                      </a:lnTo>
                      <a:close/>
                      <a:moveTo>
                        <a:pt x="5" y="499"/>
                      </a:moveTo>
                      <a:lnTo>
                        <a:pt x="5" y="518"/>
                      </a:lnTo>
                      <a:lnTo>
                        <a:pt x="0" y="518"/>
                      </a:lnTo>
                      <a:lnTo>
                        <a:pt x="0" y="499"/>
                      </a:lnTo>
                      <a:lnTo>
                        <a:pt x="5" y="499"/>
                      </a:lnTo>
                      <a:close/>
                      <a:moveTo>
                        <a:pt x="5" y="532"/>
                      </a:moveTo>
                      <a:lnTo>
                        <a:pt x="5" y="551"/>
                      </a:lnTo>
                      <a:lnTo>
                        <a:pt x="0" y="551"/>
                      </a:lnTo>
                      <a:lnTo>
                        <a:pt x="0" y="532"/>
                      </a:lnTo>
                      <a:lnTo>
                        <a:pt x="5" y="532"/>
                      </a:lnTo>
                      <a:close/>
                      <a:moveTo>
                        <a:pt x="5" y="565"/>
                      </a:moveTo>
                      <a:lnTo>
                        <a:pt x="5" y="584"/>
                      </a:lnTo>
                      <a:lnTo>
                        <a:pt x="0" y="584"/>
                      </a:lnTo>
                      <a:lnTo>
                        <a:pt x="0" y="565"/>
                      </a:lnTo>
                      <a:lnTo>
                        <a:pt x="5" y="565"/>
                      </a:lnTo>
                      <a:close/>
                      <a:moveTo>
                        <a:pt x="5" y="598"/>
                      </a:moveTo>
                      <a:lnTo>
                        <a:pt x="5" y="617"/>
                      </a:lnTo>
                      <a:lnTo>
                        <a:pt x="0" y="617"/>
                      </a:lnTo>
                      <a:lnTo>
                        <a:pt x="0" y="598"/>
                      </a:lnTo>
                      <a:lnTo>
                        <a:pt x="5" y="598"/>
                      </a:lnTo>
                      <a:close/>
                      <a:moveTo>
                        <a:pt x="5" y="632"/>
                      </a:moveTo>
                      <a:lnTo>
                        <a:pt x="5" y="651"/>
                      </a:lnTo>
                      <a:lnTo>
                        <a:pt x="0" y="651"/>
                      </a:lnTo>
                      <a:lnTo>
                        <a:pt x="0" y="632"/>
                      </a:lnTo>
                      <a:lnTo>
                        <a:pt x="5" y="632"/>
                      </a:lnTo>
                      <a:close/>
                      <a:moveTo>
                        <a:pt x="5" y="665"/>
                      </a:moveTo>
                      <a:lnTo>
                        <a:pt x="5" y="684"/>
                      </a:lnTo>
                      <a:lnTo>
                        <a:pt x="0" y="684"/>
                      </a:lnTo>
                      <a:lnTo>
                        <a:pt x="0" y="665"/>
                      </a:lnTo>
                      <a:lnTo>
                        <a:pt x="5" y="665"/>
                      </a:lnTo>
                      <a:close/>
                      <a:moveTo>
                        <a:pt x="5" y="698"/>
                      </a:moveTo>
                      <a:lnTo>
                        <a:pt x="5" y="717"/>
                      </a:lnTo>
                      <a:lnTo>
                        <a:pt x="0" y="717"/>
                      </a:lnTo>
                      <a:lnTo>
                        <a:pt x="0" y="698"/>
                      </a:lnTo>
                      <a:lnTo>
                        <a:pt x="5" y="698"/>
                      </a:lnTo>
                      <a:close/>
                      <a:moveTo>
                        <a:pt x="5" y="731"/>
                      </a:moveTo>
                      <a:lnTo>
                        <a:pt x="5" y="750"/>
                      </a:lnTo>
                      <a:lnTo>
                        <a:pt x="0" y="750"/>
                      </a:lnTo>
                      <a:lnTo>
                        <a:pt x="0" y="731"/>
                      </a:lnTo>
                      <a:lnTo>
                        <a:pt x="5" y="731"/>
                      </a:lnTo>
                      <a:close/>
                      <a:moveTo>
                        <a:pt x="5" y="765"/>
                      </a:moveTo>
                      <a:lnTo>
                        <a:pt x="5" y="784"/>
                      </a:lnTo>
                      <a:lnTo>
                        <a:pt x="0" y="784"/>
                      </a:lnTo>
                      <a:lnTo>
                        <a:pt x="0" y="765"/>
                      </a:lnTo>
                      <a:lnTo>
                        <a:pt x="5" y="765"/>
                      </a:lnTo>
                      <a:close/>
                      <a:moveTo>
                        <a:pt x="5" y="798"/>
                      </a:moveTo>
                      <a:lnTo>
                        <a:pt x="5" y="817"/>
                      </a:lnTo>
                      <a:lnTo>
                        <a:pt x="0" y="817"/>
                      </a:lnTo>
                      <a:lnTo>
                        <a:pt x="0" y="798"/>
                      </a:lnTo>
                      <a:lnTo>
                        <a:pt x="5" y="798"/>
                      </a:lnTo>
                      <a:close/>
                      <a:moveTo>
                        <a:pt x="5" y="831"/>
                      </a:moveTo>
                      <a:lnTo>
                        <a:pt x="5" y="850"/>
                      </a:lnTo>
                      <a:lnTo>
                        <a:pt x="0" y="850"/>
                      </a:lnTo>
                      <a:lnTo>
                        <a:pt x="0" y="831"/>
                      </a:lnTo>
                      <a:lnTo>
                        <a:pt x="5" y="831"/>
                      </a:lnTo>
                      <a:close/>
                      <a:moveTo>
                        <a:pt x="5" y="864"/>
                      </a:moveTo>
                      <a:lnTo>
                        <a:pt x="5" y="883"/>
                      </a:lnTo>
                      <a:lnTo>
                        <a:pt x="0" y="883"/>
                      </a:lnTo>
                      <a:lnTo>
                        <a:pt x="0" y="864"/>
                      </a:lnTo>
                      <a:lnTo>
                        <a:pt x="5" y="864"/>
                      </a:lnTo>
                      <a:close/>
                      <a:moveTo>
                        <a:pt x="5" y="898"/>
                      </a:moveTo>
                      <a:lnTo>
                        <a:pt x="5" y="917"/>
                      </a:lnTo>
                      <a:lnTo>
                        <a:pt x="0" y="917"/>
                      </a:lnTo>
                      <a:lnTo>
                        <a:pt x="0" y="898"/>
                      </a:lnTo>
                      <a:lnTo>
                        <a:pt x="5" y="898"/>
                      </a:lnTo>
                      <a:close/>
                      <a:moveTo>
                        <a:pt x="5" y="931"/>
                      </a:moveTo>
                      <a:lnTo>
                        <a:pt x="5" y="950"/>
                      </a:lnTo>
                      <a:lnTo>
                        <a:pt x="0" y="950"/>
                      </a:lnTo>
                      <a:lnTo>
                        <a:pt x="0" y="931"/>
                      </a:lnTo>
                      <a:lnTo>
                        <a:pt x="5" y="931"/>
                      </a:lnTo>
                      <a:close/>
                      <a:moveTo>
                        <a:pt x="5" y="964"/>
                      </a:moveTo>
                      <a:lnTo>
                        <a:pt x="5" y="983"/>
                      </a:lnTo>
                      <a:lnTo>
                        <a:pt x="0" y="983"/>
                      </a:lnTo>
                      <a:lnTo>
                        <a:pt x="0" y="964"/>
                      </a:lnTo>
                      <a:lnTo>
                        <a:pt x="5" y="964"/>
                      </a:lnTo>
                      <a:close/>
                      <a:moveTo>
                        <a:pt x="5" y="998"/>
                      </a:moveTo>
                      <a:lnTo>
                        <a:pt x="5" y="1017"/>
                      </a:lnTo>
                      <a:lnTo>
                        <a:pt x="0" y="1017"/>
                      </a:lnTo>
                      <a:lnTo>
                        <a:pt x="0" y="998"/>
                      </a:lnTo>
                      <a:lnTo>
                        <a:pt x="5" y="998"/>
                      </a:lnTo>
                      <a:close/>
                      <a:moveTo>
                        <a:pt x="5" y="1031"/>
                      </a:moveTo>
                      <a:lnTo>
                        <a:pt x="5" y="1050"/>
                      </a:lnTo>
                      <a:lnTo>
                        <a:pt x="0" y="1050"/>
                      </a:lnTo>
                      <a:lnTo>
                        <a:pt x="0" y="1031"/>
                      </a:lnTo>
                      <a:lnTo>
                        <a:pt x="5" y="1031"/>
                      </a:lnTo>
                      <a:close/>
                      <a:moveTo>
                        <a:pt x="5" y="1064"/>
                      </a:moveTo>
                      <a:lnTo>
                        <a:pt x="5" y="1083"/>
                      </a:lnTo>
                      <a:lnTo>
                        <a:pt x="0" y="1083"/>
                      </a:lnTo>
                      <a:lnTo>
                        <a:pt x="0" y="1064"/>
                      </a:lnTo>
                      <a:lnTo>
                        <a:pt x="5" y="1064"/>
                      </a:lnTo>
                      <a:close/>
                      <a:moveTo>
                        <a:pt x="5" y="1097"/>
                      </a:moveTo>
                      <a:lnTo>
                        <a:pt x="5" y="1116"/>
                      </a:lnTo>
                      <a:lnTo>
                        <a:pt x="0" y="1116"/>
                      </a:lnTo>
                      <a:lnTo>
                        <a:pt x="0" y="1097"/>
                      </a:lnTo>
                      <a:lnTo>
                        <a:pt x="5" y="1097"/>
                      </a:lnTo>
                      <a:close/>
                      <a:moveTo>
                        <a:pt x="5" y="1131"/>
                      </a:moveTo>
                      <a:lnTo>
                        <a:pt x="5" y="1150"/>
                      </a:lnTo>
                      <a:lnTo>
                        <a:pt x="0" y="1150"/>
                      </a:lnTo>
                      <a:lnTo>
                        <a:pt x="0" y="1131"/>
                      </a:lnTo>
                      <a:lnTo>
                        <a:pt x="5" y="1131"/>
                      </a:lnTo>
                      <a:close/>
                      <a:moveTo>
                        <a:pt x="5" y="1164"/>
                      </a:moveTo>
                      <a:lnTo>
                        <a:pt x="5" y="1183"/>
                      </a:lnTo>
                      <a:lnTo>
                        <a:pt x="0" y="1183"/>
                      </a:lnTo>
                      <a:lnTo>
                        <a:pt x="0" y="1164"/>
                      </a:lnTo>
                      <a:lnTo>
                        <a:pt x="5" y="1164"/>
                      </a:lnTo>
                      <a:close/>
                      <a:moveTo>
                        <a:pt x="5" y="1197"/>
                      </a:moveTo>
                      <a:lnTo>
                        <a:pt x="5" y="1216"/>
                      </a:lnTo>
                      <a:lnTo>
                        <a:pt x="0" y="1216"/>
                      </a:lnTo>
                      <a:lnTo>
                        <a:pt x="0" y="1197"/>
                      </a:lnTo>
                      <a:lnTo>
                        <a:pt x="5" y="1197"/>
                      </a:lnTo>
                      <a:close/>
                      <a:moveTo>
                        <a:pt x="5" y="1230"/>
                      </a:moveTo>
                      <a:lnTo>
                        <a:pt x="5" y="1249"/>
                      </a:lnTo>
                      <a:lnTo>
                        <a:pt x="0" y="1249"/>
                      </a:lnTo>
                      <a:lnTo>
                        <a:pt x="0" y="1230"/>
                      </a:lnTo>
                      <a:lnTo>
                        <a:pt x="5" y="1230"/>
                      </a:lnTo>
                      <a:close/>
                      <a:moveTo>
                        <a:pt x="5" y="1264"/>
                      </a:moveTo>
                      <a:lnTo>
                        <a:pt x="5" y="1283"/>
                      </a:lnTo>
                      <a:lnTo>
                        <a:pt x="0" y="1283"/>
                      </a:lnTo>
                      <a:lnTo>
                        <a:pt x="0" y="1264"/>
                      </a:lnTo>
                      <a:lnTo>
                        <a:pt x="5" y="1264"/>
                      </a:lnTo>
                      <a:close/>
                      <a:moveTo>
                        <a:pt x="5" y="1297"/>
                      </a:moveTo>
                      <a:lnTo>
                        <a:pt x="5" y="1316"/>
                      </a:lnTo>
                      <a:lnTo>
                        <a:pt x="0" y="1316"/>
                      </a:lnTo>
                      <a:lnTo>
                        <a:pt x="0" y="1297"/>
                      </a:lnTo>
                      <a:lnTo>
                        <a:pt x="5" y="1297"/>
                      </a:lnTo>
                      <a:close/>
                      <a:moveTo>
                        <a:pt x="5" y="1330"/>
                      </a:moveTo>
                      <a:lnTo>
                        <a:pt x="5" y="1349"/>
                      </a:lnTo>
                      <a:lnTo>
                        <a:pt x="0" y="1349"/>
                      </a:lnTo>
                      <a:lnTo>
                        <a:pt x="0" y="1330"/>
                      </a:lnTo>
                      <a:lnTo>
                        <a:pt x="5" y="1330"/>
                      </a:lnTo>
                      <a:close/>
                      <a:moveTo>
                        <a:pt x="5" y="1363"/>
                      </a:moveTo>
                      <a:lnTo>
                        <a:pt x="5" y="1382"/>
                      </a:lnTo>
                      <a:lnTo>
                        <a:pt x="0" y="1382"/>
                      </a:lnTo>
                      <a:lnTo>
                        <a:pt x="0" y="1363"/>
                      </a:lnTo>
                      <a:lnTo>
                        <a:pt x="5" y="1363"/>
                      </a:lnTo>
                      <a:close/>
                      <a:moveTo>
                        <a:pt x="5" y="1397"/>
                      </a:moveTo>
                      <a:lnTo>
                        <a:pt x="5" y="1416"/>
                      </a:lnTo>
                      <a:lnTo>
                        <a:pt x="0" y="1416"/>
                      </a:lnTo>
                      <a:lnTo>
                        <a:pt x="0" y="1397"/>
                      </a:lnTo>
                      <a:lnTo>
                        <a:pt x="5" y="1397"/>
                      </a:lnTo>
                      <a:close/>
                      <a:moveTo>
                        <a:pt x="5" y="1430"/>
                      </a:moveTo>
                      <a:lnTo>
                        <a:pt x="5" y="1449"/>
                      </a:lnTo>
                      <a:lnTo>
                        <a:pt x="0" y="1449"/>
                      </a:lnTo>
                      <a:lnTo>
                        <a:pt x="0" y="1430"/>
                      </a:lnTo>
                      <a:lnTo>
                        <a:pt x="5" y="1430"/>
                      </a:lnTo>
                      <a:close/>
                      <a:moveTo>
                        <a:pt x="5" y="1463"/>
                      </a:moveTo>
                      <a:lnTo>
                        <a:pt x="5" y="1482"/>
                      </a:lnTo>
                      <a:lnTo>
                        <a:pt x="0" y="1482"/>
                      </a:lnTo>
                      <a:lnTo>
                        <a:pt x="0" y="1463"/>
                      </a:lnTo>
                      <a:lnTo>
                        <a:pt x="5" y="1463"/>
                      </a:lnTo>
                      <a:close/>
                      <a:moveTo>
                        <a:pt x="5" y="1496"/>
                      </a:moveTo>
                      <a:lnTo>
                        <a:pt x="5" y="1515"/>
                      </a:lnTo>
                      <a:lnTo>
                        <a:pt x="0" y="1515"/>
                      </a:lnTo>
                      <a:lnTo>
                        <a:pt x="0" y="1496"/>
                      </a:lnTo>
                      <a:lnTo>
                        <a:pt x="5" y="1496"/>
                      </a:lnTo>
                      <a:close/>
                      <a:moveTo>
                        <a:pt x="5" y="1530"/>
                      </a:moveTo>
                      <a:lnTo>
                        <a:pt x="5" y="1549"/>
                      </a:lnTo>
                      <a:lnTo>
                        <a:pt x="0" y="1549"/>
                      </a:lnTo>
                      <a:lnTo>
                        <a:pt x="0" y="1530"/>
                      </a:lnTo>
                      <a:lnTo>
                        <a:pt x="5" y="1530"/>
                      </a:lnTo>
                      <a:close/>
                      <a:moveTo>
                        <a:pt x="5" y="1563"/>
                      </a:moveTo>
                      <a:lnTo>
                        <a:pt x="5" y="1582"/>
                      </a:lnTo>
                      <a:lnTo>
                        <a:pt x="0" y="1582"/>
                      </a:lnTo>
                      <a:lnTo>
                        <a:pt x="0" y="1563"/>
                      </a:lnTo>
                      <a:lnTo>
                        <a:pt x="5" y="1563"/>
                      </a:lnTo>
                      <a:close/>
                      <a:moveTo>
                        <a:pt x="5" y="1596"/>
                      </a:moveTo>
                      <a:lnTo>
                        <a:pt x="5" y="1615"/>
                      </a:lnTo>
                      <a:lnTo>
                        <a:pt x="0" y="1615"/>
                      </a:lnTo>
                      <a:lnTo>
                        <a:pt x="0" y="1596"/>
                      </a:lnTo>
                      <a:lnTo>
                        <a:pt x="5" y="1596"/>
                      </a:lnTo>
                      <a:close/>
                      <a:moveTo>
                        <a:pt x="5" y="1629"/>
                      </a:moveTo>
                      <a:lnTo>
                        <a:pt x="5" y="1648"/>
                      </a:lnTo>
                      <a:lnTo>
                        <a:pt x="0" y="1648"/>
                      </a:lnTo>
                      <a:lnTo>
                        <a:pt x="0" y="1629"/>
                      </a:lnTo>
                      <a:lnTo>
                        <a:pt x="5" y="1629"/>
                      </a:lnTo>
                      <a:close/>
                      <a:moveTo>
                        <a:pt x="5" y="1663"/>
                      </a:moveTo>
                      <a:lnTo>
                        <a:pt x="5" y="1682"/>
                      </a:lnTo>
                      <a:lnTo>
                        <a:pt x="0" y="1682"/>
                      </a:lnTo>
                      <a:lnTo>
                        <a:pt x="0" y="1663"/>
                      </a:lnTo>
                      <a:lnTo>
                        <a:pt x="5" y="1663"/>
                      </a:lnTo>
                      <a:close/>
                      <a:moveTo>
                        <a:pt x="5" y="1696"/>
                      </a:moveTo>
                      <a:lnTo>
                        <a:pt x="5" y="1715"/>
                      </a:lnTo>
                      <a:lnTo>
                        <a:pt x="0" y="1715"/>
                      </a:lnTo>
                      <a:lnTo>
                        <a:pt x="0" y="1696"/>
                      </a:lnTo>
                      <a:lnTo>
                        <a:pt x="5" y="1696"/>
                      </a:lnTo>
                      <a:close/>
                      <a:moveTo>
                        <a:pt x="5" y="1729"/>
                      </a:moveTo>
                      <a:lnTo>
                        <a:pt x="5" y="1748"/>
                      </a:lnTo>
                      <a:lnTo>
                        <a:pt x="0" y="1748"/>
                      </a:lnTo>
                      <a:lnTo>
                        <a:pt x="0" y="1729"/>
                      </a:lnTo>
                      <a:lnTo>
                        <a:pt x="5" y="1729"/>
                      </a:lnTo>
                      <a:close/>
                      <a:moveTo>
                        <a:pt x="5" y="1762"/>
                      </a:moveTo>
                      <a:lnTo>
                        <a:pt x="5" y="1781"/>
                      </a:lnTo>
                      <a:lnTo>
                        <a:pt x="0" y="1781"/>
                      </a:lnTo>
                      <a:lnTo>
                        <a:pt x="0" y="1762"/>
                      </a:lnTo>
                      <a:lnTo>
                        <a:pt x="5" y="1762"/>
                      </a:lnTo>
                      <a:close/>
                      <a:moveTo>
                        <a:pt x="5" y="1796"/>
                      </a:moveTo>
                      <a:lnTo>
                        <a:pt x="5" y="1815"/>
                      </a:lnTo>
                      <a:lnTo>
                        <a:pt x="0" y="1815"/>
                      </a:lnTo>
                      <a:lnTo>
                        <a:pt x="0" y="1796"/>
                      </a:lnTo>
                      <a:lnTo>
                        <a:pt x="5" y="1796"/>
                      </a:lnTo>
                      <a:close/>
                      <a:moveTo>
                        <a:pt x="5" y="1829"/>
                      </a:moveTo>
                      <a:lnTo>
                        <a:pt x="5" y="1848"/>
                      </a:lnTo>
                      <a:lnTo>
                        <a:pt x="0" y="1848"/>
                      </a:lnTo>
                      <a:lnTo>
                        <a:pt x="0" y="1829"/>
                      </a:lnTo>
                      <a:lnTo>
                        <a:pt x="5" y="1829"/>
                      </a:lnTo>
                      <a:close/>
                      <a:moveTo>
                        <a:pt x="5" y="1862"/>
                      </a:moveTo>
                      <a:lnTo>
                        <a:pt x="5" y="1881"/>
                      </a:lnTo>
                      <a:lnTo>
                        <a:pt x="0" y="1881"/>
                      </a:lnTo>
                      <a:lnTo>
                        <a:pt x="0" y="1862"/>
                      </a:lnTo>
                      <a:lnTo>
                        <a:pt x="5" y="1862"/>
                      </a:lnTo>
                      <a:close/>
                      <a:moveTo>
                        <a:pt x="5" y="1895"/>
                      </a:moveTo>
                      <a:lnTo>
                        <a:pt x="5" y="1914"/>
                      </a:lnTo>
                      <a:lnTo>
                        <a:pt x="0" y="1914"/>
                      </a:lnTo>
                      <a:lnTo>
                        <a:pt x="0" y="1895"/>
                      </a:lnTo>
                      <a:lnTo>
                        <a:pt x="5" y="1895"/>
                      </a:lnTo>
                      <a:close/>
                      <a:moveTo>
                        <a:pt x="5" y="1929"/>
                      </a:moveTo>
                      <a:lnTo>
                        <a:pt x="5" y="1948"/>
                      </a:lnTo>
                      <a:lnTo>
                        <a:pt x="0" y="1948"/>
                      </a:lnTo>
                      <a:lnTo>
                        <a:pt x="0" y="1929"/>
                      </a:lnTo>
                      <a:lnTo>
                        <a:pt x="5" y="1929"/>
                      </a:lnTo>
                      <a:close/>
                      <a:moveTo>
                        <a:pt x="5" y="1962"/>
                      </a:moveTo>
                      <a:lnTo>
                        <a:pt x="5" y="1981"/>
                      </a:lnTo>
                      <a:lnTo>
                        <a:pt x="0" y="1981"/>
                      </a:lnTo>
                      <a:lnTo>
                        <a:pt x="0" y="1962"/>
                      </a:lnTo>
                      <a:lnTo>
                        <a:pt x="5" y="1962"/>
                      </a:lnTo>
                      <a:close/>
                      <a:moveTo>
                        <a:pt x="5" y="1995"/>
                      </a:moveTo>
                      <a:lnTo>
                        <a:pt x="5" y="2014"/>
                      </a:lnTo>
                      <a:lnTo>
                        <a:pt x="0" y="2014"/>
                      </a:lnTo>
                      <a:lnTo>
                        <a:pt x="0" y="1995"/>
                      </a:lnTo>
                      <a:lnTo>
                        <a:pt x="5" y="1995"/>
                      </a:lnTo>
                      <a:close/>
                      <a:moveTo>
                        <a:pt x="5" y="2028"/>
                      </a:moveTo>
                      <a:lnTo>
                        <a:pt x="5" y="2047"/>
                      </a:lnTo>
                      <a:lnTo>
                        <a:pt x="0" y="2047"/>
                      </a:lnTo>
                      <a:lnTo>
                        <a:pt x="0" y="2028"/>
                      </a:lnTo>
                      <a:lnTo>
                        <a:pt x="5" y="2028"/>
                      </a:lnTo>
                      <a:close/>
                      <a:moveTo>
                        <a:pt x="5" y="2062"/>
                      </a:moveTo>
                      <a:lnTo>
                        <a:pt x="5" y="2081"/>
                      </a:lnTo>
                      <a:lnTo>
                        <a:pt x="0" y="2081"/>
                      </a:lnTo>
                      <a:lnTo>
                        <a:pt x="0" y="2062"/>
                      </a:lnTo>
                      <a:lnTo>
                        <a:pt x="5" y="2062"/>
                      </a:lnTo>
                      <a:close/>
                      <a:moveTo>
                        <a:pt x="5" y="2095"/>
                      </a:moveTo>
                      <a:lnTo>
                        <a:pt x="5" y="2114"/>
                      </a:lnTo>
                      <a:lnTo>
                        <a:pt x="0" y="2114"/>
                      </a:lnTo>
                      <a:lnTo>
                        <a:pt x="0" y="2095"/>
                      </a:lnTo>
                      <a:lnTo>
                        <a:pt x="5" y="2095"/>
                      </a:lnTo>
                      <a:close/>
                      <a:moveTo>
                        <a:pt x="5" y="2128"/>
                      </a:moveTo>
                      <a:lnTo>
                        <a:pt x="5" y="2147"/>
                      </a:lnTo>
                      <a:lnTo>
                        <a:pt x="0" y="2147"/>
                      </a:lnTo>
                      <a:lnTo>
                        <a:pt x="0" y="2128"/>
                      </a:lnTo>
                      <a:lnTo>
                        <a:pt x="5" y="2128"/>
                      </a:lnTo>
                      <a:close/>
                      <a:moveTo>
                        <a:pt x="5" y="2161"/>
                      </a:moveTo>
                      <a:lnTo>
                        <a:pt x="5" y="2180"/>
                      </a:lnTo>
                      <a:lnTo>
                        <a:pt x="0" y="2180"/>
                      </a:lnTo>
                      <a:lnTo>
                        <a:pt x="0" y="2161"/>
                      </a:lnTo>
                      <a:lnTo>
                        <a:pt x="5" y="2161"/>
                      </a:lnTo>
                      <a:close/>
                      <a:moveTo>
                        <a:pt x="5" y="2195"/>
                      </a:moveTo>
                      <a:lnTo>
                        <a:pt x="5" y="2214"/>
                      </a:lnTo>
                      <a:lnTo>
                        <a:pt x="0" y="2214"/>
                      </a:lnTo>
                      <a:lnTo>
                        <a:pt x="0" y="2195"/>
                      </a:lnTo>
                      <a:lnTo>
                        <a:pt x="5" y="2195"/>
                      </a:lnTo>
                      <a:close/>
                      <a:moveTo>
                        <a:pt x="5" y="2228"/>
                      </a:moveTo>
                      <a:lnTo>
                        <a:pt x="5" y="2247"/>
                      </a:lnTo>
                      <a:lnTo>
                        <a:pt x="0" y="2247"/>
                      </a:lnTo>
                      <a:lnTo>
                        <a:pt x="0" y="2228"/>
                      </a:lnTo>
                      <a:lnTo>
                        <a:pt x="5" y="2228"/>
                      </a:lnTo>
                      <a:close/>
                      <a:moveTo>
                        <a:pt x="5" y="2261"/>
                      </a:moveTo>
                      <a:lnTo>
                        <a:pt x="5" y="2280"/>
                      </a:lnTo>
                      <a:lnTo>
                        <a:pt x="0" y="2280"/>
                      </a:lnTo>
                      <a:lnTo>
                        <a:pt x="0" y="2261"/>
                      </a:lnTo>
                      <a:lnTo>
                        <a:pt x="5" y="2261"/>
                      </a:lnTo>
                      <a:close/>
                      <a:moveTo>
                        <a:pt x="5" y="2294"/>
                      </a:moveTo>
                      <a:lnTo>
                        <a:pt x="5" y="2313"/>
                      </a:lnTo>
                      <a:lnTo>
                        <a:pt x="0" y="2313"/>
                      </a:lnTo>
                      <a:lnTo>
                        <a:pt x="0" y="2294"/>
                      </a:lnTo>
                      <a:lnTo>
                        <a:pt x="5" y="2294"/>
                      </a:lnTo>
                      <a:close/>
                      <a:moveTo>
                        <a:pt x="5" y="2328"/>
                      </a:moveTo>
                      <a:lnTo>
                        <a:pt x="5" y="2337"/>
                      </a:lnTo>
                      <a:lnTo>
                        <a:pt x="0" y="2337"/>
                      </a:lnTo>
                      <a:lnTo>
                        <a:pt x="0" y="2328"/>
                      </a:lnTo>
                      <a:lnTo>
                        <a:pt x="5" y="2328"/>
                      </a:lnTo>
                      <a:close/>
                    </a:path>
                  </a:pathLst>
                </a:custGeom>
                <a:solidFill>
                  <a:srgbClr val="000000"/>
                </a:solidFill>
                <a:ln w="0" cap="flat">
                  <a:solidFill>
                    <a:srgbClr val="E0A366"/>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48">
                  <a:extLst>
                    <a:ext uri="{FF2B5EF4-FFF2-40B4-BE49-F238E27FC236}">
                      <a16:creationId xmlns:a16="http://schemas.microsoft.com/office/drawing/2014/main" id="{1EF28157-04CC-8A14-D85A-0BC7EA9AF98F}"/>
                    </a:ext>
                  </a:extLst>
                </p:cNvPr>
                <p:cNvSpPr>
                  <a:spLocks noEditPoints="1"/>
                </p:cNvSpPr>
                <p:nvPr/>
              </p:nvSpPr>
              <p:spPr bwMode="auto">
                <a:xfrm>
                  <a:off x="4355675" y="1258968"/>
                  <a:ext cx="7938" cy="3709988"/>
                </a:xfrm>
                <a:custGeom>
                  <a:avLst/>
                  <a:gdLst>
                    <a:gd name="T0" fmla="*/ 5 w 5"/>
                    <a:gd name="T1" fmla="*/ 33 h 2337"/>
                    <a:gd name="T2" fmla="*/ 5 w 5"/>
                    <a:gd name="T3" fmla="*/ 85 h 2337"/>
                    <a:gd name="T4" fmla="*/ 0 w 5"/>
                    <a:gd name="T5" fmla="*/ 119 h 2337"/>
                    <a:gd name="T6" fmla="*/ 0 w 5"/>
                    <a:gd name="T7" fmla="*/ 133 h 2337"/>
                    <a:gd name="T8" fmla="*/ 5 w 5"/>
                    <a:gd name="T9" fmla="*/ 166 h 2337"/>
                    <a:gd name="T10" fmla="*/ 5 w 5"/>
                    <a:gd name="T11" fmla="*/ 233 h 2337"/>
                    <a:gd name="T12" fmla="*/ 5 w 5"/>
                    <a:gd name="T13" fmla="*/ 285 h 2337"/>
                    <a:gd name="T14" fmla="*/ 0 w 5"/>
                    <a:gd name="T15" fmla="*/ 318 h 2337"/>
                    <a:gd name="T16" fmla="*/ 0 w 5"/>
                    <a:gd name="T17" fmla="*/ 332 h 2337"/>
                    <a:gd name="T18" fmla="*/ 5 w 5"/>
                    <a:gd name="T19" fmla="*/ 366 h 2337"/>
                    <a:gd name="T20" fmla="*/ 5 w 5"/>
                    <a:gd name="T21" fmla="*/ 432 h 2337"/>
                    <a:gd name="T22" fmla="*/ 5 w 5"/>
                    <a:gd name="T23" fmla="*/ 484 h 2337"/>
                    <a:gd name="T24" fmla="*/ 0 w 5"/>
                    <a:gd name="T25" fmla="*/ 518 h 2337"/>
                    <a:gd name="T26" fmla="*/ 0 w 5"/>
                    <a:gd name="T27" fmla="*/ 532 h 2337"/>
                    <a:gd name="T28" fmla="*/ 5 w 5"/>
                    <a:gd name="T29" fmla="*/ 565 h 2337"/>
                    <a:gd name="T30" fmla="*/ 5 w 5"/>
                    <a:gd name="T31" fmla="*/ 632 h 2337"/>
                    <a:gd name="T32" fmla="*/ 5 w 5"/>
                    <a:gd name="T33" fmla="*/ 684 h 2337"/>
                    <a:gd name="T34" fmla="*/ 0 w 5"/>
                    <a:gd name="T35" fmla="*/ 717 h 2337"/>
                    <a:gd name="T36" fmla="*/ 0 w 5"/>
                    <a:gd name="T37" fmla="*/ 731 h 2337"/>
                    <a:gd name="T38" fmla="*/ 5 w 5"/>
                    <a:gd name="T39" fmla="*/ 765 h 2337"/>
                    <a:gd name="T40" fmla="*/ 5 w 5"/>
                    <a:gd name="T41" fmla="*/ 831 h 2337"/>
                    <a:gd name="T42" fmla="*/ 5 w 5"/>
                    <a:gd name="T43" fmla="*/ 883 h 2337"/>
                    <a:gd name="T44" fmla="*/ 0 w 5"/>
                    <a:gd name="T45" fmla="*/ 917 h 2337"/>
                    <a:gd name="T46" fmla="*/ 0 w 5"/>
                    <a:gd name="T47" fmla="*/ 931 h 2337"/>
                    <a:gd name="T48" fmla="*/ 5 w 5"/>
                    <a:gd name="T49" fmla="*/ 964 h 2337"/>
                    <a:gd name="T50" fmla="*/ 5 w 5"/>
                    <a:gd name="T51" fmla="*/ 1031 h 2337"/>
                    <a:gd name="T52" fmla="*/ 5 w 5"/>
                    <a:gd name="T53" fmla="*/ 1083 h 2337"/>
                    <a:gd name="T54" fmla="*/ 0 w 5"/>
                    <a:gd name="T55" fmla="*/ 1116 h 2337"/>
                    <a:gd name="T56" fmla="*/ 0 w 5"/>
                    <a:gd name="T57" fmla="*/ 1131 h 2337"/>
                    <a:gd name="T58" fmla="*/ 5 w 5"/>
                    <a:gd name="T59" fmla="*/ 1164 h 2337"/>
                    <a:gd name="T60" fmla="*/ 5 w 5"/>
                    <a:gd name="T61" fmla="*/ 1230 h 2337"/>
                    <a:gd name="T62" fmla="*/ 5 w 5"/>
                    <a:gd name="T63" fmla="*/ 1283 h 2337"/>
                    <a:gd name="T64" fmla="*/ 0 w 5"/>
                    <a:gd name="T65" fmla="*/ 1316 h 2337"/>
                    <a:gd name="T66" fmla="*/ 0 w 5"/>
                    <a:gd name="T67" fmla="*/ 1330 h 2337"/>
                    <a:gd name="T68" fmla="*/ 5 w 5"/>
                    <a:gd name="T69" fmla="*/ 1363 h 2337"/>
                    <a:gd name="T70" fmla="*/ 5 w 5"/>
                    <a:gd name="T71" fmla="*/ 1430 h 2337"/>
                    <a:gd name="T72" fmla="*/ 5 w 5"/>
                    <a:gd name="T73" fmla="*/ 1482 h 2337"/>
                    <a:gd name="T74" fmla="*/ 0 w 5"/>
                    <a:gd name="T75" fmla="*/ 1515 h 2337"/>
                    <a:gd name="T76" fmla="*/ 0 w 5"/>
                    <a:gd name="T77" fmla="*/ 1530 h 2337"/>
                    <a:gd name="T78" fmla="*/ 5 w 5"/>
                    <a:gd name="T79" fmla="*/ 1563 h 2337"/>
                    <a:gd name="T80" fmla="*/ 5 w 5"/>
                    <a:gd name="T81" fmla="*/ 1629 h 2337"/>
                    <a:gd name="T82" fmla="*/ 5 w 5"/>
                    <a:gd name="T83" fmla="*/ 1682 h 2337"/>
                    <a:gd name="T84" fmla="*/ 0 w 5"/>
                    <a:gd name="T85" fmla="*/ 1715 h 2337"/>
                    <a:gd name="T86" fmla="*/ 0 w 5"/>
                    <a:gd name="T87" fmla="*/ 1729 h 2337"/>
                    <a:gd name="T88" fmla="*/ 5 w 5"/>
                    <a:gd name="T89" fmla="*/ 1762 h 2337"/>
                    <a:gd name="T90" fmla="*/ 5 w 5"/>
                    <a:gd name="T91" fmla="*/ 1829 h 2337"/>
                    <a:gd name="T92" fmla="*/ 5 w 5"/>
                    <a:gd name="T93" fmla="*/ 1881 h 2337"/>
                    <a:gd name="T94" fmla="*/ 0 w 5"/>
                    <a:gd name="T95" fmla="*/ 1914 h 2337"/>
                    <a:gd name="T96" fmla="*/ 0 w 5"/>
                    <a:gd name="T97" fmla="*/ 1929 h 2337"/>
                    <a:gd name="T98" fmla="*/ 5 w 5"/>
                    <a:gd name="T99" fmla="*/ 1962 h 2337"/>
                    <a:gd name="T100" fmla="*/ 5 w 5"/>
                    <a:gd name="T101" fmla="*/ 2028 h 2337"/>
                    <a:gd name="T102" fmla="*/ 5 w 5"/>
                    <a:gd name="T103" fmla="*/ 2081 h 2337"/>
                    <a:gd name="T104" fmla="*/ 0 w 5"/>
                    <a:gd name="T105" fmla="*/ 2114 h 2337"/>
                    <a:gd name="T106" fmla="*/ 0 w 5"/>
                    <a:gd name="T107" fmla="*/ 2128 h 2337"/>
                    <a:gd name="T108" fmla="*/ 5 w 5"/>
                    <a:gd name="T109" fmla="*/ 2161 h 2337"/>
                    <a:gd name="T110" fmla="*/ 5 w 5"/>
                    <a:gd name="T111" fmla="*/ 2228 h 2337"/>
                    <a:gd name="T112" fmla="*/ 5 w 5"/>
                    <a:gd name="T113" fmla="*/ 2280 h 2337"/>
                    <a:gd name="T114" fmla="*/ 0 w 5"/>
                    <a:gd name="T115" fmla="*/ 2313 h 2337"/>
                    <a:gd name="T116" fmla="*/ 0 w 5"/>
                    <a:gd name="T117" fmla="*/ 2328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 h="2337">
                      <a:moveTo>
                        <a:pt x="5" y="0"/>
                      </a:moveTo>
                      <a:lnTo>
                        <a:pt x="5" y="19"/>
                      </a:lnTo>
                      <a:lnTo>
                        <a:pt x="0" y="19"/>
                      </a:lnTo>
                      <a:lnTo>
                        <a:pt x="0" y="0"/>
                      </a:lnTo>
                      <a:lnTo>
                        <a:pt x="5" y="0"/>
                      </a:lnTo>
                      <a:close/>
                      <a:moveTo>
                        <a:pt x="5" y="33"/>
                      </a:moveTo>
                      <a:lnTo>
                        <a:pt x="5" y="52"/>
                      </a:lnTo>
                      <a:lnTo>
                        <a:pt x="0" y="52"/>
                      </a:lnTo>
                      <a:lnTo>
                        <a:pt x="0" y="33"/>
                      </a:lnTo>
                      <a:lnTo>
                        <a:pt x="5" y="33"/>
                      </a:lnTo>
                      <a:close/>
                      <a:moveTo>
                        <a:pt x="5" y="66"/>
                      </a:moveTo>
                      <a:lnTo>
                        <a:pt x="5" y="85"/>
                      </a:lnTo>
                      <a:lnTo>
                        <a:pt x="0" y="85"/>
                      </a:lnTo>
                      <a:lnTo>
                        <a:pt x="0" y="66"/>
                      </a:lnTo>
                      <a:lnTo>
                        <a:pt x="5" y="66"/>
                      </a:lnTo>
                      <a:close/>
                      <a:moveTo>
                        <a:pt x="5" y="100"/>
                      </a:moveTo>
                      <a:lnTo>
                        <a:pt x="5" y="119"/>
                      </a:lnTo>
                      <a:lnTo>
                        <a:pt x="0" y="119"/>
                      </a:lnTo>
                      <a:lnTo>
                        <a:pt x="0" y="100"/>
                      </a:lnTo>
                      <a:lnTo>
                        <a:pt x="5" y="100"/>
                      </a:lnTo>
                      <a:close/>
                      <a:moveTo>
                        <a:pt x="5" y="133"/>
                      </a:moveTo>
                      <a:lnTo>
                        <a:pt x="5" y="152"/>
                      </a:lnTo>
                      <a:lnTo>
                        <a:pt x="0" y="152"/>
                      </a:lnTo>
                      <a:lnTo>
                        <a:pt x="0" y="133"/>
                      </a:lnTo>
                      <a:lnTo>
                        <a:pt x="5" y="133"/>
                      </a:lnTo>
                      <a:close/>
                      <a:moveTo>
                        <a:pt x="5" y="166"/>
                      </a:moveTo>
                      <a:lnTo>
                        <a:pt x="5" y="185"/>
                      </a:lnTo>
                      <a:lnTo>
                        <a:pt x="0" y="185"/>
                      </a:lnTo>
                      <a:lnTo>
                        <a:pt x="0" y="166"/>
                      </a:lnTo>
                      <a:lnTo>
                        <a:pt x="5" y="166"/>
                      </a:lnTo>
                      <a:close/>
                      <a:moveTo>
                        <a:pt x="5" y="199"/>
                      </a:moveTo>
                      <a:lnTo>
                        <a:pt x="5" y="218"/>
                      </a:lnTo>
                      <a:lnTo>
                        <a:pt x="0" y="218"/>
                      </a:lnTo>
                      <a:lnTo>
                        <a:pt x="0" y="199"/>
                      </a:lnTo>
                      <a:lnTo>
                        <a:pt x="5" y="199"/>
                      </a:lnTo>
                      <a:close/>
                      <a:moveTo>
                        <a:pt x="5" y="233"/>
                      </a:moveTo>
                      <a:lnTo>
                        <a:pt x="5" y="252"/>
                      </a:lnTo>
                      <a:lnTo>
                        <a:pt x="0" y="252"/>
                      </a:lnTo>
                      <a:lnTo>
                        <a:pt x="0" y="233"/>
                      </a:lnTo>
                      <a:lnTo>
                        <a:pt x="5" y="233"/>
                      </a:lnTo>
                      <a:close/>
                      <a:moveTo>
                        <a:pt x="5" y="266"/>
                      </a:moveTo>
                      <a:lnTo>
                        <a:pt x="5" y="285"/>
                      </a:lnTo>
                      <a:lnTo>
                        <a:pt x="0" y="285"/>
                      </a:lnTo>
                      <a:lnTo>
                        <a:pt x="0" y="266"/>
                      </a:lnTo>
                      <a:lnTo>
                        <a:pt x="5" y="266"/>
                      </a:lnTo>
                      <a:close/>
                      <a:moveTo>
                        <a:pt x="5" y="299"/>
                      </a:moveTo>
                      <a:lnTo>
                        <a:pt x="5" y="318"/>
                      </a:lnTo>
                      <a:lnTo>
                        <a:pt x="0" y="318"/>
                      </a:lnTo>
                      <a:lnTo>
                        <a:pt x="0" y="299"/>
                      </a:lnTo>
                      <a:lnTo>
                        <a:pt x="5" y="299"/>
                      </a:lnTo>
                      <a:close/>
                      <a:moveTo>
                        <a:pt x="5" y="332"/>
                      </a:moveTo>
                      <a:lnTo>
                        <a:pt x="5" y="351"/>
                      </a:lnTo>
                      <a:lnTo>
                        <a:pt x="0" y="351"/>
                      </a:lnTo>
                      <a:lnTo>
                        <a:pt x="0" y="332"/>
                      </a:lnTo>
                      <a:lnTo>
                        <a:pt x="5" y="332"/>
                      </a:lnTo>
                      <a:close/>
                      <a:moveTo>
                        <a:pt x="5" y="366"/>
                      </a:moveTo>
                      <a:lnTo>
                        <a:pt x="5" y="385"/>
                      </a:lnTo>
                      <a:lnTo>
                        <a:pt x="0" y="385"/>
                      </a:lnTo>
                      <a:lnTo>
                        <a:pt x="0" y="366"/>
                      </a:lnTo>
                      <a:lnTo>
                        <a:pt x="5" y="366"/>
                      </a:lnTo>
                      <a:close/>
                      <a:moveTo>
                        <a:pt x="5" y="399"/>
                      </a:moveTo>
                      <a:lnTo>
                        <a:pt x="5" y="418"/>
                      </a:lnTo>
                      <a:lnTo>
                        <a:pt x="0" y="418"/>
                      </a:lnTo>
                      <a:lnTo>
                        <a:pt x="0" y="399"/>
                      </a:lnTo>
                      <a:lnTo>
                        <a:pt x="5" y="399"/>
                      </a:lnTo>
                      <a:close/>
                      <a:moveTo>
                        <a:pt x="5" y="432"/>
                      </a:moveTo>
                      <a:lnTo>
                        <a:pt x="5" y="451"/>
                      </a:lnTo>
                      <a:lnTo>
                        <a:pt x="0" y="451"/>
                      </a:lnTo>
                      <a:lnTo>
                        <a:pt x="0" y="432"/>
                      </a:lnTo>
                      <a:lnTo>
                        <a:pt x="5" y="432"/>
                      </a:lnTo>
                      <a:close/>
                      <a:moveTo>
                        <a:pt x="5" y="465"/>
                      </a:moveTo>
                      <a:lnTo>
                        <a:pt x="5" y="484"/>
                      </a:lnTo>
                      <a:lnTo>
                        <a:pt x="0" y="484"/>
                      </a:lnTo>
                      <a:lnTo>
                        <a:pt x="0" y="465"/>
                      </a:lnTo>
                      <a:lnTo>
                        <a:pt x="5" y="465"/>
                      </a:lnTo>
                      <a:close/>
                      <a:moveTo>
                        <a:pt x="5" y="499"/>
                      </a:moveTo>
                      <a:lnTo>
                        <a:pt x="5" y="518"/>
                      </a:lnTo>
                      <a:lnTo>
                        <a:pt x="0" y="518"/>
                      </a:lnTo>
                      <a:lnTo>
                        <a:pt x="0" y="499"/>
                      </a:lnTo>
                      <a:lnTo>
                        <a:pt x="5" y="499"/>
                      </a:lnTo>
                      <a:close/>
                      <a:moveTo>
                        <a:pt x="5" y="532"/>
                      </a:moveTo>
                      <a:lnTo>
                        <a:pt x="5" y="551"/>
                      </a:lnTo>
                      <a:lnTo>
                        <a:pt x="0" y="551"/>
                      </a:lnTo>
                      <a:lnTo>
                        <a:pt x="0" y="532"/>
                      </a:lnTo>
                      <a:lnTo>
                        <a:pt x="5" y="532"/>
                      </a:lnTo>
                      <a:close/>
                      <a:moveTo>
                        <a:pt x="5" y="565"/>
                      </a:moveTo>
                      <a:lnTo>
                        <a:pt x="5" y="584"/>
                      </a:lnTo>
                      <a:lnTo>
                        <a:pt x="0" y="584"/>
                      </a:lnTo>
                      <a:lnTo>
                        <a:pt x="0" y="565"/>
                      </a:lnTo>
                      <a:lnTo>
                        <a:pt x="5" y="565"/>
                      </a:lnTo>
                      <a:close/>
                      <a:moveTo>
                        <a:pt x="5" y="598"/>
                      </a:moveTo>
                      <a:lnTo>
                        <a:pt x="5" y="617"/>
                      </a:lnTo>
                      <a:lnTo>
                        <a:pt x="0" y="617"/>
                      </a:lnTo>
                      <a:lnTo>
                        <a:pt x="0" y="598"/>
                      </a:lnTo>
                      <a:lnTo>
                        <a:pt x="5" y="598"/>
                      </a:lnTo>
                      <a:close/>
                      <a:moveTo>
                        <a:pt x="5" y="632"/>
                      </a:moveTo>
                      <a:lnTo>
                        <a:pt x="5" y="651"/>
                      </a:lnTo>
                      <a:lnTo>
                        <a:pt x="0" y="651"/>
                      </a:lnTo>
                      <a:lnTo>
                        <a:pt x="0" y="632"/>
                      </a:lnTo>
                      <a:lnTo>
                        <a:pt x="5" y="632"/>
                      </a:lnTo>
                      <a:close/>
                      <a:moveTo>
                        <a:pt x="5" y="665"/>
                      </a:moveTo>
                      <a:lnTo>
                        <a:pt x="5" y="684"/>
                      </a:lnTo>
                      <a:lnTo>
                        <a:pt x="0" y="684"/>
                      </a:lnTo>
                      <a:lnTo>
                        <a:pt x="0" y="665"/>
                      </a:lnTo>
                      <a:lnTo>
                        <a:pt x="5" y="665"/>
                      </a:lnTo>
                      <a:close/>
                      <a:moveTo>
                        <a:pt x="5" y="698"/>
                      </a:moveTo>
                      <a:lnTo>
                        <a:pt x="5" y="717"/>
                      </a:lnTo>
                      <a:lnTo>
                        <a:pt x="0" y="717"/>
                      </a:lnTo>
                      <a:lnTo>
                        <a:pt x="0" y="698"/>
                      </a:lnTo>
                      <a:lnTo>
                        <a:pt x="5" y="698"/>
                      </a:lnTo>
                      <a:close/>
                      <a:moveTo>
                        <a:pt x="5" y="731"/>
                      </a:moveTo>
                      <a:lnTo>
                        <a:pt x="5" y="750"/>
                      </a:lnTo>
                      <a:lnTo>
                        <a:pt x="0" y="750"/>
                      </a:lnTo>
                      <a:lnTo>
                        <a:pt x="0" y="731"/>
                      </a:lnTo>
                      <a:lnTo>
                        <a:pt x="5" y="731"/>
                      </a:lnTo>
                      <a:close/>
                      <a:moveTo>
                        <a:pt x="5" y="765"/>
                      </a:moveTo>
                      <a:lnTo>
                        <a:pt x="5" y="784"/>
                      </a:lnTo>
                      <a:lnTo>
                        <a:pt x="0" y="784"/>
                      </a:lnTo>
                      <a:lnTo>
                        <a:pt x="0" y="765"/>
                      </a:lnTo>
                      <a:lnTo>
                        <a:pt x="5" y="765"/>
                      </a:lnTo>
                      <a:close/>
                      <a:moveTo>
                        <a:pt x="5" y="798"/>
                      </a:moveTo>
                      <a:lnTo>
                        <a:pt x="5" y="817"/>
                      </a:lnTo>
                      <a:lnTo>
                        <a:pt x="0" y="817"/>
                      </a:lnTo>
                      <a:lnTo>
                        <a:pt x="0" y="798"/>
                      </a:lnTo>
                      <a:lnTo>
                        <a:pt x="5" y="798"/>
                      </a:lnTo>
                      <a:close/>
                      <a:moveTo>
                        <a:pt x="5" y="831"/>
                      </a:moveTo>
                      <a:lnTo>
                        <a:pt x="5" y="850"/>
                      </a:lnTo>
                      <a:lnTo>
                        <a:pt x="0" y="850"/>
                      </a:lnTo>
                      <a:lnTo>
                        <a:pt x="0" y="831"/>
                      </a:lnTo>
                      <a:lnTo>
                        <a:pt x="5" y="831"/>
                      </a:lnTo>
                      <a:close/>
                      <a:moveTo>
                        <a:pt x="5" y="864"/>
                      </a:moveTo>
                      <a:lnTo>
                        <a:pt x="5" y="883"/>
                      </a:lnTo>
                      <a:lnTo>
                        <a:pt x="0" y="883"/>
                      </a:lnTo>
                      <a:lnTo>
                        <a:pt x="0" y="864"/>
                      </a:lnTo>
                      <a:lnTo>
                        <a:pt x="5" y="864"/>
                      </a:lnTo>
                      <a:close/>
                      <a:moveTo>
                        <a:pt x="5" y="898"/>
                      </a:moveTo>
                      <a:lnTo>
                        <a:pt x="5" y="917"/>
                      </a:lnTo>
                      <a:lnTo>
                        <a:pt x="0" y="917"/>
                      </a:lnTo>
                      <a:lnTo>
                        <a:pt x="0" y="898"/>
                      </a:lnTo>
                      <a:lnTo>
                        <a:pt x="5" y="898"/>
                      </a:lnTo>
                      <a:close/>
                      <a:moveTo>
                        <a:pt x="5" y="931"/>
                      </a:moveTo>
                      <a:lnTo>
                        <a:pt x="5" y="950"/>
                      </a:lnTo>
                      <a:lnTo>
                        <a:pt x="0" y="950"/>
                      </a:lnTo>
                      <a:lnTo>
                        <a:pt x="0" y="931"/>
                      </a:lnTo>
                      <a:lnTo>
                        <a:pt x="5" y="931"/>
                      </a:lnTo>
                      <a:close/>
                      <a:moveTo>
                        <a:pt x="5" y="964"/>
                      </a:moveTo>
                      <a:lnTo>
                        <a:pt x="5" y="983"/>
                      </a:lnTo>
                      <a:lnTo>
                        <a:pt x="0" y="983"/>
                      </a:lnTo>
                      <a:lnTo>
                        <a:pt x="0" y="964"/>
                      </a:lnTo>
                      <a:lnTo>
                        <a:pt x="5" y="964"/>
                      </a:lnTo>
                      <a:close/>
                      <a:moveTo>
                        <a:pt x="5" y="998"/>
                      </a:moveTo>
                      <a:lnTo>
                        <a:pt x="5" y="1017"/>
                      </a:lnTo>
                      <a:lnTo>
                        <a:pt x="0" y="1017"/>
                      </a:lnTo>
                      <a:lnTo>
                        <a:pt x="0" y="998"/>
                      </a:lnTo>
                      <a:lnTo>
                        <a:pt x="5" y="998"/>
                      </a:lnTo>
                      <a:close/>
                      <a:moveTo>
                        <a:pt x="5" y="1031"/>
                      </a:moveTo>
                      <a:lnTo>
                        <a:pt x="5" y="1050"/>
                      </a:lnTo>
                      <a:lnTo>
                        <a:pt x="0" y="1050"/>
                      </a:lnTo>
                      <a:lnTo>
                        <a:pt x="0" y="1031"/>
                      </a:lnTo>
                      <a:lnTo>
                        <a:pt x="5" y="1031"/>
                      </a:lnTo>
                      <a:close/>
                      <a:moveTo>
                        <a:pt x="5" y="1064"/>
                      </a:moveTo>
                      <a:lnTo>
                        <a:pt x="5" y="1083"/>
                      </a:lnTo>
                      <a:lnTo>
                        <a:pt x="0" y="1083"/>
                      </a:lnTo>
                      <a:lnTo>
                        <a:pt x="0" y="1064"/>
                      </a:lnTo>
                      <a:lnTo>
                        <a:pt x="5" y="1064"/>
                      </a:lnTo>
                      <a:close/>
                      <a:moveTo>
                        <a:pt x="5" y="1097"/>
                      </a:moveTo>
                      <a:lnTo>
                        <a:pt x="5" y="1116"/>
                      </a:lnTo>
                      <a:lnTo>
                        <a:pt x="0" y="1116"/>
                      </a:lnTo>
                      <a:lnTo>
                        <a:pt x="0" y="1097"/>
                      </a:lnTo>
                      <a:lnTo>
                        <a:pt x="5" y="1097"/>
                      </a:lnTo>
                      <a:close/>
                      <a:moveTo>
                        <a:pt x="5" y="1131"/>
                      </a:moveTo>
                      <a:lnTo>
                        <a:pt x="5" y="1150"/>
                      </a:lnTo>
                      <a:lnTo>
                        <a:pt x="0" y="1150"/>
                      </a:lnTo>
                      <a:lnTo>
                        <a:pt x="0" y="1131"/>
                      </a:lnTo>
                      <a:lnTo>
                        <a:pt x="5" y="1131"/>
                      </a:lnTo>
                      <a:close/>
                      <a:moveTo>
                        <a:pt x="5" y="1164"/>
                      </a:moveTo>
                      <a:lnTo>
                        <a:pt x="5" y="1183"/>
                      </a:lnTo>
                      <a:lnTo>
                        <a:pt x="0" y="1183"/>
                      </a:lnTo>
                      <a:lnTo>
                        <a:pt x="0" y="1164"/>
                      </a:lnTo>
                      <a:lnTo>
                        <a:pt x="5" y="1164"/>
                      </a:lnTo>
                      <a:close/>
                      <a:moveTo>
                        <a:pt x="5" y="1197"/>
                      </a:moveTo>
                      <a:lnTo>
                        <a:pt x="5" y="1216"/>
                      </a:lnTo>
                      <a:lnTo>
                        <a:pt x="0" y="1216"/>
                      </a:lnTo>
                      <a:lnTo>
                        <a:pt x="0" y="1197"/>
                      </a:lnTo>
                      <a:lnTo>
                        <a:pt x="5" y="1197"/>
                      </a:lnTo>
                      <a:close/>
                      <a:moveTo>
                        <a:pt x="5" y="1230"/>
                      </a:moveTo>
                      <a:lnTo>
                        <a:pt x="5" y="1249"/>
                      </a:lnTo>
                      <a:lnTo>
                        <a:pt x="0" y="1249"/>
                      </a:lnTo>
                      <a:lnTo>
                        <a:pt x="0" y="1230"/>
                      </a:lnTo>
                      <a:lnTo>
                        <a:pt x="5" y="1230"/>
                      </a:lnTo>
                      <a:close/>
                      <a:moveTo>
                        <a:pt x="5" y="1264"/>
                      </a:moveTo>
                      <a:lnTo>
                        <a:pt x="5" y="1283"/>
                      </a:lnTo>
                      <a:lnTo>
                        <a:pt x="0" y="1283"/>
                      </a:lnTo>
                      <a:lnTo>
                        <a:pt x="0" y="1264"/>
                      </a:lnTo>
                      <a:lnTo>
                        <a:pt x="5" y="1264"/>
                      </a:lnTo>
                      <a:close/>
                      <a:moveTo>
                        <a:pt x="5" y="1297"/>
                      </a:moveTo>
                      <a:lnTo>
                        <a:pt x="5" y="1316"/>
                      </a:lnTo>
                      <a:lnTo>
                        <a:pt x="0" y="1316"/>
                      </a:lnTo>
                      <a:lnTo>
                        <a:pt x="0" y="1297"/>
                      </a:lnTo>
                      <a:lnTo>
                        <a:pt x="5" y="1297"/>
                      </a:lnTo>
                      <a:close/>
                      <a:moveTo>
                        <a:pt x="5" y="1330"/>
                      </a:moveTo>
                      <a:lnTo>
                        <a:pt x="5" y="1349"/>
                      </a:lnTo>
                      <a:lnTo>
                        <a:pt x="0" y="1349"/>
                      </a:lnTo>
                      <a:lnTo>
                        <a:pt x="0" y="1330"/>
                      </a:lnTo>
                      <a:lnTo>
                        <a:pt x="5" y="1330"/>
                      </a:lnTo>
                      <a:close/>
                      <a:moveTo>
                        <a:pt x="5" y="1363"/>
                      </a:moveTo>
                      <a:lnTo>
                        <a:pt x="5" y="1382"/>
                      </a:lnTo>
                      <a:lnTo>
                        <a:pt x="0" y="1382"/>
                      </a:lnTo>
                      <a:lnTo>
                        <a:pt x="0" y="1363"/>
                      </a:lnTo>
                      <a:lnTo>
                        <a:pt x="5" y="1363"/>
                      </a:lnTo>
                      <a:close/>
                      <a:moveTo>
                        <a:pt x="5" y="1397"/>
                      </a:moveTo>
                      <a:lnTo>
                        <a:pt x="5" y="1416"/>
                      </a:lnTo>
                      <a:lnTo>
                        <a:pt x="0" y="1416"/>
                      </a:lnTo>
                      <a:lnTo>
                        <a:pt x="0" y="1397"/>
                      </a:lnTo>
                      <a:lnTo>
                        <a:pt x="5" y="1397"/>
                      </a:lnTo>
                      <a:close/>
                      <a:moveTo>
                        <a:pt x="5" y="1430"/>
                      </a:moveTo>
                      <a:lnTo>
                        <a:pt x="5" y="1449"/>
                      </a:lnTo>
                      <a:lnTo>
                        <a:pt x="0" y="1449"/>
                      </a:lnTo>
                      <a:lnTo>
                        <a:pt x="0" y="1430"/>
                      </a:lnTo>
                      <a:lnTo>
                        <a:pt x="5" y="1430"/>
                      </a:lnTo>
                      <a:close/>
                      <a:moveTo>
                        <a:pt x="5" y="1463"/>
                      </a:moveTo>
                      <a:lnTo>
                        <a:pt x="5" y="1482"/>
                      </a:lnTo>
                      <a:lnTo>
                        <a:pt x="0" y="1482"/>
                      </a:lnTo>
                      <a:lnTo>
                        <a:pt x="0" y="1463"/>
                      </a:lnTo>
                      <a:lnTo>
                        <a:pt x="5" y="1463"/>
                      </a:lnTo>
                      <a:close/>
                      <a:moveTo>
                        <a:pt x="5" y="1496"/>
                      </a:moveTo>
                      <a:lnTo>
                        <a:pt x="5" y="1515"/>
                      </a:lnTo>
                      <a:lnTo>
                        <a:pt x="0" y="1515"/>
                      </a:lnTo>
                      <a:lnTo>
                        <a:pt x="0" y="1496"/>
                      </a:lnTo>
                      <a:lnTo>
                        <a:pt x="5" y="1496"/>
                      </a:lnTo>
                      <a:close/>
                      <a:moveTo>
                        <a:pt x="5" y="1530"/>
                      </a:moveTo>
                      <a:lnTo>
                        <a:pt x="5" y="1549"/>
                      </a:lnTo>
                      <a:lnTo>
                        <a:pt x="0" y="1549"/>
                      </a:lnTo>
                      <a:lnTo>
                        <a:pt x="0" y="1530"/>
                      </a:lnTo>
                      <a:lnTo>
                        <a:pt x="5" y="1530"/>
                      </a:lnTo>
                      <a:close/>
                      <a:moveTo>
                        <a:pt x="5" y="1563"/>
                      </a:moveTo>
                      <a:lnTo>
                        <a:pt x="5" y="1582"/>
                      </a:lnTo>
                      <a:lnTo>
                        <a:pt x="0" y="1582"/>
                      </a:lnTo>
                      <a:lnTo>
                        <a:pt x="0" y="1563"/>
                      </a:lnTo>
                      <a:lnTo>
                        <a:pt x="5" y="1563"/>
                      </a:lnTo>
                      <a:close/>
                      <a:moveTo>
                        <a:pt x="5" y="1596"/>
                      </a:moveTo>
                      <a:lnTo>
                        <a:pt x="5" y="1615"/>
                      </a:lnTo>
                      <a:lnTo>
                        <a:pt x="0" y="1615"/>
                      </a:lnTo>
                      <a:lnTo>
                        <a:pt x="0" y="1596"/>
                      </a:lnTo>
                      <a:lnTo>
                        <a:pt x="5" y="1596"/>
                      </a:lnTo>
                      <a:close/>
                      <a:moveTo>
                        <a:pt x="5" y="1629"/>
                      </a:moveTo>
                      <a:lnTo>
                        <a:pt x="5" y="1648"/>
                      </a:lnTo>
                      <a:lnTo>
                        <a:pt x="0" y="1648"/>
                      </a:lnTo>
                      <a:lnTo>
                        <a:pt x="0" y="1629"/>
                      </a:lnTo>
                      <a:lnTo>
                        <a:pt x="5" y="1629"/>
                      </a:lnTo>
                      <a:close/>
                      <a:moveTo>
                        <a:pt x="5" y="1663"/>
                      </a:moveTo>
                      <a:lnTo>
                        <a:pt x="5" y="1682"/>
                      </a:lnTo>
                      <a:lnTo>
                        <a:pt x="0" y="1682"/>
                      </a:lnTo>
                      <a:lnTo>
                        <a:pt x="0" y="1663"/>
                      </a:lnTo>
                      <a:lnTo>
                        <a:pt x="5" y="1663"/>
                      </a:lnTo>
                      <a:close/>
                      <a:moveTo>
                        <a:pt x="5" y="1696"/>
                      </a:moveTo>
                      <a:lnTo>
                        <a:pt x="5" y="1715"/>
                      </a:lnTo>
                      <a:lnTo>
                        <a:pt x="0" y="1715"/>
                      </a:lnTo>
                      <a:lnTo>
                        <a:pt x="0" y="1696"/>
                      </a:lnTo>
                      <a:lnTo>
                        <a:pt x="5" y="1696"/>
                      </a:lnTo>
                      <a:close/>
                      <a:moveTo>
                        <a:pt x="5" y="1729"/>
                      </a:moveTo>
                      <a:lnTo>
                        <a:pt x="5" y="1748"/>
                      </a:lnTo>
                      <a:lnTo>
                        <a:pt x="0" y="1748"/>
                      </a:lnTo>
                      <a:lnTo>
                        <a:pt x="0" y="1729"/>
                      </a:lnTo>
                      <a:lnTo>
                        <a:pt x="5" y="1729"/>
                      </a:lnTo>
                      <a:close/>
                      <a:moveTo>
                        <a:pt x="5" y="1762"/>
                      </a:moveTo>
                      <a:lnTo>
                        <a:pt x="5" y="1781"/>
                      </a:lnTo>
                      <a:lnTo>
                        <a:pt x="0" y="1781"/>
                      </a:lnTo>
                      <a:lnTo>
                        <a:pt x="0" y="1762"/>
                      </a:lnTo>
                      <a:lnTo>
                        <a:pt x="5" y="1762"/>
                      </a:lnTo>
                      <a:close/>
                      <a:moveTo>
                        <a:pt x="5" y="1796"/>
                      </a:moveTo>
                      <a:lnTo>
                        <a:pt x="5" y="1815"/>
                      </a:lnTo>
                      <a:lnTo>
                        <a:pt x="0" y="1815"/>
                      </a:lnTo>
                      <a:lnTo>
                        <a:pt x="0" y="1796"/>
                      </a:lnTo>
                      <a:lnTo>
                        <a:pt x="5" y="1796"/>
                      </a:lnTo>
                      <a:close/>
                      <a:moveTo>
                        <a:pt x="5" y="1829"/>
                      </a:moveTo>
                      <a:lnTo>
                        <a:pt x="5" y="1848"/>
                      </a:lnTo>
                      <a:lnTo>
                        <a:pt x="0" y="1848"/>
                      </a:lnTo>
                      <a:lnTo>
                        <a:pt x="0" y="1829"/>
                      </a:lnTo>
                      <a:lnTo>
                        <a:pt x="5" y="1829"/>
                      </a:lnTo>
                      <a:close/>
                      <a:moveTo>
                        <a:pt x="5" y="1862"/>
                      </a:moveTo>
                      <a:lnTo>
                        <a:pt x="5" y="1881"/>
                      </a:lnTo>
                      <a:lnTo>
                        <a:pt x="0" y="1881"/>
                      </a:lnTo>
                      <a:lnTo>
                        <a:pt x="0" y="1862"/>
                      </a:lnTo>
                      <a:lnTo>
                        <a:pt x="5" y="1862"/>
                      </a:lnTo>
                      <a:close/>
                      <a:moveTo>
                        <a:pt x="5" y="1895"/>
                      </a:moveTo>
                      <a:lnTo>
                        <a:pt x="5" y="1914"/>
                      </a:lnTo>
                      <a:lnTo>
                        <a:pt x="0" y="1914"/>
                      </a:lnTo>
                      <a:lnTo>
                        <a:pt x="0" y="1895"/>
                      </a:lnTo>
                      <a:lnTo>
                        <a:pt x="5" y="1895"/>
                      </a:lnTo>
                      <a:close/>
                      <a:moveTo>
                        <a:pt x="5" y="1929"/>
                      </a:moveTo>
                      <a:lnTo>
                        <a:pt x="5" y="1948"/>
                      </a:lnTo>
                      <a:lnTo>
                        <a:pt x="0" y="1948"/>
                      </a:lnTo>
                      <a:lnTo>
                        <a:pt x="0" y="1929"/>
                      </a:lnTo>
                      <a:lnTo>
                        <a:pt x="5" y="1929"/>
                      </a:lnTo>
                      <a:close/>
                      <a:moveTo>
                        <a:pt x="5" y="1962"/>
                      </a:moveTo>
                      <a:lnTo>
                        <a:pt x="5" y="1981"/>
                      </a:lnTo>
                      <a:lnTo>
                        <a:pt x="0" y="1981"/>
                      </a:lnTo>
                      <a:lnTo>
                        <a:pt x="0" y="1962"/>
                      </a:lnTo>
                      <a:lnTo>
                        <a:pt x="5" y="1962"/>
                      </a:lnTo>
                      <a:close/>
                      <a:moveTo>
                        <a:pt x="5" y="1995"/>
                      </a:moveTo>
                      <a:lnTo>
                        <a:pt x="5" y="2014"/>
                      </a:lnTo>
                      <a:lnTo>
                        <a:pt x="0" y="2014"/>
                      </a:lnTo>
                      <a:lnTo>
                        <a:pt x="0" y="1995"/>
                      </a:lnTo>
                      <a:lnTo>
                        <a:pt x="5" y="1995"/>
                      </a:lnTo>
                      <a:close/>
                      <a:moveTo>
                        <a:pt x="5" y="2028"/>
                      </a:moveTo>
                      <a:lnTo>
                        <a:pt x="5" y="2047"/>
                      </a:lnTo>
                      <a:lnTo>
                        <a:pt x="0" y="2047"/>
                      </a:lnTo>
                      <a:lnTo>
                        <a:pt x="0" y="2028"/>
                      </a:lnTo>
                      <a:lnTo>
                        <a:pt x="5" y="2028"/>
                      </a:lnTo>
                      <a:close/>
                      <a:moveTo>
                        <a:pt x="5" y="2062"/>
                      </a:moveTo>
                      <a:lnTo>
                        <a:pt x="5" y="2081"/>
                      </a:lnTo>
                      <a:lnTo>
                        <a:pt x="0" y="2081"/>
                      </a:lnTo>
                      <a:lnTo>
                        <a:pt x="0" y="2062"/>
                      </a:lnTo>
                      <a:lnTo>
                        <a:pt x="5" y="2062"/>
                      </a:lnTo>
                      <a:close/>
                      <a:moveTo>
                        <a:pt x="5" y="2095"/>
                      </a:moveTo>
                      <a:lnTo>
                        <a:pt x="5" y="2114"/>
                      </a:lnTo>
                      <a:lnTo>
                        <a:pt x="0" y="2114"/>
                      </a:lnTo>
                      <a:lnTo>
                        <a:pt x="0" y="2095"/>
                      </a:lnTo>
                      <a:lnTo>
                        <a:pt x="5" y="2095"/>
                      </a:lnTo>
                      <a:close/>
                      <a:moveTo>
                        <a:pt x="5" y="2128"/>
                      </a:moveTo>
                      <a:lnTo>
                        <a:pt x="5" y="2147"/>
                      </a:lnTo>
                      <a:lnTo>
                        <a:pt x="0" y="2147"/>
                      </a:lnTo>
                      <a:lnTo>
                        <a:pt x="0" y="2128"/>
                      </a:lnTo>
                      <a:lnTo>
                        <a:pt x="5" y="2128"/>
                      </a:lnTo>
                      <a:close/>
                      <a:moveTo>
                        <a:pt x="5" y="2161"/>
                      </a:moveTo>
                      <a:lnTo>
                        <a:pt x="5" y="2180"/>
                      </a:lnTo>
                      <a:lnTo>
                        <a:pt x="0" y="2180"/>
                      </a:lnTo>
                      <a:lnTo>
                        <a:pt x="0" y="2161"/>
                      </a:lnTo>
                      <a:lnTo>
                        <a:pt x="5" y="2161"/>
                      </a:lnTo>
                      <a:close/>
                      <a:moveTo>
                        <a:pt x="5" y="2195"/>
                      </a:moveTo>
                      <a:lnTo>
                        <a:pt x="5" y="2214"/>
                      </a:lnTo>
                      <a:lnTo>
                        <a:pt x="0" y="2214"/>
                      </a:lnTo>
                      <a:lnTo>
                        <a:pt x="0" y="2195"/>
                      </a:lnTo>
                      <a:lnTo>
                        <a:pt x="5" y="2195"/>
                      </a:lnTo>
                      <a:close/>
                      <a:moveTo>
                        <a:pt x="5" y="2228"/>
                      </a:moveTo>
                      <a:lnTo>
                        <a:pt x="5" y="2247"/>
                      </a:lnTo>
                      <a:lnTo>
                        <a:pt x="0" y="2247"/>
                      </a:lnTo>
                      <a:lnTo>
                        <a:pt x="0" y="2228"/>
                      </a:lnTo>
                      <a:lnTo>
                        <a:pt x="5" y="2228"/>
                      </a:lnTo>
                      <a:close/>
                      <a:moveTo>
                        <a:pt x="5" y="2261"/>
                      </a:moveTo>
                      <a:lnTo>
                        <a:pt x="5" y="2280"/>
                      </a:lnTo>
                      <a:lnTo>
                        <a:pt x="0" y="2280"/>
                      </a:lnTo>
                      <a:lnTo>
                        <a:pt x="0" y="2261"/>
                      </a:lnTo>
                      <a:lnTo>
                        <a:pt x="5" y="2261"/>
                      </a:lnTo>
                      <a:close/>
                      <a:moveTo>
                        <a:pt x="5" y="2294"/>
                      </a:moveTo>
                      <a:lnTo>
                        <a:pt x="5" y="2313"/>
                      </a:lnTo>
                      <a:lnTo>
                        <a:pt x="0" y="2313"/>
                      </a:lnTo>
                      <a:lnTo>
                        <a:pt x="0" y="2294"/>
                      </a:lnTo>
                      <a:lnTo>
                        <a:pt x="5" y="2294"/>
                      </a:lnTo>
                      <a:close/>
                      <a:moveTo>
                        <a:pt x="5" y="2328"/>
                      </a:moveTo>
                      <a:lnTo>
                        <a:pt x="5" y="2337"/>
                      </a:lnTo>
                      <a:lnTo>
                        <a:pt x="0" y="2337"/>
                      </a:lnTo>
                      <a:lnTo>
                        <a:pt x="0" y="2328"/>
                      </a:lnTo>
                      <a:lnTo>
                        <a:pt x="5" y="2328"/>
                      </a:lnTo>
                      <a:close/>
                    </a:path>
                  </a:pathLst>
                </a:custGeom>
                <a:solidFill>
                  <a:srgbClr val="000000"/>
                </a:solidFill>
                <a:ln w="0" cap="flat">
                  <a:solidFill>
                    <a:srgbClr val="E0A366"/>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49">
                  <a:extLst>
                    <a:ext uri="{FF2B5EF4-FFF2-40B4-BE49-F238E27FC236}">
                      <a16:creationId xmlns:a16="http://schemas.microsoft.com/office/drawing/2014/main" id="{A5535663-1D2A-34C0-5FAA-AAF685C6E787}"/>
                    </a:ext>
                  </a:extLst>
                </p:cNvPr>
                <p:cNvSpPr>
                  <a:spLocks noEditPoints="1"/>
                </p:cNvSpPr>
                <p:nvPr/>
              </p:nvSpPr>
              <p:spPr bwMode="auto">
                <a:xfrm>
                  <a:off x="5043063" y="1258968"/>
                  <a:ext cx="7938" cy="3709988"/>
                </a:xfrm>
                <a:custGeom>
                  <a:avLst/>
                  <a:gdLst>
                    <a:gd name="T0" fmla="*/ 5 w 5"/>
                    <a:gd name="T1" fmla="*/ 33 h 2337"/>
                    <a:gd name="T2" fmla="*/ 5 w 5"/>
                    <a:gd name="T3" fmla="*/ 85 h 2337"/>
                    <a:gd name="T4" fmla="*/ 0 w 5"/>
                    <a:gd name="T5" fmla="*/ 119 h 2337"/>
                    <a:gd name="T6" fmla="*/ 0 w 5"/>
                    <a:gd name="T7" fmla="*/ 133 h 2337"/>
                    <a:gd name="T8" fmla="*/ 5 w 5"/>
                    <a:gd name="T9" fmla="*/ 166 h 2337"/>
                    <a:gd name="T10" fmla="*/ 5 w 5"/>
                    <a:gd name="T11" fmla="*/ 233 h 2337"/>
                    <a:gd name="T12" fmla="*/ 5 w 5"/>
                    <a:gd name="T13" fmla="*/ 285 h 2337"/>
                    <a:gd name="T14" fmla="*/ 0 w 5"/>
                    <a:gd name="T15" fmla="*/ 318 h 2337"/>
                    <a:gd name="T16" fmla="*/ 0 w 5"/>
                    <a:gd name="T17" fmla="*/ 332 h 2337"/>
                    <a:gd name="T18" fmla="*/ 5 w 5"/>
                    <a:gd name="T19" fmla="*/ 366 h 2337"/>
                    <a:gd name="T20" fmla="*/ 5 w 5"/>
                    <a:gd name="T21" fmla="*/ 432 h 2337"/>
                    <a:gd name="T22" fmla="*/ 5 w 5"/>
                    <a:gd name="T23" fmla="*/ 484 h 2337"/>
                    <a:gd name="T24" fmla="*/ 0 w 5"/>
                    <a:gd name="T25" fmla="*/ 518 h 2337"/>
                    <a:gd name="T26" fmla="*/ 0 w 5"/>
                    <a:gd name="T27" fmla="*/ 532 h 2337"/>
                    <a:gd name="T28" fmla="*/ 5 w 5"/>
                    <a:gd name="T29" fmla="*/ 565 h 2337"/>
                    <a:gd name="T30" fmla="*/ 5 w 5"/>
                    <a:gd name="T31" fmla="*/ 632 h 2337"/>
                    <a:gd name="T32" fmla="*/ 5 w 5"/>
                    <a:gd name="T33" fmla="*/ 684 h 2337"/>
                    <a:gd name="T34" fmla="*/ 0 w 5"/>
                    <a:gd name="T35" fmla="*/ 717 h 2337"/>
                    <a:gd name="T36" fmla="*/ 0 w 5"/>
                    <a:gd name="T37" fmla="*/ 731 h 2337"/>
                    <a:gd name="T38" fmla="*/ 5 w 5"/>
                    <a:gd name="T39" fmla="*/ 765 h 2337"/>
                    <a:gd name="T40" fmla="*/ 5 w 5"/>
                    <a:gd name="T41" fmla="*/ 831 h 2337"/>
                    <a:gd name="T42" fmla="*/ 5 w 5"/>
                    <a:gd name="T43" fmla="*/ 883 h 2337"/>
                    <a:gd name="T44" fmla="*/ 0 w 5"/>
                    <a:gd name="T45" fmla="*/ 917 h 2337"/>
                    <a:gd name="T46" fmla="*/ 0 w 5"/>
                    <a:gd name="T47" fmla="*/ 931 h 2337"/>
                    <a:gd name="T48" fmla="*/ 5 w 5"/>
                    <a:gd name="T49" fmla="*/ 964 h 2337"/>
                    <a:gd name="T50" fmla="*/ 5 w 5"/>
                    <a:gd name="T51" fmla="*/ 1031 h 2337"/>
                    <a:gd name="T52" fmla="*/ 5 w 5"/>
                    <a:gd name="T53" fmla="*/ 1083 h 2337"/>
                    <a:gd name="T54" fmla="*/ 0 w 5"/>
                    <a:gd name="T55" fmla="*/ 1116 h 2337"/>
                    <a:gd name="T56" fmla="*/ 0 w 5"/>
                    <a:gd name="T57" fmla="*/ 1131 h 2337"/>
                    <a:gd name="T58" fmla="*/ 5 w 5"/>
                    <a:gd name="T59" fmla="*/ 1164 h 2337"/>
                    <a:gd name="T60" fmla="*/ 5 w 5"/>
                    <a:gd name="T61" fmla="*/ 1230 h 2337"/>
                    <a:gd name="T62" fmla="*/ 5 w 5"/>
                    <a:gd name="T63" fmla="*/ 1283 h 2337"/>
                    <a:gd name="T64" fmla="*/ 0 w 5"/>
                    <a:gd name="T65" fmla="*/ 1316 h 2337"/>
                    <a:gd name="T66" fmla="*/ 0 w 5"/>
                    <a:gd name="T67" fmla="*/ 1330 h 2337"/>
                    <a:gd name="T68" fmla="*/ 5 w 5"/>
                    <a:gd name="T69" fmla="*/ 1363 h 2337"/>
                    <a:gd name="T70" fmla="*/ 5 w 5"/>
                    <a:gd name="T71" fmla="*/ 1430 h 2337"/>
                    <a:gd name="T72" fmla="*/ 5 w 5"/>
                    <a:gd name="T73" fmla="*/ 1482 h 2337"/>
                    <a:gd name="T74" fmla="*/ 0 w 5"/>
                    <a:gd name="T75" fmla="*/ 1515 h 2337"/>
                    <a:gd name="T76" fmla="*/ 0 w 5"/>
                    <a:gd name="T77" fmla="*/ 1530 h 2337"/>
                    <a:gd name="T78" fmla="*/ 5 w 5"/>
                    <a:gd name="T79" fmla="*/ 1563 h 2337"/>
                    <a:gd name="T80" fmla="*/ 5 w 5"/>
                    <a:gd name="T81" fmla="*/ 1629 h 2337"/>
                    <a:gd name="T82" fmla="*/ 5 w 5"/>
                    <a:gd name="T83" fmla="*/ 1682 h 2337"/>
                    <a:gd name="T84" fmla="*/ 0 w 5"/>
                    <a:gd name="T85" fmla="*/ 1715 h 2337"/>
                    <a:gd name="T86" fmla="*/ 0 w 5"/>
                    <a:gd name="T87" fmla="*/ 1729 h 2337"/>
                    <a:gd name="T88" fmla="*/ 5 w 5"/>
                    <a:gd name="T89" fmla="*/ 1762 h 2337"/>
                    <a:gd name="T90" fmla="*/ 5 w 5"/>
                    <a:gd name="T91" fmla="*/ 1829 h 2337"/>
                    <a:gd name="T92" fmla="*/ 5 w 5"/>
                    <a:gd name="T93" fmla="*/ 1881 h 2337"/>
                    <a:gd name="T94" fmla="*/ 0 w 5"/>
                    <a:gd name="T95" fmla="*/ 1914 h 2337"/>
                    <a:gd name="T96" fmla="*/ 0 w 5"/>
                    <a:gd name="T97" fmla="*/ 1929 h 2337"/>
                    <a:gd name="T98" fmla="*/ 5 w 5"/>
                    <a:gd name="T99" fmla="*/ 1962 h 2337"/>
                    <a:gd name="T100" fmla="*/ 5 w 5"/>
                    <a:gd name="T101" fmla="*/ 2028 h 2337"/>
                    <a:gd name="T102" fmla="*/ 5 w 5"/>
                    <a:gd name="T103" fmla="*/ 2081 h 2337"/>
                    <a:gd name="T104" fmla="*/ 0 w 5"/>
                    <a:gd name="T105" fmla="*/ 2114 h 2337"/>
                    <a:gd name="T106" fmla="*/ 0 w 5"/>
                    <a:gd name="T107" fmla="*/ 2128 h 2337"/>
                    <a:gd name="T108" fmla="*/ 5 w 5"/>
                    <a:gd name="T109" fmla="*/ 2161 h 2337"/>
                    <a:gd name="T110" fmla="*/ 5 w 5"/>
                    <a:gd name="T111" fmla="*/ 2228 h 2337"/>
                    <a:gd name="T112" fmla="*/ 5 w 5"/>
                    <a:gd name="T113" fmla="*/ 2280 h 2337"/>
                    <a:gd name="T114" fmla="*/ 0 w 5"/>
                    <a:gd name="T115" fmla="*/ 2313 h 2337"/>
                    <a:gd name="T116" fmla="*/ 0 w 5"/>
                    <a:gd name="T117" fmla="*/ 2328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 h="2337">
                      <a:moveTo>
                        <a:pt x="5" y="0"/>
                      </a:moveTo>
                      <a:lnTo>
                        <a:pt x="5" y="19"/>
                      </a:lnTo>
                      <a:lnTo>
                        <a:pt x="0" y="19"/>
                      </a:lnTo>
                      <a:lnTo>
                        <a:pt x="0" y="0"/>
                      </a:lnTo>
                      <a:lnTo>
                        <a:pt x="5" y="0"/>
                      </a:lnTo>
                      <a:close/>
                      <a:moveTo>
                        <a:pt x="5" y="33"/>
                      </a:moveTo>
                      <a:lnTo>
                        <a:pt x="5" y="52"/>
                      </a:lnTo>
                      <a:lnTo>
                        <a:pt x="0" y="52"/>
                      </a:lnTo>
                      <a:lnTo>
                        <a:pt x="0" y="33"/>
                      </a:lnTo>
                      <a:lnTo>
                        <a:pt x="5" y="33"/>
                      </a:lnTo>
                      <a:close/>
                      <a:moveTo>
                        <a:pt x="5" y="66"/>
                      </a:moveTo>
                      <a:lnTo>
                        <a:pt x="5" y="85"/>
                      </a:lnTo>
                      <a:lnTo>
                        <a:pt x="0" y="85"/>
                      </a:lnTo>
                      <a:lnTo>
                        <a:pt x="0" y="66"/>
                      </a:lnTo>
                      <a:lnTo>
                        <a:pt x="5" y="66"/>
                      </a:lnTo>
                      <a:close/>
                      <a:moveTo>
                        <a:pt x="5" y="100"/>
                      </a:moveTo>
                      <a:lnTo>
                        <a:pt x="5" y="119"/>
                      </a:lnTo>
                      <a:lnTo>
                        <a:pt x="0" y="119"/>
                      </a:lnTo>
                      <a:lnTo>
                        <a:pt x="0" y="100"/>
                      </a:lnTo>
                      <a:lnTo>
                        <a:pt x="5" y="100"/>
                      </a:lnTo>
                      <a:close/>
                      <a:moveTo>
                        <a:pt x="5" y="133"/>
                      </a:moveTo>
                      <a:lnTo>
                        <a:pt x="5" y="152"/>
                      </a:lnTo>
                      <a:lnTo>
                        <a:pt x="0" y="152"/>
                      </a:lnTo>
                      <a:lnTo>
                        <a:pt x="0" y="133"/>
                      </a:lnTo>
                      <a:lnTo>
                        <a:pt x="5" y="133"/>
                      </a:lnTo>
                      <a:close/>
                      <a:moveTo>
                        <a:pt x="5" y="166"/>
                      </a:moveTo>
                      <a:lnTo>
                        <a:pt x="5" y="185"/>
                      </a:lnTo>
                      <a:lnTo>
                        <a:pt x="0" y="185"/>
                      </a:lnTo>
                      <a:lnTo>
                        <a:pt x="0" y="166"/>
                      </a:lnTo>
                      <a:lnTo>
                        <a:pt x="5" y="166"/>
                      </a:lnTo>
                      <a:close/>
                      <a:moveTo>
                        <a:pt x="5" y="199"/>
                      </a:moveTo>
                      <a:lnTo>
                        <a:pt x="5" y="218"/>
                      </a:lnTo>
                      <a:lnTo>
                        <a:pt x="0" y="218"/>
                      </a:lnTo>
                      <a:lnTo>
                        <a:pt x="0" y="199"/>
                      </a:lnTo>
                      <a:lnTo>
                        <a:pt x="5" y="199"/>
                      </a:lnTo>
                      <a:close/>
                      <a:moveTo>
                        <a:pt x="5" y="233"/>
                      </a:moveTo>
                      <a:lnTo>
                        <a:pt x="5" y="252"/>
                      </a:lnTo>
                      <a:lnTo>
                        <a:pt x="0" y="252"/>
                      </a:lnTo>
                      <a:lnTo>
                        <a:pt x="0" y="233"/>
                      </a:lnTo>
                      <a:lnTo>
                        <a:pt x="5" y="233"/>
                      </a:lnTo>
                      <a:close/>
                      <a:moveTo>
                        <a:pt x="5" y="266"/>
                      </a:moveTo>
                      <a:lnTo>
                        <a:pt x="5" y="285"/>
                      </a:lnTo>
                      <a:lnTo>
                        <a:pt x="0" y="285"/>
                      </a:lnTo>
                      <a:lnTo>
                        <a:pt x="0" y="266"/>
                      </a:lnTo>
                      <a:lnTo>
                        <a:pt x="5" y="266"/>
                      </a:lnTo>
                      <a:close/>
                      <a:moveTo>
                        <a:pt x="5" y="299"/>
                      </a:moveTo>
                      <a:lnTo>
                        <a:pt x="5" y="318"/>
                      </a:lnTo>
                      <a:lnTo>
                        <a:pt x="0" y="318"/>
                      </a:lnTo>
                      <a:lnTo>
                        <a:pt x="0" y="299"/>
                      </a:lnTo>
                      <a:lnTo>
                        <a:pt x="5" y="299"/>
                      </a:lnTo>
                      <a:close/>
                      <a:moveTo>
                        <a:pt x="5" y="332"/>
                      </a:moveTo>
                      <a:lnTo>
                        <a:pt x="5" y="351"/>
                      </a:lnTo>
                      <a:lnTo>
                        <a:pt x="0" y="351"/>
                      </a:lnTo>
                      <a:lnTo>
                        <a:pt x="0" y="332"/>
                      </a:lnTo>
                      <a:lnTo>
                        <a:pt x="5" y="332"/>
                      </a:lnTo>
                      <a:close/>
                      <a:moveTo>
                        <a:pt x="5" y="366"/>
                      </a:moveTo>
                      <a:lnTo>
                        <a:pt x="5" y="385"/>
                      </a:lnTo>
                      <a:lnTo>
                        <a:pt x="0" y="385"/>
                      </a:lnTo>
                      <a:lnTo>
                        <a:pt x="0" y="366"/>
                      </a:lnTo>
                      <a:lnTo>
                        <a:pt x="5" y="366"/>
                      </a:lnTo>
                      <a:close/>
                      <a:moveTo>
                        <a:pt x="5" y="399"/>
                      </a:moveTo>
                      <a:lnTo>
                        <a:pt x="5" y="418"/>
                      </a:lnTo>
                      <a:lnTo>
                        <a:pt x="0" y="418"/>
                      </a:lnTo>
                      <a:lnTo>
                        <a:pt x="0" y="399"/>
                      </a:lnTo>
                      <a:lnTo>
                        <a:pt x="5" y="399"/>
                      </a:lnTo>
                      <a:close/>
                      <a:moveTo>
                        <a:pt x="5" y="432"/>
                      </a:moveTo>
                      <a:lnTo>
                        <a:pt x="5" y="451"/>
                      </a:lnTo>
                      <a:lnTo>
                        <a:pt x="0" y="451"/>
                      </a:lnTo>
                      <a:lnTo>
                        <a:pt x="0" y="432"/>
                      </a:lnTo>
                      <a:lnTo>
                        <a:pt x="5" y="432"/>
                      </a:lnTo>
                      <a:close/>
                      <a:moveTo>
                        <a:pt x="5" y="465"/>
                      </a:moveTo>
                      <a:lnTo>
                        <a:pt x="5" y="484"/>
                      </a:lnTo>
                      <a:lnTo>
                        <a:pt x="0" y="484"/>
                      </a:lnTo>
                      <a:lnTo>
                        <a:pt x="0" y="465"/>
                      </a:lnTo>
                      <a:lnTo>
                        <a:pt x="5" y="465"/>
                      </a:lnTo>
                      <a:close/>
                      <a:moveTo>
                        <a:pt x="5" y="499"/>
                      </a:moveTo>
                      <a:lnTo>
                        <a:pt x="5" y="518"/>
                      </a:lnTo>
                      <a:lnTo>
                        <a:pt x="0" y="518"/>
                      </a:lnTo>
                      <a:lnTo>
                        <a:pt x="0" y="499"/>
                      </a:lnTo>
                      <a:lnTo>
                        <a:pt x="5" y="499"/>
                      </a:lnTo>
                      <a:close/>
                      <a:moveTo>
                        <a:pt x="5" y="532"/>
                      </a:moveTo>
                      <a:lnTo>
                        <a:pt x="5" y="551"/>
                      </a:lnTo>
                      <a:lnTo>
                        <a:pt x="0" y="551"/>
                      </a:lnTo>
                      <a:lnTo>
                        <a:pt x="0" y="532"/>
                      </a:lnTo>
                      <a:lnTo>
                        <a:pt x="5" y="532"/>
                      </a:lnTo>
                      <a:close/>
                      <a:moveTo>
                        <a:pt x="5" y="565"/>
                      </a:moveTo>
                      <a:lnTo>
                        <a:pt x="5" y="584"/>
                      </a:lnTo>
                      <a:lnTo>
                        <a:pt x="0" y="584"/>
                      </a:lnTo>
                      <a:lnTo>
                        <a:pt x="0" y="565"/>
                      </a:lnTo>
                      <a:lnTo>
                        <a:pt x="5" y="565"/>
                      </a:lnTo>
                      <a:close/>
                      <a:moveTo>
                        <a:pt x="5" y="598"/>
                      </a:moveTo>
                      <a:lnTo>
                        <a:pt x="5" y="617"/>
                      </a:lnTo>
                      <a:lnTo>
                        <a:pt x="0" y="617"/>
                      </a:lnTo>
                      <a:lnTo>
                        <a:pt x="0" y="598"/>
                      </a:lnTo>
                      <a:lnTo>
                        <a:pt x="5" y="598"/>
                      </a:lnTo>
                      <a:close/>
                      <a:moveTo>
                        <a:pt x="5" y="632"/>
                      </a:moveTo>
                      <a:lnTo>
                        <a:pt x="5" y="651"/>
                      </a:lnTo>
                      <a:lnTo>
                        <a:pt x="0" y="651"/>
                      </a:lnTo>
                      <a:lnTo>
                        <a:pt x="0" y="632"/>
                      </a:lnTo>
                      <a:lnTo>
                        <a:pt x="5" y="632"/>
                      </a:lnTo>
                      <a:close/>
                      <a:moveTo>
                        <a:pt x="5" y="665"/>
                      </a:moveTo>
                      <a:lnTo>
                        <a:pt x="5" y="684"/>
                      </a:lnTo>
                      <a:lnTo>
                        <a:pt x="0" y="684"/>
                      </a:lnTo>
                      <a:lnTo>
                        <a:pt x="0" y="665"/>
                      </a:lnTo>
                      <a:lnTo>
                        <a:pt x="5" y="665"/>
                      </a:lnTo>
                      <a:close/>
                      <a:moveTo>
                        <a:pt x="5" y="698"/>
                      </a:moveTo>
                      <a:lnTo>
                        <a:pt x="5" y="717"/>
                      </a:lnTo>
                      <a:lnTo>
                        <a:pt x="0" y="717"/>
                      </a:lnTo>
                      <a:lnTo>
                        <a:pt x="0" y="698"/>
                      </a:lnTo>
                      <a:lnTo>
                        <a:pt x="5" y="698"/>
                      </a:lnTo>
                      <a:close/>
                      <a:moveTo>
                        <a:pt x="5" y="731"/>
                      </a:moveTo>
                      <a:lnTo>
                        <a:pt x="5" y="750"/>
                      </a:lnTo>
                      <a:lnTo>
                        <a:pt x="0" y="750"/>
                      </a:lnTo>
                      <a:lnTo>
                        <a:pt x="0" y="731"/>
                      </a:lnTo>
                      <a:lnTo>
                        <a:pt x="5" y="731"/>
                      </a:lnTo>
                      <a:close/>
                      <a:moveTo>
                        <a:pt x="5" y="765"/>
                      </a:moveTo>
                      <a:lnTo>
                        <a:pt x="5" y="784"/>
                      </a:lnTo>
                      <a:lnTo>
                        <a:pt x="0" y="784"/>
                      </a:lnTo>
                      <a:lnTo>
                        <a:pt x="0" y="765"/>
                      </a:lnTo>
                      <a:lnTo>
                        <a:pt x="5" y="765"/>
                      </a:lnTo>
                      <a:close/>
                      <a:moveTo>
                        <a:pt x="5" y="798"/>
                      </a:moveTo>
                      <a:lnTo>
                        <a:pt x="5" y="817"/>
                      </a:lnTo>
                      <a:lnTo>
                        <a:pt x="0" y="817"/>
                      </a:lnTo>
                      <a:lnTo>
                        <a:pt x="0" y="798"/>
                      </a:lnTo>
                      <a:lnTo>
                        <a:pt x="5" y="798"/>
                      </a:lnTo>
                      <a:close/>
                      <a:moveTo>
                        <a:pt x="5" y="831"/>
                      </a:moveTo>
                      <a:lnTo>
                        <a:pt x="5" y="850"/>
                      </a:lnTo>
                      <a:lnTo>
                        <a:pt x="0" y="850"/>
                      </a:lnTo>
                      <a:lnTo>
                        <a:pt x="0" y="831"/>
                      </a:lnTo>
                      <a:lnTo>
                        <a:pt x="5" y="831"/>
                      </a:lnTo>
                      <a:close/>
                      <a:moveTo>
                        <a:pt x="5" y="864"/>
                      </a:moveTo>
                      <a:lnTo>
                        <a:pt x="5" y="883"/>
                      </a:lnTo>
                      <a:lnTo>
                        <a:pt x="0" y="883"/>
                      </a:lnTo>
                      <a:lnTo>
                        <a:pt x="0" y="864"/>
                      </a:lnTo>
                      <a:lnTo>
                        <a:pt x="5" y="864"/>
                      </a:lnTo>
                      <a:close/>
                      <a:moveTo>
                        <a:pt x="5" y="898"/>
                      </a:moveTo>
                      <a:lnTo>
                        <a:pt x="5" y="917"/>
                      </a:lnTo>
                      <a:lnTo>
                        <a:pt x="0" y="917"/>
                      </a:lnTo>
                      <a:lnTo>
                        <a:pt x="0" y="898"/>
                      </a:lnTo>
                      <a:lnTo>
                        <a:pt x="5" y="898"/>
                      </a:lnTo>
                      <a:close/>
                      <a:moveTo>
                        <a:pt x="5" y="931"/>
                      </a:moveTo>
                      <a:lnTo>
                        <a:pt x="5" y="950"/>
                      </a:lnTo>
                      <a:lnTo>
                        <a:pt x="0" y="950"/>
                      </a:lnTo>
                      <a:lnTo>
                        <a:pt x="0" y="931"/>
                      </a:lnTo>
                      <a:lnTo>
                        <a:pt x="5" y="931"/>
                      </a:lnTo>
                      <a:close/>
                      <a:moveTo>
                        <a:pt x="5" y="964"/>
                      </a:moveTo>
                      <a:lnTo>
                        <a:pt x="5" y="983"/>
                      </a:lnTo>
                      <a:lnTo>
                        <a:pt x="0" y="983"/>
                      </a:lnTo>
                      <a:lnTo>
                        <a:pt x="0" y="964"/>
                      </a:lnTo>
                      <a:lnTo>
                        <a:pt x="5" y="964"/>
                      </a:lnTo>
                      <a:close/>
                      <a:moveTo>
                        <a:pt x="5" y="998"/>
                      </a:moveTo>
                      <a:lnTo>
                        <a:pt x="5" y="1017"/>
                      </a:lnTo>
                      <a:lnTo>
                        <a:pt x="0" y="1017"/>
                      </a:lnTo>
                      <a:lnTo>
                        <a:pt x="0" y="998"/>
                      </a:lnTo>
                      <a:lnTo>
                        <a:pt x="5" y="998"/>
                      </a:lnTo>
                      <a:close/>
                      <a:moveTo>
                        <a:pt x="5" y="1031"/>
                      </a:moveTo>
                      <a:lnTo>
                        <a:pt x="5" y="1050"/>
                      </a:lnTo>
                      <a:lnTo>
                        <a:pt x="0" y="1050"/>
                      </a:lnTo>
                      <a:lnTo>
                        <a:pt x="0" y="1031"/>
                      </a:lnTo>
                      <a:lnTo>
                        <a:pt x="5" y="1031"/>
                      </a:lnTo>
                      <a:close/>
                      <a:moveTo>
                        <a:pt x="5" y="1064"/>
                      </a:moveTo>
                      <a:lnTo>
                        <a:pt x="5" y="1083"/>
                      </a:lnTo>
                      <a:lnTo>
                        <a:pt x="0" y="1083"/>
                      </a:lnTo>
                      <a:lnTo>
                        <a:pt x="0" y="1064"/>
                      </a:lnTo>
                      <a:lnTo>
                        <a:pt x="5" y="1064"/>
                      </a:lnTo>
                      <a:close/>
                      <a:moveTo>
                        <a:pt x="5" y="1097"/>
                      </a:moveTo>
                      <a:lnTo>
                        <a:pt x="5" y="1116"/>
                      </a:lnTo>
                      <a:lnTo>
                        <a:pt x="0" y="1116"/>
                      </a:lnTo>
                      <a:lnTo>
                        <a:pt x="0" y="1097"/>
                      </a:lnTo>
                      <a:lnTo>
                        <a:pt x="5" y="1097"/>
                      </a:lnTo>
                      <a:close/>
                      <a:moveTo>
                        <a:pt x="5" y="1131"/>
                      </a:moveTo>
                      <a:lnTo>
                        <a:pt x="5" y="1150"/>
                      </a:lnTo>
                      <a:lnTo>
                        <a:pt x="0" y="1150"/>
                      </a:lnTo>
                      <a:lnTo>
                        <a:pt x="0" y="1131"/>
                      </a:lnTo>
                      <a:lnTo>
                        <a:pt x="5" y="1131"/>
                      </a:lnTo>
                      <a:close/>
                      <a:moveTo>
                        <a:pt x="5" y="1164"/>
                      </a:moveTo>
                      <a:lnTo>
                        <a:pt x="5" y="1183"/>
                      </a:lnTo>
                      <a:lnTo>
                        <a:pt x="0" y="1183"/>
                      </a:lnTo>
                      <a:lnTo>
                        <a:pt x="0" y="1164"/>
                      </a:lnTo>
                      <a:lnTo>
                        <a:pt x="5" y="1164"/>
                      </a:lnTo>
                      <a:close/>
                      <a:moveTo>
                        <a:pt x="5" y="1197"/>
                      </a:moveTo>
                      <a:lnTo>
                        <a:pt x="5" y="1216"/>
                      </a:lnTo>
                      <a:lnTo>
                        <a:pt x="0" y="1216"/>
                      </a:lnTo>
                      <a:lnTo>
                        <a:pt x="0" y="1197"/>
                      </a:lnTo>
                      <a:lnTo>
                        <a:pt x="5" y="1197"/>
                      </a:lnTo>
                      <a:close/>
                      <a:moveTo>
                        <a:pt x="5" y="1230"/>
                      </a:moveTo>
                      <a:lnTo>
                        <a:pt x="5" y="1249"/>
                      </a:lnTo>
                      <a:lnTo>
                        <a:pt x="0" y="1249"/>
                      </a:lnTo>
                      <a:lnTo>
                        <a:pt x="0" y="1230"/>
                      </a:lnTo>
                      <a:lnTo>
                        <a:pt x="5" y="1230"/>
                      </a:lnTo>
                      <a:close/>
                      <a:moveTo>
                        <a:pt x="5" y="1264"/>
                      </a:moveTo>
                      <a:lnTo>
                        <a:pt x="5" y="1283"/>
                      </a:lnTo>
                      <a:lnTo>
                        <a:pt x="0" y="1283"/>
                      </a:lnTo>
                      <a:lnTo>
                        <a:pt x="0" y="1264"/>
                      </a:lnTo>
                      <a:lnTo>
                        <a:pt x="5" y="1264"/>
                      </a:lnTo>
                      <a:close/>
                      <a:moveTo>
                        <a:pt x="5" y="1297"/>
                      </a:moveTo>
                      <a:lnTo>
                        <a:pt x="5" y="1316"/>
                      </a:lnTo>
                      <a:lnTo>
                        <a:pt x="0" y="1316"/>
                      </a:lnTo>
                      <a:lnTo>
                        <a:pt x="0" y="1297"/>
                      </a:lnTo>
                      <a:lnTo>
                        <a:pt x="5" y="1297"/>
                      </a:lnTo>
                      <a:close/>
                      <a:moveTo>
                        <a:pt x="5" y="1330"/>
                      </a:moveTo>
                      <a:lnTo>
                        <a:pt x="5" y="1349"/>
                      </a:lnTo>
                      <a:lnTo>
                        <a:pt x="0" y="1349"/>
                      </a:lnTo>
                      <a:lnTo>
                        <a:pt x="0" y="1330"/>
                      </a:lnTo>
                      <a:lnTo>
                        <a:pt x="5" y="1330"/>
                      </a:lnTo>
                      <a:close/>
                      <a:moveTo>
                        <a:pt x="5" y="1363"/>
                      </a:moveTo>
                      <a:lnTo>
                        <a:pt x="5" y="1382"/>
                      </a:lnTo>
                      <a:lnTo>
                        <a:pt x="0" y="1382"/>
                      </a:lnTo>
                      <a:lnTo>
                        <a:pt x="0" y="1363"/>
                      </a:lnTo>
                      <a:lnTo>
                        <a:pt x="5" y="1363"/>
                      </a:lnTo>
                      <a:close/>
                      <a:moveTo>
                        <a:pt x="5" y="1397"/>
                      </a:moveTo>
                      <a:lnTo>
                        <a:pt x="5" y="1416"/>
                      </a:lnTo>
                      <a:lnTo>
                        <a:pt x="0" y="1416"/>
                      </a:lnTo>
                      <a:lnTo>
                        <a:pt x="0" y="1397"/>
                      </a:lnTo>
                      <a:lnTo>
                        <a:pt x="5" y="1397"/>
                      </a:lnTo>
                      <a:close/>
                      <a:moveTo>
                        <a:pt x="5" y="1430"/>
                      </a:moveTo>
                      <a:lnTo>
                        <a:pt x="5" y="1449"/>
                      </a:lnTo>
                      <a:lnTo>
                        <a:pt x="0" y="1449"/>
                      </a:lnTo>
                      <a:lnTo>
                        <a:pt x="0" y="1430"/>
                      </a:lnTo>
                      <a:lnTo>
                        <a:pt x="5" y="1430"/>
                      </a:lnTo>
                      <a:close/>
                      <a:moveTo>
                        <a:pt x="5" y="1463"/>
                      </a:moveTo>
                      <a:lnTo>
                        <a:pt x="5" y="1482"/>
                      </a:lnTo>
                      <a:lnTo>
                        <a:pt x="0" y="1482"/>
                      </a:lnTo>
                      <a:lnTo>
                        <a:pt x="0" y="1463"/>
                      </a:lnTo>
                      <a:lnTo>
                        <a:pt x="5" y="1463"/>
                      </a:lnTo>
                      <a:close/>
                      <a:moveTo>
                        <a:pt x="5" y="1496"/>
                      </a:moveTo>
                      <a:lnTo>
                        <a:pt x="5" y="1515"/>
                      </a:lnTo>
                      <a:lnTo>
                        <a:pt x="0" y="1515"/>
                      </a:lnTo>
                      <a:lnTo>
                        <a:pt x="0" y="1496"/>
                      </a:lnTo>
                      <a:lnTo>
                        <a:pt x="5" y="1496"/>
                      </a:lnTo>
                      <a:close/>
                      <a:moveTo>
                        <a:pt x="5" y="1530"/>
                      </a:moveTo>
                      <a:lnTo>
                        <a:pt x="5" y="1549"/>
                      </a:lnTo>
                      <a:lnTo>
                        <a:pt x="0" y="1549"/>
                      </a:lnTo>
                      <a:lnTo>
                        <a:pt x="0" y="1530"/>
                      </a:lnTo>
                      <a:lnTo>
                        <a:pt x="5" y="1530"/>
                      </a:lnTo>
                      <a:close/>
                      <a:moveTo>
                        <a:pt x="5" y="1563"/>
                      </a:moveTo>
                      <a:lnTo>
                        <a:pt x="5" y="1582"/>
                      </a:lnTo>
                      <a:lnTo>
                        <a:pt x="0" y="1582"/>
                      </a:lnTo>
                      <a:lnTo>
                        <a:pt x="0" y="1563"/>
                      </a:lnTo>
                      <a:lnTo>
                        <a:pt x="5" y="1563"/>
                      </a:lnTo>
                      <a:close/>
                      <a:moveTo>
                        <a:pt x="5" y="1596"/>
                      </a:moveTo>
                      <a:lnTo>
                        <a:pt x="5" y="1615"/>
                      </a:lnTo>
                      <a:lnTo>
                        <a:pt x="0" y="1615"/>
                      </a:lnTo>
                      <a:lnTo>
                        <a:pt x="0" y="1596"/>
                      </a:lnTo>
                      <a:lnTo>
                        <a:pt x="5" y="1596"/>
                      </a:lnTo>
                      <a:close/>
                      <a:moveTo>
                        <a:pt x="5" y="1629"/>
                      </a:moveTo>
                      <a:lnTo>
                        <a:pt x="5" y="1648"/>
                      </a:lnTo>
                      <a:lnTo>
                        <a:pt x="0" y="1648"/>
                      </a:lnTo>
                      <a:lnTo>
                        <a:pt x="0" y="1629"/>
                      </a:lnTo>
                      <a:lnTo>
                        <a:pt x="5" y="1629"/>
                      </a:lnTo>
                      <a:close/>
                      <a:moveTo>
                        <a:pt x="5" y="1663"/>
                      </a:moveTo>
                      <a:lnTo>
                        <a:pt x="5" y="1682"/>
                      </a:lnTo>
                      <a:lnTo>
                        <a:pt x="0" y="1682"/>
                      </a:lnTo>
                      <a:lnTo>
                        <a:pt x="0" y="1663"/>
                      </a:lnTo>
                      <a:lnTo>
                        <a:pt x="5" y="1663"/>
                      </a:lnTo>
                      <a:close/>
                      <a:moveTo>
                        <a:pt x="5" y="1696"/>
                      </a:moveTo>
                      <a:lnTo>
                        <a:pt x="5" y="1715"/>
                      </a:lnTo>
                      <a:lnTo>
                        <a:pt x="0" y="1715"/>
                      </a:lnTo>
                      <a:lnTo>
                        <a:pt x="0" y="1696"/>
                      </a:lnTo>
                      <a:lnTo>
                        <a:pt x="5" y="1696"/>
                      </a:lnTo>
                      <a:close/>
                      <a:moveTo>
                        <a:pt x="5" y="1729"/>
                      </a:moveTo>
                      <a:lnTo>
                        <a:pt x="5" y="1748"/>
                      </a:lnTo>
                      <a:lnTo>
                        <a:pt x="0" y="1748"/>
                      </a:lnTo>
                      <a:lnTo>
                        <a:pt x="0" y="1729"/>
                      </a:lnTo>
                      <a:lnTo>
                        <a:pt x="5" y="1729"/>
                      </a:lnTo>
                      <a:close/>
                      <a:moveTo>
                        <a:pt x="5" y="1762"/>
                      </a:moveTo>
                      <a:lnTo>
                        <a:pt x="5" y="1781"/>
                      </a:lnTo>
                      <a:lnTo>
                        <a:pt x="0" y="1781"/>
                      </a:lnTo>
                      <a:lnTo>
                        <a:pt x="0" y="1762"/>
                      </a:lnTo>
                      <a:lnTo>
                        <a:pt x="5" y="1762"/>
                      </a:lnTo>
                      <a:close/>
                      <a:moveTo>
                        <a:pt x="5" y="1796"/>
                      </a:moveTo>
                      <a:lnTo>
                        <a:pt x="5" y="1815"/>
                      </a:lnTo>
                      <a:lnTo>
                        <a:pt x="0" y="1815"/>
                      </a:lnTo>
                      <a:lnTo>
                        <a:pt x="0" y="1796"/>
                      </a:lnTo>
                      <a:lnTo>
                        <a:pt x="5" y="1796"/>
                      </a:lnTo>
                      <a:close/>
                      <a:moveTo>
                        <a:pt x="5" y="1829"/>
                      </a:moveTo>
                      <a:lnTo>
                        <a:pt x="5" y="1848"/>
                      </a:lnTo>
                      <a:lnTo>
                        <a:pt x="0" y="1848"/>
                      </a:lnTo>
                      <a:lnTo>
                        <a:pt x="0" y="1829"/>
                      </a:lnTo>
                      <a:lnTo>
                        <a:pt x="5" y="1829"/>
                      </a:lnTo>
                      <a:close/>
                      <a:moveTo>
                        <a:pt x="5" y="1862"/>
                      </a:moveTo>
                      <a:lnTo>
                        <a:pt x="5" y="1881"/>
                      </a:lnTo>
                      <a:lnTo>
                        <a:pt x="0" y="1881"/>
                      </a:lnTo>
                      <a:lnTo>
                        <a:pt x="0" y="1862"/>
                      </a:lnTo>
                      <a:lnTo>
                        <a:pt x="5" y="1862"/>
                      </a:lnTo>
                      <a:close/>
                      <a:moveTo>
                        <a:pt x="5" y="1895"/>
                      </a:moveTo>
                      <a:lnTo>
                        <a:pt x="5" y="1914"/>
                      </a:lnTo>
                      <a:lnTo>
                        <a:pt x="0" y="1914"/>
                      </a:lnTo>
                      <a:lnTo>
                        <a:pt x="0" y="1895"/>
                      </a:lnTo>
                      <a:lnTo>
                        <a:pt x="5" y="1895"/>
                      </a:lnTo>
                      <a:close/>
                      <a:moveTo>
                        <a:pt x="5" y="1929"/>
                      </a:moveTo>
                      <a:lnTo>
                        <a:pt x="5" y="1948"/>
                      </a:lnTo>
                      <a:lnTo>
                        <a:pt x="0" y="1948"/>
                      </a:lnTo>
                      <a:lnTo>
                        <a:pt x="0" y="1929"/>
                      </a:lnTo>
                      <a:lnTo>
                        <a:pt x="5" y="1929"/>
                      </a:lnTo>
                      <a:close/>
                      <a:moveTo>
                        <a:pt x="5" y="1962"/>
                      </a:moveTo>
                      <a:lnTo>
                        <a:pt x="5" y="1981"/>
                      </a:lnTo>
                      <a:lnTo>
                        <a:pt x="0" y="1981"/>
                      </a:lnTo>
                      <a:lnTo>
                        <a:pt x="0" y="1962"/>
                      </a:lnTo>
                      <a:lnTo>
                        <a:pt x="5" y="1962"/>
                      </a:lnTo>
                      <a:close/>
                      <a:moveTo>
                        <a:pt x="5" y="1995"/>
                      </a:moveTo>
                      <a:lnTo>
                        <a:pt x="5" y="2014"/>
                      </a:lnTo>
                      <a:lnTo>
                        <a:pt x="0" y="2014"/>
                      </a:lnTo>
                      <a:lnTo>
                        <a:pt x="0" y="1995"/>
                      </a:lnTo>
                      <a:lnTo>
                        <a:pt x="5" y="1995"/>
                      </a:lnTo>
                      <a:close/>
                      <a:moveTo>
                        <a:pt x="5" y="2028"/>
                      </a:moveTo>
                      <a:lnTo>
                        <a:pt x="5" y="2047"/>
                      </a:lnTo>
                      <a:lnTo>
                        <a:pt x="0" y="2047"/>
                      </a:lnTo>
                      <a:lnTo>
                        <a:pt x="0" y="2028"/>
                      </a:lnTo>
                      <a:lnTo>
                        <a:pt x="5" y="2028"/>
                      </a:lnTo>
                      <a:close/>
                      <a:moveTo>
                        <a:pt x="5" y="2062"/>
                      </a:moveTo>
                      <a:lnTo>
                        <a:pt x="5" y="2081"/>
                      </a:lnTo>
                      <a:lnTo>
                        <a:pt x="0" y="2081"/>
                      </a:lnTo>
                      <a:lnTo>
                        <a:pt x="0" y="2062"/>
                      </a:lnTo>
                      <a:lnTo>
                        <a:pt x="5" y="2062"/>
                      </a:lnTo>
                      <a:close/>
                      <a:moveTo>
                        <a:pt x="5" y="2095"/>
                      </a:moveTo>
                      <a:lnTo>
                        <a:pt x="5" y="2114"/>
                      </a:lnTo>
                      <a:lnTo>
                        <a:pt x="0" y="2114"/>
                      </a:lnTo>
                      <a:lnTo>
                        <a:pt x="0" y="2095"/>
                      </a:lnTo>
                      <a:lnTo>
                        <a:pt x="5" y="2095"/>
                      </a:lnTo>
                      <a:close/>
                      <a:moveTo>
                        <a:pt x="5" y="2128"/>
                      </a:moveTo>
                      <a:lnTo>
                        <a:pt x="5" y="2147"/>
                      </a:lnTo>
                      <a:lnTo>
                        <a:pt x="0" y="2147"/>
                      </a:lnTo>
                      <a:lnTo>
                        <a:pt x="0" y="2128"/>
                      </a:lnTo>
                      <a:lnTo>
                        <a:pt x="5" y="2128"/>
                      </a:lnTo>
                      <a:close/>
                      <a:moveTo>
                        <a:pt x="5" y="2161"/>
                      </a:moveTo>
                      <a:lnTo>
                        <a:pt x="5" y="2180"/>
                      </a:lnTo>
                      <a:lnTo>
                        <a:pt x="0" y="2180"/>
                      </a:lnTo>
                      <a:lnTo>
                        <a:pt x="0" y="2161"/>
                      </a:lnTo>
                      <a:lnTo>
                        <a:pt x="5" y="2161"/>
                      </a:lnTo>
                      <a:close/>
                      <a:moveTo>
                        <a:pt x="5" y="2195"/>
                      </a:moveTo>
                      <a:lnTo>
                        <a:pt x="5" y="2214"/>
                      </a:lnTo>
                      <a:lnTo>
                        <a:pt x="0" y="2214"/>
                      </a:lnTo>
                      <a:lnTo>
                        <a:pt x="0" y="2195"/>
                      </a:lnTo>
                      <a:lnTo>
                        <a:pt x="5" y="2195"/>
                      </a:lnTo>
                      <a:close/>
                      <a:moveTo>
                        <a:pt x="5" y="2228"/>
                      </a:moveTo>
                      <a:lnTo>
                        <a:pt x="5" y="2247"/>
                      </a:lnTo>
                      <a:lnTo>
                        <a:pt x="0" y="2247"/>
                      </a:lnTo>
                      <a:lnTo>
                        <a:pt x="0" y="2228"/>
                      </a:lnTo>
                      <a:lnTo>
                        <a:pt x="5" y="2228"/>
                      </a:lnTo>
                      <a:close/>
                      <a:moveTo>
                        <a:pt x="5" y="2261"/>
                      </a:moveTo>
                      <a:lnTo>
                        <a:pt x="5" y="2280"/>
                      </a:lnTo>
                      <a:lnTo>
                        <a:pt x="0" y="2280"/>
                      </a:lnTo>
                      <a:lnTo>
                        <a:pt x="0" y="2261"/>
                      </a:lnTo>
                      <a:lnTo>
                        <a:pt x="5" y="2261"/>
                      </a:lnTo>
                      <a:close/>
                      <a:moveTo>
                        <a:pt x="5" y="2294"/>
                      </a:moveTo>
                      <a:lnTo>
                        <a:pt x="5" y="2313"/>
                      </a:lnTo>
                      <a:lnTo>
                        <a:pt x="0" y="2313"/>
                      </a:lnTo>
                      <a:lnTo>
                        <a:pt x="0" y="2294"/>
                      </a:lnTo>
                      <a:lnTo>
                        <a:pt x="5" y="2294"/>
                      </a:lnTo>
                      <a:close/>
                      <a:moveTo>
                        <a:pt x="5" y="2328"/>
                      </a:moveTo>
                      <a:lnTo>
                        <a:pt x="5" y="2337"/>
                      </a:lnTo>
                      <a:lnTo>
                        <a:pt x="0" y="2337"/>
                      </a:lnTo>
                      <a:lnTo>
                        <a:pt x="0" y="2328"/>
                      </a:lnTo>
                      <a:lnTo>
                        <a:pt x="5" y="2328"/>
                      </a:lnTo>
                      <a:close/>
                    </a:path>
                  </a:pathLst>
                </a:custGeom>
                <a:solidFill>
                  <a:srgbClr val="000000"/>
                </a:solidFill>
                <a:ln w="0" cap="flat">
                  <a:solidFill>
                    <a:srgbClr val="E0A366"/>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50">
                  <a:extLst>
                    <a:ext uri="{FF2B5EF4-FFF2-40B4-BE49-F238E27FC236}">
                      <a16:creationId xmlns:a16="http://schemas.microsoft.com/office/drawing/2014/main" id="{D6382DA1-8A20-C756-D1B6-F60B11D8EF8A}"/>
                    </a:ext>
                  </a:extLst>
                </p:cNvPr>
                <p:cNvSpPr>
                  <a:spLocks noEditPoints="1"/>
                </p:cNvSpPr>
                <p:nvPr/>
              </p:nvSpPr>
              <p:spPr bwMode="auto">
                <a:xfrm>
                  <a:off x="5730450" y="1258968"/>
                  <a:ext cx="7938" cy="3709988"/>
                </a:xfrm>
                <a:custGeom>
                  <a:avLst/>
                  <a:gdLst>
                    <a:gd name="T0" fmla="*/ 5 w 5"/>
                    <a:gd name="T1" fmla="*/ 33 h 2337"/>
                    <a:gd name="T2" fmla="*/ 5 w 5"/>
                    <a:gd name="T3" fmla="*/ 85 h 2337"/>
                    <a:gd name="T4" fmla="*/ 0 w 5"/>
                    <a:gd name="T5" fmla="*/ 119 h 2337"/>
                    <a:gd name="T6" fmla="*/ 0 w 5"/>
                    <a:gd name="T7" fmla="*/ 133 h 2337"/>
                    <a:gd name="T8" fmla="*/ 5 w 5"/>
                    <a:gd name="T9" fmla="*/ 166 h 2337"/>
                    <a:gd name="T10" fmla="*/ 5 w 5"/>
                    <a:gd name="T11" fmla="*/ 233 h 2337"/>
                    <a:gd name="T12" fmla="*/ 5 w 5"/>
                    <a:gd name="T13" fmla="*/ 285 h 2337"/>
                    <a:gd name="T14" fmla="*/ 0 w 5"/>
                    <a:gd name="T15" fmla="*/ 318 h 2337"/>
                    <a:gd name="T16" fmla="*/ 0 w 5"/>
                    <a:gd name="T17" fmla="*/ 332 h 2337"/>
                    <a:gd name="T18" fmla="*/ 5 w 5"/>
                    <a:gd name="T19" fmla="*/ 366 h 2337"/>
                    <a:gd name="T20" fmla="*/ 5 w 5"/>
                    <a:gd name="T21" fmla="*/ 432 h 2337"/>
                    <a:gd name="T22" fmla="*/ 5 w 5"/>
                    <a:gd name="T23" fmla="*/ 484 h 2337"/>
                    <a:gd name="T24" fmla="*/ 0 w 5"/>
                    <a:gd name="T25" fmla="*/ 518 h 2337"/>
                    <a:gd name="T26" fmla="*/ 0 w 5"/>
                    <a:gd name="T27" fmla="*/ 532 h 2337"/>
                    <a:gd name="T28" fmla="*/ 5 w 5"/>
                    <a:gd name="T29" fmla="*/ 565 h 2337"/>
                    <a:gd name="T30" fmla="*/ 5 w 5"/>
                    <a:gd name="T31" fmla="*/ 632 h 2337"/>
                    <a:gd name="T32" fmla="*/ 5 w 5"/>
                    <a:gd name="T33" fmla="*/ 684 h 2337"/>
                    <a:gd name="T34" fmla="*/ 0 w 5"/>
                    <a:gd name="T35" fmla="*/ 717 h 2337"/>
                    <a:gd name="T36" fmla="*/ 0 w 5"/>
                    <a:gd name="T37" fmla="*/ 731 h 2337"/>
                    <a:gd name="T38" fmla="*/ 5 w 5"/>
                    <a:gd name="T39" fmla="*/ 765 h 2337"/>
                    <a:gd name="T40" fmla="*/ 5 w 5"/>
                    <a:gd name="T41" fmla="*/ 831 h 2337"/>
                    <a:gd name="T42" fmla="*/ 5 w 5"/>
                    <a:gd name="T43" fmla="*/ 883 h 2337"/>
                    <a:gd name="T44" fmla="*/ 0 w 5"/>
                    <a:gd name="T45" fmla="*/ 917 h 2337"/>
                    <a:gd name="T46" fmla="*/ 0 w 5"/>
                    <a:gd name="T47" fmla="*/ 931 h 2337"/>
                    <a:gd name="T48" fmla="*/ 5 w 5"/>
                    <a:gd name="T49" fmla="*/ 964 h 2337"/>
                    <a:gd name="T50" fmla="*/ 5 w 5"/>
                    <a:gd name="T51" fmla="*/ 1031 h 2337"/>
                    <a:gd name="T52" fmla="*/ 5 w 5"/>
                    <a:gd name="T53" fmla="*/ 1083 h 2337"/>
                    <a:gd name="T54" fmla="*/ 0 w 5"/>
                    <a:gd name="T55" fmla="*/ 1116 h 2337"/>
                    <a:gd name="T56" fmla="*/ 0 w 5"/>
                    <a:gd name="T57" fmla="*/ 1131 h 2337"/>
                    <a:gd name="T58" fmla="*/ 5 w 5"/>
                    <a:gd name="T59" fmla="*/ 1164 h 2337"/>
                    <a:gd name="T60" fmla="*/ 5 w 5"/>
                    <a:gd name="T61" fmla="*/ 1230 h 2337"/>
                    <a:gd name="T62" fmla="*/ 5 w 5"/>
                    <a:gd name="T63" fmla="*/ 1283 h 2337"/>
                    <a:gd name="T64" fmla="*/ 0 w 5"/>
                    <a:gd name="T65" fmla="*/ 1316 h 2337"/>
                    <a:gd name="T66" fmla="*/ 0 w 5"/>
                    <a:gd name="T67" fmla="*/ 1330 h 2337"/>
                    <a:gd name="T68" fmla="*/ 5 w 5"/>
                    <a:gd name="T69" fmla="*/ 1363 h 2337"/>
                    <a:gd name="T70" fmla="*/ 5 w 5"/>
                    <a:gd name="T71" fmla="*/ 1430 h 2337"/>
                    <a:gd name="T72" fmla="*/ 5 w 5"/>
                    <a:gd name="T73" fmla="*/ 1482 h 2337"/>
                    <a:gd name="T74" fmla="*/ 0 w 5"/>
                    <a:gd name="T75" fmla="*/ 1515 h 2337"/>
                    <a:gd name="T76" fmla="*/ 0 w 5"/>
                    <a:gd name="T77" fmla="*/ 1530 h 2337"/>
                    <a:gd name="T78" fmla="*/ 5 w 5"/>
                    <a:gd name="T79" fmla="*/ 1563 h 2337"/>
                    <a:gd name="T80" fmla="*/ 5 w 5"/>
                    <a:gd name="T81" fmla="*/ 1629 h 2337"/>
                    <a:gd name="T82" fmla="*/ 5 w 5"/>
                    <a:gd name="T83" fmla="*/ 1682 h 2337"/>
                    <a:gd name="T84" fmla="*/ 0 w 5"/>
                    <a:gd name="T85" fmla="*/ 1715 h 2337"/>
                    <a:gd name="T86" fmla="*/ 0 w 5"/>
                    <a:gd name="T87" fmla="*/ 1729 h 2337"/>
                    <a:gd name="T88" fmla="*/ 5 w 5"/>
                    <a:gd name="T89" fmla="*/ 1762 h 2337"/>
                    <a:gd name="T90" fmla="*/ 5 w 5"/>
                    <a:gd name="T91" fmla="*/ 1829 h 2337"/>
                    <a:gd name="T92" fmla="*/ 5 w 5"/>
                    <a:gd name="T93" fmla="*/ 1881 h 2337"/>
                    <a:gd name="T94" fmla="*/ 0 w 5"/>
                    <a:gd name="T95" fmla="*/ 1914 h 2337"/>
                    <a:gd name="T96" fmla="*/ 0 w 5"/>
                    <a:gd name="T97" fmla="*/ 1929 h 2337"/>
                    <a:gd name="T98" fmla="*/ 5 w 5"/>
                    <a:gd name="T99" fmla="*/ 1962 h 2337"/>
                    <a:gd name="T100" fmla="*/ 5 w 5"/>
                    <a:gd name="T101" fmla="*/ 2028 h 2337"/>
                    <a:gd name="T102" fmla="*/ 5 w 5"/>
                    <a:gd name="T103" fmla="*/ 2081 h 2337"/>
                    <a:gd name="T104" fmla="*/ 0 w 5"/>
                    <a:gd name="T105" fmla="*/ 2114 h 2337"/>
                    <a:gd name="T106" fmla="*/ 0 w 5"/>
                    <a:gd name="T107" fmla="*/ 2128 h 2337"/>
                    <a:gd name="T108" fmla="*/ 5 w 5"/>
                    <a:gd name="T109" fmla="*/ 2161 h 2337"/>
                    <a:gd name="T110" fmla="*/ 5 w 5"/>
                    <a:gd name="T111" fmla="*/ 2228 h 2337"/>
                    <a:gd name="T112" fmla="*/ 5 w 5"/>
                    <a:gd name="T113" fmla="*/ 2280 h 2337"/>
                    <a:gd name="T114" fmla="*/ 0 w 5"/>
                    <a:gd name="T115" fmla="*/ 2313 h 2337"/>
                    <a:gd name="T116" fmla="*/ 0 w 5"/>
                    <a:gd name="T117" fmla="*/ 2328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 h="2337">
                      <a:moveTo>
                        <a:pt x="5" y="0"/>
                      </a:moveTo>
                      <a:lnTo>
                        <a:pt x="5" y="19"/>
                      </a:lnTo>
                      <a:lnTo>
                        <a:pt x="0" y="19"/>
                      </a:lnTo>
                      <a:lnTo>
                        <a:pt x="0" y="0"/>
                      </a:lnTo>
                      <a:lnTo>
                        <a:pt x="5" y="0"/>
                      </a:lnTo>
                      <a:close/>
                      <a:moveTo>
                        <a:pt x="5" y="33"/>
                      </a:moveTo>
                      <a:lnTo>
                        <a:pt x="5" y="52"/>
                      </a:lnTo>
                      <a:lnTo>
                        <a:pt x="0" y="52"/>
                      </a:lnTo>
                      <a:lnTo>
                        <a:pt x="0" y="33"/>
                      </a:lnTo>
                      <a:lnTo>
                        <a:pt x="5" y="33"/>
                      </a:lnTo>
                      <a:close/>
                      <a:moveTo>
                        <a:pt x="5" y="66"/>
                      </a:moveTo>
                      <a:lnTo>
                        <a:pt x="5" y="85"/>
                      </a:lnTo>
                      <a:lnTo>
                        <a:pt x="0" y="85"/>
                      </a:lnTo>
                      <a:lnTo>
                        <a:pt x="0" y="66"/>
                      </a:lnTo>
                      <a:lnTo>
                        <a:pt x="5" y="66"/>
                      </a:lnTo>
                      <a:close/>
                      <a:moveTo>
                        <a:pt x="5" y="100"/>
                      </a:moveTo>
                      <a:lnTo>
                        <a:pt x="5" y="119"/>
                      </a:lnTo>
                      <a:lnTo>
                        <a:pt x="0" y="119"/>
                      </a:lnTo>
                      <a:lnTo>
                        <a:pt x="0" y="100"/>
                      </a:lnTo>
                      <a:lnTo>
                        <a:pt x="5" y="100"/>
                      </a:lnTo>
                      <a:close/>
                      <a:moveTo>
                        <a:pt x="5" y="133"/>
                      </a:moveTo>
                      <a:lnTo>
                        <a:pt x="5" y="152"/>
                      </a:lnTo>
                      <a:lnTo>
                        <a:pt x="0" y="152"/>
                      </a:lnTo>
                      <a:lnTo>
                        <a:pt x="0" y="133"/>
                      </a:lnTo>
                      <a:lnTo>
                        <a:pt x="5" y="133"/>
                      </a:lnTo>
                      <a:close/>
                      <a:moveTo>
                        <a:pt x="5" y="166"/>
                      </a:moveTo>
                      <a:lnTo>
                        <a:pt x="5" y="185"/>
                      </a:lnTo>
                      <a:lnTo>
                        <a:pt x="0" y="185"/>
                      </a:lnTo>
                      <a:lnTo>
                        <a:pt x="0" y="166"/>
                      </a:lnTo>
                      <a:lnTo>
                        <a:pt x="5" y="166"/>
                      </a:lnTo>
                      <a:close/>
                      <a:moveTo>
                        <a:pt x="5" y="199"/>
                      </a:moveTo>
                      <a:lnTo>
                        <a:pt x="5" y="218"/>
                      </a:lnTo>
                      <a:lnTo>
                        <a:pt x="0" y="218"/>
                      </a:lnTo>
                      <a:lnTo>
                        <a:pt x="0" y="199"/>
                      </a:lnTo>
                      <a:lnTo>
                        <a:pt x="5" y="199"/>
                      </a:lnTo>
                      <a:close/>
                      <a:moveTo>
                        <a:pt x="5" y="233"/>
                      </a:moveTo>
                      <a:lnTo>
                        <a:pt x="5" y="252"/>
                      </a:lnTo>
                      <a:lnTo>
                        <a:pt x="0" y="252"/>
                      </a:lnTo>
                      <a:lnTo>
                        <a:pt x="0" y="233"/>
                      </a:lnTo>
                      <a:lnTo>
                        <a:pt x="5" y="233"/>
                      </a:lnTo>
                      <a:close/>
                      <a:moveTo>
                        <a:pt x="5" y="266"/>
                      </a:moveTo>
                      <a:lnTo>
                        <a:pt x="5" y="285"/>
                      </a:lnTo>
                      <a:lnTo>
                        <a:pt x="0" y="285"/>
                      </a:lnTo>
                      <a:lnTo>
                        <a:pt x="0" y="266"/>
                      </a:lnTo>
                      <a:lnTo>
                        <a:pt x="5" y="266"/>
                      </a:lnTo>
                      <a:close/>
                      <a:moveTo>
                        <a:pt x="5" y="299"/>
                      </a:moveTo>
                      <a:lnTo>
                        <a:pt x="5" y="318"/>
                      </a:lnTo>
                      <a:lnTo>
                        <a:pt x="0" y="318"/>
                      </a:lnTo>
                      <a:lnTo>
                        <a:pt x="0" y="299"/>
                      </a:lnTo>
                      <a:lnTo>
                        <a:pt x="5" y="299"/>
                      </a:lnTo>
                      <a:close/>
                      <a:moveTo>
                        <a:pt x="5" y="332"/>
                      </a:moveTo>
                      <a:lnTo>
                        <a:pt x="5" y="351"/>
                      </a:lnTo>
                      <a:lnTo>
                        <a:pt x="0" y="351"/>
                      </a:lnTo>
                      <a:lnTo>
                        <a:pt x="0" y="332"/>
                      </a:lnTo>
                      <a:lnTo>
                        <a:pt x="5" y="332"/>
                      </a:lnTo>
                      <a:close/>
                      <a:moveTo>
                        <a:pt x="5" y="366"/>
                      </a:moveTo>
                      <a:lnTo>
                        <a:pt x="5" y="385"/>
                      </a:lnTo>
                      <a:lnTo>
                        <a:pt x="0" y="385"/>
                      </a:lnTo>
                      <a:lnTo>
                        <a:pt x="0" y="366"/>
                      </a:lnTo>
                      <a:lnTo>
                        <a:pt x="5" y="366"/>
                      </a:lnTo>
                      <a:close/>
                      <a:moveTo>
                        <a:pt x="5" y="399"/>
                      </a:moveTo>
                      <a:lnTo>
                        <a:pt x="5" y="418"/>
                      </a:lnTo>
                      <a:lnTo>
                        <a:pt x="0" y="418"/>
                      </a:lnTo>
                      <a:lnTo>
                        <a:pt x="0" y="399"/>
                      </a:lnTo>
                      <a:lnTo>
                        <a:pt x="5" y="399"/>
                      </a:lnTo>
                      <a:close/>
                      <a:moveTo>
                        <a:pt x="5" y="432"/>
                      </a:moveTo>
                      <a:lnTo>
                        <a:pt x="5" y="451"/>
                      </a:lnTo>
                      <a:lnTo>
                        <a:pt x="0" y="451"/>
                      </a:lnTo>
                      <a:lnTo>
                        <a:pt x="0" y="432"/>
                      </a:lnTo>
                      <a:lnTo>
                        <a:pt x="5" y="432"/>
                      </a:lnTo>
                      <a:close/>
                      <a:moveTo>
                        <a:pt x="5" y="465"/>
                      </a:moveTo>
                      <a:lnTo>
                        <a:pt x="5" y="484"/>
                      </a:lnTo>
                      <a:lnTo>
                        <a:pt x="0" y="484"/>
                      </a:lnTo>
                      <a:lnTo>
                        <a:pt x="0" y="465"/>
                      </a:lnTo>
                      <a:lnTo>
                        <a:pt x="5" y="465"/>
                      </a:lnTo>
                      <a:close/>
                      <a:moveTo>
                        <a:pt x="5" y="499"/>
                      </a:moveTo>
                      <a:lnTo>
                        <a:pt x="5" y="518"/>
                      </a:lnTo>
                      <a:lnTo>
                        <a:pt x="0" y="518"/>
                      </a:lnTo>
                      <a:lnTo>
                        <a:pt x="0" y="499"/>
                      </a:lnTo>
                      <a:lnTo>
                        <a:pt x="5" y="499"/>
                      </a:lnTo>
                      <a:close/>
                      <a:moveTo>
                        <a:pt x="5" y="532"/>
                      </a:moveTo>
                      <a:lnTo>
                        <a:pt x="5" y="551"/>
                      </a:lnTo>
                      <a:lnTo>
                        <a:pt x="0" y="551"/>
                      </a:lnTo>
                      <a:lnTo>
                        <a:pt x="0" y="532"/>
                      </a:lnTo>
                      <a:lnTo>
                        <a:pt x="5" y="532"/>
                      </a:lnTo>
                      <a:close/>
                      <a:moveTo>
                        <a:pt x="5" y="565"/>
                      </a:moveTo>
                      <a:lnTo>
                        <a:pt x="5" y="584"/>
                      </a:lnTo>
                      <a:lnTo>
                        <a:pt x="0" y="584"/>
                      </a:lnTo>
                      <a:lnTo>
                        <a:pt x="0" y="565"/>
                      </a:lnTo>
                      <a:lnTo>
                        <a:pt x="5" y="565"/>
                      </a:lnTo>
                      <a:close/>
                      <a:moveTo>
                        <a:pt x="5" y="598"/>
                      </a:moveTo>
                      <a:lnTo>
                        <a:pt x="5" y="617"/>
                      </a:lnTo>
                      <a:lnTo>
                        <a:pt x="0" y="617"/>
                      </a:lnTo>
                      <a:lnTo>
                        <a:pt x="0" y="598"/>
                      </a:lnTo>
                      <a:lnTo>
                        <a:pt x="5" y="598"/>
                      </a:lnTo>
                      <a:close/>
                      <a:moveTo>
                        <a:pt x="5" y="632"/>
                      </a:moveTo>
                      <a:lnTo>
                        <a:pt x="5" y="651"/>
                      </a:lnTo>
                      <a:lnTo>
                        <a:pt x="0" y="651"/>
                      </a:lnTo>
                      <a:lnTo>
                        <a:pt x="0" y="632"/>
                      </a:lnTo>
                      <a:lnTo>
                        <a:pt x="5" y="632"/>
                      </a:lnTo>
                      <a:close/>
                      <a:moveTo>
                        <a:pt x="5" y="665"/>
                      </a:moveTo>
                      <a:lnTo>
                        <a:pt x="5" y="684"/>
                      </a:lnTo>
                      <a:lnTo>
                        <a:pt x="0" y="684"/>
                      </a:lnTo>
                      <a:lnTo>
                        <a:pt x="0" y="665"/>
                      </a:lnTo>
                      <a:lnTo>
                        <a:pt x="5" y="665"/>
                      </a:lnTo>
                      <a:close/>
                      <a:moveTo>
                        <a:pt x="5" y="698"/>
                      </a:moveTo>
                      <a:lnTo>
                        <a:pt x="5" y="717"/>
                      </a:lnTo>
                      <a:lnTo>
                        <a:pt x="0" y="717"/>
                      </a:lnTo>
                      <a:lnTo>
                        <a:pt x="0" y="698"/>
                      </a:lnTo>
                      <a:lnTo>
                        <a:pt x="5" y="698"/>
                      </a:lnTo>
                      <a:close/>
                      <a:moveTo>
                        <a:pt x="5" y="731"/>
                      </a:moveTo>
                      <a:lnTo>
                        <a:pt x="5" y="750"/>
                      </a:lnTo>
                      <a:lnTo>
                        <a:pt x="0" y="750"/>
                      </a:lnTo>
                      <a:lnTo>
                        <a:pt x="0" y="731"/>
                      </a:lnTo>
                      <a:lnTo>
                        <a:pt x="5" y="731"/>
                      </a:lnTo>
                      <a:close/>
                      <a:moveTo>
                        <a:pt x="5" y="765"/>
                      </a:moveTo>
                      <a:lnTo>
                        <a:pt x="5" y="784"/>
                      </a:lnTo>
                      <a:lnTo>
                        <a:pt x="0" y="784"/>
                      </a:lnTo>
                      <a:lnTo>
                        <a:pt x="0" y="765"/>
                      </a:lnTo>
                      <a:lnTo>
                        <a:pt x="5" y="765"/>
                      </a:lnTo>
                      <a:close/>
                      <a:moveTo>
                        <a:pt x="5" y="798"/>
                      </a:moveTo>
                      <a:lnTo>
                        <a:pt x="5" y="817"/>
                      </a:lnTo>
                      <a:lnTo>
                        <a:pt x="0" y="817"/>
                      </a:lnTo>
                      <a:lnTo>
                        <a:pt x="0" y="798"/>
                      </a:lnTo>
                      <a:lnTo>
                        <a:pt x="5" y="798"/>
                      </a:lnTo>
                      <a:close/>
                      <a:moveTo>
                        <a:pt x="5" y="831"/>
                      </a:moveTo>
                      <a:lnTo>
                        <a:pt x="5" y="850"/>
                      </a:lnTo>
                      <a:lnTo>
                        <a:pt x="0" y="850"/>
                      </a:lnTo>
                      <a:lnTo>
                        <a:pt x="0" y="831"/>
                      </a:lnTo>
                      <a:lnTo>
                        <a:pt x="5" y="831"/>
                      </a:lnTo>
                      <a:close/>
                      <a:moveTo>
                        <a:pt x="5" y="864"/>
                      </a:moveTo>
                      <a:lnTo>
                        <a:pt x="5" y="883"/>
                      </a:lnTo>
                      <a:lnTo>
                        <a:pt x="0" y="883"/>
                      </a:lnTo>
                      <a:lnTo>
                        <a:pt x="0" y="864"/>
                      </a:lnTo>
                      <a:lnTo>
                        <a:pt x="5" y="864"/>
                      </a:lnTo>
                      <a:close/>
                      <a:moveTo>
                        <a:pt x="5" y="898"/>
                      </a:moveTo>
                      <a:lnTo>
                        <a:pt x="5" y="917"/>
                      </a:lnTo>
                      <a:lnTo>
                        <a:pt x="0" y="917"/>
                      </a:lnTo>
                      <a:lnTo>
                        <a:pt x="0" y="898"/>
                      </a:lnTo>
                      <a:lnTo>
                        <a:pt x="5" y="898"/>
                      </a:lnTo>
                      <a:close/>
                      <a:moveTo>
                        <a:pt x="5" y="931"/>
                      </a:moveTo>
                      <a:lnTo>
                        <a:pt x="5" y="950"/>
                      </a:lnTo>
                      <a:lnTo>
                        <a:pt x="0" y="950"/>
                      </a:lnTo>
                      <a:lnTo>
                        <a:pt x="0" y="931"/>
                      </a:lnTo>
                      <a:lnTo>
                        <a:pt x="5" y="931"/>
                      </a:lnTo>
                      <a:close/>
                      <a:moveTo>
                        <a:pt x="5" y="964"/>
                      </a:moveTo>
                      <a:lnTo>
                        <a:pt x="5" y="983"/>
                      </a:lnTo>
                      <a:lnTo>
                        <a:pt x="0" y="983"/>
                      </a:lnTo>
                      <a:lnTo>
                        <a:pt x="0" y="964"/>
                      </a:lnTo>
                      <a:lnTo>
                        <a:pt x="5" y="964"/>
                      </a:lnTo>
                      <a:close/>
                      <a:moveTo>
                        <a:pt x="5" y="998"/>
                      </a:moveTo>
                      <a:lnTo>
                        <a:pt x="5" y="1017"/>
                      </a:lnTo>
                      <a:lnTo>
                        <a:pt x="0" y="1017"/>
                      </a:lnTo>
                      <a:lnTo>
                        <a:pt x="0" y="998"/>
                      </a:lnTo>
                      <a:lnTo>
                        <a:pt x="5" y="998"/>
                      </a:lnTo>
                      <a:close/>
                      <a:moveTo>
                        <a:pt x="5" y="1031"/>
                      </a:moveTo>
                      <a:lnTo>
                        <a:pt x="5" y="1050"/>
                      </a:lnTo>
                      <a:lnTo>
                        <a:pt x="0" y="1050"/>
                      </a:lnTo>
                      <a:lnTo>
                        <a:pt x="0" y="1031"/>
                      </a:lnTo>
                      <a:lnTo>
                        <a:pt x="5" y="1031"/>
                      </a:lnTo>
                      <a:close/>
                      <a:moveTo>
                        <a:pt x="5" y="1064"/>
                      </a:moveTo>
                      <a:lnTo>
                        <a:pt x="5" y="1083"/>
                      </a:lnTo>
                      <a:lnTo>
                        <a:pt x="0" y="1083"/>
                      </a:lnTo>
                      <a:lnTo>
                        <a:pt x="0" y="1064"/>
                      </a:lnTo>
                      <a:lnTo>
                        <a:pt x="5" y="1064"/>
                      </a:lnTo>
                      <a:close/>
                      <a:moveTo>
                        <a:pt x="5" y="1097"/>
                      </a:moveTo>
                      <a:lnTo>
                        <a:pt x="5" y="1116"/>
                      </a:lnTo>
                      <a:lnTo>
                        <a:pt x="0" y="1116"/>
                      </a:lnTo>
                      <a:lnTo>
                        <a:pt x="0" y="1097"/>
                      </a:lnTo>
                      <a:lnTo>
                        <a:pt x="5" y="1097"/>
                      </a:lnTo>
                      <a:close/>
                      <a:moveTo>
                        <a:pt x="5" y="1131"/>
                      </a:moveTo>
                      <a:lnTo>
                        <a:pt x="5" y="1150"/>
                      </a:lnTo>
                      <a:lnTo>
                        <a:pt x="0" y="1150"/>
                      </a:lnTo>
                      <a:lnTo>
                        <a:pt x="0" y="1131"/>
                      </a:lnTo>
                      <a:lnTo>
                        <a:pt x="5" y="1131"/>
                      </a:lnTo>
                      <a:close/>
                      <a:moveTo>
                        <a:pt x="5" y="1164"/>
                      </a:moveTo>
                      <a:lnTo>
                        <a:pt x="5" y="1183"/>
                      </a:lnTo>
                      <a:lnTo>
                        <a:pt x="0" y="1183"/>
                      </a:lnTo>
                      <a:lnTo>
                        <a:pt x="0" y="1164"/>
                      </a:lnTo>
                      <a:lnTo>
                        <a:pt x="5" y="1164"/>
                      </a:lnTo>
                      <a:close/>
                      <a:moveTo>
                        <a:pt x="5" y="1197"/>
                      </a:moveTo>
                      <a:lnTo>
                        <a:pt x="5" y="1216"/>
                      </a:lnTo>
                      <a:lnTo>
                        <a:pt x="0" y="1216"/>
                      </a:lnTo>
                      <a:lnTo>
                        <a:pt x="0" y="1197"/>
                      </a:lnTo>
                      <a:lnTo>
                        <a:pt x="5" y="1197"/>
                      </a:lnTo>
                      <a:close/>
                      <a:moveTo>
                        <a:pt x="5" y="1230"/>
                      </a:moveTo>
                      <a:lnTo>
                        <a:pt x="5" y="1249"/>
                      </a:lnTo>
                      <a:lnTo>
                        <a:pt x="0" y="1249"/>
                      </a:lnTo>
                      <a:lnTo>
                        <a:pt x="0" y="1230"/>
                      </a:lnTo>
                      <a:lnTo>
                        <a:pt x="5" y="1230"/>
                      </a:lnTo>
                      <a:close/>
                      <a:moveTo>
                        <a:pt x="5" y="1264"/>
                      </a:moveTo>
                      <a:lnTo>
                        <a:pt x="5" y="1283"/>
                      </a:lnTo>
                      <a:lnTo>
                        <a:pt x="0" y="1283"/>
                      </a:lnTo>
                      <a:lnTo>
                        <a:pt x="0" y="1264"/>
                      </a:lnTo>
                      <a:lnTo>
                        <a:pt x="5" y="1264"/>
                      </a:lnTo>
                      <a:close/>
                      <a:moveTo>
                        <a:pt x="5" y="1297"/>
                      </a:moveTo>
                      <a:lnTo>
                        <a:pt x="5" y="1316"/>
                      </a:lnTo>
                      <a:lnTo>
                        <a:pt x="0" y="1316"/>
                      </a:lnTo>
                      <a:lnTo>
                        <a:pt x="0" y="1297"/>
                      </a:lnTo>
                      <a:lnTo>
                        <a:pt x="5" y="1297"/>
                      </a:lnTo>
                      <a:close/>
                      <a:moveTo>
                        <a:pt x="5" y="1330"/>
                      </a:moveTo>
                      <a:lnTo>
                        <a:pt x="5" y="1349"/>
                      </a:lnTo>
                      <a:lnTo>
                        <a:pt x="0" y="1349"/>
                      </a:lnTo>
                      <a:lnTo>
                        <a:pt x="0" y="1330"/>
                      </a:lnTo>
                      <a:lnTo>
                        <a:pt x="5" y="1330"/>
                      </a:lnTo>
                      <a:close/>
                      <a:moveTo>
                        <a:pt x="5" y="1363"/>
                      </a:moveTo>
                      <a:lnTo>
                        <a:pt x="5" y="1382"/>
                      </a:lnTo>
                      <a:lnTo>
                        <a:pt x="0" y="1382"/>
                      </a:lnTo>
                      <a:lnTo>
                        <a:pt x="0" y="1363"/>
                      </a:lnTo>
                      <a:lnTo>
                        <a:pt x="5" y="1363"/>
                      </a:lnTo>
                      <a:close/>
                      <a:moveTo>
                        <a:pt x="5" y="1397"/>
                      </a:moveTo>
                      <a:lnTo>
                        <a:pt x="5" y="1416"/>
                      </a:lnTo>
                      <a:lnTo>
                        <a:pt x="0" y="1416"/>
                      </a:lnTo>
                      <a:lnTo>
                        <a:pt x="0" y="1397"/>
                      </a:lnTo>
                      <a:lnTo>
                        <a:pt x="5" y="1397"/>
                      </a:lnTo>
                      <a:close/>
                      <a:moveTo>
                        <a:pt x="5" y="1430"/>
                      </a:moveTo>
                      <a:lnTo>
                        <a:pt x="5" y="1449"/>
                      </a:lnTo>
                      <a:lnTo>
                        <a:pt x="0" y="1449"/>
                      </a:lnTo>
                      <a:lnTo>
                        <a:pt x="0" y="1430"/>
                      </a:lnTo>
                      <a:lnTo>
                        <a:pt x="5" y="1430"/>
                      </a:lnTo>
                      <a:close/>
                      <a:moveTo>
                        <a:pt x="5" y="1463"/>
                      </a:moveTo>
                      <a:lnTo>
                        <a:pt x="5" y="1482"/>
                      </a:lnTo>
                      <a:lnTo>
                        <a:pt x="0" y="1482"/>
                      </a:lnTo>
                      <a:lnTo>
                        <a:pt x="0" y="1463"/>
                      </a:lnTo>
                      <a:lnTo>
                        <a:pt x="5" y="1463"/>
                      </a:lnTo>
                      <a:close/>
                      <a:moveTo>
                        <a:pt x="5" y="1496"/>
                      </a:moveTo>
                      <a:lnTo>
                        <a:pt x="5" y="1515"/>
                      </a:lnTo>
                      <a:lnTo>
                        <a:pt x="0" y="1515"/>
                      </a:lnTo>
                      <a:lnTo>
                        <a:pt x="0" y="1496"/>
                      </a:lnTo>
                      <a:lnTo>
                        <a:pt x="5" y="1496"/>
                      </a:lnTo>
                      <a:close/>
                      <a:moveTo>
                        <a:pt x="5" y="1530"/>
                      </a:moveTo>
                      <a:lnTo>
                        <a:pt x="5" y="1549"/>
                      </a:lnTo>
                      <a:lnTo>
                        <a:pt x="0" y="1549"/>
                      </a:lnTo>
                      <a:lnTo>
                        <a:pt x="0" y="1530"/>
                      </a:lnTo>
                      <a:lnTo>
                        <a:pt x="5" y="1530"/>
                      </a:lnTo>
                      <a:close/>
                      <a:moveTo>
                        <a:pt x="5" y="1563"/>
                      </a:moveTo>
                      <a:lnTo>
                        <a:pt x="5" y="1582"/>
                      </a:lnTo>
                      <a:lnTo>
                        <a:pt x="0" y="1582"/>
                      </a:lnTo>
                      <a:lnTo>
                        <a:pt x="0" y="1563"/>
                      </a:lnTo>
                      <a:lnTo>
                        <a:pt x="5" y="1563"/>
                      </a:lnTo>
                      <a:close/>
                      <a:moveTo>
                        <a:pt x="5" y="1596"/>
                      </a:moveTo>
                      <a:lnTo>
                        <a:pt x="5" y="1615"/>
                      </a:lnTo>
                      <a:lnTo>
                        <a:pt x="0" y="1615"/>
                      </a:lnTo>
                      <a:lnTo>
                        <a:pt x="0" y="1596"/>
                      </a:lnTo>
                      <a:lnTo>
                        <a:pt x="5" y="1596"/>
                      </a:lnTo>
                      <a:close/>
                      <a:moveTo>
                        <a:pt x="5" y="1629"/>
                      </a:moveTo>
                      <a:lnTo>
                        <a:pt x="5" y="1648"/>
                      </a:lnTo>
                      <a:lnTo>
                        <a:pt x="0" y="1648"/>
                      </a:lnTo>
                      <a:lnTo>
                        <a:pt x="0" y="1629"/>
                      </a:lnTo>
                      <a:lnTo>
                        <a:pt x="5" y="1629"/>
                      </a:lnTo>
                      <a:close/>
                      <a:moveTo>
                        <a:pt x="5" y="1663"/>
                      </a:moveTo>
                      <a:lnTo>
                        <a:pt x="5" y="1682"/>
                      </a:lnTo>
                      <a:lnTo>
                        <a:pt x="0" y="1682"/>
                      </a:lnTo>
                      <a:lnTo>
                        <a:pt x="0" y="1663"/>
                      </a:lnTo>
                      <a:lnTo>
                        <a:pt x="5" y="1663"/>
                      </a:lnTo>
                      <a:close/>
                      <a:moveTo>
                        <a:pt x="5" y="1696"/>
                      </a:moveTo>
                      <a:lnTo>
                        <a:pt x="5" y="1715"/>
                      </a:lnTo>
                      <a:lnTo>
                        <a:pt x="0" y="1715"/>
                      </a:lnTo>
                      <a:lnTo>
                        <a:pt x="0" y="1696"/>
                      </a:lnTo>
                      <a:lnTo>
                        <a:pt x="5" y="1696"/>
                      </a:lnTo>
                      <a:close/>
                      <a:moveTo>
                        <a:pt x="5" y="1729"/>
                      </a:moveTo>
                      <a:lnTo>
                        <a:pt x="5" y="1748"/>
                      </a:lnTo>
                      <a:lnTo>
                        <a:pt x="0" y="1748"/>
                      </a:lnTo>
                      <a:lnTo>
                        <a:pt x="0" y="1729"/>
                      </a:lnTo>
                      <a:lnTo>
                        <a:pt x="5" y="1729"/>
                      </a:lnTo>
                      <a:close/>
                      <a:moveTo>
                        <a:pt x="5" y="1762"/>
                      </a:moveTo>
                      <a:lnTo>
                        <a:pt x="5" y="1781"/>
                      </a:lnTo>
                      <a:lnTo>
                        <a:pt x="0" y="1781"/>
                      </a:lnTo>
                      <a:lnTo>
                        <a:pt x="0" y="1762"/>
                      </a:lnTo>
                      <a:lnTo>
                        <a:pt x="5" y="1762"/>
                      </a:lnTo>
                      <a:close/>
                      <a:moveTo>
                        <a:pt x="5" y="1796"/>
                      </a:moveTo>
                      <a:lnTo>
                        <a:pt x="5" y="1815"/>
                      </a:lnTo>
                      <a:lnTo>
                        <a:pt x="0" y="1815"/>
                      </a:lnTo>
                      <a:lnTo>
                        <a:pt x="0" y="1796"/>
                      </a:lnTo>
                      <a:lnTo>
                        <a:pt x="5" y="1796"/>
                      </a:lnTo>
                      <a:close/>
                      <a:moveTo>
                        <a:pt x="5" y="1829"/>
                      </a:moveTo>
                      <a:lnTo>
                        <a:pt x="5" y="1848"/>
                      </a:lnTo>
                      <a:lnTo>
                        <a:pt x="0" y="1848"/>
                      </a:lnTo>
                      <a:lnTo>
                        <a:pt x="0" y="1829"/>
                      </a:lnTo>
                      <a:lnTo>
                        <a:pt x="5" y="1829"/>
                      </a:lnTo>
                      <a:close/>
                      <a:moveTo>
                        <a:pt x="5" y="1862"/>
                      </a:moveTo>
                      <a:lnTo>
                        <a:pt x="5" y="1881"/>
                      </a:lnTo>
                      <a:lnTo>
                        <a:pt x="0" y="1881"/>
                      </a:lnTo>
                      <a:lnTo>
                        <a:pt x="0" y="1862"/>
                      </a:lnTo>
                      <a:lnTo>
                        <a:pt x="5" y="1862"/>
                      </a:lnTo>
                      <a:close/>
                      <a:moveTo>
                        <a:pt x="5" y="1895"/>
                      </a:moveTo>
                      <a:lnTo>
                        <a:pt x="5" y="1914"/>
                      </a:lnTo>
                      <a:lnTo>
                        <a:pt x="0" y="1914"/>
                      </a:lnTo>
                      <a:lnTo>
                        <a:pt x="0" y="1895"/>
                      </a:lnTo>
                      <a:lnTo>
                        <a:pt x="5" y="1895"/>
                      </a:lnTo>
                      <a:close/>
                      <a:moveTo>
                        <a:pt x="5" y="1929"/>
                      </a:moveTo>
                      <a:lnTo>
                        <a:pt x="5" y="1948"/>
                      </a:lnTo>
                      <a:lnTo>
                        <a:pt x="0" y="1948"/>
                      </a:lnTo>
                      <a:lnTo>
                        <a:pt x="0" y="1929"/>
                      </a:lnTo>
                      <a:lnTo>
                        <a:pt x="5" y="1929"/>
                      </a:lnTo>
                      <a:close/>
                      <a:moveTo>
                        <a:pt x="5" y="1962"/>
                      </a:moveTo>
                      <a:lnTo>
                        <a:pt x="5" y="1981"/>
                      </a:lnTo>
                      <a:lnTo>
                        <a:pt x="0" y="1981"/>
                      </a:lnTo>
                      <a:lnTo>
                        <a:pt x="0" y="1962"/>
                      </a:lnTo>
                      <a:lnTo>
                        <a:pt x="5" y="1962"/>
                      </a:lnTo>
                      <a:close/>
                      <a:moveTo>
                        <a:pt x="5" y="1995"/>
                      </a:moveTo>
                      <a:lnTo>
                        <a:pt x="5" y="2014"/>
                      </a:lnTo>
                      <a:lnTo>
                        <a:pt x="0" y="2014"/>
                      </a:lnTo>
                      <a:lnTo>
                        <a:pt x="0" y="1995"/>
                      </a:lnTo>
                      <a:lnTo>
                        <a:pt x="5" y="1995"/>
                      </a:lnTo>
                      <a:close/>
                      <a:moveTo>
                        <a:pt x="5" y="2028"/>
                      </a:moveTo>
                      <a:lnTo>
                        <a:pt x="5" y="2047"/>
                      </a:lnTo>
                      <a:lnTo>
                        <a:pt x="0" y="2047"/>
                      </a:lnTo>
                      <a:lnTo>
                        <a:pt x="0" y="2028"/>
                      </a:lnTo>
                      <a:lnTo>
                        <a:pt x="5" y="2028"/>
                      </a:lnTo>
                      <a:close/>
                      <a:moveTo>
                        <a:pt x="5" y="2062"/>
                      </a:moveTo>
                      <a:lnTo>
                        <a:pt x="5" y="2081"/>
                      </a:lnTo>
                      <a:lnTo>
                        <a:pt x="0" y="2081"/>
                      </a:lnTo>
                      <a:lnTo>
                        <a:pt x="0" y="2062"/>
                      </a:lnTo>
                      <a:lnTo>
                        <a:pt x="5" y="2062"/>
                      </a:lnTo>
                      <a:close/>
                      <a:moveTo>
                        <a:pt x="5" y="2095"/>
                      </a:moveTo>
                      <a:lnTo>
                        <a:pt x="5" y="2114"/>
                      </a:lnTo>
                      <a:lnTo>
                        <a:pt x="0" y="2114"/>
                      </a:lnTo>
                      <a:lnTo>
                        <a:pt x="0" y="2095"/>
                      </a:lnTo>
                      <a:lnTo>
                        <a:pt x="5" y="2095"/>
                      </a:lnTo>
                      <a:close/>
                      <a:moveTo>
                        <a:pt x="5" y="2128"/>
                      </a:moveTo>
                      <a:lnTo>
                        <a:pt x="5" y="2147"/>
                      </a:lnTo>
                      <a:lnTo>
                        <a:pt x="0" y="2147"/>
                      </a:lnTo>
                      <a:lnTo>
                        <a:pt x="0" y="2128"/>
                      </a:lnTo>
                      <a:lnTo>
                        <a:pt x="5" y="2128"/>
                      </a:lnTo>
                      <a:close/>
                      <a:moveTo>
                        <a:pt x="5" y="2161"/>
                      </a:moveTo>
                      <a:lnTo>
                        <a:pt x="5" y="2180"/>
                      </a:lnTo>
                      <a:lnTo>
                        <a:pt x="0" y="2180"/>
                      </a:lnTo>
                      <a:lnTo>
                        <a:pt x="0" y="2161"/>
                      </a:lnTo>
                      <a:lnTo>
                        <a:pt x="5" y="2161"/>
                      </a:lnTo>
                      <a:close/>
                      <a:moveTo>
                        <a:pt x="5" y="2195"/>
                      </a:moveTo>
                      <a:lnTo>
                        <a:pt x="5" y="2214"/>
                      </a:lnTo>
                      <a:lnTo>
                        <a:pt x="0" y="2214"/>
                      </a:lnTo>
                      <a:lnTo>
                        <a:pt x="0" y="2195"/>
                      </a:lnTo>
                      <a:lnTo>
                        <a:pt x="5" y="2195"/>
                      </a:lnTo>
                      <a:close/>
                      <a:moveTo>
                        <a:pt x="5" y="2228"/>
                      </a:moveTo>
                      <a:lnTo>
                        <a:pt x="5" y="2247"/>
                      </a:lnTo>
                      <a:lnTo>
                        <a:pt x="0" y="2247"/>
                      </a:lnTo>
                      <a:lnTo>
                        <a:pt x="0" y="2228"/>
                      </a:lnTo>
                      <a:lnTo>
                        <a:pt x="5" y="2228"/>
                      </a:lnTo>
                      <a:close/>
                      <a:moveTo>
                        <a:pt x="5" y="2261"/>
                      </a:moveTo>
                      <a:lnTo>
                        <a:pt x="5" y="2280"/>
                      </a:lnTo>
                      <a:lnTo>
                        <a:pt x="0" y="2280"/>
                      </a:lnTo>
                      <a:lnTo>
                        <a:pt x="0" y="2261"/>
                      </a:lnTo>
                      <a:lnTo>
                        <a:pt x="5" y="2261"/>
                      </a:lnTo>
                      <a:close/>
                      <a:moveTo>
                        <a:pt x="5" y="2294"/>
                      </a:moveTo>
                      <a:lnTo>
                        <a:pt x="5" y="2313"/>
                      </a:lnTo>
                      <a:lnTo>
                        <a:pt x="0" y="2313"/>
                      </a:lnTo>
                      <a:lnTo>
                        <a:pt x="0" y="2294"/>
                      </a:lnTo>
                      <a:lnTo>
                        <a:pt x="5" y="2294"/>
                      </a:lnTo>
                      <a:close/>
                      <a:moveTo>
                        <a:pt x="5" y="2328"/>
                      </a:moveTo>
                      <a:lnTo>
                        <a:pt x="5" y="2337"/>
                      </a:lnTo>
                      <a:lnTo>
                        <a:pt x="0" y="2337"/>
                      </a:lnTo>
                      <a:lnTo>
                        <a:pt x="0" y="2328"/>
                      </a:lnTo>
                      <a:lnTo>
                        <a:pt x="5" y="2328"/>
                      </a:lnTo>
                      <a:close/>
                    </a:path>
                  </a:pathLst>
                </a:custGeom>
                <a:solidFill>
                  <a:srgbClr val="000000"/>
                </a:solidFill>
                <a:ln w="0" cap="flat">
                  <a:solidFill>
                    <a:srgbClr val="E0A366"/>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51">
                  <a:extLst>
                    <a:ext uri="{FF2B5EF4-FFF2-40B4-BE49-F238E27FC236}">
                      <a16:creationId xmlns:a16="http://schemas.microsoft.com/office/drawing/2014/main" id="{35D9AF3E-4991-2D7C-8781-5039629BB5DD}"/>
                    </a:ext>
                  </a:extLst>
                </p:cNvPr>
                <p:cNvSpPr>
                  <a:spLocks noEditPoints="1"/>
                </p:cNvSpPr>
                <p:nvPr/>
              </p:nvSpPr>
              <p:spPr bwMode="auto">
                <a:xfrm>
                  <a:off x="6417838" y="1258968"/>
                  <a:ext cx="7938" cy="3709988"/>
                </a:xfrm>
                <a:custGeom>
                  <a:avLst/>
                  <a:gdLst>
                    <a:gd name="T0" fmla="*/ 5 w 5"/>
                    <a:gd name="T1" fmla="*/ 33 h 2337"/>
                    <a:gd name="T2" fmla="*/ 5 w 5"/>
                    <a:gd name="T3" fmla="*/ 85 h 2337"/>
                    <a:gd name="T4" fmla="*/ 0 w 5"/>
                    <a:gd name="T5" fmla="*/ 119 h 2337"/>
                    <a:gd name="T6" fmla="*/ 0 w 5"/>
                    <a:gd name="T7" fmla="*/ 133 h 2337"/>
                    <a:gd name="T8" fmla="*/ 5 w 5"/>
                    <a:gd name="T9" fmla="*/ 166 h 2337"/>
                    <a:gd name="T10" fmla="*/ 5 w 5"/>
                    <a:gd name="T11" fmla="*/ 233 h 2337"/>
                    <a:gd name="T12" fmla="*/ 5 w 5"/>
                    <a:gd name="T13" fmla="*/ 285 h 2337"/>
                    <a:gd name="T14" fmla="*/ 0 w 5"/>
                    <a:gd name="T15" fmla="*/ 318 h 2337"/>
                    <a:gd name="T16" fmla="*/ 0 w 5"/>
                    <a:gd name="T17" fmla="*/ 332 h 2337"/>
                    <a:gd name="T18" fmla="*/ 5 w 5"/>
                    <a:gd name="T19" fmla="*/ 366 h 2337"/>
                    <a:gd name="T20" fmla="*/ 5 w 5"/>
                    <a:gd name="T21" fmla="*/ 432 h 2337"/>
                    <a:gd name="T22" fmla="*/ 5 w 5"/>
                    <a:gd name="T23" fmla="*/ 484 h 2337"/>
                    <a:gd name="T24" fmla="*/ 0 w 5"/>
                    <a:gd name="T25" fmla="*/ 518 h 2337"/>
                    <a:gd name="T26" fmla="*/ 0 w 5"/>
                    <a:gd name="T27" fmla="*/ 532 h 2337"/>
                    <a:gd name="T28" fmla="*/ 5 w 5"/>
                    <a:gd name="T29" fmla="*/ 565 h 2337"/>
                    <a:gd name="T30" fmla="*/ 5 w 5"/>
                    <a:gd name="T31" fmla="*/ 632 h 2337"/>
                    <a:gd name="T32" fmla="*/ 5 w 5"/>
                    <a:gd name="T33" fmla="*/ 684 h 2337"/>
                    <a:gd name="T34" fmla="*/ 0 w 5"/>
                    <a:gd name="T35" fmla="*/ 717 h 2337"/>
                    <a:gd name="T36" fmla="*/ 0 w 5"/>
                    <a:gd name="T37" fmla="*/ 731 h 2337"/>
                    <a:gd name="T38" fmla="*/ 5 w 5"/>
                    <a:gd name="T39" fmla="*/ 765 h 2337"/>
                    <a:gd name="T40" fmla="*/ 5 w 5"/>
                    <a:gd name="T41" fmla="*/ 831 h 2337"/>
                    <a:gd name="T42" fmla="*/ 5 w 5"/>
                    <a:gd name="T43" fmla="*/ 883 h 2337"/>
                    <a:gd name="T44" fmla="*/ 0 w 5"/>
                    <a:gd name="T45" fmla="*/ 917 h 2337"/>
                    <a:gd name="T46" fmla="*/ 0 w 5"/>
                    <a:gd name="T47" fmla="*/ 931 h 2337"/>
                    <a:gd name="T48" fmla="*/ 5 w 5"/>
                    <a:gd name="T49" fmla="*/ 964 h 2337"/>
                    <a:gd name="T50" fmla="*/ 5 w 5"/>
                    <a:gd name="T51" fmla="*/ 1031 h 2337"/>
                    <a:gd name="T52" fmla="*/ 5 w 5"/>
                    <a:gd name="T53" fmla="*/ 1083 h 2337"/>
                    <a:gd name="T54" fmla="*/ 0 w 5"/>
                    <a:gd name="T55" fmla="*/ 1116 h 2337"/>
                    <a:gd name="T56" fmla="*/ 0 w 5"/>
                    <a:gd name="T57" fmla="*/ 1131 h 2337"/>
                    <a:gd name="T58" fmla="*/ 5 w 5"/>
                    <a:gd name="T59" fmla="*/ 1164 h 2337"/>
                    <a:gd name="T60" fmla="*/ 5 w 5"/>
                    <a:gd name="T61" fmla="*/ 1230 h 2337"/>
                    <a:gd name="T62" fmla="*/ 5 w 5"/>
                    <a:gd name="T63" fmla="*/ 1283 h 2337"/>
                    <a:gd name="T64" fmla="*/ 0 w 5"/>
                    <a:gd name="T65" fmla="*/ 1316 h 2337"/>
                    <a:gd name="T66" fmla="*/ 0 w 5"/>
                    <a:gd name="T67" fmla="*/ 1330 h 2337"/>
                    <a:gd name="T68" fmla="*/ 5 w 5"/>
                    <a:gd name="T69" fmla="*/ 1363 h 2337"/>
                    <a:gd name="T70" fmla="*/ 5 w 5"/>
                    <a:gd name="T71" fmla="*/ 1430 h 2337"/>
                    <a:gd name="T72" fmla="*/ 5 w 5"/>
                    <a:gd name="T73" fmla="*/ 1482 h 2337"/>
                    <a:gd name="T74" fmla="*/ 0 w 5"/>
                    <a:gd name="T75" fmla="*/ 1515 h 2337"/>
                    <a:gd name="T76" fmla="*/ 0 w 5"/>
                    <a:gd name="T77" fmla="*/ 1530 h 2337"/>
                    <a:gd name="T78" fmla="*/ 5 w 5"/>
                    <a:gd name="T79" fmla="*/ 1563 h 2337"/>
                    <a:gd name="T80" fmla="*/ 5 w 5"/>
                    <a:gd name="T81" fmla="*/ 1629 h 2337"/>
                    <a:gd name="T82" fmla="*/ 5 w 5"/>
                    <a:gd name="T83" fmla="*/ 1682 h 2337"/>
                    <a:gd name="T84" fmla="*/ 0 w 5"/>
                    <a:gd name="T85" fmla="*/ 1715 h 2337"/>
                    <a:gd name="T86" fmla="*/ 0 w 5"/>
                    <a:gd name="T87" fmla="*/ 1729 h 2337"/>
                    <a:gd name="T88" fmla="*/ 5 w 5"/>
                    <a:gd name="T89" fmla="*/ 1762 h 2337"/>
                    <a:gd name="T90" fmla="*/ 5 w 5"/>
                    <a:gd name="T91" fmla="*/ 1829 h 2337"/>
                    <a:gd name="T92" fmla="*/ 5 w 5"/>
                    <a:gd name="T93" fmla="*/ 1881 h 2337"/>
                    <a:gd name="T94" fmla="*/ 0 w 5"/>
                    <a:gd name="T95" fmla="*/ 1914 h 2337"/>
                    <a:gd name="T96" fmla="*/ 0 w 5"/>
                    <a:gd name="T97" fmla="*/ 1929 h 2337"/>
                    <a:gd name="T98" fmla="*/ 5 w 5"/>
                    <a:gd name="T99" fmla="*/ 1962 h 2337"/>
                    <a:gd name="T100" fmla="*/ 5 w 5"/>
                    <a:gd name="T101" fmla="*/ 2028 h 2337"/>
                    <a:gd name="T102" fmla="*/ 5 w 5"/>
                    <a:gd name="T103" fmla="*/ 2081 h 2337"/>
                    <a:gd name="T104" fmla="*/ 0 w 5"/>
                    <a:gd name="T105" fmla="*/ 2114 h 2337"/>
                    <a:gd name="T106" fmla="*/ 0 w 5"/>
                    <a:gd name="T107" fmla="*/ 2128 h 2337"/>
                    <a:gd name="T108" fmla="*/ 5 w 5"/>
                    <a:gd name="T109" fmla="*/ 2161 h 2337"/>
                    <a:gd name="T110" fmla="*/ 5 w 5"/>
                    <a:gd name="T111" fmla="*/ 2228 h 2337"/>
                    <a:gd name="T112" fmla="*/ 5 w 5"/>
                    <a:gd name="T113" fmla="*/ 2280 h 2337"/>
                    <a:gd name="T114" fmla="*/ 0 w 5"/>
                    <a:gd name="T115" fmla="*/ 2313 h 2337"/>
                    <a:gd name="T116" fmla="*/ 0 w 5"/>
                    <a:gd name="T117" fmla="*/ 2328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 h="2337">
                      <a:moveTo>
                        <a:pt x="5" y="0"/>
                      </a:moveTo>
                      <a:lnTo>
                        <a:pt x="5" y="19"/>
                      </a:lnTo>
                      <a:lnTo>
                        <a:pt x="0" y="19"/>
                      </a:lnTo>
                      <a:lnTo>
                        <a:pt x="0" y="0"/>
                      </a:lnTo>
                      <a:lnTo>
                        <a:pt x="5" y="0"/>
                      </a:lnTo>
                      <a:close/>
                      <a:moveTo>
                        <a:pt x="5" y="33"/>
                      </a:moveTo>
                      <a:lnTo>
                        <a:pt x="5" y="52"/>
                      </a:lnTo>
                      <a:lnTo>
                        <a:pt x="0" y="52"/>
                      </a:lnTo>
                      <a:lnTo>
                        <a:pt x="0" y="33"/>
                      </a:lnTo>
                      <a:lnTo>
                        <a:pt x="5" y="33"/>
                      </a:lnTo>
                      <a:close/>
                      <a:moveTo>
                        <a:pt x="5" y="66"/>
                      </a:moveTo>
                      <a:lnTo>
                        <a:pt x="5" y="85"/>
                      </a:lnTo>
                      <a:lnTo>
                        <a:pt x="0" y="85"/>
                      </a:lnTo>
                      <a:lnTo>
                        <a:pt x="0" y="66"/>
                      </a:lnTo>
                      <a:lnTo>
                        <a:pt x="5" y="66"/>
                      </a:lnTo>
                      <a:close/>
                      <a:moveTo>
                        <a:pt x="5" y="100"/>
                      </a:moveTo>
                      <a:lnTo>
                        <a:pt x="5" y="119"/>
                      </a:lnTo>
                      <a:lnTo>
                        <a:pt x="0" y="119"/>
                      </a:lnTo>
                      <a:lnTo>
                        <a:pt x="0" y="100"/>
                      </a:lnTo>
                      <a:lnTo>
                        <a:pt x="5" y="100"/>
                      </a:lnTo>
                      <a:close/>
                      <a:moveTo>
                        <a:pt x="5" y="133"/>
                      </a:moveTo>
                      <a:lnTo>
                        <a:pt x="5" y="152"/>
                      </a:lnTo>
                      <a:lnTo>
                        <a:pt x="0" y="152"/>
                      </a:lnTo>
                      <a:lnTo>
                        <a:pt x="0" y="133"/>
                      </a:lnTo>
                      <a:lnTo>
                        <a:pt x="5" y="133"/>
                      </a:lnTo>
                      <a:close/>
                      <a:moveTo>
                        <a:pt x="5" y="166"/>
                      </a:moveTo>
                      <a:lnTo>
                        <a:pt x="5" y="185"/>
                      </a:lnTo>
                      <a:lnTo>
                        <a:pt x="0" y="185"/>
                      </a:lnTo>
                      <a:lnTo>
                        <a:pt x="0" y="166"/>
                      </a:lnTo>
                      <a:lnTo>
                        <a:pt x="5" y="166"/>
                      </a:lnTo>
                      <a:close/>
                      <a:moveTo>
                        <a:pt x="5" y="199"/>
                      </a:moveTo>
                      <a:lnTo>
                        <a:pt x="5" y="218"/>
                      </a:lnTo>
                      <a:lnTo>
                        <a:pt x="0" y="218"/>
                      </a:lnTo>
                      <a:lnTo>
                        <a:pt x="0" y="199"/>
                      </a:lnTo>
                      <a:lnTo>
                        <a:pt x="5" y="199"/>
                      </a:lnTo>
                      <a:close/>
                      <a:moveTo>
                        <a:pt x="5" y="233"/>
                      </a:moveTo>
                      <a:lnTo>
                        <a:pt x="5" y="252"/>
                      </a:lnTo>
                      <a:lnTo>
                        <a:pt x="0" y="252"/>
                      </a:lnTo>
                      <a:lnTo>
                        <a:pt x="0" y="233"/>
                      </a:lnTo>
                      <a:lnTo>
                        <a:pt x="5" y="233"/>
                      </a:lnTo>
                      <a:close/>
                      <a:moveTo>
                        <a:pt x="5" y="266"/>
                      </a:moveTo>
                      <a:lnTo>
                        <a:pt x="5" y="285"/>
                      </a:lnTo>
                      <a:lnTo>
                        <a:pt x="0" y="285"/>
                      </a:lnTo>
                      <a:lnTo>
                        <a:pt x="0" y="266"/>
                      </a:lnTo>
                      <a:lnTo>
                        <a:pt x="5" y="266"/>
                      </a:lnTo>
                      <a:close/>
                      <a:moveTo>
                        <a:pt x="5" y="299"/>
                      </a:moveTo>
                      <a:lnTo>
                        <a:pt x="5" y="318"/>
                      </a:lnTo>
                      <a:lnTo>
                        <a:pt x="0" y="318"/>
                      </a:lnTo>
                      <a:lnTo>
                        <a:pt x="0" y="299"/>
                      </a:lnTo>
                      <a:lnTo>
                        <a:pt x="5" y="299"/>
                      </a:lnTo>
                      <a:close/>
                      <a:moveTo>
                        <a:pt x="5" y="332"/>
                      </a:moveTo>
                      <a:lnTo>
                        <a:pt x="5" y="351"/>
                      </a:lnTo>
                      <a:lnTo>
                        <a:pt x="0" y="351"/>
                      </a:lnTo>
                      <a:lnTo>
                        <a:pt x="0" y="332"/>
                      </a:lnTo>
                      <a:lnTo>
                        <a:pt x="5" y="332"/>
                      </a:lnTo>
                      <a:close/>
                      <a:moveTo>
                        <a:pt x="5" y="366"/>
                      </a:moveTo>
                      <a:lnTo>
                        <a:pt x="5" y="385"/>
                      </a:lnTo>
                      <a:lnTo>
                        <a:pt x="0" y="385"/>
                      </a:lnTo>
                      <a:lnTo>
                        <a:pt x="0" y="366"/>
                      </a:lnTo>
                      <a:lnTo>
                        <a:pt x="5" y="366"/>
                      </a:lnTo>
                      <a:close/>
                      <a:moveTo>
                        <a:pt x="5" y="399"/>
                      </a:moveTo>
                      <a:lnTo>
                        <a:pt x="5" y="418"/>
                      </a:lnTo>
                      <a:lnTo>
                        <a:pt x="0" y="418"/>
                      </a:lnTo>
                      <a:lnTo>
                        <a:pt x="0" y="399"/>
                      </a:lnTo>
                      <a:lnTo>
                        <a:pt x="5" y="399"/>
                      </a:lnTo>
                      <a:close/>
                      <a:moveTo>
                        <a:pt x="5" y="432"/>
                      </a:moveTo>
                      <a:lnTo>
                        <a:pt x="5" y="451"/>
                      </a:lnTo>
                      <a:lnTo>
                        <a:pt x="0" y="451"/>
                      </a:lnTo>
                      <a:lnTo>
                        <a:pt x="0" y="432"/>
                      </a:lnTo>
                      <a:lnTo>
                        <a:pt x="5" y="432"/>
                      </a:lnTo>
                      <a:close/>
                      <a:moveTo>
                        <a:pt x="5" y="465"/>
                      </a:moveTo>
                      <a:lnTo>
                        <a:pt x="5" y="484"/>
                      </a:lnTo>
                      <a:lnTo>
                        <a:pt x="0" y="484"/>
                      </a:lnTo>
                      <a:lnTo>
                        <a:pt x="0" y="465"/>
                      </a:lnTo>
                      <a:lnTo>
                        <a:pt x="5" y="465"/>
                      </a:lnTo>
                      <a:close/>
                      <a:moveTo>
                        <a:pt x="5" y="499"/>
                      </a:moveTo>
                      <a:lnTo>
                        <a:pt x="5" y="518"/>
                      </a:lnTo>
                      <a:lnTo>
                        <a:pt x="0" y="518"/>
                      </a:lnTo>
                      <a:lnTo>
                        <a:pt x="0" y="499"/>
                      </a:lnTo>
                      <a:lnTo>
                        <a:pt x="5" y="499"/>
                      </a:lnTo>
                      <a:close/>
                      <a:moveTo>
                        <a:pt x="5" y="532"/>
                      </a:moveTo>
                      <a:lnTo>
                        <a:pt x="5" y="551"/>
                      </a:lnTo>
                      <a:lnTo>
                        <a:pt x="0" y="551"/>
                      </a:lnTo>
                      <a:lnTo>
                        <a:pt x="0" y="532"/>
                      </a:lnTo>
                      <a:lnTo>
                        <a:pt x="5" y="532"/>
                      </a:lnTo>
                      <a:close/>
                      <a:moveTo>
                        <a:pt x="5" y="565"/>
                      </a:moveTo>
                      <a:lnTo>
                        <a:pt x="5" y="584"/>
                      </a:lnTo>
                      <a:lnTo>
                        <a:pt x="0" y="584"/>
                      </a:lnTo>
                      <a:lnTo>
                        <a:pt x="0" y="565"/>
                      </a:lnTo>
                      <a:lnTo>
                        <a:pt x="5" y="565"/>
                      </a:lnTo>
                      <a:close/>
                      <a:moveTo>
                        <a:pt x="5" y="598"/>
                      </a:moveTo>
                      <a:lnTo>
                        <a:pt x="5" y="617"/>
                      </a:lnTo>
                      <a:lnTo>
                        <a:pt x="0" y="617"/>
                      </a:lnTo>
                      <a:lnTo>
                        <a:pt x="0" y="598"/>
                      </a:lnTo>
                      <a:lnTo>
                        <a:pt x="5" y="598"/>
                      </a:lnTo>
                      <a:close/>
                      <a:moveTo>
                        <a:pt x="5" y="632"/>
                      </a:moveTo>
                      <a:lnTo>
                        <a:pt x="5" y="651"/>
                      </a:lnTo>
                      <a:lnTo>
                        <a:pt x="0" y="651"/>
                      </a:lnTo>
                      <a:lnTo>
                        <a:pt x="0" y="632"/>
                      </a:lnTo>
                      <a:lnTo>
                        <a:pt x="5" y="632"/>
                      </a:lnTo>
                      <a:close/>
                      <a:moveTo>
                        <a:pt x="5" y="665"/>
                      </a:moveTo>
                      <a:lnTo>
                        <a:pt x="5" y="684"/>
                      </a:lnTo>
                      <a:lnTo>
                        <a:pt x="0" y="684"/>
                      </a:lnTo>
                      <a:lnTo>
                        <a:pt x="0" y="665"/>
                      </a:lnTo>
                      <a:lnTo>
                        <a:pt x="5" y="665"/>
                      </a:lnTo>
                      <a:close/>
                      <a:moveTo>
                        <a:pt x="5" y="698"/>
                      </a:moveTo>
                      <a:lnTo>
                        <a:pt x="5" y="717"/>
                      </a:lnTo>
                      <a:lnTo>
                        <a:pt x="0" y="717"/>
                      </a:lnTo>
                      <a:lnTo>
                        <a:pt x="0" y="698"/>
                      </a:lnTo>
                      <a:lnTo>
                        <a:pt x="5" y="698"/>
                      </a:lnTo>
                      <a:close/>
                      <a:moveTo>
                        <a:pt x="5" y="731"/>
                      </a:moveTo>
                      <a:lnTo>
                        <a:pt x="5" y="750"/>
                      </a:lnTo>
                      <a:lnTo>
                        <a:pt x="0" y="750"/>
                      </a:lnTo>
                      <a:lnTo>
                        <a:pt x="0" y="731"/>
                      </a:lnTo>
                      <a:lnTo>
                        <a:pt x="5" y="731"/>
                      </a:lnTo>
                      <a:close/>
                      <a:moveTo>
                        <a:pt x="5" y="765"/>
                      </a:moveTo>
                      <a:lnTo>
                        <a:pt x="5" y="784"/>
                      </a:lnTo>
                      <a:lnTo>
                        <a:pt x="0" y="784"/>
                      </a:lnTo>
                      <a:lnTo>
                        <a:pt x="0" y="765"/>
                      </a:lnTo>
                      <a:lnTo>
                        <a:pt x="5" y="765"/>
                      </a:lnTo>
                      <a:close/>
                      <a:moveTo>
                        <a:pt x="5" y="798"/>
                      </a:moveTo>
                      <a:lnTo>
                        <a:pt x="5" y="817"/>
                      </a:lnTo>
                      <a:lnTo>
                        <a:pt x="0" y="817"/>
                      </a:lnTo>
                      <a:lnTo>
                        <a:pt x="0" y="798"/>
                      </a:lnTo>
                      <a:lnTo>
                        <a:pt x="5" y="798"/>
                      </a:lnTo>
                      <a:close/>
                      <a:moveTo>
                        <a:pt x="5" y="831"/>
                      </a:moveTo>
                      <a:lnTo>
                        <a:pt x="5" y="850"/>
                      </a:lnTo>
                      <a:lnTo>
                        <a:pt x="0" y="850"/>
                      </a:lnTo>
                      <a:lnTo>
                        <a:pt x="0" y="831"/>
                      </a:lnTo>
                      <a:lnTo>
                        <a:pt x="5" y="831"/>
                      </a:lnTo>
                      <a:close/>
                      <a:moveTo>
                        <a:pt x="5" y="864"/>
                      </a:moveTo>
                      <a:lnTo>
                        <a:pt x="5" y="883"/>
                      </a:lnTo>
                      <a:lnTo>
                        <a:pt x="0" y="883"/>
                      </a:lnTo>
                      <a:lnTo>
                        <a:pt x="0" y="864"/>
                      </a:lnTo>
                      <a:lnTo>
                        <a:pt x="5" y="864"/>
                      </a:lnTo>
                      <a:close/>
                      <a:moveTo>
                        <a:pt x="5" y="898"/>
                      </a:moveTo>
                      <a:lnTo>
                        <a:pt x="5" y="917"/>
                      </a:lnTo>
                      <a:lnTo>
                        <a:pt x="0" y="917"/>
                      </a:lnTo>
                      <a:lnTo>
                        <a:pt x="0" y="898"/>
                      </a:lnTo>
                      <a:lnTo>
                        <a:pt x="5" y="898"/>
                      </a:lnTo>
                      <a:close/>
                      <a:moveTo>
                        <a:pt x="5" y="931"/>
                      </a:moveTo>
                      <a:lnTo>
                        <a:pt x="5" y="950"/>
                      </a:lnTo>
                      <a:lnTo>
                        <a:pt x="0" y="950"/>
                      </a:lnTo>
                      <a:lnTo>
                        <a:pt x="0" y="931"/>
                      </a:lnTo>
                      <a:lnTo>
                        <a:pt x="5" y="931"/>
                      </a:lnTo>
                      <a:close/>
                      <a:moveTo>
                        <a:pt x="5" y="964"/>
                      </a:moveTo>
                      <a:lnTo>
                        <a:pt x="5" y="983"/>
                      </a:lnTo>
                      <a:lnTo>
                        <a:pt x="0" y="983"/>
                      </a:lnTo>
                      <a:lnTo>
                        <a:pt x="0" y="964"/>
                      </a:lnTo>
                      <a:lnTo>
                        <a:pt x="5" y="964"/>
                      </a:lnTo>
                      <a:close/>
                      <a:moveTo>
                        <a:pt x="5" y="998"/>
                      </a:moveTo>
                      <a:lnTo>
                        <a:pt x="5" y="1017"/>
                      </a:lnTo>
                      <a:lnTo>
                        <a:pt x="0" y="1017"/>
                      </a:lnTo>
                      <a:lnTo>
                        <a:pt x="0" y="998"/>
                      </a:lnTo>
                      <a:lnTo>
                        <a:pt x="5" y="998"/>
                      </a:lnTo>
                      <a:close/>
                      <a:moveTo>
                        <a:pt x="5" y="1031"/>
                      </a:moveTo>
                      <a:lnTo>
                        <a:pt x="5" y="1050"/>
                      </a:lnTo>
                      <a:lnTo>
                        <a:pt x="0" y="1050"/>
                      </a:lnTo>
                      <a:lnTo>
                        <a:pt x="0" y="1031"/>
                      </a:lnTo>
                      <a:lnTo>
                        <a:pt x="5" y="1031"/>
                      </a:lnTo>
                      <a:close/>
                      <a:moveTo>
                        <a:pt x="5" y="1064"/>
                      </a:moveTo>
                      <a:lnTo>
                        <a:pt x="5" y="1083"/>
                      </a:lnTo>
                      <a:lnTo>
                        <a:pt x="0" y="1083"/>
                      </a:lnTo>
                      <a:lnTo>
                        <a:pt x="0" y="1064"/>
                      </a:lnTo>
                      <a:lnTo>
                        <a:pt x="5" y="1064"/>
                      </a:lnTo>
                      <a:close/>
                      <a:moveTo>
                        <a:pt x="5" y="1097"/>
                      </a:moveTo>
                      <a:lnTo>
                        <a:pt x="5" y="1116"/>
                      </a:lnTo>
                      <a:lnTo>
                        <a:pt x="0" y="1116"/>
                      </a:lnTo>
                      <a:lnTo>
                        <a:pt x="0" y="1097"/>
                      </a:lnTo>
                      <a:lnTo>
                        <a:pt x="5" y="1097"/>
                      </a:lnTo>
                      <a:close/>
                      <a:moveTo>
                        <a:pt x="5" y="1131"/>
                      </a:moveTo>
                      <a:lnTo>
                        <a:pt x="5" y="1150"/>
                      </a:lnTo>
                      <a:lnTo>
                        <a:pt x="0" y="1150"/>
                      </a:lnTo>
                      <a:lnTo>
                        <a:pt x="0" y="1131"/>
                      </a:lnTo>
                      <a:lnTo>
                        <a:pt x="5" y="1131"/>
                      </a:lnTo>
                      <a:close/>
                      <a:moveTo>
                        <a:pt x="5" y="1164"/>
                      </a:moveTo>
                      <a:lnTo>
                        <a:pt x="5" y="1183"/>
                      </a:lnTo>
                      <a:lnTo>
                        <a:pt x="0" y="1183"/>
                      </a:lnTo>
                      <a:lnTo>
                        <a:pt x="0" y="1164"/>
                      </a:lnTo>
                      <a:lnTo>
                        <a:pt x="5" y="1164"/>
                      </a:lnTo>
                      <a:close/>
                      <a:moveTo>
                        <a:pt x="5" y="1197"/>
                      </a:moveTo>
                      <a:lnTo>
                        <a:pt x="5" y="1216"/>
                      </a:lnTo>
                      <a:lnTo>
                        <a:pt x="0" y="1216"/>
                      </a:lnTo>
                      <a:lnTo>
                        <a:pt x="0" y="1197"/>
                      </a:lnTo>
                      <a:lnTo>
                        <a:pt x="5" y="1197"/>
                      </a:lnTo>
                      <a:close/>
                      <a:moveTo>
                        <a:pt x="5" y="1230"/>
                      </a:moveTo>
                      <a:lnTo>
                        <a:pt x="5" y="1249"/>
                      </a:lnTo>
                      <a:lnTo>
                        <a:pt x="0" y="1249"/>
                      </a:lnTo>
                      <a:lnTo>
                        <a:pt x="0" y="1230"/>
                      </a:lnTo>
                      <a:lnTo>
                        <a:pt x="5" y="1230"/>
                      </a:lnTo>
                      <a:close/>
                      <a:moveTo>
                        <a:pt x="5" y="1264"/>
                      </a:moveTo>
                      <a:lnTo>
                        <a:pt x="5" y="1283"/>
                      </a:lnTo>
                      <a:lnTo>
                        <a:pt x="0" y="1283"/>
                      </a:lnTo>
                      <a:lnTo>
                        <a:pt x="0" y="1264"/>
                      </a:lnTo>
                      <a:lnTo>
                        <a:pt x="5" y="1264"/>
                      </a:lnTo>
                      <a:close/>
                      <a:moveTo>
                        <a:pt x="5" y="1297"/>
                      </a:moveTo>
                      <a:lnTo>
                        <a:pt x="5" y="1316"/>
                      </a:lnTo>
                      <a:lnTo>
                        <a:pt x="0" y="1316"/>
                      </a:lnTo>
                      <a:lnTo>
                        <a:pt x="0" y="1297"/>
                      </a:lnTo>
                      <a:lnTo>
                        <a:pt x="5" y="1297"/>
                      </a:lnTo>
                      <a:close/>
                      <a:moveTo>
                        <a:pt x="5" y="1330"/>
                      </a:moveTo>
                      <a:lnTo>
                        <a:pt x="5" y="1349"/>
                      </a:lnTo>
                      <a:lnTo>
                        <a:pt x="0" y="1349"/>
                      </a:lnTo>
                      <a:lnTo>
                        <a:pt x="0" y="1330"/>
                      </a:lnTo>
                      <a:lnTo>
                        <a:pt x="5" y="1330"/>
                      </a:lnTo>
                      <a:close/>
                      <a:moveTo>
                        <a:pt x="5" y="1363"/>
                      </a:moveTo>
                      <a:lnTo>
                        <a:pt x="5" y="1382"/>
                      </a:lnTo>
                      <a:lnTo>
                        <a:pt x="0" y="1382"/>
                      </a:lnTo>
                      <a:lnTo>
                        <a:pt x="0" y="1363"/>
                      </a:lnTo>
                      <a:lnTo>
                        <a:pt x="5" y="1363"/>
                      </a:lnTo>
                      <a:close/>
                      <a:moveTo>
                        <a:pt x="5" y="1397"/>
                      </a:moveTo>
                      <a:lnTo>
                        <a:pt x="5" y="1416"/>
                      </a:lnTo>
                      <a:lnTo>
                        <a:pt x="0" y="1416"/>
                      </a:lnTo>
                      <a:lnTo>
                        <a:pt x="0" y="1397"/>
                      </a:lnTo>
                      <a:lnTo>
                        <a:pt x="5" y="1397"/>
                      </a:lnTo>
                      <a:close/>
                      <a:moveTo>
                        <a:pt x="5" y="1430"/>
                      </a:moveTo>
                      <a:lnTo>
                        <a:pt x="5" y="1449"/>
                      </a:lnTo>
                      <a:lnTo>
                        <a:pt x="0" y="1449"/>
                      </a:lnTo>
                      <a:lnTo>
                        <a:pt x="0" y="1430"/>
                      </a:lnTo>
                      <a:lnTo>
                        <a:pt x="5" y="1430"/>
                      </a:lnTo>
                      <a:close/>
                      <a:moveTo>
                        <a:pt x="5" y="1463"/>
                      </a:moveTo>
                      <a:lnTo>
                        <a:pt x="5" y="1482"/>
                      </a:lnTo>
                      <a:lnTo>
                        <a:pt x="0" y="1482"/>
                      </a:lnTo>
                      <a:lnTo>
                        <a:pt x="0" y="1463"/>
                      </a:lnTo>
                      <a:lnTo>
                        <a:pt x="5" y="1463"/>
                      </a:lnTo>
                      <a:close/>
                      <a:moveTo>
                        <a:pt x="5" y="1496"/>
                      </a:moveTo>
                      <a:lnTo>
                        <a:pt x="5" y="1515"/>
                      </a:lnTo>
                      <a:lnTo>
                        <a:pt x="0" y="1515"/>
                      </a:lnTo>
                      <a:lnTo>
                        <a:pt x="0" y="1496"/>
                      </a:lnTo>
                      <a:lnTo>
                        <a:pt x="5" y="1496"/>
                      </a:lnTo>
                      <a:close/>
                      <a:moveTo>
                        <a:pt x="5" y="1530"/>
                      </a:moveTo>
                      <a:lnTo>
                        <a:pt x="5" y="1549"/>
                      </a:lnTo>
                      <a:lnTo>
                        <a:pt x="0" y="1549"/>
                      </a:lnTo>
                      <a:lnTo>
                        <a:pt x="0" y="1530"/>
                      </a:lnTo>
                      <a:lnTo>
                        <a:pt x="5" y="1530"/>
                      </a:lnTo>
                      <a:close/>
                      <a:moveTo>
                        <a:pt x="5" y="1563"/>
                      </a:moveTo>
                      <a:lnTo>
                        <a:pt x="5" y="1582"/>
                      </a:lnTo>
                      <a:lnTo>
                        <a:pt x="0" y="1582"/>
                      </a:lnTo>
                      <a:lnTo>
                        <a:pt x="0" y="1563"/>
                      </a:lnTo>
                      <a:lnTo>
                        <a:pt x="5" y="1563"/>
                      </a:lnTo>
                      <a:close/>
                      <a:moveTo>
                        <a:pt x="5" y="1596"/>
                      </a:moveTo>
                      <a:lnTo>
                        <a:pt x="5" y="1615"/>
                      </a:lnTo>
                      <a:lnTo>
                        <a:pt x="0" y="1615"/>
                      </a:lnTo>
                      <a:lnTo>
                        <a:pt x="0" y="1596"/>
                      </a:lnTo>
                      <a:lnTo>
                        <a:pt x="5" y="1596"/>
                      </a:lnTo>
                      <a:close/>
                      <a:moveTo>
                        <a:pt x="5" y="1629"/>
                      </a:moveTo>
                      <a:lnTo>
                        <a:pt x="5" y="1648"/>
                      </a:lnTo>
                      <a:lnTo>
                        <a:pt x="0" y="1648"/>
                      </a:lnTo>
                      <a:lnTo>
                        <a:pt x="0" y="1629"/>
                      </a:lnTo>
                      <a:lnTo>
                        <a:pt x="5" y="1629"/>
                      </a:lnTo>
                      <a:close/>
                      <a:moveTo>
                        <a:pt x="5" y="1663"/>
                      </a:moveTo>
                      <a:lnTo>
                        <a:pt x="5" y="1682"/>
                      </a:lnTo>
                      <a:lnTo>
                        <a:pt x="0" y="1682"/>
                      </a:lnTo>
                      <a:lnTo>
                        <a:pt x="0" y="1663"/>
                      </a:lnTo>
                      <a:lnTo>
                        <a:pt x="5" y="1663"/>
                      </a:lnTo>
                      <a:close/>
                      <a:moveTo>
                        <a:pt x="5" y="1696"/>
                      </a:moveTo>
                      <a:lnTo>
                        <a:pt x="5" y="1715"/>
                      </a:lnTo>
                      <a:lnTo>
                        <a:pt x="0" y="1715"/>
                      </a:lnTo>
                      <a:lnTo>
                        <a:pt x="0" y="1696"/>
                      </a:lnTo>
                      <a:lnTo>
                        <a:pt x="5" y="1696"/>
                      </a:lnTo>
                      <a:close/>
                      <a:moveTo>
                        <a:pt x="5" y="1729"/>
                      </a:moveTo>
                      <a:lnTo>
                        <a:pt x="5" y="1748"/>
                      </a:lnTo>
                      <a:lnTo>
                        <a:pt x="0" y="1748"/>
                      </a:lnTo>
                      <a:lnTo>
                        <a:pt x="0" y="1729"/>
                      </a:lnTo>
                      <a:lnTo>
                        <a:pt x="5" y="1729"/>
                      </a:lnTo>
                      <a:close/>
                      <a:moveTo>
                        <a:pt x="5" y="1762"/>
                      </a:moveTo>
                      <a:lnTo>
                        <a:pt x="5" y="1781"/>
                      </a:lnTo>
                      <a:lnTo>
                        <a:pt x="0" y="1781"/>
                      </a:lnTo>
                      <a:lnTo>
                        <a:pt x="0" y="1762"/>
                      </a:lnTo>
                      <a:lnTo>
                        <a:pt x="5" y="1762"/>
                      </a:lnTo>
                      <a:close/>
                      <a:moveTo>
                        <a:pt x="5" y="1796"/>
                      </a:moveTo>
                      <a:lnTo>
                        <a:pt x="5" y="1815"/>
                      </a:lnTo>
                      <a:lnTo>
                        <a:pt x="0" y="1815"/>
                      </a:lnTo>
                      <a:lnTo>
                        <a:pt x="0" y="1796"/>
                      </a:lnTo>
                      <a:lnTo>
                        <a:pt x="5" y="1796"/>
                      </a:lnTo>
                      <a:close/>
                      <a:moveTo>
                        <a:pt x="5" y="1829"/>
                      </a:moveTo>
                      <a:lnTo>
                        <a:pt x="5" y="1848"/>
                      </a:lnTo>
                      <a:lnTo>
                        <a:pt x="0" y="1848"/>
                      </a:lnTo>
                      <a:lnTo>
                        <a:pt x="0" y="1829"/>
                      </a:lnTo>
                      <a:lnTo>
                        <a:pt x="5" y="1829"/>
                      </a:lnTo>
                      <a:close/>
                      <a:moveTo>
                        <a:pt x="5" y="1862"/>
                      </a:moveTo>
                      <a:lnTo>
                        <a:pt x="5" y="1881"/>
                      </a:lnTo>
                      <a:lnTo>
                        <a:pt x="0" y="1881"/>
                      </a:lnTo>
                      <a:lnTo>
                        <a:pt x="0" y="1862"/>
                      </a:lnTo>
                      <a:lnTo>
                        <a:pt x="5" y="1862"/>
                      </a:lnTo>
                      <a:close/>
                      <a:moveTo>
                        <a:pt x="5" y="1895"/>
                      </a:moveTo>
                      <a:lnTo>
                        <a:pt x="5" y="1914"/>
                      </a:lnTo>
                      <a:lnTo>
                        <a:pt x="0" y="1914"/>
                      </a:lnTo>
                      <a:lnTo>
                        <a:pt x="0" y="1895"/>
                      </a:lnTo>
                      <a:lnTo>
                        <a:pt x="5" y="1895"/>
                      </a:lnTo>
                      <a:close/>
                      <a:moveTo>
                        <a:pt x="5" y="1929"/>
                      </a:moveTo>
                      <a:lnTo>
                        <a:pt x="5" y="1948"/>
                      </a:lnTo>
                      <a:lnTo>
                        <a:pt x="0" y="1948"/>
                      </a:lnTo>
                      <a:lnTo>
                        <a:pt x="0" y="1929"/>
                      </a:lnTo>
                      <a:lnTo>
                        <a:pt x="5" y="1929"/>
                      </a:lnTo>
                      <a:close/>
                      <a:moveTo>
                        <a:pt x="5" y="1962"/>
                      </a:moveTo>
                      <a:lnTo>
                        <a:pt x="5" y="1981"/>
                      </a:lnTo>
                      <a:lnTo>
                        <a:pt x="0" y="1981"/>
                      </a:lnTo>
                      <a:lnTo>
                        <a:pt x="0" y="1962"/>
                      </a:lnTo>
                      <a:lnTo>
                        <a:pt x="5" y="1962"/>
                      </a:lnTo>
                      <a:close/>
                      <a:moveTo>
                        <a:pt x="5" y="1995"/>
                      </a:moveTo>
                      <a:lnTo>
                        <a:pt x="5" y="2014"/>
                      </a:lnTo>
                      <a:lnTo>
                        <a:pt x="0" y="2014"/>
                      </a:lnTo>
                      <a:lnTo>
                        <a:pt x="0" y="1995"/>
                      </a:lnTo>
                      <a:lnTo>
                        <a:pt x="5" y="1995"/>
                      </a:lnTo>
                      <a:close/>
                      <a:moveTo>
                        <a:pt x="5" y="2028"/>
                      </a:moveTo>
                      <a:lnTo>
                        <a:pt x="5" y="2047"/>
                      </a:lnTo>
                      <a:lnTo>
                        <a:pt x="0" y="2047"/>
                      </a:lnTo>
                      <a:lnTo>
                        <a:pt x="0" y="2028"/>
                      </a:lnTo>
                      <a:lnTo>
                        <a:pt x="5" y="2028"/>
                      </a:lnTo>
                      <a:close/>
                      <a:moveTo>
                        <a:pt x="5" y="2062"/>
                      </a:moveTo>
                      <a:lnTo>
                        <a:pt x="5" y="2081"/>
                      </a:lnTo>
                      <a:lnTo>
                        <a:pt x="0" y="2081"/>
                      </a:lnTo>
                      <a:lnTo>
                        <a:pt x="0" y="2062"/>
                      </a:lnTo>
                      <a:lnTo>
                        <a:pt x="5" y="2062"/>
                      </a:lnTo>
                      <a:close/>
                      <a:moveTo>
                        <a:pt x="5" y="2095"/>
                      </a:moveTo>
                      <a:lnTo>
                        <a:pt x="5" y="2114"/>
                      </a:lnTo>
                      <a:lnTo>
                        <a:pt x="0" y="2114"/>
                      </a:lnTo>
                      <a:lnTo>
                        <a:pt x="0" y="2095"/>
                      </a:lnTo>
                      <a:lnTo>
                        <a:pt x="5" y="2095"/>
                      </a:lnTo>
                      <a:close/>
                      <a:moveTo>
                        <a:pt x="5" y="2128"/>
                      </a:moveTo>
                      <a:lnTo>
                        <a:pt x="5" y="2147"/>
                      </a:lnTo>
                      <a:lnTo>
                        <a:pt x="0" y="2147"/>
                      </a:lnTo>
                      <a:lnTo>
                        <a:pt x="0" y="2128"/>
                      </a:lnTo>
                      <a:lnTo>
                        <a:pt x="5" y="2128"/>
                      </a:lnTo>
                      <a:close/>
                      <a:moveTo>
                        <a:pt x="5" y="2161"/>
                      </a:moveTo>
                      <a:lnTo>
                        <a:pt x="5" y="2180"/>
                      </a:lnTo>
                      <a:lnTo>
                        <a:pt x="0" y="2180"/>
                      </a:lnTo>
                      <a:lnTo>
                        <a:pt x="0" y="2161"/>
                      </a:lnTo>
                      <a:lnTo>
                        <a:pt x="5" y="2161"/>
                      </a:lnTo>
                      <a:close/>
                      <a:moveTo>
                        <a:pt x="5" y="2195"/>
                      </a:moveTo>
                      <a:lnTo>
                        <a:pt x="5" y="2214"/>
                      </a:lnTo>
                      <a:lnTo>
                        <a:pt x="0" y="2214"/>
                      </a:lnTo>
                      <a:lnTo>
                        <a:pt x="0" y="2195"/>
                      </a:lnTo>
                      <a:lnTo>
                        <a:pt x="5" y="2195"/>
                      </a:lnTo>
                      <a:close/>
                      <a:moveTo>
                        <a:pt x="5" y="2228"/>
                      </a:moveTo>
                      <a:lnTo>
                        <a:pt x="5" y="2247"/>
                      </a:lnTo>
                      <a:lnTo>
                        <a:pt x="0" y="2247"/>
                      </a:lnTo>
                      <a:lnTo>
                        <a:pt x="0" y="2228"/>
                      </a:lnTo>
                      <a:lnTo>
                        <a:pt x="5" y="2228"/>
                      </a:lnTo>
                      <a:close/>
                      <a:moveTo>
                        <a:pt x="5" y="2261"/>
                      </a:moveTo>
                      <a:lnTo>
                        <a:pt x="5" y="2280"/>
                      </a:lnTo>
                      <a:lnTo>
                        <a:pt x="0" y="2280"/>
                      </a:lnTo>
                      <a:lnTo>
                        <a:pt x="0" y="2261"/>
                      </a:lnTo>
                      <a:lnTo>
                        <a:pt x="5" y="2261"/>
                      </a:lnTo>
                      <a:close/>
                      <a:moveTo>
                        <a:pt x="5" y="2294"/>
                      </a:moveTo>
                      <a:lnTo>
                        <a:pt x="5" y="2313"/>
                      </a:lnTo>
                      <a:lnTo>
                        <a:pt x="0" y="2313"/>
                      </a:lnTo>
                      <a:lnTo>
                        <a:pt x="0" y="2294"/>
                      </a:lnTo>
                      <a:lnTo>
                        <a:pt x="5" y="2294"/>
                      </a:lnTo>
                      <a:close/>
                      <a:moveTo>
                        <a:pt x="5" y="2328"/>
                      </a:moveTo>
                      <a:lnTo>
                        <a:pt x="5" y="2337"/>
                      </a:lnTo>
                      <a:lnTo>
                        <a:pt x="0" y="2337"/>
                      </a:lnTo>
                      <a:lnTo>
                        <a:pt x="0" y="2328"/>
                      </a:lnTo>
                      <a:lnTo>
                        <a:pt x="5" y="2328"/>
                      </a:lnTo>
                      <a:close/>
                    </a:path>
                  </a:pathLst>
                </a:custGeom>
                <a:solidFill>
                  <a:srgbClr val="000000"/>
                </a:solidFill>
                <a:ln w="0" cap="flat">
                  <a:solidFill>
                    <a:srgbClr val="E0A366"/>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52">
                  <a:extLst>
                    <a:ext uri="{FF2B5EF4-FFF2-40B4-BE49-F238E27FC236}">
                      <a16:creationId xmlns:a16="http://schemas.microsoft.com/office/drawing/2014/main" id="{327E5591-CB09-4D3B-57E8-0DBC0A4D9BDF}"/>
                    </a:ext>
                  </a:extLst>
                </p:cNvPr>
                <p:cNvSpPr>
                  <a:spLocks noEditPoints="1"/>
                </p:cNvSpPr>
                <p:nvPr/>
              </p:nvSpPr>
              <p:spPr bwMode="auto">
                <a:xfrm>
                  <a:off x="7105225" y="1258968"/>
                  <a:ext cx="7938" cy="3709988"/>
                </a:xfrm>
                <a:custGeom>
                  <a:avLst/>
                  <a:gdLst>
                    <a:gd name="T0" fmla="*/ 5 w 5"/>
                    <a:gd name="T1" fmla="*/ 33 h 2337"/>
                    <a:gd name="T2" fmla="*/ 5 w 5"/>
                    <a:gd name="T3" fmla="*/ 85 h 2337"/>
                    <a:gd name="T4" fmla="*/ 0 w 5"/>
                    <a:gd name="T5" fmla="*/ 119 h 2337"/>
                    <a:gd name="T6" fmla="*/ 0 w 5"/>
                    <a:gd name="T7" fmla="*/ 133 h 2337"/>
                    <a:gd name="T8" fmla="*/ 5 w 5"/>
                    <a:gd name="T9" fmla="*/ 166 h 2337"/>
                    <a:gd name="T10" fmla="*/ 5 w 5"/>
                    <a:gd name="T11" fmla="*/ 233 h 2337"/>
                    <a:gd name="T12" fmla="*/ 5 w 5"/>
                    <a:gd name="T13" fmla="*/ 285 h 2337"/>
                    <a:gd name="T14" fmla="*/ 0 w 5"/>
                    <a:gd name="T15" fmla="*/ 318 h 2337"/>
                    <a:gd name="T16" fmla="*/ 0 w 5"/>
                    <a:gd name="T17" fmla="*/ 332 h 2337"/>
                    <a:gd name="T18" fmla="*/ 5 w 5"/>
                    <a:gd name="T19" fmla="*/ 366 h 2337"/>
                    <a:gd name="T20" fmla="*/ 5 w 5"/>
                    <a:gd name="T21" fmla="*/ 432 h 2337"/>
                    <a:gd name="T22" fmla="*/ 5 w 5"/>
                    <a:gd name="T23" fmla="*/ 484 h 2337"/>
                    <a:gd name="T24" fmla="*/ 0 w 5"/>
                    <a:gd name="T25" fmla="*/ 518 h 2337"/>
                    <a:gd name="T26" fmla="*/ 0 w 5"/>
                    <a:gd name="T27" fmla="*/ 532 h 2337"/>
                    <a:gd name="T28" fmla="*/ 5 w 5"/>
                    <a:gd name="T29" fmla="*/ 565 h 2337"/>
                    <a:gd name="T30" fmla="*/ 5 w 5"/>
                    <a:gd name="T31" fmla="*/ 632 h 2337"/>
                    <a:gd name="T32" fmla="*/ 5 w 5"/>
                    <a:gd name="T33" fmla="*/ 684 h 2337"/>
                    <a:gd name="T34" fmla="*/ 0 w 5"/>
                    <a:gd name="T35" fmla="*/ 717 h 2337"/>
                    <a:gd name="T36" fmla="*/ 0 w 5"/>
                    <a:gd name="T37" fmla="*/ 731 h 2337"/>
                    <a:gd name="T38" fmla="*/ 5 w 5"/>
                    <a:gd name="T39" fmla="*/ 765 h 2337"/>
                    <a:gd name="T40" fmla="*/ 5 w 5"/>
                    <a:gd name="T41" fmla="*/ 831 h 2337"/>
                    <a:gd name="T42" fmla="*/ 5 w 5"/>
                    <a:gd name="T43" fmla="*/ 883 h 2337"/>
                    <a:gd name="T44" fmla="*/ 0 w 5"/>
                    <a:gd name="T45" fmla="*/ 917 h 2337"/>
                    <a:gd name="T46" fmla="*/ 0 w 5"/>
                    <a:gd name="T47" fmla="*/ 931 h 2337"/>
                    <a:gd name="T48" fmla="*/ 5 w 5"/>
                    <a:gd name="T49" fmla="*/ 964 h 2337"/>
                    <a:gd name="T50" fmla="*/ 5 w 5"/>
                    <a:gd name="T51" fmla="*/ 1031 h 2337"/>
                    <a:gd name="T52" fmla="*/ 5 w 5"/>
                    <a:gd name="T53" fmla="*/ 1083 h 2337"/>
                    <a:gd name="T54" fmla="*/ 0 w 5"/>
                    <a:gd name="T55" fmla="*/ 1116 h 2337"/>
                    <a:gd name="T56" fmla="*/ 0 w 5"/>
                    <a:gd name="T57" fmla="*/ 1131 h 2337"/>
                    <a:gd name="T58" fmla="*/ 5 w 5"/>
                    <a:gd name="T59" fmla="*/ 1164 h 2337"/>
                    <a:gd name="T60" fmla="*/ 5 w 5"/>
                    <a:gd name="T61" fmla="*/ 1230 h 2337"/>
                    <a:gd name="T62" fmla="*/ 5 w 5"/>
                    <a:gd name="T63" fmla="*/ 1283 h 2337"/>
                    <a:gd name="T64" fmla="*/ 0 w 5"/>
                    <a:gd name="T65" fmla="*/ 1316 h 2337"/>
                    <a:gd name="T66" fmla="*/ 0 w 5"/>
                    <a:gd name="T67" fmla="*/ 1330 h 2337"/>
                    <a:gd name="T68" fmla="*/ 5 w 5"/>
                    <a:gd name="T69" fmla="*/ 1363 h 2337"/>
                    <a:gd name="T70" fmla="*/ 5 w 5"/>
                    <a:gd name="T71" fmla="*/ 1430 h 2337"/>
                    <a:gd name="T72" fmla="*/ 5 w 5"/>
                    <a:gd name="T73" fmla="*/ 1482 h 2337"/>
                    <a:gd name="T74" fmla="*/ 0 w 5"/>
                    <a:gd name="T75" fmla="*/ 1515 h 2337"/>
                    <a:gd name="T76" fmla="*/ 0 w 5"/>
                    <a:gd name="T77" fmla="*/ 1530 h 2337"/>
                    <a:gd name="T78" fmla="*/ 5 w 5"/>
                    <a:gd name="T79" fmla="*/ 1563 h 2337"/>
                    <a:gd name="T80" fmla="*/ 5 w 5"/>
                    <a:gd name="T81" fmla="*/ 1629 h 2337"/>
                    <a:gd name="T82" fmla="*/ 5 w 5"/>
                    <a:gd name="T83" fmla="*/ 1682 h 2337"/>
                    <a:gd name="T84" fmla="*/ 0 w 5"/>
                    <a:gd name="T85" fmla="*/ 1715 h 2337"/>
                    <a:gd name="T86" fmla="*/ 0 w 5"/>
                    <a:gd name="T87" fmla="*/ 1729 h 2337"/>
                    <a:gd name="T88" fmla="*/ 5 w 5"/>
                    <a:gd name="T89" fmla="*/ 1762 h 2337"/>
                    <a:gd name="T90" fmla="*/ 5 w 5"/>
                    <a:gd name="T91" fmla="*/ 1829 h 2337"/>
                    <a:gd name="T92" fmla="*/ 5 w 5"/>
                    <a:gd name="T93" fmla="*/ 1881 h 2337"/>
                    <a:gd name="T94" fmla="*/ 0 w 5"/>
                    <a:gd name="T95" fmla="*/ 1914 h 2337"/>
                    <a:gd name="T96" fmla="*/ 0 w 5"/>
                    <a:gd name="T97" fmla="*/ 1929 h 2337"/>
                    <a:gd name="T98" fmla="*/ 5 w 5"/>
                    <a:gd name="T99" fmla="*/ 1962 h 2337"/>
                    <a:gd name="T100" fmla="*/ 5 w 5"/>
                    <a:gd name="T101" fmla="*/ 2028 h 2337"/>
                    <a:gd name="T102" fmla="*/ 5 w 5"/>
                    <a:gd name="T103" fmla="*/ 2081 h 2337"/>
                    <a:gd name="T104" fmla="*/ 0 w 5"/>
                    <a:gd name="T105" fmla="*/ 2114 h 2337"/>
                    <a:gd name="T106" fmla="*/ 0 w 5"/>
                    <a:gd name="T107" fmla="*/ 2128 h 2337"/>
                    <a:gd name="T108" fmla="*/ 5 w 5"/>
                    <a:gd name="T109" fmla="*/ 2161 h 2337"/>
                    <a:gd name="T110" fmla="*/ 5 w 5"/>
                    <a:gd name="T111" fmla="*/ 2228 h 2337"/>
                    <a:gd name="T112" fmla="*/ 5 w 5"/>
                    <a:gd name="T113" fmla="*/ 2280 h 2337"/>
                    <a:gd name="T114" fmla="*/ 0 w 5"/>
                    <a:gd name="T115" fmla="*/ 2313 h 2337"/>
                    <a:gd name="T116" fmla="*/ 0 w 5"/>
                    <a:gd name="T117" fmla="*/ 2328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 h="2337">
                      <a:moveTo>
                        <a:pt x="5" y="0"/>
                      </a:moveTo>
                      <a:lnTo>
                        <a:pt x="5" y="19"/>
                      </a:lnTo>
                      <a:lnTo>
                        <a:pt x="0" y="19"/>
                      </a:lnTo>
                      <a:lnTo>
                        <a:pt x="0" y="0"/>
                      </a:lnTo>
                      <a:lnTo>
                        <a:pt x="5" y="0"/>
                      </a:lnTo>
                      <a:close/>
                      <a:moveTo>
                        <a:pt x="5" y="33"/>
                      </a:moveTo>
                      <a:lnTo>
                        <a:pt x="5" y="52"/>
                      </a:lnTo>
                      <a:lnTo>
                        <a:pt x="0" y="52"/>
                      </a:lnTo>
                      <a:lnTo>
                        <a:pt x="0" y="33"/>
                      </a:lnTo>
                      <a:lnTo>
                        <a:pt x="5" y="33"/>
                      </a:lnTo>
                      <a:close/>
                      <a:moveTo>
                        <a:pt x="5" y="66"/>
                      </a:moveTo>
                      <a:lnTo>
                        <a:pt x="5" y="85"/>
                      </a:lnTo>
                      <a:lnTo>
                        <a:pt x="0" y="85"/>
                      </a:lnTo>
                      <a:lnTo>
                        <a:pt x="0" y="66"/>
                      </a:lnTo>
                      <a:lnTo>
                        <a:pt x="5" y="66"/>
                      </a:lnTo>
                      <a:close/>
                      <a:moveTo>
                        <a:pt x="5" y="100"/>
                      </a:moveTo>
                      <a:lnTo>
                        <a:pt x="5" y="119"/>
                      </a:lnTo>
                      <a:lnTo>
                        <a:pt x="0" y="119"/>
                      </a:lnTo>
                      <a:lnTo>
                        <a:pt x="0" y="100"/>
                      </a:lnTo>
                      <a:lnTo>
                        <a:pt x="5" y="100"/>
                      </a:lnTo>
                      <a:close/>
                      <a:moveTo>
                        <a:pt x="5" y="133"/>
                      </a:moveTo>
                      <a:lnTo>
                        <a:pt x="5" y="152"/>
                      </a:lnTo>
                      <a:lnTo>
                        <a:pt x="0" y="152"/>
                      </a:lnTo>
                      <a:lnTo>
                        <a:pt x="0" y="133"/>
                      </a:lnTo>
                      <a:lnTo>
                        <a:pt x="5" y="133"/>
                      </a:lnTo>
                      <a:close/>
                      <a:moveTo>
                        <a:pt x="5" y="166"/>
                      </a:moveTo>
                      <a:lnTo>
                        <a:pt x="5" y="185"/>
                      </a:lnTo>
                      <a:lnTo>
                        <a:pt x="0" y="185"/>
                      </a:lnTo>
                      <a:lnTo>
                        <a:pt x="0" y="166"/>
                      </a:lnTo>
                      <a:lnTo>
                        <a:pt x="5" y="166"/>
                      </a:lnTo>
                      <a:close/>
                      <a:moveTo>
                        <a:pt x="5" y="199"/>
                      </a:moveTo>
                      <a:lnTo>
                        <a:pt x="5" y="218"/>
                      </a:lnTo>
                      <a:lnTo>
                        <a:pt x="0" y="218"/>
                      </a:lnTo>
                      <a:lnTo>
                        <a:pt x="0" y="199"/>
                      </a:lnTo>
                      <a:lnTo>
                        <a:pt x="5" y="199"/>
                      </a:lnTo>
                      <a:close/>
                      <a:moveTo>
                        <a:pt x="5" y="233"/>
                      </a:moveTo>
                      <a:lnTo>
                        <a:pt x="5" y="252"/>
                      </a:lnTo>
                      <a:lnTo>
                        <a:pt x="0" y="252"/>
                      </a:lnTo>
                      <a:lnTo>
                        <a:pt x="0" y="233"/>
                      </a:lnTo>
                      <a:lnTo>
                        <a:pt x="5" y="233"/>
                      </a:lnTo>
                      <a:close/>
                      <a:moveTo>
                        <a:pt x="5" y="266"/>
                      </a:moveTo>
                      <a:lnTo>
                        <a:pt x="5" y="285"/>
                      </a:lnTo>
                      <a:lnTo>
                        <a:pt x="0" y="285"/>
                      </a:lnTo>
                      <a:lnTo>
                        <a:pt x="0" y="266"/>
                      </a:lnTo>
                      <a:lnTo>
                        <a:pt x="5" y="266"/>
                      </a:lnTo>
                      <a:close/>
                      <a:moveTo>
                        <a:pt x="5" y="299"/>
                      </a:moveTo>
                      <a:lnTo>
                        <a:pt x="5" y="318"/>
                      </a:lnTo>
                      <a:lnTo>
                        <a:pt x="0" y="318"/>
                      </a:lnTo>
                      <a:lnTo>
                        <a:pt x="0" y="299"/>
                      </a:lnTo>
                      <a:lnTo>
                        <a:pt x="5" y="299"/>
                      </a:lnTo>
                      <a:close/>
                      <a:moveTo>
                        <a:pt x="5" y="332"/>
                      </a:moveTo>
                      <a:lnTo>
                        <a:pt x="5" y="351"/>
                      </a:lnTo>
                      <a:lnTo>
                        <a:pt x="0" y="351"/>
                      </a:lnTo>
                      <a:lnTo>
                        <a:pt x="0" y="332"/>
                      </a:lnTo>
                      <a:lnTo>
                        <a:pt x="5" y="332"/>
                      </a:lnTo>
                      <a:close/>
                      <a:moveTo>
                        <a:pt x="5" y="366"/>
                      </a:moveTo>
                      <a:lnTo>
                        <a:pt x="5" y="385"/>
                      </a:lnTo>
                      <a:lnTo>
                        <a:pt x="0" y="385"/>
                      </a:lnTo>
                      <a:lnTo>
                        <a:pt x="0" y="366"/>
                      </a:lnTo>
                      <a:lnTo>
                        <a:pt x="5" y="366"/>
                      </a:lnTo>
                      <a:close/>
                      <a:moveTo>
                        <a:pt x="5" y="399"/>
                      </a:moveTo>
                      <a:lnTo>
                        <a:pt x="5" y="418"/>
                      </a:lnTo>
                      <a:lnTo>
                        <a:pt x="0" y="418"/>
                      </a:lnTo>
                      <a:lnTo>
                        <a:pt x="0" y="399"/>
                      </a:lnTo>
                      <a:lnTo>
                        <a:pt x="5" y="399"/>
                      </a:lnTo>
                      <a:close/>
                      <a:moveTo>
                        <a:pt x="5" y="432"/>
                      </a:moveTo>
                      <a:lnTo>
                        <a:pt x="5" y="451"/>
                      </a:lnTo>
                      <a:lnTo>
                        <a:pt x="0" y="451"/>
                      </a:lnTo>
                      <a:lnTo>
                        <a:pt x="0" y="432"/>
                      </a:lnTo>
                      <a:lnTo>
                        <a:pt x="5" y="432"/>
                      </a:lnTo>
                      <a:close/>
                      <a:moveTo>
                        <a:pt x="5" y="465"/>
                      </a:moveTo>
                      <a:lnTo>
                        <a:pt x="5" y="484"/>
                      </a:lnTo>
                      <a:lnTo>
                        <a:pt x="0" y="484"/>
                      </a:lnTo>
                      <a:lnTo>
                        <a:pt x="0" y="465"/>
                      </a:lnTo>
                      <a:lnTo>
                        <a:pt x="5" y="465"/>
                      </a:lnTo>
                      <a:close/>
                      <a:moveTo>
                        <a:pt x="5" y="499"/>
                      </a:moveTo>
                      <a:lnTo>
                        <a:pt x="5" y="518"/>
                      </a:lnTo>
                      <a:lnTo>
                        <a:pt x="0" y="518"/>
                      </a:lnTo>
                      <a:lnTo>
                        <a:pt x="0" y="499"/>
                      </a:lnTo>
                      <a:lnTo>
                        <a:pt x="5" y="499"/>
                      </a:lnTo>
                      <a:close/>
                      <a:moveTo>
                        <a:pt x="5" y="532"/>
                      </a:moveTo>
                      <a:lnTo>
                        <a:pt x="5" y="551"/>
                      </a:lnTo>
                      <a:lnTo>
                        <a:pt x="0" y="551"/>
                      </a:lnTo>
                      <a:lnTo>
                        <a:pt x="0" y="532"/>
                      </a:lnTo>
                      <a:lnTo>
                        <a:pt x="5" y="532"/>
                      </a:lnTo>
                      <a:close/>
                      <a:moveTo>
                        <a:pt x="5" y="565"/>
                      </a:moveTo>
                      <a:lnTo>
                        <a:pt x="5" y="584"/>
                      </a:lnTo>
                      <a:lnTo>
                        <a:pt x="0" y="584"/>
                      </a:lnTo>
                      <a:lnTo>
                        <a:pt x="0" y="565"/>
                      </a:lnTo>
                      <a:lnTo>
                        <a:pt x="5" y="565"/>
                      </a:lnTo>
                      <a:close/>
                      <a:moveTo>
                        <a:pt x="5" y="598"/>
                      </a:moveTo>
                      <a:lnTo>
                        <a:pt x="5" y="617"/>
                      </a:lnTo>
                      <a:lnTo>
                        <a:pt x="0" y="617"/>
                      </a:lnTo>
                      <a:lnTo>
                        <a:pt x="0" y="598"/>
                      </a:lnTo>
                      <a:lnTo>
                        <a:pt x="5" y="598"/>
                      </a:lnTo>
                      <a:close/>
                      <a:moveTo>
                        <a:pt x="5" y="632"/>
                      </a:moveTo>
                      <a:lnTo>
                        <a:pt x="5" y="651"/>
                      </a:lnTo>
                      <a:lnTo>
                        <a:pt x="0" y="651"/>
                      </a:lnTo>
                      <a:lnTo>
                        <a:pt x="0" y="632"/>
                      </a:lnTo>
                      <a:lnTo>
                        <a:pt x="5" y="632"/>
                      </a:lnTo>
                      <a:close/>
                      <a:moveTo>
                        <a:pt x="5" y="665"/>
                      </a:moveTo>
                      <a:lnTo>
                        <a:pt x="5" y="684"/>
                      </a:lnTo>
                      <a:lnTo>
                        <a:pt x="0" y="684"/>
                      </a:lnTo>
                      <a:lnTo>
                        <a:pt x="0" y="665"/>
                      </a:lnTo>
                      <a:lnTo>
                        <a:pt x="5" y="665"/>
                      </a:lnTo>
                      <a:close/>
                      <a:moveTo>
                        <a:pt x="5" y="698"/>
                      </a:moveTo>
                      <a:lnTo>
                        <a:pt x="5" y="717"/>
                      </a:lnTo>
                      <a:lnTo>
                        <a:pt x="0" y="717"/>
                      </a:lnTo>
                      <a:lnTo>
                        <a:pt x="0" y="698"/>
                      </a:lnTo>
                      <a:lnTo>
                        <a:pt x="5" y="698"/>
                      </a:lnTo>
                      <a:close/>
                      <a:moveTo>
                        <a:pt x="5" y="731"/>
                      </a:moveTo>
                      <a:lnTo>
                        <a:pt x="5" y="750"/>
                      </a:lnTo>
                      <a:lnTo>
                        <a:pt x="0" y="750"/>
                      </a:lnTo>
                      <a:lnTo>
                        <a:pt x="0" y="731"/>
                      </a:lnTo>
                      <a:lnTo>
                        <a:pt x="5" y="731"/>
                      </a:lnTo>
                      <a:close/>
                      <a:moveTo>
                        <a:pt x="5" y="765"/>
                      </a:moveTo>
                      <a:lnTo>
                        <a:pt x="5" y="784"/>
                      </a:lnTo>
                      <a:lnTo>
                        <a:pt x="0" y="784"/>
                      </a:lnTo>
                      <a:lnTo>
                        <a:pt x="0" y="765"/>
                      </a:lnTo>
                      <a:lnTo>
                        <a:pt x="5" y="765"/>
                      </a:lnTo>
                      <a:close/>
                      <a:moveTo>
                        <a:pt x="5" y="798"/>
                      </a:moveTo>
                      <a:lnTo>
                        <a:pt x="5" y="817"/>
                      </a:lnTo>
                      <a:lnTo>
                        <a:pt x="0" y="817"/>
                      </a:lnTo>
                      <a:lnTo>
                        <a:pt x="0" y="798"/>
                      </a:lnTo>
                      <a:lnTo>
                        <a:pt x="5" y="798"/>
                      </a:lnTo>
                      <a:close/>
                      <a:moveTo>
                        <a:pt x="5" y="831"/>
                      </a:moveTo>
                      <a:lnTo>
                        <a:pt x="5" y="850"/>
                      </a:lnTo>
                      <a:lnTo>
                        <a:pt x="0" y="850"/>
                      </a:lnTo>
                      <a:lnTo>
                        <a:pt x="0" y="831"/>
                      </a:lnTo>
                      <a:lnTo>
                        <a:pt x="5" y="831"/>
                      </a:lnTo>
                      <a:close/>
                      <a:moveTo>
                        <a:pt x="5" y="864"/>
                      </a:moveTo>
                      <a:lnTo>
                        <a:pt x="5" y="883"/>
                      </a:lnTo>
                      <a:lnTo>
                        <a:pt x="0" y="883"/>
                      </a:lnTo>
                      <a:lnTo>
                        <a:pt x="0" y="864"/>
                      </a:lnTo>
                      <a:lnTo>
                        <a:pt x="5" y="864"/>
                      </a:lnTo>
                      <a:close/>
                      <a:moveTo>
                        <a:pt x="5" y="898"/>
                      </a:moveTo>
                      <a:lnTo>
                        <a:pt x="5" y="917"/>
                      </a:lnTo>
                      <a:lnTo>
                        <a:pt x="0" y="917"/>
                      </a:lnTo>
                      <a:lnTo>
                        <a:pt x="0" y="898"/>
                      </a:lnTo>
                      <a:lnTo>
                        <a:pt x="5" y="898"/>
                      </a:lnTo>
                      <a:close/>
                      <a:moveTo>
                        <a:pt x="5" y="931"/>
                      </a:moveTo>
                      <a:lnTo>
                        <a:pt x="5" y="950"/>
                      </a:lnTo>
                      <a:lnTo>
                        <a:pt x="0" y="950"/>
                      </a:lnTo>
                      <a:lnTo>
                        <a:pt x="0" y="931"/>
                      </a:lnTo>
                      <a:lnTo>
                        <a:pt x="5" y="931"/>
                      </a:lnTo>
                      <a:close/>
                      <a:moveTo>
                        <a:pt x="5" y="964"/>
                      </a:moveTo>
                      <a:lnTo>
                        <a:pt x="5" y="983"/>
                      </a:lnTo>
                      <a:lnTo>
                        <a:pt x="0" y="983"/>
                      </a:lnTo>
                      <a:lnTo>
                        <a:pt x="0" y="964"/>
                      </a:lnTo>
                      <a:lnTo>
                        <a:pt x="5" y="964"/>
                      </a:lnTo>
                      <a:close/>
                      <a:moveTo>
                        <a:pt x="5" y="998"/>
                      </a:moveTo>
                      <a:lnTo>
                        <a:pt x="5" y="1017"/>
                      </a:lnTo>
                      <a:lnTo>
                        <a:pt x="0" y="1017"/>
                      </a:lnTo>
                      <a:lnTo>
                        <a:pt x="0" y="998"/>
                      </a:lnTo>
                      <a:lnTo>
                        <a:pt x="5" y="998"/>
                      </a:lnTo>
                      <a:close/>
                      <a:moveTo>
                        <a:pt x="5" y="1031"/>
                      </a:moveTo>
                      <a:lnTo>
                        <a:pt x="5" y="1050"/>
                      </a:lnTo>
                      <a:lnTo>
                        <a:pt x="0" y="1050"/>
                      </a:lnTo>
                      <a:lnTo>
                        <a:pt x="0" y="1031"/>
                      </a:lnTo>
                      <a:lnTo>
                        <a:pt x="5" y="1031"/>
                      </a:lnTo>
                      <a:close/>
                      <a:moveTo>
                        <a:pt x="5" y="1064"/>
                      </a:moveTo>
                      <a:lnTo>
                        <a:pt x="5" y="1083"/>
                      </a:lnTo>
                      <a:lnTo>
                        <a:pt x="0" y="1083"/>
                      </a:lnTo>
                      <a:lnTo>
                        <a:pt x="0" y="1064"/>
                      </a:lnTo>
                      <a:lnTo>
                        <a:pt x="5" y="1064"/>
                      </a:lnTo>
                      <a:close/>
                      <a:moveTo>
                        <a:pt x="5" y="1097"/>
                      </a:moveTo>
                      <a:lnTo>
                        <a:pt x="5" y="1116"/>
                      </a:lnTo>
                      <a:lnTo>
                        <a:pt x="0" y="1116"/>
                      </a:lnTo>
                      <a:lnTo>
                        <a:pt x="0" y="1097"/>
                      </a:lnTo>
                      <a:lnTo>
                        <a:pt x="5" y="1097"/>
                      </a:lnTo>
                      <a:close/>
                      <a:moveTo>
                        <a:pt x="5" y="1131"/>
                      </a:moveTo>
                      <a:lnTo>
                        <a:pt x="5" y="1150"/>
                      </a:lnTo>
                      <a:lnTo>
                        <a:pt x="0" y="1150"/>
                      </a:lnTo>
                      <a:lnTo>
                        <a:pt x="0" y="1131"/>
                      </a:lnTo>
                      <a:lnTo>
                        <a:pt x="5" y="1131"/>
                      </a:lnTo>
                      <a:close/>
                      <a:moveTo>
                        <a:pt x="5" y="1164"/>
                      </a:moveTo>
                      <a:lnTo>
                        <a:pt x="5" y="1183"/>
                      </a:lnTo>
                      <a:lnTo>
                        <a:pt x="0" y="1183"/>
                      </a:lnTo>
                      <a:lnTo>
                        <a:pt x="0" y="1164"/>
                      </a:lnTo>
                      <a:lnTo>
                        <a:pt x="5" y="1164"/>
                      </a:lnTo>
                      <a:close/>
                      <a:moveTo>
                        <a:pt x="5" y="1197"/>
                      </a:moveTo>
                      <a:lnTo>
                        <a:pt x="5" y="1216"/>
                      </a:lnTo>
                      <a:lnTo>
                        <a:pt x="0" y="1216"/>
                      </a:lnTo>
                      <a:lnTo>
                        <a:pt x="0" y="1197"/>
                      </a:lnTo>
                      <a:lnTo>
                        <a:pt x="5" y="1197"/>
                      </a:lnTo>
                      <a:close/>
                      <a:moveTo>
                        <a:pt x="5" y="1230"/>
                      </a:moveTo>
                      <a:lnTo>
                        <a:pt x="5" y="1249"/>
                      </a:lnTo>
                      <a:lnTo>
                        <a:pt x="0" y="1249"/>
                      </a:lnTo>
                      <a:lnTo>
                        <a:pt x="0" y="1230"/>
                      </a:lnTo>
                      <a:lnTo>
                        <a:pt x="5" y="1230"/>
                      </a:lnTo>
                      <a:close/>
                      <a:moveTo>
                        <a:pt x="5" y="1264"/>
                      </a:moveTo>
                      <a:lnTo>
                        <a:pt x="5" y="1283"/>
                      </a:lnTo>
                      <a:lnTo>
                        <a:pt x="0" y="1283"/>
                      </a:lnTo>
                      <a:lnTo>
                        <a:pt x="0" y="1264"/>
                      </a:lnTo>
                      <a:lnTo>
                        <a:pt x="5" y="1264"/>
                      </a:lnTo>
                      <a:close/>
                      <a:moveTo>
                        <a:pt x="5" y="1297"/>
                      </a:moveTo>
                      <a:lnTo>
                        <a:pt x="5" y="1316"/>
                      </a:lnTo>
                      <a:lnTo>
                        <a:pt x="0" y="1316"/>
                      </a:lnTo>
                      <a:lnTo>
                        <a:pt x="0" y="1297"/>
                      </a:lnTo>
                      <a:lnTo>
                        <a:pt x="5" y="1297"/>
                      </a:lnTo>
                      <a:close/>
                      <a:moveTo>
                        <a:pt x="5" y="1330"/>
                      </a:moveTo>
                      <a:lnTo>
                        <a:pt x="5" y="1349"/>
                      </a:lnTo>
                      <a:lnTo>
                        <a:pt x="0" y="1349"/>
                      </a:lnTo>
                      <a:lnTo>
                        <a:pt x="0" y="1330"/>
                      </a:lnTo>
                      <a:lnTo>
                        <a:pt x="5" y="1330"/>
                      </a:lnTo>
                      <a:close/>
                      <a:moveTo>
                        <a:pt x="5" y="1363"/>
                      </a:moveTo>
                      <a:lnTo>
                        <a:pt x="5" y="1382"/>
                      </a:lnTo>
                      <a:lnTo>
                        <a:pt x="0" y="1382"/>
                      </a:lnTo>
                      <a:lnTo>
                        <a:pt x="0" y="1363"/>
                      </a:lnTo>
                      <a:lnTo>
                        <a:pt x="5" y="1363"/>
                      </a:lnTo>
                      <a:close/>
                      <a:moveTo>
                        <a:pt x="5" y="1397"/>
                      </a:moveTo>
                      <a:lnTo>
                        <a:pt x="5" y="1416"/>
                      </a:lnTo>
                      <a:lnTo>
                        <a:pt x="0" y="1416"/>
                      </a:lnTo>
                      <a:lnTo>
                        <a:pt x="0" y="1397"/>
                      </a:lnTo>
                      <a:lnTo>
                        <a:pt x="5" y="1397"/>
                      </a:lnTo>
                      <a:close/>
                      <a:moveTo>
                        <a:pt x="5" y="1430"/>
                      </a:moveTo>
                      <a:lnTo>
                        <a:pt x="5" y="1449"/>
                      </a:lnTo>
                      <a:lnTo>
                        <a:pt x="0" y="1449"/>
                      </a:lnTo>
                      <a:lnTo>
                        <a:pt x="0" y="1430"/>
                      </a:lnTo>
                      <a:lnTo>
                        <a:pt x="5" y="1430"/>
                      </a:lnTo>
                      <a:close/>
                      <a:moveTo>
                        <a:pt x="5" y="1463"/>
                      </a:moveTo>
                      <a:lnTo>
                        <a:pt x="5" y="1482"/>
                      </a:lnTo>
                      <a:lnTo>
                        <a:pt x="0" y="1482"/>
                      </a:lnTo>
                      <a:lnTo>
                        <a:pt x="0" y="1463"/>
                      </a:lnTo>
                      <a:lnTo>
                        <a:pt x="5" y="1463"/>
                      </a:lnTo>
                      <a:close/>
                      <a:moveTo>
                        <a:pt x="5" y="1496"/>
                      </a:moveTo>
                      <a:lnTo>
                        <a:pt x="5" y="1515"/>
                      </a:lnTo>
                      <a:lnTo>
                        <a:pt x="0" y="1515"/>
                      </a:lnTo>
                      <a:lnTo>
                        <a:pt x="0" y="1496"/>
                      </a:lnTo>
                      <a:lnTo>
                        <a:pt x="5" y="1496"/>
                      </a:lnTo>
                      <a:close/>
                      <a:moveTo>
                        <a:pt x="5" y="1530"/>
                      </a:moveTo>
                      <a:lnTo>
                        <a:pt x="5" y="1549"/>
                      </a:lnTo>
                      <a:lnTo>
                        <a:pt x="0" y="1549"/>
                      </a:lnTo>
                      <a:lnTo>
                        <a:pt x="0" y="1530"/>
                      </a:lnTo>
                      <a:lnTo>
                        <a:pt x="5" y="1530"/>
                      </a:lnTo>
                      <a:close/>
                      <a:moveTo>
                        <a:pt x="5" y="1563"/>
                      </a:moveTo>
                      <a:lnTo>
                        <a:pt x="5" y="1582"/>
                      </a:lnTo>
                      <a:lnTo>
                        <a:pt x="0" y="1582"/>
                      </a:lnTo>
                      <a:lnTo>
                        <a:pt x="0" y="1563"/>
                      </a:lnTo>
                      <a:lnTo>
                        <a:pt x="5" y="1563"/>
                      </a:lnTo>
                      <a:close/>
                      <a:moveTo>
                        <a:pt x="5" y="1596"/>
                      </a:moveTo>
                      <a:lnTo>
                        <a:pt x="5" y="1615"/>
                      </a:lnTo>
                      <a:lnTo>
                        <a:pt x="0" y="1615"/>
                      </a:lnTo>
                      <a:lnTo>
                        <a:pt x="0" y="1596"/>
                      </a:lnTo>
                      <a:lnTo>
                        <a:pt x="5" y="1596"/>
                      </a:lnTo>
                      <a:close/>
                      <a:moveTo>
                        <a:pt x="5" y="1629"/>
                      </a:moveTo>
                      <a:lnTo>
                        <a:pt x="5" y="1648"/>
                      </a:lnTo>
                      <a:lnTo>
                        <a:pt x="0" y="1648"/>
                      </a:lnTo>
                      <a:lnTo>
                        <a:pt x="0" y="1629"/>
                      </a:lnTo>
                      <a:lnTo>
                        <a:pt x="5" y="1629"/>
                      </a:lnTo>
                      <a:close/>
                      <a:moveTo>
                        <a:pt x="5" y="1663"/>
                      </a:moveTo>
                      <a:lnTo>
                        <a:pt x="5" y="1682"/>
                      </a:lnTo>
                      <a:lnTo>
                        <a:pt x="0" y="1682"/>
                      </a:lnTo>
                      <a:lnTo>
                        <a:pt x="0" y="1663"/>
                      </a:lnTo>
                      <a:lnTo>
                        <a:pt x="5" y="1663"/>
                      </a:lnTo>
                      <a:close/>
                      <a:moveTo>
                        <a:pt x="5" y="1696"/>
                      </a:moveTo>
                      <a:lnTo>
                        <a:pt x="5" y="1715"/>
                      </a:lnTo>
                      <a:lnTo>
                        <a:pt x="0" y="1715"/>
                      </a:lnTo>
                      <a:lnTo>
                        <a:pt x="0" y="1696"/>
                      </a:lnTo>
                      <a:lnTo>
                        <a:pt x="5" y="1696"/>
                      </a:lnTo>
                      <a:close/>
                      <a:moveTo>
                        <a:pt x="5" y="1729"/>
                      </a:moveTo>
                      <a:lnTo>
                        <a:pt x="5" y="1748"/>
                      </a:lnTo>
                      <a:lnTo>
                        <a:pt x="0" y="1748"/>
                      </a:lnTo>
                      <a:lnTo>
                        <a:pt x="0" y="1729"/>
                      </a:lnTo>
                      <a:lnTo>
                        <a:pt x="5" y="1729"/>
                      </a:lnTo>
                      <a:close/>
                      <a:moveTo>
                        <a:pt x="5" y="1762"/>
                      </a:moveTo>
                      <a:lnTo>
                        <a:pt x="5" y="1781"/>
                      </a:lnTo>
                      <a:lnTo>
                        <a:pt x="0" y="1781"/>
                      </a:lnTo>
                      <a:lnTo>
                        <a:pt x="0" y="1762"/>
                      </a:lnTo>
                      <a:lnTo>
                        <a:pt x="5" y="1762"/>
                      </a:lnTo>
                      <a:close/>
                      <a:moveTo>
                        <a:pt x="5" y="1796"/>
                      </a:moveTo>
                      <a:lnTo>
                        <a:pt x="5" y="1815"/>
                      </a:lnTo>
                      <a:lnTo>
                        <a:pt x="0" y="1815"/>
                      </a:lnTo>
                      <a:lnTo>
                        <a:pt x="0" y="1796"/>
                      </a:lnTo>
                      <a:lnTo>
                        <a:pt x="5" y="1796"/>
                      </a:lnTo>
                      <a:close/>
                      <a:moveTo>
                        <a:pt x="5" y="1829"/>
                      </a:moveTo>
                      <a:lnTo>
                        <a:pt x="5" y="1848"/>
                      </a:lnTo>
                      <a:lnTo>
                        <a:pt x="0" y="1848"/>
                      </a:lnTo>
                      <a:lnTo>
                        <a:pt x="0" y="1829"/>
                      </a:lnTo>
                      <a:lnTo>
                        <a:pt x="5" y="1829"/>
                      </a:lnTo>
                      <a:close/>
                      <a:moveTo>
                        <a:pt x="5" y="1862"/>
                      </a:moveTo>
                      <a:lnTo>
                        <a:pt x="5" y="1881"/>
                      </a:lnTo>
                      <a:lnTo>
                        <a:pt x="0" y="1881"/>
                      </a:lnTo>
                      <a:lnTo>
                        <a:pt x="0" y="1862"/>
                      </a:lnTo>
                      <a:lnTo>
                        <a:pt x="5" y="1862"/>
                      </a:lnTo>
                      <a:close/>
                      <a:moveTo>
                        <a:pt x="5" y="1895"/>
                      </a:moveTo>
                      <a:lnTo>
                        <a:pt x="5" y="1914"/>
                      </a:lnTo>
                      <a:lnTo>
                        <a:pt x="0" y="1914"/>
                      </a:lnTo>
                      <a:lnTo>
                        <a:pt x="0" y="1895"/>
                      </a:lnTo>
                      <a:lnTo>
                        <a:pt x="5" y="1895"/>
                      </a:lnTo>
                      <a:close/>
                      <a:moveTo>
                        <a:pt x="5" y="1929"/>
                      </a:moveTo>
                      <a:lnTo>
                        <a:pt x="5" y="1948"/>
                      </a:lnTo>
                      <a:lnTo>
                        <a:pt x="0" y="1948"/>
                      </a:lnTo>
                      <a:lnTo>
                        <a:pt x="0" y="1929"/>
                      </a:lnTo>
                      <a:lnTo>
                        <a:pt x="5" y="1929"/>
                      </a:lnTo>
                      <a:close/>
                      <a:moveTo>
                        <a:pt x="5" y="1962"/>
                      </a:moveTo>
                      <a:lnTo>
                        <a:pt x="5" y="1981"/>
                      </a:lnTo>
                      <a:lnTo>
                        <a:pt x="0" y="1981"/>
                      </a:lnTo>
                      <a:lnTo>
                        <a:pt x="0" y="1962"/>
                      </a:lnTo>
                      <a:lnTo>
                        <a:pt x="5" y="1962"/>
                      </a:lnTo>
                      <a:close/>
                      <a:moveTo>
                        <a:pt x="5" y="1995"/>
                      </a:moveTo>
                      <a:lnTo>
                        <a:pt x="5" y="2014"/>
                      </a:lnTo>
                      <a:lnTo>
                        <a:pt x="0" y="2014"/>
                      </a:lnTo>
                      <a:lnTo>
                        <a:pt x="0" y="1995"/>
                      </a:lnTo>
                      <a:lnTo>
                        <a:pt x="5" y="1995"/>
                      </a:lnTo>
                      <a:close/>
                      <a:moveTo>
                        <a:pt x="5" y="2028"/>
                      </a:moveTo>
                      <a:lnTo>
                        <a:pt x="5" y="2047"/>
                      </a:lnTo>
                      <a:lnTo>
                        <a:pt x="0" y="2047"/>
                      </a:lnTo>
                      <a:lnTo>
                        <a:pt x="0" y="2028"/>
                      </a:lnTo>
                      <a:lnTo>
                        <a:pt x="5" y="2028"/>
                      </a:lnTo>
                      <a:close/>
                      <a:moveTo>
                        <a:pt x="5" y="2062"/>
                      </a:moveTo>
                      <a:lnTo>
                        <a:pt x="5" y="2081"/>
                      </a:lnTo>
                      <a:lnTo>
                        <a:pt x="0" y="2081"/>
                      </a:lnTo>
                      <a:lnTo>
                        <a:pt x="0" y="2062"/>
                      </a:lnTo>
                      <a:lnTo>
                        <a:pt x="5" y="2062"/>
                      </a:lnTo>
                      <a:close/>
                      <a:moveTo>
                        <a:pt x="5" y="2095"/>
                      </a:moveTo>
                      <a:lnTo>
                        <a:pt x="5" y="2114"/>
                      </a:lnTo>
                      <a:lnTo>
                        <a:pt x="0" y="2114"/>
                      </a:lnTo>
                      <a:lnTo>
                        <a:pt x="0" y="2095"/>
                      </a:lnTo>
                      <a:lnTo>
                        <a:pt x="5" y="2095"/>
                      </a:lnTo>
                      <a:close/>
                      <a:moveTo>
                        <a:pt x="5" y="2128"/>
                      </a:moveTo>
                      <a:lnTo>
                        <a:pt x="5" y="2147"/>
                      </a:lnTo>
                      <a:lnTo>
                        <a:pt x="0" y="2147"/>
                      </a:lnTo>
                      <a:lnTo>
                        <a:pt x="0" y="2128"/>
                      </a:lnTo>
                      <a:lnTo>
                        <a:pt x="5" y="2128"/>
                      </a:lnTo>
                      <a:close/>
                      <a:moveTo>
                        <a:pt x="5" y="2161"/>
                      </a:moveTo>
                      <a:lnTo>
                        <a:pt x="5" y="2180"/>
                      </a:lnTo>
                      <a:lnTo>
                        <a:pt x="0" y="2180"/>
                      </a:lnTo>
                      <a:lnTo>
                        <a:pt x="0" y="2161"/>
                      </a:lnTo>
                      <a:lnTo>
                        <a:pt x="5" y="2161"/>
                      </a:lnTo>
                      <a:close/>
                      <a:moveTo>
                        <a:pt x="5" y="2195"/>
                      </a:moveTo>
                      <a:lnTo>
                        <a:pt x="5" y="2214"/>
                      </a:lnTo>
                      <a:lnTo>
                        <a:pt x="0" y="2214"/>
                      </a:lnTo>
                      <a:lnTo>
                        <a:pt x="0" y="2195"/>
                      </a:lnTo>
                      <a:lnTo>
                        <a:pt x="5" y="2195"/>
                      </a:lnTo>
                      <a:close/>
                      <a:moveTo>
                        <a:pt x="5" y="2228"/>
                      </a:moveTo>
                      <a:lnTo>
                        <a:pt x="5" y="2247"/>
                      </a:lnTo>
                      <a:lnTo>
                        <a:pt x="0" y="2247"/>
                      </a:lnTo>
                      <a:lnTo>
                        <a:pt x="0" y="2228"/>
                      </a:lnTo>
                      <a:lnTo>
                        <a:pt x="5" y="2228"/>
                      </a:lnTo>
                      <a:close/>
                      <a:moveTo>
                        <a:pt x="5" y="2261"/>
                      </a:moveTo>
                      <a:lnTo>
                        <a:pt x="5" y="2280"/>
                      </a:lnTo>
                      <a:lnTo>
                        <a:pt x="0" y="2280"/>
                      </a:lnTo>
                      <a:lnTo>
                        <a:pt x="0" y="2261"/>
                      </a:lnTo>
                      <a:lnTo>
                        <a:pt x="5" y="2261"/>
                      </a:lnTo>
                      <a:close/>
                      <a:moveTo>
                        <a:pt x="5" y="2294"/>
                      </a:moveTo>
                      <a:lnTo>
                        <a:pt x="5" y="2313"/>
                      </a:lnTo>
                      <a:lnTo>
                        <a:pt x="0" y="2313"/>
                      </a:lnTo>
                      <a:lnTo>
                        <a:pt x="0" y="2294"/>
                      </a:lnTo>
                      <a:lnTo>
                        <a:pt x="5" y="2294"/>
                      </a:lnTo>
                      <a:close/>
                      <a:moveTo>
                        <a:pt x="5" y="2328"/>
                      </a:moveTo>
                      <a:lnTo>
                        <a:pt x="5" y="2337"/>
                      </a:lnTo>
                      <a:lnTo>
                        <a:pt x="0" y="2337"/>
                      </a:lnTo>
                      <a:lnTo>
                        <a:pt x="0" y="2328"/>
                      </a:lnTo>
                      <a:lnTo>
                        <a:pt x="5" y="2328"/>
                      </a:lnTo>
                      <a:close/>
                    </a:path>
                  </a:pathLst>
                </a:custGeom>
                <a:solidFill>
                  <a:srgbClr val="000000"/>
                </a:solidFill>
                <a:ln w="0" cap="flat">
                  <a:solidFill>
                    <a:srgbClr val="E0A366"/>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46">
                  <a:extLst>
                    <a:ext uri="{FF2B5EF4-FFF2-40B4-BE49-F238E27FC236}">
                      <a16:creationId xmlns:a16="http://schemas.microsoft.com/office/drawing/2014/main" id="{8F5FBD14-F55E-73F3-9618-039E4E478A68}"/>
                    </a:ext>
                  </a:extLst>
                </p:cNvPr>
                <p:cNvSpPr>
                  <a:spLocks noEditPoints="1"/>
                </p:cNvSpPr>
                <p:nvPr/>
              </p:nvSpPr>
              <p:spPr bwMode="auto">
                <a:xfrm>
                  <a:off x="8380790" y="1269563"/>
                  <a:ext cx="7938" cy="3709988"/>
                </a:xfrm>
                <a:custGeom>
                  <a:avLst/>
                  <a:gdLst>
                    <a:gd name="T0" fmla="*/ 5 w 5"/>
                    <a:gd name="T1" fmla="*/ 33 h 2337"/>
                    <a:gd name="T2" fmla="*/ 5 w 5"/>
                    <a:gd name="T3" fmla="*/ 85 h 2337"/>
                    <a:gd name="T4" fmla="*/ 0 w 5"/>
                    <a:gd name="T5" fmla="*/ 119 h 2337"/>
                    <a:gd name="T6" fmla="*/ 0 w 5"/>
                    <a:gd name="T7" fmla="*/ 133 h 2337"/>
                    <a:gd name="T8" fmla="*/ 5 w 5"/>
                    <a:gd name="T9" fmla="*/ 166 h 2337"/>
                    <a:gd name="T10" fmla="*/ 5 w 5"/>
                    <a:gd name="T11" fmla="*/ 233 h 2337"/>
                    <a:gd name="T12" fmla="*/ 5 w 5"/>
                    <a:gd name="T13" fmla="*/ 285 h 2337"/>
                    <a:gd name="T14" fmla="*/ 0 w 5"/>
                    <a:gd name="T15" fmla="*/ 318 h 2337"/>
                    <a:gd name="T16" fmla="*/ 0 w 5"/>
                    <a:gd name="T17" fmla="*/ 332 h 2337"/>
                    <a:gd name="T18" fmla="*/ 5 w 5"/>
                    <a:gd name="T19" fmla="*/ 366 h 2337"/>
                    <a:gd name="T20" fmla="*/ 5 w 5"/>
                    <a:gd name="T21" fmla="*/ 432 h 2337"/>
                    <a:gd name="T22" fmla="*/ 5 w 5"/>
                    <a:gd name="T23" fmla="*/ 484 h 2337"/>
                    <a:gd name="T24" fmla="*/ 0 w 5"/>
                    <a:gd name="T25" fmla="*/ 518 h 2337"/>
                    <a:gd name="T26" fmla="*/ 0 w 5"/>
                    <a:gd name="T27" fmla="*/ 532 h 2337"/>
                    <a:gd name="T28" fmla="*/ 5 w 5"/>
                    <a:gd name="T29" fmla="*/ 565 h 2337"/>
                    <a:gd name="T30" fmla="*/ 5 w 5"/>
                    <a:gd name="T31" fmla="*/ 632 h 2337"/>
                    <a:gd name="T32" fmla="*/ 5 w 5"/>
                    <a:gd name="T33" fmla="*/ 684 h 2337"/>
                    <a:gd name="T34" fmla="*/ 0 w 5"/>
                    <a:gd name="T35" fmla="*/ 717 h 2337"/>
                    <a:gd name="T36" fmla="*/ 0 w 5"/>
                    <a:gd name="T37" fmla="*/ 731 h 2337"/>
                    <a:gd name="T38" fmla="*/ 5 w 5"/>
                    <a:gd name="T39" fmla="*/ 765 h 2337"/>
                    <a:gd name="T40" fmla="*/ 5 w 5"/>
                    <a:gd name="T41" fmla="*/ 831 h 2337"/>
                    <a:gd name="T42" fmla="*/ 5 w 5"/>
                    <a:gd name="T43" fmla="*/ 883 h 2337"/>
                    <a:gd name="T44" fmla="*/ 0 w 5"/>
                    <a:gd name="T45" fmla="*/ 917 h 2337"/>
                    <a:gd name="T46" fmla="*/ 0 w 5"/>
                    <a:gd name="T47" fmla="*/ 931 h 2337"/>
                    <a:gd name="T48" fmla="*/ 5 w 5"/>
                    <a:gd name="T49" fmla="*/ 964 h 2337"/>
                    <a:gd name="T50" fmla="*/ 5 w 5"/>
                    <a:gd name="T51" fmla="*/ 1031 h 2337"/>
                    <a:gd name="T52" fmla="*/ 5 w 5"/>
                    <a:gd name="T53" fmla="*/ 1083 h 2337"/>
                    <a:gd name="T54" fmla="*/ 0 w 5"/>
                    <a:gd name="T55" fmla="*/ 1116 h 2337"/>
                    <a:gd name="T56" fmla="*/ 0 w 5"/>
                    <a:gd name="T57" fmla="*/ 1131 h 2337"/>
                    <a:gd name="T58" fmla="*/ 5 w 5"/>
                    <a:gd name="T59" fmla="*/ 1164 h 2337"/>
                    <a:gd name="T60" fmla="*/ 5 w 5"/>
                    <a:gd name="T61" fmla="*/ 1230 h 2337"/>
                    <a:gd name="T62" fmla="*/ 5 w 5"/>
                    <a:gd name="T63" fmla="*/ 1283 h 2337"/>
                    <a:gd name="T64" fmla="*/ 0 w 5"/>
                    <a:gd name="T65" fmla="*/ 1316 h 2337"/>
                    <a:gd name="T66" fmla="*/ 0 w 5"/>
                    <a:gd name="T67" fmla="*/ 1330 h 2337"/>
                    <a:gd name="T68" fmla="*/ 5 w 5"/>
                    <a:gd name="T69" fmla="*/ 1363 h 2337"/>
                    <a:gd name="T70" fmla="*/ 5 w 5"/>
                    <a:gd name="T71" fmla="*/ 1430 h 2337"/>
                    <a:gd name="T72" fmla="*/ 5 w 5"/>
                    <a:gd name="T73" fmla="*/ 1482 h 2337"/>
                    <a:gd name="T74" fmla="*/ 0 w 5"/>
                    <a:gd name="T75" fmla="*/ 1515 h 2337"/>
                    <a:gd name="T76" fmla="*/ 0 w 5"/>
                    <a:gd name="T77" fmla="*/ 1530 h 2337"/>
                    <a:gd name="T78" fmla="*/ 5 w 5"/>
                    <a:gd name="T79" fmla="*/ 1563 h 2337"/>
                    <a:gd name="T80" fmla="*/ 5 w 5"/>
                    <a:gd name="T81" fmla="*/ 1629 h 2337"/>
                    <a:gd name="T82" fmla="*/ 5 w 5"/>
                    <a:gd name="T83" fmla="*/ 1682 h 2337"/>
                    <a:gd name="T84" fmla="*/ 0 w 5"/>
                    <a:gd name="T85" fmla="*/ 1715 h 2337"/>
                    <a:gd name="T86" fmla="*/ 0 w 5"/>
                    <a:gd name="T87" fmla="*/ 1729 h 2337"/>
                    <a:gd name="T88" fmla="*/ 5 w 5"/>
                    <a:gd name="T89" fmla="*/ 1762 h 2337"/>
                    <a:gd name="T90" fmla="*/ 5 w 5"/>
                    <a:gd name="T91" fmla="*/ 1829 h 2337"/>
                    <a:gd name="T92" fmla="*/ 5 w 5"/>
                    <a:gd name="T93" fmla="*/ 1881 h 2337"/>
                    <a:gd name="T94" fmla="*/ 0 w 5"/>
                    <a:gd name="T95" fmla="*/ 1914 h 2337"/>
                    <a:gd name="T96" fmla="*/ 0 w 5"/>
                    <a:gd name="T97" fmla="*/ 1929 h 2337"/>
                    <a:gd name="T98" fmla="*/ 5 w 5"/>
                    <a:gd name="T99" fmla="*/ 1962 h 2337"/>
                    <a:gd name="T100" fmla="*/ 5 w 5"/>
                    <a:gd name="T101" fmla="*/ 2028 h 2337"/>
                    <a:gd name="T102" fmla="*/ 5 w 5"/>
                    <a:gd name="T103" fmla="*/ 2081 h 2337"/>
                    <a:gd name="T104" fmla="*/ 0 w 5"/>
                    <a:gd name="T105" fmla="*/ 2114 h 2337"/>
                    <a:gd name="T106" fmla="*/ 0 w 5"/>
                    <a:gd name="T107" fmla="*/ 2128 h 2337"/>
                    <a:gd name="T108" fmla="*/ 5 w 5"/>
                    <a:gd name="T109" fmla="*/ 2161 h 2337"/>
                    <a:gd name="T110" fmla="*/ 5 w 5"/>
                    <a:gd name="T111" fmla="*/ 2228 h 2337"/>
                    <a:gd name="T112" fmla="*/ 5 w 5"/>
                    <a:gd name="T113" fmla="*/ 2280 h 2337"/>
                    <a:gd name="T114" fmla="*/ 0 w 5"/>
                    <a:gd name="T115" fmla="*/ 2313 h 2337"/>
                    <a:gd name="T116" fmla="*/ 0 w 5"/>
                    <a:gd name="T117" fmla="*/ 2328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 h="2337">
                      <a:moveTo>
                        <a:pt x="5" y="0"/>
                      </a:moveTo>
                      <a:lnTo>
                        <a:pt x="5" y="19"/>
                      </a:lnTo>
                      <a:lnTo>
                        <a:pt x="0" y="19"/>
                      </a:lnTo>
                      <a:lnTo>
                        <a:pt x="0" y="0"/>
                      </a:lnTo>
                      <a:lnTo>
                        <a:pt x="5" y="0"/>
                      </a:lnTo>
                      <a:close/>
                      <a:moveTo>
                        <a:pt x="5" y="33"/>
                      </a:moveTo>
                      <a:lnTo>
                        <a:pt x="5" y="52"/>
                      </a:lnTo>
                      <a:lnTo>
                        <a:pt x="0" y="52"/>
                      </a:lnTo>
                      <a:lnTo>
                        <a:pt x="0" y="33"/>
                      </a:lnTo>
                      <a:lnTo>
                        <a:pt x="5" y="33"/>
                      </a:lnTo>
                      <a:close/>
                      <a:moveTo>
                        <a:pt x="5" y="66"/>
                      </a:moveTo>
                      <a:lnTo>
                        <a:pt x="5" y="85"/>
                      </a:lnTo>
                      <a:lnTo>
                        <a:pt x="0" y="85"/>
                      </a:lnTo>
                      <a:lnTo>
                        <a:pt x="0" y="66"/>
                      </a:lnTo>
                      <a:lnTo>
                        <a:pt x="5" y="66"/>
                      </a:lnTo>
                      <a:close/>
                      <a:moveTo>
                        <a:pt x="5" y="100"/>
                      </a:moveTo>
                      <a:lnTo>
                        <a:pt x="5" y="119"/>
                      </a:lnTo>
                      <a:lnTo>
                        <a:pt x="0" y="119"/>
                      </a:lnTo>
                      <a:lnTo>
                        <a:pt x="0" y="100"/>
                      </a:lnTo>
                      <a:lnTo>
                        <a:pt x="5" y="100"/>
                      </a:lnTo>
                      <a:close/>
                      <a:moveTo>
                        <a:pt x="5" y="133"/>
                      </a:moveTo>
                      <a:lnTo>
                        <a:pt x="5" y="152"/>
                      </a:lnTo>
                      <a:lnTo>
                        <a:pt x="0" y="152"/>
                      </a:lnTo>
                      <a:lnTo>
                        <a:pt x="0" y="133"/>
                      </a:lnTo>
                      <a:lnTo>
                        <a:pt x="5" y="133"/>
                      </a:lnTo>
                      <a:close/>
                      <a:moveTo>
                        <a:pt x="5" y="166"/>
                      </a:moveTo>
                      <a:lnTo>
                        <a:pt x="5" y="185"/>
                      </a:lnTo>
                      <a:lnTo>
                        <a:pt x="0" y="185"/>
                      </a:lnTo>
                      <a:lnTo>
                        <a:pt x="0" y="166"/>
                      </a:lnTo>
                      <a:lnTo>
                        <a:pt x="5" y="166"/>
                      </a:lnTo>
                      <a:close/>
                      <a:moveTo>
                        <a:pt x="5" y="199"/>
                      </a:moveTo>
                      <a:lnTo>
                        <a:pt x="5" y="218"/>
                      </a:lnTo>
                      <a:lnTo>
                        <a:pt x="0" y="218"/>
                      </a:lnTo>
                      <a:lnTo>
                        <a:pt x="0" y="199"/>
                      </a:lnTo>
                      <a:lnTo>
                        <a:pt x="5" y="199"/>
                      </a:lnTo>
                      <a:close/>
                      <a:moveTo>
                        <a:pt x="5" y="233"/>
                      </a:moveTo>
                      <a:lnTo>
                        <a:pt x="5" y="252"/>
                      </a:lnTo>
                      <a:lnTo>
                        <a:pt x="0" y="252"/>
                      </a:lnTo>
                      <a:lnTo>
                        <a:pt x="0" y="233"/>
                      </a:lnTo>
                      <a:lnTo>
                        <a:pt x="5" y="233"/>
                      </a:lnTo>
                      <a:close/>
                      <a:moveTo>
                        <a:pt x="5" y="266"/>
                      </a:moveTo>
                      <a:lnTo>
                        <a:pt x="5" y="285"/>
                      </a:lnTo>
                      <a:lnTo>
                        <a:pt x="0" y="285"/>
                      </a:lnTo>
                      <a:lnTo>
                        <a:pt x="0" y="266"/>
                      </a:lnTo>
                      <a:lnTo>
                        <a:pt x="5" y="266"/>
                      </a:lnTo>
                      <a:close/>
                      <a:moveTo>
                        <a:pt x="5" y="299"/>
                      </a:moveTo>
                      <a:lnTo>
                        <a:pt x="5" y="318"/>
                      </a:lnTo>
                      <a:lnTo>
                        <a:pt x="0" y="318"/>
                      </a:lnTo>
                      <a:lnTo>
                        <a:pt x="0" y="299"/>
                      </a:lnTo>
                      <a:lnTo>
                        <a:pt x="5" y="299"/>
                      </a:lnTo>
                      <a:close/>
                      <a:moveTo>
                        <a:pt x="5" y="332"/>
                      </a:moveTo>
                      <a:lnTo>
                        <a:pt x="5" y="351"/>
                      </a:lnTo>
                      <a:lnTo>
                        <a:pt x="0" y="351"/>
                      </a:lnTo>
                      <a:lnTo>
                        <a:pt x="0" y="332"/>
                      </a:lnTo>
                      <a:lnTo>
                        <a:pt x="5" y="332"/>
                      </a:lnTo>
                      <a:close/>
                      <a:moveTo>
                        <a:pt x="5" y="366"/>
                      </a:moveTo>
                      <a:lnTo>
                        <a:pt x="5" y="385"/>
                      </a:lnTo>
                      <a:lnTo>
                        <a:pt x="0" y="385"/>
                      </a:lnTo>
                      <a:lnTo>
                        <a:pt x="0" y="366"/>
                      </a:lnTo>
                      <a:lnTo>
                        <a:pt x="5" y="366"/>
                      </a:lnTo>
                      <a:close/>
                      <a:moveTo>
                        <a:pt x="5" y="399"/>
                      </a:moveTo>
                      <a:lnTo>
                        <a:pt x="5" y="418"/>
                      </a:lnTo>
                      <a:lnTo>
                        <a:pt x="0" y="418"/>
                      </a:lnTo>
                      <a:lnTo>
                        <a:pt x="0" y="399"/>
                      </a:lnTo>
                      <a:lnTo>
                        <a:pt x="5" y="399"/>
                      </a:lnTo>
                      <a:close/>
                      <a:moveTo>
                        <a:pt x="5" y="432"/>
                      </a:moveTo>
                      <a:lnTo>
                        <a:pt x="5" y="451"/>
                      </a:lnTo>
                      <a:lnTo>
                        <a:pt x="0" y="451"/>
                      </a:lnTo>
                      <a:lnTo>
                        <a:pt x="0" y="432"/>
                      </a:lnTo>
                      <a:lnTo>
                        <a:pt x="5" y="432"/>
                      </a:lnTo>
                      <a:close/>
                      <a:moveTo>
                        <a:pt x="5" y="465"/>
                      </a:moveTo>
                      <a:lnTo>
                        <a:pt x="5" y="484"/>
                      </a:lnTo>
                      <a:lnTo>
                        <a:pt x="0" y="484"/>
                      </a:lnTo>
                      <a:lnTo>
                        <a:pt x="0" y="465"/>
                      </a:lnTo>
                      <a:lnTo>
                        <a:pt x="5" y="465"/>
                      </a:lnTo>
                      <a:close/>
                      <a:moveTo>
                        <a:pt x="5" y="499"/>
                      </a:moveTo>
                      <a:lnTo>
                        <a:pt x="5" y="518"/>
                      </a:lnTo>
                      <a:lnTo>
                        <a:pt x="0" y="518"/>
                      </a:lnTo>
                      <a:lnTo>
                        <a:pt x="0" y="499"/>
                      </a:lnTo>
                      <a:lnTo>
                        <a:pt x="5" y="499"/>
                      </a:lnTo>
                      <a:close/>
                      <a:moveTo>
                        <a:pt x="5" y="532"/>
                      </a:moveTo>
                      <a:lnTo>
                        <a:pt x="5" y="551"/>
                      </a:lnTo>
                      <a:lnTo>
                        <a:pt x="0" y="551"/>
                      </a:lnTo>
                      <a:lnTo>
                        <a:pt x="0" y="532"/>
                      </a:lnTo>
                      <a:lnTo>
                        <a:pt x="5" y="532"/>
                      </a:lnTo>
                      <a:close/>
                      <a:moveTo>
                        <a:pt x="5" y="565"/>
                      </a:moveTo>
                      <a:lnTo>
                        <a:pt x="5" y="584"/>
                      </a:lnTo>
                      <a:lnTo>
                        <a:pt x="0" y="584"/>
                      </a:lnTo>
                      <a:lnTo>
                        <a:pt x="0" y="565"/>
                      </a:lnTo>
                      <a:lnTo>
                        <a:pt x="5" y="565"/>
                      </a:lnTo>
                      <a:close/>
                      <a:moveTo>
                        <a:pt x="5" y="598"/>
                      </a:moveTo>
                      <a:lnTo>
                        <a:pt x="5" y="617"/>
                      </a:lnTo>
                      <a:lnTo>
                        <a:pt x="0" y="617"/>
                      </a:lnTo>
                      <a:lnTo>
                        <a:pt x="0" y="598"/>
                      </a:lnTo>
                      <a:lnTo>
                        <a:pt x="5" y="598"/>
                      </a:lnTo>
                      <a:close/>
                      <a:moveTo>
                        <a:pt x="5" y="632"/>
                      </a:moveTo>
                      <a:lnTo>
                        <a:pt x="5" y="651"/>
                      </a:lnTo>
                      <a:lnTo>
                        <a:pt x="0" y="651"/>
                      </a:lnTo>
                      <a:lnTo>
                        <a:pt x="0" y="632"/>
                      </a:lnTo>
                      <a:lnTo>
                        <a:pt x="5" y="632"/>
                      </a:lnTo>
                      <a:close/>
                      <a:moveTo>
                        <a:pt x="5" y="665"/>
                      </a:moveTo>
                      <a:lnTo>
                        <a:pt x="5" y="684"/>
                      </a:lnTo>
                      <a:lnTo>
                        <a:pt x="0" y="684"/>
                      </a:lnTo>
                      <a:lnTo>
                        <a:pt x="0" y="665"/>
                      </a:lnTo>
                      <a:lnTo>
                        <a:pt x="5" y="665"/>
                      </a:lnTo>
                      <a:close/>
                      <a:moveTo>
                        <a:pt x="5" y="698"/>
                      </a:moveTo>
                      <a:lnTo>
                        <a:pt x="5" y="717"/>
                      </a:lnTo>
                      <a:lnTo>
                        <a:pt x="0" y="717"/>
                      </a:lnTo>
                      <a:lnTo>
                        <a:pt x="0" y="698"/>
                      </a:lnTo>
                      <a:lnTo>
                        <a:pt x="5" y="698"/>
                      </a:lnTo>
                      <a:close/>
                      <a:moveTo>
                        <a:pt x="5" y="731"/>
                      </a:moveTo>
                      <a:lnTo>
                        <a:pt x="5" y="750"/>
                      </a:lnTo>
                      <a:lnTo>
                        <a:pt x="0" y="750"/>
                      </a:lnTo>
                      <a:lnTo>
                        <a:pt x="0" y="731"/>
                      </a:lnTo>
                      <a:lnTo>
                        <a:pt x="5" y="731"/>
                      </a:lnTo>
                      <a:close/>
                      <a:moveTo>
                        <a:pt x="5" y="765"/>
                      </a:moveTo>
                      <a:lnTo>
                        <a:pt x="5" y="784"/>
                      </a:lnTo>
                      <a:lnTo>
                        <a:pt x="0" y="784"/>
                      </a:lnTo>
                      <a:lnTo>
                        <a:pt x="0" y="765"/>
                      </a:lnTo>
                      <a:lnTo>
                        <a:pt x="5" y="765"/>
                      </a:lnTo>
                      <a:close/>
                      <a:moveTo>
                        <a:pt x="5" y="798"/>
                      </a:moveTo>
                      <a:lnTo>
                        <a:pt x="5" y="817"/>
                      </a:lnTo>
                      <a:lnTo>
                        <a:pt x="0" y="817"/>
                      </a:lnTo>
                      <a:lnTo>
                        <a:pt x="0" y="798"/>
                      </a:lnTo>
                      <a:lnTo>
                        <a:pt x="5" y="798"/>
                      </a:lnTo>
                      <a:close/>
                      <a:moveTo>
                        <a:pt x="5" y="831"/>
                      </a:moveTo>
                      <a:lnTo>
                        <a:pt x="5" y="850"/>
                      </a:lnTo>
                      <a:lnTo>
                        <a:pt x="0" y="850"/>
                      </a:lnTo>
                      <a:lnTo>
                        <a:pt x="0" y="831"/>
                      </a:lnTo>
                      <a:lnTo>
                        <a:pt x="5" y="831"/>
                      </a:lnTo>
                      <a:close/>
                      <a:moveTo>
                        <a:pt x="5" y="864"/>
                      </a:moveTo>
                      <a:lnTo>
                        <a:pt x="5" y="883"/>
                      </a:lnTo>
                      <a:lnTo>
                        <a:pt x="0" y="883"/>
                      </a:lnTo>
                      <a:lnTo>
                        <a:pt x="0" y="864"/>
                      </a:lnTo>
                      <a:lnTo>
                        <a:pt x="5" y="864"/>
                      </a:lnTo>
                      <a:close/>
                      <a:moveTo>
                        <a:pt x="5" y="898"/>
                      </a:moveTo>
                      <a:lnTo>
                        <a:pt x="5" y="917"/>
                      </a:lnTo>
                      <a:lnTo>
                        <a:pt x="0" y="917"/>
                      </a:lnTo>
                      <a:lnTo>
                        <a:pt x="0" y="898"/>
                      </a:lnTo>
                      <a:lnTo>
                        <a:pt x="5" y="898"/>
                      </a:lnTo>
                      <a:close/>
                      <a:moveTo>
                        <a:pt x="5" y="931"/>
                      </a:moveTo>
                      <a:lnTo>
                        <a:pt x="5" y="950"/>
                      </a:lnTo>
                      <a:lnTo>
                        <a:pt x="0" y="950"/>
                      </a:lnTo>
                      <a:lnTo>
                        <a:pt x="0" y="931"/>
                      </a:lnTo>
                      <a:lnTo>
                        <a:pt x="5" y="931"/>
                      </a:lnTo>
                      <a:close/>
                      <a:moveTo>
                        <a:pt x="5" y="964"/>
                      </a:moveTo>
                      <a:lnTo>
                        <a:pt x="5" y="983"/>
                      </a:lnTo>
                      <a:lnTo>
                        <a:pt x="0" y="983"/>
                      </a:lnTo>
                      <a:lnTo>
                        <a:pt x="0" y="964"/>
                      </a:lnTo>
                      <a:lnTo>
                        <a:pt x="5" y="964"/>
                      </a:lnTo>
                      <a:close/>
                      <a:moveTo>
                        <a:pt x="5" y="998"/>
                      </a:moveTo>
                      <a:lnTo>
                        <a:pt x="5" y="1017"/>
                      </a:lnTo>
                      <a:lnTo>
                        <a:pt x="0" y="1017"/>
                      </a:lnTo>
                      <a:lnTo>
                        <a:pt x="0" y="998"/>
                      </a:lnTo>
                      <a:lnTo>
                        <a:pt x="5" y="998"/>
                      </a:lnTo>
                      <a:close/>
                      <a:moveTo>
                        <a:pt x="5" y="1031"/>
                      </a:moveTo>
                      <a:lnTo>
                        <a:pt x="5" y="1050"/>
                      </a:lnTo>
                      <a:lnTo>
                        <a:pt x="0" y="1050"/>
                      </a:lnTo>
                      <a:lnTo>
                        <a:pt x="0" y="1031"/>
                      </a:lnTo>
                      <a:lnTo>
                        <a:pt x="5" y="1031"/>
                      </a:lnTo>
                      <a:close/>
                      <a:moveTo>
                        <a:pt x="5" y="1064"/>
                      </a:moveTo>
                      <a:lnTo>
                        <a:pt x="5" y="1083"/>
                      </a:lnTo>
                      <a:lnTo>
                        <a:pt x="0" y="1083"/>
                      </a:lnTo>
                      <a:lnTo>
                        <a:pt x="0" y="1064"/>
                      </a:lnTo>
                      <a:lnTo>
                        <a:pt x="5" y="1064"/>
                      </a:lnTo>
                      <a:close/>
                      <a:moveTo>
                        <a:pt x="5" y="1097"/>
                      </a:moveTo>
                      <a:lnTo>
                        <a:pt x="5" y="1116"/>
                      </a:lnTo>
                      <a:lnTo>
                        <a:pt x="0" y="1116"/>
                      </a:lnTo>
                      <a:lnTo>
                        <a:pt x="0" y="1097"/>
                      </a:lnTo>
                      <a:lnTo>
                        <a:pt x="5" y="1097"/>
                      </a:lnTo>
                      <a:close/>
                      <a:moveTo>
                        <a:pt x="5" y="1131"/>
                      </a:moveTo>
                      <a:lnTo>
                        <a:pt x="5" y="1150"/>
                      </a:lnTo>
                      <a:lnTo>
                        <a:pt x="0" y="1150"/>
                      </a:lnTo>
                      <a:lnTo>
                        <a:pt x="0" y="1131"/>
                      </a:lnTo>
                      <a:lnTo>
                        <a:pt x="5" y="1131"/>
                      </a:lnTo>
                      <a:close/>
                      <a:moveTo>
                        <a:pt x="5" y="1164"/>
                      </a:moveTo>
                      <a:lnTo>
                        <a:pt x="5" y="1183"/>
                      </a:lnTo>
                      <a:lnTo>
                        <a:pt x="0" y="1183"/>
                      </a:lnTo>
                      <a:lnTo>
                        <a:pt x="0" y="1164"/>
                      </a:lnTo>
                      <a:lnTo>
                        <a:pt x="5" y="1164"/>
                      </a:lnTo>
                      <a:close/>
                      <a:moveTo>
                        <a:pt x="5" y="1197"/>
                      </a:moveTo>
                      <a:lnTo>
                        <a:pt x="5" y="1216"/>
                      </a:lnTo>
                      <a:lnTo>
                        <a:pt x="0" y="1216"/>
                      </a:lnTo>
                      <a:lnTo>
                        <a:pt x="0" y="1197"/>
                      </a:lnTo>
                      <a:lnTo>
                        <a:pt x="5" y="1197"/>
                      </a:lnTo>
                      <a:close/>
                      <a:moveTo>
                        <a:pt x="5" y="1230"/>
                      </a:moveTo>
                      <a:lnTo>
                        <a:pt x="5" y="1249"/>
                      </a:lnTo>
                      <a:lnTo>
                        <a:pt x="0" y="1249"/>
                      </a:lnTo>
                      <a:lnTo>
                        <a:pt x="0" y="1230"/>
                      </a:lnTo>
                      <a:lnTo>
                        <a:pt x="5" y="1230"/>
                      </a:lnTo>
                      <a:close/>
                      <a:moveTo>
                        <a:pt x="5" y="1264"/>
                      </a:moveTo>
                      <a:lnTo>
                        <a:pt x="5" y="1283"/>
                      </a:lnTo>
                      <a:lnTo>
                        <a:pt x="0" y="1283"/>
                      </a:lnTo>
                      <a:lnTo>
                        <a:pt x="0" y="1264"/>
                      </a:lnTo>
                      <a:lnTo>
                        <a:pt x="5" y="1264"/>
                      </a:lnTo>
                      <a:close/>
                      <a:moveTo>
                        <a:pt x="5" y="1297"/>
                      </a:moveTo>
                      <a:lnTo>
                        <a:pt x="5" y="1316"/>
                      </a:lnTo>
                      <a:lnTo>
                        <a:pt x="0" y="1316"/>
                      </a:lnTo>
                      <a:lnTo>
                        <a:pt x="0" y="1297"/>
                      </a:lnTo>
                      <a:lnTo>
                        <a:pt x="5" y="1297"/>
                      </a:lnTo>
                      <a:close/>
                      <a:moveTo>
                        <a:pt x="5" y="1330"/>
                      </a:moveTo>
                      <a:lnTo>
                        <a:pt x="5" y="1349"/>
                      </a:lnTo>
                      <a:lnTo>
                        <a:pt x="0" y="1349"/>
                      </a:lnTo>
                      <a:lnTo>
                        <a:pt x="0" y="1330"/>
                      </a:lnTo>
                      <a:lnTo>
                        <a:pt x="5" y="1330"/>
                      </a:lnTo>
                      <a:close/>
                      <a:moveTo>
                        <a:pt x="5" y="1363"/>
                      </a:moveTo>
                      <a:lnTo>
                        <a:pt x="5" y="1382"/>
                      </a:lnTo>
                      <a:lnTo>
                        <a:pt x="0" y="1382"/>
                      </a:lnTo>
                      <a:lnTo>
                        <a:pt x="0" y="1363"/>
                      </a:lnTo>
                      <a:lnTo>
                        <a:pt x="5" y="1363"/>
                      </a:lnTo>
                      <a:close/>
                      <a:moveTo>
                        <a:pt x="5" y="1397"/>
                      </a:moveTo>
                      <a:lnTo>
                        <a:pt x="5" y="1416"/>
                      </a:lnTo>
                      <a:lnTo>
                        <a:pt x="0" y="1416"/>
                      </a:lnTo>
                      <a:lnTo>
                        <a:pt x="0" y="1397"/>
                      </a:lnTo>
                      <a:lnTo>
                        <a:pt x="5" y="1397"/>
                      </a:lnTo>
                      <a:close/>
                      <a:moveTo>
                        <a:pt x="5" y="1430"/>
                      </a:moveTo>
                      <a:lnTo>
                        <a:pt x="5" y="1449"/>
                      </a:lnTo>
                      <a:lnTo>
                        <a:pt x="0" y="1449"/>
                      </a:lnTo>
                      <a:lnTo>
                        <a:pt x="0" y="1430"/>
                      </a:lnTo>
                      <a:lnTo>
                        <a:pt x="5" y="1430"/>
                      </a:lnTo>
                      <a:close/>
                      <a:moveTo>
                        <a:pt x="5" y="1463"/>
                      </a:moveTo>
                      <a:lnTo>
                        <a:pt x="5" y="1482"/>
                      </a:lnTo>
                      <a:lnTo>
                        <a:pt x="0" y="1482"/>
                      </a:lnTo>
                      <a:lnTo>
                        <a:pt x="0" y="1463"/>
                      </a:lnTo>
                      <a:lnTo>
                        <a:pt x="5" y="1463"/>
                      </a:lnTo>
                      <a:close/>
                      <a:moveTo>
                        <a:pt x="5" y="1496"/>
                      </a:moveTo>
                      <a:lnTo>
                        <a:pt x="5" y="1515"/>
                      </a:lnTo>
                      <a:lnTo>
                        <a:pt x="0" y="1515"/>
                      </a:lnTo>
                      <a:lnTo>
                        <a:pt x="0" y="1496"/>
                      </a:lnTo>
                      <a:lnTo>
                        <a:pt x="5" y="1496"/>
                      </a:lnTo>
                      <a:close/>
                      <a:moveTo>
                        <a:pt x="5" y="1530"/>
                      </a:moveTo>
                      <a:lnTo>
                        <a:pt x="5" y="1549"/>
                      </a:lnTo>
                      <a:lnTo>
                        <a:pt x="0" y="1549"/>
                      </a:lnTo>
                      <a:lnTo>
                        <a:pt x="0" y="1530"/>
                      </a:lnTo>
                      <a:lnTo>
                        <a:pt x="5" y="1530"/>
                      </a:lnTo>
                      <a:close/>
                      <a:moveTo>
                        <a:pt x="5" y="1563"/>
                      </a:moveTo>
                      <a:lnTo>
                        <a:pt x="5" y="1582"/>
                      </a:lnTo>
                      <a:lnTo>
                        <a:pt x="0" y="1582"/>
                      </a:lnTo>
                      <a:lnTo>
                        <a:pt x="0" y="1563"/>
                      </a:lnTo>
                      <a:lnTo>
                        <a:pt x="5" y="1563"/>
                      </a:lnTo>
                      <a:close/>
                      <a:moveTo>
                        <a:pt x="5" y="1596"/>
                      </a:moveTo>
                      <a:lnTo>
                        <a:pt x="5" y="1615"/>
                      </a:lnTo>
                      <a:lnTo>
                        <a:pt x="0" y="1615"/>
                      </a:lnTo>
                      <a:lnTo>
                        <a:pt x="0" y="1596"/>
                      </a:lnTo>
                      <a:lnTo>
                        <a:pt x="5" y="1596"/>
                      </a:lnTo>
                      <a:close/>
                      <a:moveTo>
                        <a:pt x="5" y="1629"/>
                      </a:moveTo>
                      <a:lnTo>
                        <a:pt x="5" y="1648"/>
                      </a:lnTo>
                      <a:lnTo>
                        <a:pt x="0" y="1648"/>
                      </a:lnTo>
                      <a:lnTo>
                        <a:pt x="0" y="1629"/>
                      </a:lnTo>
                      <a:lnTo>
                        <a:pt x="5" y="1629"/>
                      </a:lnTo>
                      <a:close/>
                      <a:moveTo>
                        <a:pt x="5" y="1663"/>
                      </a:moveTo>
                      <a:lnTo>
                        <a:pt x="5" y="1682"/>
                      </a:lnTo>
                      <a:lnTo>
                        <a:pt x="0" y="1682"/>
                      </a:lnTo>
                      <a:lnTo>
                        <a:pt x="0" y="1663"/>
                      </a:lnTo>
                      <a:lnTo>
                        <a:pt x="5" y="1663"/>
                      </a:lnTo>
                      <a:close/>
                      <a:moveTo>
                        <a:pt x="5" y="1696"/>
                      </a:moveTo>
                      <a:lnTo>
                        <a:pt x="5" y="1715"/>
                      </a:lnTo>
                      <a:lnTo>
                        <a:pt x="0" y="1715"/>
                      </a:lnTo>
                      <a:lnTo>
                        <a:pt x="0" y="1696"/>
                      </a:lnTo>
                      <a:lnTo>
                        <a:pt x="5" y="1696"/>
                      </a:lnTo>
                      <a:close/>
                      <a:moveTo>
                        <a:pt x="5" y="1729"/>
                      </a:moveTo>
                      <a:lnTo>
                        <a:pt x="5" y="1748"/>
                      </a:lnTo>
                      <a:lnTo>
                        <a:pt x="0" y="1748"/>
                      </a:lnTo>
                      <a:lnTo>
                        <a:pt x="0" y="1729"/>
                      </a:lnTo>
                      <a:lnTo>
                        <a:pt x="5" y="1729"/>
                      </a:lnTo>
                      <a:close/>
                      <a:moveTo>
                        <a:pt x="5" y="1762"/>
                      </a:moveTo>
                      <a:lnTo>
                        <a:pt x="5" y="1781"/>
                      </a:lnTo>
                      <a:lnTo>
                        <a:pt x="0" y="1781"/>
                      </a:lnTo>
                      <a:lnTo>
                        <a:pt x="0" y="1762"/>
                      </a:lnTo>
                      <a:lnTo>
                        <a:pt x="5" y="1762"/>
                      </a:lnTo>
                      <a:close/>
                      <a:moveTo>
                        <a:pt x="5" y="1796"/>
                      </a:moveTo>
                      <a:lnTo>
                        <a:pt x="5" y="1815"/>
                      </a:lnTo>
                      <a:lnTo>
                        <a:pt x="0" y="1815"/>
                      </a:lnTo>
                      <a:lnTo>
                        <a:pt x="0" y="1796"/>
                      </a:lnTo>
                      <a:lnTo>
                        <a:pt x="5" y="1796"/>
                      </a:lnTo>
                      <a:close/>
                      <a:moveTo>
                        <a:pt x="5" y="1829"/>
                      </a:moveTo>
                      <a:lnTo>
                        <a:pt x="5" y="1848"/>
                      </a:lnTo>
                      <a:lnTo>
                        <a:pt x="0" y="1848"/>
                      </a:lnTo>
                      <a:lnTo>
                        <a:pt x="0" y="1829"/>
                      </a:lnTo>
                      <a:lnTo>
                        <a:pt x="5" y="1829"/>
                      </a:lnTo>
                      <a:close/>
                      <a:moveTo>
                        <a:pt x="5" y="1862"/>
                      </a:moveTo>
                      <a:lnTo>
                        <a:pt x="5" y="1881"/>
                      </a:lnTo>
                      <a:lnTo>
                        <a:pt x="0" y="1881"/>
                      </a:lnTo>
                      <a:lnTo>
                        <a:pt x="0" y="1862"/>
                      </a:lnTo>
                      <a:lnTo>
                        <a:pt x="5" y="1862"/>
                      </a:lnTo>
                      <a:close/>
                      <a:moveTo>
                        <a:pt x="5" y="1895"/>
                      </a:moveTo>
                      <a:lnTo>
                        <a:pt x="5" y="1914"/>
                      </a:lnTo>
                      <a:lnTo>
                        <a:pt x="0" y="1914"/>
                      </a:lnTo>
                      <a:lnTo>
                        <a:pt x="0" y="1895"/>
                      </a:lnTo>
                      <a:lnTo>
                        <a:pt x="5" y="1895"/>
                      </a:lnTo>
                      <a:close/>
                      <a:moveTo>
                        <a:pt x="5" y="1929"/>
                      </a:moveTo>
                      <a:lnTo>
                        <a:pt x="5" y="1948"/>
                      </a:lnTo>
                      <a:lnTo>
                        <a:pt x="0" y="1948"/>
                      </a:lnTo>
                      <a:lnTo>
                        <a:pt x="0" y="1929"/>
                      </a:lnTo>
                      <a:lnTo>
                        <a:pt x="5" y="1929"/>
                      </a:lnTo>
                      <a:close/>
                      <a:moveTo>
                        <a:pt x="5" y="1962"/>
                      </a:moveTo>
                      <a:lnTo>
                        <a:pt x="5" y="1981"/>
                      </a:lnTo>
                      <a:lnTo>
                        <a:pt x="0" y="1981"/>
                      </a:lnTo>
                      <a:lnTo>
                        <a:pt x="0" y="1962"/>
                      </a:lnTo>
                      <a:lnTo>
                        <a:pt x="5" y="1962"/>
                      </a:lnTo>
                      <a:close/>
                      <a:moveTo>
                        <a:pt x="5" y="1995"/>
                      </a:moveTo>
                      <a:lnTo>
                        <a:pt x="5" y="2014"/>
                      </a:lnTo>
                      <a:lnTo>
                        <a:pt x="0" y="2014"/>
                      </a:lnTo>
                      <a:lnTo>
                        <a:pt x="0" y="1995"/>
                      </a:lnTo>
                      <a:lnTo>
                        <a:pt x="5" y="1995"/>
                      </a:lnTo>
                      <a:close/>
                      <a:moveTo>
                        <a:pt x="5" y="2028"/>
                      </a:moveTo>
                      <a:lnTo>
                        <a:pt x="5" y="2047"/>
                      </a:lnTo>
                      <a:lnTo>
                        <a:pt x="0" y="2047"/>
                      </a:lnTo>
                      <a:lnTo>
                        <a:pt x="0" y="2028"/>
                      </a:lnTo>
                      <a:lnTo>
                        <a:pt x="5" y="2028"/>
                      </a:lnTo>
                      <a:close/>
                      <a:moveTo>
                        <a:pt x="5" y="2062"/>
                      </a:moveTo>
                      <a:lnTo>
                        <a:pt x="5" y="2081"/>
                      </a:lnTo>
                      <a:lnTo>
                        <a:pt x="0" y="2081"/>
                      </a:lnTo>
                      <a:lnTo>
                        <a:pt x="0" y="2062"/>
                      </a:lnTo>
                      <a:lnTo>
                        <a:pt x="5" y="2062"/>
                      </a:lnTo>
                      <a:close/>
                      <a:moveTo>
                        <a:pt x="5" y="2095"/>
                      </a:moveTo>
                      <a:lnTo>
                        <a:pt x="5" y="2114"/>
                      </a:lnTo>
                      <a:lnTo>
                        <a:pt x="0" y="2114"/>
                      </a:lnTo>
                      <a:lnTo>
                        <a:pt x="0" y="2095"/>
                      </a:lnTo>
                      <a:lnTo>
                        <a:pt x="5" y="2095"/>
                      </a:lnTo>
                      <a:close/>
                      <a:moveTo>
                        <a:pt x="5" y="2128"/>
                      </a:moveTo>
                      <a:lnTo>
                        <a:pt x="5" y="2147"/>
                      </a:lnTo>
                      <a:lnTo>
                        <a:pt x="0" y="2147"/>
                      </a:lnTo>
                      <a:lnTo>
                        <a:pt x="0" y="2128"/>
                      </a:lnTo>
                      <a:lnTo>
                        <a:pt x="5" y="2128"/>
                      </a:lnTo>
                      <a:close/>
                      <a:moveTo>
                        <a:pt x="5" y="2161"/>
                      </a:moveTo>
                      <a:lnTo>
                        <a:pt x="5" y="2180"/>
                      </a:lnTo>
                      <a:lnTo>
                        <a:pt x="0" y="2180"/>
                      </a:lnTo>
                      <a:lnTo>
                        <a:pt x="0" y="2161"/>
                      </a:lnTo>
                      <a:lnTo>
                        <a:pt x="5" y="2161"/>
                      </a:lnTo>
                      <a:close/>
                      <a:moveTo>
                        <a:pt x="5" y="2195"/>
                      </a:moveTo>
                      <a:lnTo>
                        <a:pt x="5" y="2214"/>
                      </a:lnTo>
                      <a:lnTo>
                        <a:pt x="0" y="2214"/>
                      </a:lnTo>
                      <a:lnTo>
                        <a:pt x="0" y="2195"/>
                      </a:lnTo>
                      <a:lnTo>
                        <a:pt x="5" y="2195"/>
                      </a:lnTo>
                      <a:close/>
                      <a:moveTo>
                        <a:pt x="5" y="2228"/>
                      </a:moveTo>
                      <a:lnTo>
                        <a:pt x="5" y="2247"/>
                      </a:lnTo>
                      <a:lnTo>
                        <a:pt x="0" y="2247"/>
                      </a:lnTo>
                      <a:lnTo>
                        <a:pt x="0" y="2228"/>
                      </a:lnTo>
                      <a:lnTo>
                        <a:pt x="5" y="2228"/>
                      </a:lnTo>
                      <a:close/>
                      <a:moveTo>
                        <a:pt x="5" y="2261"/>
                      </a:moveTo>
                      <a:lnTo>
                        <a:pt x="5" y="2280"/>
                      </a:lnTo>
                      <a:lnTo>
                        <a:pt x="0" y="2280"/>
                      </a:lnTo>
                      <a:lnTo>
                        <a:pt x="0" y="2261"/>
                      </a:lnTo>
                      <a:lnTo>
                        <a:pt x="5" y="2261"/>
                      </a:lnTo>
                      <a:close/>
                      <a:moveTo>
                        <a:pt x="5" y="2294"/>
                      </a:moveTo>
                      <a:lnTo>
                        <a:pt x="5" y="2313"/>
                      </a:lnTo>
                      <a:lnTo>
                        <a:pt x="0" y="2313"/>
                      </a:lnTo>
                      <a:lnTo>
                        <a:pt x="0" y="2294"/>
                      </a:lnTo>
                      <a:lnTo>
                        <a:pt x="5" y="2294"/>
                      </a:lnTo>
                      <a:close/>
                      <a:moveTo>
                        <a:pt x="5" y="2328"/>
                      </a:moveTo>
                      <a:lnTo>
                        <a:pt x="5" y="2337"/>
                      </a:lnTo>
                      <a:lnTo>
                        <a:pt x="0" y="2337"/>
                      </a:lnTo>
                      <a:lnTo>
                        <a:pt x="0" y="2328"/>
                      </a:lnTo>
                      <a:lnTo>
                        <a:pt x="5" y="2328"/>
                      </a:lnTo>
                      <a:close/>
                    </a:path>
                  </a:pathLst>
                </a:custGeom>
                <a:solidFill>
                  <a:srgbClr val="000000"/>
                </a:solidFill>
                <a:ln w="0" cap="flat">
                  <a:solidFill>
                    <a:srgbClr val="E0A366"/>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46">
                  <a:extLst>
                    <a:ext uri="{FF2B5EF4-FFF2-40B4-BE49-F238E27FC236}">
                      <a16:creationId xmlns:a16="http://schemas.microsoft.com/office/drawing/2014/main" id="{84BADDB8-0B21-9198-55FB-24CCFB620B44}"/>
                    </a:ext>
                  </a:extLst>
                </p:cNvPr>
                <p:cNvSpPr>
                  <a:spLocks noEditPoints="1"/>
                </p:cNvSpPr>
                <p:nvPr/>
              </p:nvSpPr>
              <p:spPr bwMode="auto">
                <a:xfrm>
                  <a:off x="8976190" y="1258968"/>
                  <a:ext cx="7938" cy="3709988"/>
                </a:xfrm>
                <a:custGeom>
                  <a:avLst/>
                  <a:gdLst>
                    <a:gd name="T0" fmla="*/ 5 w 5"/>
                    <a:gd name="T1" fmla="*/ 33 h 2337"/>
                    <a:gd name="T2" fmla="*/ 5 w 5"/>
                    <a:gd name="T3" fmla="*/ 85 h 2337"/>
                    <a:gd name="T4" fmla="*/ 0 w 5"/>
                    <a:gd name="T5" fmla="*/ 119 h 2337"/>
                    <a:gd name="T6" fmla="*/ 0 w 5"/>
                    <a:gd name="T7" fmla="*/ 133 h 2337"/>
                    <a:gd name="T8" fmla="*/ 5 w 5"/>
                    <a:gd name="T9" fmla="*/ 166 h 2337"/>
                    <a:gd name="T10" fmla="*/ 5 w 5"/>
                    <a:gd name="T11" fmla="*/ 233 h 2337"/>
                    <a:gd name="T12" fmla="*/ 5 w 5"/>
                    <a:gd name="T13" fmla="*/ 285 h 2337"/>
                    <a:gd name="T14" fmla="*/ 0 w 5"/>
                    <a:gd name="T15" fmla="*/ 318 h 2337"/>
                    <a:gd name="T16" fmla="*/ 0 w 5"/>
                    <a:gd name="T17" fmla="*/ 332 h 2337"/>
                    <a:gd name="T18" fmla="*/ 5 w 5"/>
                    <a:gd name="T19" fmla="*/ 366 h 2337"/>
                    <a:gd name="T20" fmla="*/ 5 w 5"/>
                    <a:gd name="T21" fmla="*/ 432 h 2337"/>
                    <a:gd name="T22" fmla="*/ 5 w 5"/>
                    <a:gd name="T23" fmla="*/ 484 h 2337"/>
                    <a:gd name="T24" fmla="*/ 0 w 5"/>
                    <a:gd name="T25" fmla="*/ 518 h 2337"/>
                    <a:gd name="T26" fmla="*/ 0 w 5"/>
                    <a:gd name="T27" fmla="*/ 532 h 2337"/>
                    <a:gd name="T28" fmla="*/ 5 w 5"/>
                    <a:gd name="T29" fmla="*/ 565 h 2337"/>
                    <a:gd name="T30" fmla="*/ 5 w 5"/>
                    <a:gd name="T31" fmla="*/ 632 h 2337"/>
                    <a:gd name="T32" fmla="*/ 5 w 5"/>
                    <a:gd name="T33" fmla="*/ 684 h 2337"/>
                    <a:gd name="T34" fmla="*/ 0 w 5"/>
                    <a:gd name="T35" fmla="*/ 717 h 2337"/>
                    <a:gd name="T36" fmla="*/ 0 w 5"/>
                    <a:gd name="T37" fmla="*/ 731 h 2337"/>
                    <a:gd name="T38" fmla="*/ 5 w 5"/>
                    <a:gd name="T39" fmla="*/ 765 h 2337"/>
                    <a:gd name="T40" fmla="*/ 5 w 5"/>
                    <a:gd name="T41" fmla="*/ 831 h 2337"/>
                    <a:gd name="T42" fmla="*/ 5 w 5"/>
                    <a:gd name="T43" fmla="*/ 883 h 2337"/>
                    <a:gd name="T44" fmla="*/ 0 w 5"/>
                    <a:gd name="T45" fmla="*/ 917 h 2337"/>
                    <a:gd name="T46" fmla="*/ 0 w 5"/>
                    <a:gd name="T47" fmla="*/ 931 h 2337"/>
                    <a:gd name="T48" fmla="*/ 5 w 5"/>
                    <a:gd name="T49" fmla="*/ 964 h 2337"/>
                    <a:gd name="T50" fmla="*/ 5 w 5"/>
                    <a:gd name="T51" fmla="*/ 1031 h 2337"/>
                    <a:gd name="T52" fmla="*/ 5 w 5"/>
                    <a:gd name="T53" fmla="*/ 1083 h 2337"/>
                    <a:gd name="T54" fmla="*/ 0 w 5"/>
                    <a:gd name="T55" fmla="*/ 1116 h 2337"/>
                    <a:gd name="T56" fmla="*/ 0 w 5"/>
                    <a:gd name="T57" fmla="*/ 1131 h 2337"/>
                    <a:gd name="T58" fmla="*/ 5 w 5"/>
                    <a:gd name="T59" fmla="*/ 1164 h 2337"/>
                    <a:gd name="T60" fmla="*/ 5 w 5"/>
                    <a:gd name="T61" fmla="*/ 1230 h 2337"/>
                    <a:gd name="T62" fmla="*/ 5 w 5"/>
                    <a:gd name="T63" fmla="*/ 1283 h 2337"/>
                    <a:gd name="T64" fmla="*/ 0 w 5"/>
                    <a:gd name="T65" fmla="*/ 1316 h 2337"/>
                    <a:gd name="T66" fmla="*/ 0 w 5"/>
                    <a:gd name="T67" fmla="*/ 1330 h 2337"/>
                    <a:gd name="T68" fmla="*/ 5 w 5"/>
                    <a:gd name="T69" fmla="*/ 1363 h 2337"/>
                    <a:gd name="T70" fmla="*/ 5 w 5"/>
                    <a:gd name="T71" fmla="*/ 1430 h 2337"/>
                    <a:gd name="T72" fmla="*/ 5 w 5"/>
                    <a:gd name="T73" fmla="*/ 1482 h 2337"/>
                    <a:gd name="T74" fmla="*/ 0 w 5"/>
                    <a:gd name="T75" fmla="*/ 1515 h 2337"/>
                    <a:gd name="T76" fmla="*/ 0 w 5"/>
                    <a:gd name="T77" fmla="*/ 1530 h 2337"/>
                    <a:gd name="T78" fmla="*/ 5 w 5"/>
                    <a:gd name="T79" fmla="*/ 1563 h 2337"/>
                    <a:gd name="T80" fmla="*/ 5 w 5"/>
                    <a:gd name="T81" fmla="*/ 1629 h 2337"/>
                    <a:gd name="T82" fmla="*/ 5 w 5"/>
                    <a:gd name="T83" fmla="*/ 1682 h 2337"/>
                    <a:gd name="T84" fmla="*/ 0 w 5"/>
                    <a:gd name="T85" fmla="*/ 1715 h 2337"/>
                    <a:gd name="T86" fmla="*/ 0 w 5"/>
                    <a:gd name="T87" fmla="*/ 1729 h 2337"/>
                    <a:gd name="T88" fmla="*/ 5 w 5"/>
                    <a:gd name="T89" fmla="*/ 1762 h 2337"/>
                    <a:gd name="T90" fmla="*/ 5 w 5"/>
                    <a:gd name="T91" fmla="*/ 1829 h 2337"/>
                    <a:gd name="T92" fmla="*/ 5 w 5"/>
                    <a:gd name="T93" fmla="*/ 1881 h 2337"/>
                    <a:gd name="T94" fmla="*/ 0 w 5"/>
                    <a:gd name="T95" fmla="*/ 1914 h 2337"/>
                    <a:gd name="T96" fmla="*/ 0 w 5"/>
                    <a:gd name="T97" fmla="*/ 1929 h 2337"/>
                    <a:gd name="T98" fmla="*/ 5 w 5"/>
                    <a:gd name="T99" fmla="*/ 1962 h 2337"/>
                    <a:gd name="T100" fmla="*/ 5 w 5"/>
                    <a:gd name="T101" fmla="*/ 2028 h 2337"/>
                    <a:gd name="T102" fmla="*/ 5 w 5"/>
                    <a:gd name="T103" fmla="*/ 2081 h 2337"/>
                    <a:gd name="T104" fmla="*/ 0 w 5"/>
                    <a:gd name="T105" fmla="*/ 2114 h 2337"/>
                    <a:gd name="T106" fmla="*/ 0 w 5"/>
                    <a:gd name="T107" fmla="*/ 2128 h 2337"/>
                    <a:gd name="T108" fmla="*/ 5 w 5"/>
                    <a:gd name="T109" fmla="*/ 2161 h 2337"/>
                    <a:gd name="T110" fmla="*/ 5 w 5"/>
                    <a:gd name="T111" fmla="*/ 2228 h 2337"/>
                    <a:gd name="T112" fmla="*/ 5 w 5"/>
                    <a:gd name="T113" fmla="*/ 2280 h 2337"/>
                    <a:gd name="T114" fmla="*/ 0 w 5"/>
                    <a:gd name="T115" fmla="*/ 2313 h 2337"/>
                    <a:gd name="T116" fmla="*/ 0 w 5"/>
                    <a:gd name="T117" fmla="*/ 2328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 h="2337">
                      <a:moveTo>
                        <a:pt x="5" y="0"/>
                      </a:moveTo>
                      <a:lnTo>
                        <a:pt x="5" y="19"/>
                      </a:lnTo>
                      <a:lnTo>
                        <a:pt x="0" y="19"/>
                      </a:lnTo>
                      <a:lnTo>
                        <a:pt x="0" y="0"/>
                      </a:lnTo>
                      <a:lnTo>
                        <a:pt x="5" y="0"/>
                      </a:lnTo>
                      <a:close/>
                      <a:moveTo>
                        <a:pt x="5" y="33"/>
                      </a:moveTo>
                      <a:lnTo>
                        <a:pt x="5" y="52"/>
                      </a:lnTo>
                      <a:lnTo>
                        <a:pt x="0" y="52"/>
                      </a:lnTo>
                      <a:lnTo>
                        <a:pt x="0" y="33"/>
                      </a:lnTo>
                      <a:lnTo>
                        <a:pt x="5" y="33"/>
                      </a:lnTo>
                      <a:close/>
                      <a:moveTo>
                        <a:pt x="5" y="66"/>
                      </a:moveTo>
                      <a:lnTo>
                        <a:pt x="5" y="85"/>
                      </a:lnTo>
                      <a:lnTo>
                        <a:pt x="0" y="85"/>
                      </a:lnTo>
                      <a:lnTo>
                        <a:pt x="0" y="66"/>
                      </a:lnTo>
                      <a:lnTo>
                        <a:pt x="5" y="66"/>
                      </a:lnTo>
                      <a:close/>
                      <a:moveTo>
                        <a:pt x="5" y="100"/>
                      </a:moveTo>
                      <a:lnTo>
                        <a:pt x="5" y="119"/>
                      </a:lnTo>
                      <a:lnTo>
                        <a:pt x="0" y="119"/>
                      </a:lnTo>
                      <a:lnTo>
                        <a:pt x="0" y="100"/>
                      </a:lnTo>
                      <a:lnTo>
                        <a:pt x="5" y="100"/>
                      </a:lnTo>
                      <a:close/>
                      <a:moveTo>
                        <a:pt x="5" y="133"/>
                      </a:moveTo>
                      <a:lnTo>
                        <a:pt x="5" y="152"/>
                      </a:lnTo>
                      <a:lnTo>
                        <a:pt x="0" y="152"/>
                      </a:lnTo>
                      <a:lnTo>
                        <a:pt x="0" y="133"/>
                      </a:lnTo>
                      <a:lnTo>
                        <a:pt x="5" y="133"/>
                      </a:lnTo>
                      <a:close/>
                      <a:moveTo>
                        <a:pt x="5" y="166"/>
                      </a:moveTo>
                      <a:lnTo>
                        <a:pt x="5" y="185"/>
                      </a:lnTo>
                      <a:lnTo>
                        <a:pt x="0" y="185"/>
                      </a:lnTo>
                      <a:lnTo>
                        <a:pt x="0" y="166"/>
                      </a:lnTo>
                      <a:lnTo>
                        <a:pt x="5" y="166"/>
                      </a:lnTo>
                      <a:close/>
                      <a:moveTo>
                        <a:pt x="5" y="199"/>
                      </a:moveTo>
                      <a:lnTo>
                        <a:pt x="5" y="218"/>
                      </a:lnTo>
                      <a:lnTo>
                        <a:pt x="0" y="218"/>
                      </a:lnTo>
                      <a:lnTo>
                        <a:pt x="0" y="199"/>
                      </a:lnTo>
                      <a:lnTo>
                        <a:pt x="5" y="199"/>
                      </a:lnTo>
                      <a:close/>
                      <a:moveTo>
                        <a:pt x="5" y="233"/>
                      </a:moveTo>
                      <a:lnTo>
                        <a:pt x="5" y="252"/>
                      </a:lnTo>
                      <a:lnTo>
                        <a:pt x="0" y="252"/>
                      </a:lnTo>
                      <a:lnTo>
                        <a:pt x="0" y="233"/>
                      </a:lnTo>
                      <a:lnTo>
                        <a:pt x="5" y="233"/>
                      </a:lnTo>
                      <a:close/>
                      <a:moveTo>
                        <a:pt x="5" y="266"/>
                      </a:moveTo>
                      <a:lnTo>
                        <a:pt x="5" y="285"/>
                      </a:lnTo>
                      <a:lnTo>
                        <a:pt x="0" y="285"/>
                      </a:lnTo>
                      <a:lnTo>
                        <a:pt x="0" y="266"/>
                      </a:lnTo>
                      <a:lnTo>
                        <a:pt x="5" y="266"/>
                      </a:lnTo>
                      <a:close/>
                      <a:moveTo>
                        <a:pt x="5" y="299"/>
                      </a:moveTo>
                      <a:lnTo>
                        <a:pt x="5" y="318"/>
                      </a:lnTo>
                      <a:lnTo>
                        <a:pt x="0" y="318"/>
                      </a:lnTo>
                      <a:lnTo>
                        <a:pt x="0" y="299"/>
                      </a:lnTo>
                      <a:lnTo>
                        <a:pt x="5" y="299"/>
                      </a:lnTo>
                      <a:close/>
                      <a:moveTo>
                        <a:pt x="5" y="332"/>
                      </a:moveTo>
                      <a:lnTo>
                        <a:pt x="5" y="351"/>
                      </a:lnTo>
                      <a:lnTo>
                        <a:pt x="0" y="351"/>
                      </a:lnTo>
                      <a:lnTo>
                        <a:pt x="0" y="332"/>
                      </a:lnTo>
                      <a:lnTo>
                        <a:pt x="5" y="332"/>
                      </a:lnTo>
                      <a:close/>
                      <a:moveTo>
                        <a:pt x="5" y="366"/>
                      </a:moveTo>
                      <a:lnTo>
                        <a:pt x="5" y="385"/>
                      </a:lnTo>
                      <a:lnTo>
                        <a:pt x="0" y="385"/>
                      </a:lnTo>
                      <a:lnTo>
                        <a:pt x="0" y="366"/>
                      </a:lnTo>
                      <a:lnTo>
                        <a:pt x="5" y="366"/>
                      </a:lnTo>
                      <a:close/>
                      <a:moveTo>
                        <a:pt x="5" y="399"/>
                      </a:moveTo>
                      <a:lnTo>
                        <a:pt x="5" y="418"/>
                      </a:lnTo>
                      <a:lnTo>
                        <a:pt x="0" y="418"/>
                      </a:lnTo>
                      <a:lnTo>
                        <a:pt x="0" y="399"/>
                      </a:lnTo>
                      <a:lnTo>
                        <a:pt x="5" y="399"/>
                      </a:lnTo>
                      <a:close/>
                      <a:moveTo>
                        <a:pt x="5" y="432"/>
                      </a:moveTo>
                      <a:lnTo>
                        <a:pt x="5" y="451"/>
                      </a:lnTo>
                      <a:lnTo>
                        <a:pt x="0" y="451"/>
                      </a:lnTo>
                      <a:lnTo>
                        <a:pt x="0" y="432"/>
                      </a:lnTo>
                      <a:lnTo>
                        <a:pt x="5" y="432"/>
                      </a:lnTo>
                      <a:close/>
                      <a:moveTo>
                        <a:pt x="5" y="465"/>
                      </a:moveTo>
                      <a:lnTo>
                        <a:pt x="5" y="484"/>
                      </a:lnTo>
                      <a:lnTo>
                        <a:pt x="0" y="484"/>
                      </a:lnTo>
                      <a:lnTo>
                        <a:pt x="0" y="465"/>
                      </a:lnTo>
                      <a:lnTo>
                        <a:pt x="5" y="465"/>
                      </a:lnTo>
                      <a:close/>
                      <a:moveTo>
                        <a:pt x="5" y="499"/>
                      </a:moveTo>
                      <a:lnTo>
                        <a:pt x="5" y="518"/>
                      </a:lnTo>
                      <a:lnTo>
                        <a:pt x="0" y="518"/>
                      </a:lnTo>
                      <a:lnTo>
                        <a:pt x="0" y="499"/>
                      </a:lnTo>
                      <a:lnTo>
                        <a:pt x="5" y="499"/>
                      </a:lnTo>
                      <a:close/>
                      <a:moveTo>
                        <a:pt x="5" y="532"/>
                      </a:moveTo>
                      <a:lnTo>
                        <a:pt x="5" y="551"/>
                      </a:lnTo>
                      <a:lnTo>
                        <a:pt x="0" y="551"/>
                      </a:lnTo>
                      <a:lnTo>
                        <a:pt x="0" y="532"/>
                      </a:lnTo>
                      <a:lnTo>
                        <a:pt x="5" y="532"/>
                      </a:lnTo>
                      <a:close/>
                      <a:moveTo>
                        <a:pt x="5" y="565"/>
                      </a:moveTo>
                      <a:lnTo>
                        <a:pt x="5" y="584"/>
                      </a:lnTo>
                      <a:lnTo>
                        <a:pt x="0" y="584"/>
                      </a:lnTo>
                      <a:lnTo>
                        <a:pt x="0" y="565"/>
                      </a:lnTo>
                      <a:lnTo>
                        <a:pt x="5" y="565"/>
                      </a:lnTo>
                      <a:close/>
                      <a:moveTo>
                        <a:pt x="5" y="598"/>
                      </a:moveTo>
                      <a:lnTo>
                        <a:pt x="5" y="617"/>
                      </a:lnTo>
                      <a:lnTo>
                        <a:pt x="0" y="617"/>
                      </a:lnTo>
                      <a:lnTo>
                        <a:pt x="0" y="598"/>
                      </a:lnTo>
                      <a:lnTo>
                        <a:pt x="5" y="598"/>
                      </a:lnTo>
                      <a:close/>
                      <a:moveTo>
                        <a:pt x="5" y="632"/>
                      </a:moveTo>
                      <a:lnTo>
                        <a:pt x="5" y="651"/>
                      </a:lnTo>
                      <a:lnTo>
                        <a:pt x="0" y="651"/>
                      </a:lnTo>
                      <a:lnTo>
                        <a:pt x="0" y="632"/>
                      </a:lnTo>
                      <a:lnTo>
                        <a:pt x="5" y="632"/>
                      </a:lnTo>
                      <a:close/>
                      <a:moveTo>
                        <a:pt x="5" y="665"/>
                      </a:moveTo>
                      <a:lnTo>
                        <a:pt x="5" y="684"/>
                      </a:lnTo>
                      <a:lnTo>
                        <a:pt x="0" y="684"/>
                      </a:lnTo>
                      <a:lnTo>
                        <a:pt x="0" y="665"/>
                      </a:lnTo>
                      <a:lnTo>
                        <a:pt x="5" y="665"/>
                      </a:lnTo>
                      <a:close/>
                      <a:moveTo>
                        <a:pt x="5" y="698"/>
                      </a:moveTo>
                      <a:lnTo>
                        <a:pt x="5" y="717"/>
                      </a:lnTo>
                      <a:lnTo>
                        <a:pt x="0" y="717"/>
                      </a:lnTo>
                      <a:lnTo>
                        <a:pt x="0" y="698"/>
                      </a:lnTo>
                      <a:lnTo>
                        <a:pt x="5" y="698"/>
                      </a:lnTo>
                      <a:close/>
                      <a:moveTo>
                        <a:pt x="5" y="731"/>
                      </a:moveTo>
                      <a:lnTo>
                        <a:pt x="5" y="750"/>
                      </a:lnTo>
                      <a:lnTo>
                        <a:pt x="0" y="750"/>
                      </a:lnTo>
                      <a:lnTo>
                        <a:pt x="0" y="731"/>
                      </a:lnTo>
                      <a:lnTo>
                        <a:pt x="5" y="731"/>
                      </a:lnTo>
                      <a:close/>
                      <a:moveTo>
                        <a:pt x="5" y="765"/>
                      </a:moveTo>
                      <a:lnTo>
                        <a:pt x="5" y="784"/>
                      </a:lnTo>
                      <a:lnTo>
                        <a:pt x="0" y="784"/>
                      </a:lnTo>
                      <a:lnTo>
                        <a:pt x="0" y="765"/>
                      </a:lnTo>
                      <a:lnTo>
                        <a:pt x="5" y="765"/>
                      </a:lnTo>
                      <a:close/>
                      <a:moveTo>
                        <a:pt x="5" y="798"/>
                      </a:moveTo>
                      <a:lnTo>
                        <a:pt x="5" y="817"/>
                      </a:lnTo>
                      <a:lnTo>
                        <a:pt x="0" y="817"/>
                      </a:lnTo>
                      <a:lnTo>
                        <a:pt x="0" y="798"/>
                      </a:lnTo>
                      <a:lnTo>
                        <a:pt x="5" y="798"/>
                      </a:lnTo>
                      <a:close/>
                      <a:moveTo>
                        <a:pt x="5" y="831"/>
                      </a:moveTo>
                      <a:lnTo>
                        <a:pt x="5" y="850"/>
                      </a:lnTo>
                      <a:lnTo>
                        <a:pt x="0" y="850"/>
                      </a:lnTo>
                      <a:lnTo>
                        <a:pt x="0" y="831"/>
                      </a:lnTo>
                      <a:lnTo>
                        <a:pt x="5" y="831"/>
                      </a:lnTo>
                      <a:close/>
                      <a:moveTo>
                        <a:pt x="5" y="864"/>
                      </a:moveTo>
                      <a:lnTo>
                        <a:pt x="5" y="883"/>
                      </a:lnTo>
                      <a:lnTo>
                        <a:pt x="0" y="883"/>
                      </a:lnTo>
                      <a:lnTo>
                        <a:pt x="0" y="864"/>
                      </a:lnTo>
                      <a:lnTo>
                        <a:pt x="5" y="864"/>
                      </a:lnTo>
                      <a:close/>
                      <a:moveTo>
                        <a:pt x="5" y="898"/>
                      </a:moveTo>
                      <a:lnTo>
                        <a:pt x="5" y="917"/>
                      </a:lnTo>
                      <a:lnTo>
                        <a:pt x="0" y="917"/>
                      </a:lnTo>
                      <a:lnTo>
                        <a:pt x="0" y="898"/>
                      </a:lnTo>
                      <a:lnTo>
                        <a:pt x="5" y="898"/>
                      </a:lnTo>
                      <a:close/>
                      <a:moveTo>
                        <a:pt x="5" y="931"/>
                      </a:moveTo>
                      <a:lnTo>
                        <a:pt x="5" y="950"/>
                      </a:lnTo>
                      <a:lnTo>
                        <a:pt x="0" y="950"/>
                      </a:lnTo>
                      <a:lnTo>
                        <a:pt x="0" y="931"/>
                      </a:lnTo>
                      <a:lnTo>
                        <a:pt x="5" y="931"/>
                      </a:lnTo>
                      <a:close/>
                      <a:moveTo>
                        <a:pt x="5" y="964"/>
                      </a:moveTo>
                      <a:lnTo>
                        <a:pt x="5" y="983"/>
                      </a:lnTo>
                      <a:lnTo>
                        <a:pt x="0" y="983"/>
                      </a:lnTo>
                      <a:lnTo>
                        <a:pt x="0" y="964"/>
                      </a:lnTo>
                      <a:lnTo>
                        <a:pt x="5" y="964"/>
                      </a:lnTo>
                      <a:close/>
                      <a:moveTo>
                        <a:pt x="5" y="998"/>
                      </a:moveTo>
                      <a:lnTo>
                        <a:pt x="5" y="1017"/>
                      </a:lnTo>
                      <a:lnTo>
                        <a:pt x="0" y="1017"/>
                      </a:lnTo>
                      <a:lnTo>
                        <a:pt x="0" y="998"/>
                      </a:lnTo>
                      <a:lnTo>
                        <a:pt x="5" y="998"/>
                      </a:lnTo>
                      <a:close/>
                      <a:moveTo>
                        <a:pt x="5" y="1031"/>
                      </a:moveTo>
                      <a:lnTo>
                        <a:pt x="5" y="1050"/>
                      </a:lnTo>
                      <a:lnTo>
                        <a:pt x="0" y="1050"/>
                      </a:lnTo>
                      <a:lnTo>
                        <a:pt x="0" y="1031"/>
                      </a:lnTo>
                      <a:lnTo>
                        <a:pt x="5" y="1031"/>
                      </a:lnTo>
                      <a:close/>
                      <a:moveTo>
                        <a:pt x="5" y="1064"/>
                      </a:moveTo>
                      <a:lnTo>
                        <a:pt x="5" y="1083"/>
                      </a:lnTo>
                      <a:lnTo>
                        <a:pt x="0" y="1083"/>
                      </a:lnTo>
                      <a:lnTo>
                        <a:pt x="0" y="1064"/>
                      </a:lnTo>
                      <a:lnTo>
                        <a:pt x="5" y="1064"/>
                      </a:lnTo>
                      <a:close/>
                      <a:moveTo>
                        <a:pt x="5" y="1097"/>
                      </a:moveTo>
                      <a:lnTo>
                        <a:pt x="5" y="1116"/>
                      </a:lnTo>
                      <a:lnTo>
                        <a:pt x="0" y="1116"/>
                      </a:lnTo>
                      <a:lnTo>
                        <a:pt x="0" y="1097"/>
                      </a:lnTo>
                      <a:lnTo>
                        <a:pt x="5" y="1097"/>
                      </a:lnTo>
                      <a:close/>
                      <a:moveTo>
                        <a:pt x="5" y="1131"/>
                      </a:moveTo>
                      <a:lnTo>
                        <a:pt x="5" y="1150"/>
                      </a:lnTo>
                      <a:lnTo>
                        <a:pt x="0" y="1150"/>
                      </a:lnTo>
                      <a:lnTo>
                        <a:pt x="0" y="1131"/>
                      </a:lnTo>
                      <a:lnTo>
                        <a:pt x="5" y="1131"/>
                      </a:lnTo>
                      <a:close/>
                      <a:moveTo>
                        <a:pt x="5" y="1164"/>
                      </a:moveTo>
                      <a:lnTo>
                        <a:pt x="5" y="1183"/>
                      </a:lnTo>
                      <a:lnTo>
                        <a:pt x="0" y="1183"/>
                      </a:lnTo>
                      <a:lnTo>
                        <a:pt x="0" y="1164"/>
                      </a:lnTo>
                      <a:lnTo>
                        <a:pt x="5" y="1164"/>
                      </a:lnTo>
                      <a:close/>
                      <a:moveTo>
                        <a:pt x="5" y="1197"/>
                      </a:moveTo>
                      <a:lnTo>
                        <a:pt x="5" y="1216"/>
                      </a:lnTo>
                      <a:lnTo>
                        <a:pt x="0" y="1216"/>
                      </a:lnTo>
                      <a:lnTo>
                        <a:pt x="0" y="1197"/>
                      </a:lnTo>
                      <a:lnTo>
                        <a:pt x="5" y="1197"/>
                      </a:lnTo>
                      <a:close/>
                      <a:moveTo>
                        <a:pt x="5" y="1230"/>
                      </a:moveTo>
                      <a:lnTo>
                        <a:pt x="5" y="1249"/>
                      </a:lnTo>
                      <a:lnTo>
                        <a:pt x="0" y="1249"/>
                      </a:lnTo>
                      <a:lnTo>
                        <a:pt x="0" y="1230"/>
                      </a:lnTo>
                      <a:lnTo>
                        <a:pt x="5" y="1230"/>
                      </a:lnTo>
                      <a:close/>
                      <a:moveTo>
                        <a:pt x="5" y="1264"/>
                      </a:moveTo>
                      <a:lnTo>
                        <a:pt x="5" y="1283"/>
                      </a:lnTo>
                      <a:lnTo>
                        <a:pt x="0" y="1283"/>
                      </a:lnTo>
                      <a:lnTo>
                        <a:pt x="0" y="1264"/>
                      </a:lnTo>
                      <a:lnTo>
                        <a:pt x="5" y="1264"/>
                      </a:lnTo>
                      <a:close/>
                      <a:moveTo>
                        <a:pt x="5" y="1297"/>
                      </a:moveTo>
                      <a:lnTo>
                        <a:pt x="5" y="1316"/>
                      </a:lnTo>
                      <a:lnTo>
                        <a:pt x="0" y="1316"/>
                      </a:lnTo>
                      <a:lnTo>
                        <a:pt x="0" y="1297"/>
                      </a:lnTo>
                      <a:lnTo>
                        <a:pt x="5" y="1297"/>
                      </a:lnTo>
                      <a:close/>
                      <a:moveTo>
                        <a:pt x="5" y="1330"/>
                      </a:moveTo>
                      <a:lnTo>
                        <a:pt x="5" y="1349"/>
                      </a:lnTo>
                      <a:lnTo>
                        <a:pt x="0" y="1349"/>
                      </a:lnTo>
                      <a:lnTo>
                        <a:pt x="0" y="1330"/>
                      </a:lnTo>
                      <a:lnTo>
                        <a:pt x="5" y="1330"/>
                      </a:lnTo>
                      <a:close/>
                      <a:moveTo>
                        <a:pt x="5" y="1363"/>
                      </a:moveTo>
                      <a:lnTo>
                        <a:pt x="5" y="1382"/>
                      </a:lnTo>
                      <a:lnTo>
                        <a:pt x="0" y="1382"/>
                      </a:lnTo>
                      <a:lnTo>
                        <a:pt x="0" y="1363"/>
                      </a:lnTo>
                      <a:lnTo>
                        <a:pt x="5" y="1363"/>
                      </a:lnTo>
                      <a:close/>
                      <a:moveTo>
                        <a:pt x="5" y="1397"/>
                      </a:moveTo>
                      <a:lnTo>
                        <a:pt x="5" y="1416"/>
                      </a:lnTo>
                      <a:lnTo>
                        <a:pt x="0" y="1416"/>
                      </a:lnTo>
                      <a:lnTo>
                        <a:pt x="0" y="1397"/>
                      </a:lnTo>
                      <a:lnTo>
                        <a:pt x="5" y="1397"/>
                      </a:lnTo>
                      <a:close/>
                      <a:moveTo>
                        <a:pt x="5" y="1430"/>
                      </a:moveTo>
                      <a:lnTo>
                        <a:pt x="5" y="1449"/>
                      </a:lnTo>
                      <a:lnTo>
                        <a:pt x="0" y="1449"/>
                      </a:lnTo>
                      <a:lnTo>
                        <a:pt x="0" y="1430"/>
                      </a:lnTo>
                      <a:lnTo>
                        <a:pt x="5" y="1430"/>
                      </a:lnTo>
                      <a:close/>
                      <a:moveTo>
                        <a:pt x="5" y="1463"/>
                      </a:moveTo>
                      <a:lnTo>
                        <a:pt x="5" y="1482"/>
                      </a:lnTo>
                      <a:lnTo>
                        <a:pt x="0" y="1482"/>
                      </a:lnTo>
                      <a:lnTo>
                        <a:pt x="0" y="1463"/>
                      </a:lnTo>
                      <a:lnTo>
                        <a:pt x="5" y="1463"/>
                      </a:lnTo>
                      <a:close/>
                      <a:moveTo>
                        <a:pt x="5" y="1496"/>
                      </a:moveTo>
                      <a:lnTo>
                        <a:pt x="5" y="1515"/>
                      </a:lnTo>
                      <a:lnTo>
                        <a:pt x="0" y="1515"/>
                      </a:lnTo>
                      <a:lnTo>
                        <a:pt x="0" y="1496"/>
                      </a:lnTo>
                      <a:lnTo>
                        <a:pt x="5" y="1496"/>
                      </a:lnTo>
                      <a:close/>
                      <a:moveTo>
                        <a:pt x="5" y="1530"/>
                      </a:moveTo>
                      <a:lnTo>
                        <a:pt x="5" y="1549"/>
                      </a:lnTo>
                      <a:lnTo>
                        <a:pt x="0" y="1549"/>
                      </a:lnTo>
                      <a:lnTo>
                        <a:pt x="0" y="1530"/>
                      </a:lnTo>
                      <a:lnTo>
                        <a:pt x="5" y="1530"/>
                      </a:lnTo>
                      <a:close/>
                      <a:moveTo>
                        <a:pt x="5" y="1563"/>
                      </a:moveTo>
                      <a:lnTo>
                        <a:pt x="5" y="1582"/>
                      </a:lnTo>
                      <a:lnTo>
                        <a:pt x="0" y="1582"/>
                      </a:lnTo>
                      <a:lnTo>
                        <a:pt x="0" y="1563"/>
                      </a:lnTo>
                      <a:lnTo>
                        <a:pt x="5" y="1563"/>
                      </a:lnTo>
                      <a:close/>
                      <a:moveTo>
                        <a:pt x="5" y="1596"/>
                      </a:moveTo>
                      <a:lnTo>
                        <a:pt x="5" y="1615"/>
                      </a:lnTo>
                      <a:lnTo>
                        <a:pt x="0" y="1615"/>
                      </a:lnTo>
                      <a:lnTo>
                        <a:pt x="0" y="1596"/>
                      </a:lnTo>
                      <a:lnTo>
                        <a:pt x="5" y="1596"/>
                      </a:lnTo>
                      <a:close/>
                      <a:moveTo>
                        <a:pt x="5" y="1629"/>
                      </a:moveTo>
                      <a:lnTo>
                        <a:pt x="5" y="1648"/>
                      </a:lnTo>
                      <a:lnTo>
                        <a:pt x="0" y="1648"/>
                      </a:lnTo>
                      <a:lnTo>
                        <a:pt x="0" y="1629"/>
                      </a:lnTo>
                      <a:lnTo>
                        <a:pt x="5" y="1629"/>
                      </a:lnTo>
                      <a:close/>
                      <a:moveTo>
                        <a:pt x="5" y="1663"/>
                      </a:moveTo>
                      <a:lnTo>
                        <a:pt x="5" y="1682"/>
                      </a:lnTo>
                      <a:lnTo>
                        <a:pt x="0" y="1682"/>
                      </a:lnTo>
                      <a:lnTo>
                        <a:pt x="0" y="1663"/>
                      </a:lnTo>
                      <a:lnTo>
                        <a:pt x="5" y="1663"/>
                      </a:lnTo>
                      <a:close/>
                      <a:moveTo>
                        <a:pt x="5" y="1696"/>
                      </a:moveTo>
                      <a:lnTo>
                        <a:pt x="5" y="1715"/>
                      </a:lnTo>
                      <a:lnTo>
                        <a:pt x="0" y="1715"/>
                      </a:lnTo>
                      <a:lnTo>
                        <a:pt x="0" y="1696"/>
                      </a:lnTo>
                      <a:lnTo>
                        <a:pt x="5" y="1696"/>
                      </a:lnTo>
                      <a:close/>
                      <a:moveTo>
                        <a:pt x="5" y="1729"/>
                      </a:moveTo>
                      <a:lnTo>
                        <a:pt x="5" y="1748"/>
                      </a:lnTo>
                      <a:lnTo>
                        <a:pt x="0" y="1748"/>
                      </a:lnTo>
                      <a:lnTo>
                        <a:pt x="0" y="1729"/>
                      </a:lnTo>
                      <a:lnTo>
                        <a:pt x="5" y="1729"/>
                      </a:lnTo>
                      <a:close/>
                      <a:moveTo>
                        <a:pt x="5" y="1762"/>
                      </a:moveTo>
                      <a:lnTo>
                        <a:pt x="5" y="1781"/>
                      </a:lnTo>
                      <a:lnTo>
                        <a:pt x="0" y="1781"/>
                      </a:lnTo>
                      <a:lnTo>
                        <a:pt x="0" y="1762"/>
                      </a:lnTo>
                      <a:lnTo>
                        <a:pt x="5" y="1762"/>
                      </a:lnTo>
                      <a:close/>
                      <a:moveTo>
                        <a:pt x="5" y="1796"/>
                      </a:moveTo>
                      <a:lnTo>
                        <a:pt x="5" y="1815"/>
                      </a:lnTo>
                      <a:lnTo>
                        <a:pt x="0" y="1815"/>
                      </a:lnTo>
                      <a:lnTo>
                        <a:pt x="0" y="1796"/>
                      </a:lnTo>
                      <a:lnTo>
                        <a:pt x="5" y="1796"/>
                      </a:lnTo>
                      <a:close/>
                      <a:moveTo>
                        <a:pt x="5" y="1829"/>
                      </a:moveTo>
                      <a:lnTo>
                        <a:pt x="5" y="1848"/>
                      </a:lnTo>
                      <a:lnTo>
                        <a:pt x="0" y="1848"/>
                      </a:lnTo>
                      <a:lnTo>
                        <a:pt x="0" y="1829"/>
                      </a:lnTo>
                      <a:lnTo>
                        <a:pt x="5" y="1829"/>
                      </a:lnTo>
                      <a:close/>
                      <a:moveTo>
                        <a:pt x="5" y="1862"/>
                      </a:moveTo>
                      <a:lnTo>
                        <a:pt x="5" y="1881"/>
                      </a:lnTo>
                      <a:lnTo>
                        <a:pt x="0" y="1881"/>
                      </a:lnTo>
                      <a:lnTo>
                        <a:pt x="0" y="1862"/>
                      </a:lnTo>
                      <a:lnTo>
                        <a:pt x="5" y="1862"/>
                      </a:lnTo>
                      <a:close/>
                      <a:moveTo>
                        <a:pt x="5" y="1895"/>
                      </a:moveTo>
                      <a:lnTo>
                        <a:pt x="5" y="1914"/>
                      </a:lnTo>
                      <a:lnTo>
                        <a:pt x="0" y="1914"/>
                      </a:lnTo>
                      <a:lnTo>
                        <a:pt x="0" y="1895"/>
                      </a:lnTo>
                      <a:lnTo>
                        <a:pt x="5" y="1895"/>
                      </a:lnTo>
                      <a:close/>
                      <a:moveTo>
                        <a:pt x="5" y="1929"/>
                      </a:moveTo>
                      <a:lnTo>
                        <a:pt x="5" y="1948"/>
                      </a:lnTo>
                      <a:lnTo>
                        <a:pt x="0" y="1948"/>
                      </a:lnTo>
                      <a:lnTo>
                        <a:pt x="0" y="1929"/>
                      </a:lnTo>
                      <a:lnTo>
                        <a:pt x="5" y="1929"/>
                      </a:lnTo>
                      <a:close/>
                      <a:moveTo>
                        <a:pt x="5" y="1962"/>
                      </a:moveTo>
                      <a:lnTo>
                        <a:pt x="5" y="1981"/>
                      </a:lnTo>
                      <a:lnTo>
                        <a:pt x="0" y="1981"/>
                      </a:lnTo>
                      <a:lnTo>
                        <a:pt x="0" y="1962"/>
                      </a:lnTo>
                      <a:lnTo>
                        <a:pt x="5" y="1962"/>
                      </a:lnTo>
                      <a:close/>
                      <a:moveTo>
                        <a:pt x="5" y="1995"/>
                      </a:moveTo>
                      <a:lnTo>
                        <a:pt x="5" y="2014"/>
                      </a:lnTo>
                      <a:lnTo>
                        <a:pt x="0" y="2014"/>
                      </a:lnTo>
                      <a:lnTo>
                        <a:pt x="0" y="1995"/>
                      </a:lnTo>
                      <a:lnTo>
                        <a:pt x="5" y="1995"/>
                      </a:lnTo>
                      <a:close/>
                      <a:moveTo>
                        <a:pt x="5" y="2028"/>
                      </a:moveTo>
                      <a:lnTo>
                        <a:pt x="5" y="2047"/>
                      </a:lnTo>
                      <a:lnTo>
                        <a:pt x="0" y="2047"/>
                      </a:lnTo>
                      <a:lnTo>
                        <a:pt x="0" y="2028"/>
                      </a:lnTo>
                      <a:lnTo>
                        <a:pt x="5" y="2028"/>
                      </a:lnTo>
                      <a:close/>
                      <a:moveTo>
                        <a:pt x="5" y="2062"/>
                      </a:moveTo>
                      <a:lnTo>
                        <a:pt x="5" y="2081"/>
                      </a:lnTo>
                      <a:lnTo>
                        <a:pt x="0" y="2081"/>
                      </a:lnTo>
                      <a:lnTo>
                        <a:pt x="0" y="2062"/>
                      </a:lnTo>
                      <a:lnTo>
                        <a:pt x="5" y="2062"/>
                      </a:lnTo>
                      <a:close/>
                      <a:moveTo>
                        <a:pt x="5" y="2095"/>
                      </a:moveTo>
                      <a:lnTo>
                        <a:pt x="5" y="2114"/>
                      </a:lnTo>
                      <a:lnTo>
                        <a:pt x="0" y="2114"/>
                      </a:lnTo>
                      <a:lnTo>
                        <a:pt x="0" y="2095"/>
                      </a:lnTo>
                      <a:lnTo>
                        <a:pt x="5" y="2095"/>
                      </a:lnTo>
                      <a:close/>
                      <a:moveTo>
                        <a:pt x="5" y="2128"/>
                      </a:moveTo>
                      <a:lnTo>
                        <a:pt x="5" y="2147"/>
                      </a:lnTo>
                      <a:lnTo>
                        <a:pt x="0" y="2147"/>
                      </a:lnTo>
                      <a:lnTo>
                        <a:pt x="0" y="2128"/>
                      </a:lnTo>
                      <a:lnTo>
                        <a:pt x="5" y="2128"/>
                      </a:lnTo>
                      <a:close/>
                      <a:moveTo>
                        <a:pt x="5" y="2161"/>
                      </a:moveTo>
                      <a:lnTo>
                        <a:pt x="5" y="2180"/>
                      </a:lnTo>
                      <a:lnTo>
                        <a:pt x="0" y="2180"/>
                      </a:lnTo>
                      <a:lnTo>
                        <a:pt x="0" y="2161"/>
                      </a:lnTo>
                      <a:lnTo>
                        <a:pt x="5" y="2161"/>
                      </a:lnTo>
                      <a:close/>
                      <a:moveTo>
                        <a:pt x="5" y="2195"/>
                      </a:moveTo>
                      <a:lnTo>
                        <a:pt x="5" y="2214"/>
                      </a:lnTo>
                      <a:lnTo>
                        <a:pt x="0" y="2214"/>
                      </a:lnTo>
                      <a:lnTo>
                        <a:pt x="0" y="2195"/>
                      </a:lnTo>
                      <a:lnTo>
                        <a:pt x="5" y="2195"/>
                      </a:lnTo>
                      <a:close/>
                      <a:moveTo>
                        <a:pt x="5" y="2228"/>
                      </a:moveTo>
                      <a:lnTo>
                        <a:pt x="5" y="2247"/>
                      </a:lnTo>
                      <a:lnTo>
                        <a:pt x="0" y="2247"/>
                      </a:lnTo>
                      <a:lnTo>
                        <a:pt x="0" y="2228"/>
                      </a:lnTo>
                      <a:lnTo>
                        <a:pt x="5" y="2228"/>
                      </a:lnTo>
                      <a:close/>
                      <a:moveTo>
                        <a:pt x="5" y="2261"/>
                      </a:moveTo>
                      <a:lnTo>
                        <a:pt x="5" y="2280"/>
                      </a:lnTo>
                      <a:lnTo>
                        <a:pt x="0" y="2280"/>
                      </a:lnTo>
                      <a:lnTo>
                        <a:pt x="0" y="2261"/>
                      </a:lnTo>
                      <a:lnTo>
                        <a:pt x="5" y="2261"/>
                      </a:lnTo>
                      <a:close/>
                      <a:moveTo>
                        <a:pt x="5" y="2294"/>
                      </a:moveTo>
                      <a:lnTo>
                        <a:pt x="5" y="2313"/>
                      </a:lnTo>
                      <a:lnTo>
                        <a:pt x="0" y="2313"/>
                      </a:lnTo>
                      <a:lnTo>
                        <a:pt x="0" y="2294"/>
                      </a:lnTo>
                      <a:lnTo>
                        <a:pt x="5" y="2294"/>
                      </a:lnTo>
                      <a:close/>
                      <a:moveTo>
                        <a:pt x="5" y="2328"/>
                      </a:moveTo>
                      <a:lnTo>
                        <a:pt x="5" y="2337"/>
                      </a:lnTo>
                      <a:lnTo>
                        <a:pt x="0" y="2337"/>
                      </a:lnTo>
                      <a:lnTo>
                        <a:pt x="0" y="2328"/>
                      </a:lnTo>
                      <a:lnTo>
                        <a:pt x="5" y="2328"/>
                      </a:lnTo>
                      <a:close/>
                    </a:path>
                  </a:pathLst>
                </a:custGeom>
                <a:solidFill>
                  <a:srgbClr val="000000"/>
                </a:solidFill>
                <a:ln w="0" cap="flat">
                  <a:solidFill>
                    <a:srgbClr val="E0A366"/>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sp>
          <p:nvSpPr>
            <p:cNvPr id="71" name="TextBox 70">
              <a:extLst>
                <a:ext uri="{FF2B5EF4-FFF2-40B4-BE49-F238E27FC236}">
                  <a16:creationId xmlns:a16="http://schemas.microsoft.com/office/drawing/2014/main" id="{316F0A3C-719D-8A27-C83F-A20156F03321}"/>
                </a:ext>
              </a:extLst>
            </p:cNvPr>
            <p:cNvSpPr txBox="1"/>
            <p:nvPr/>
          </p:nvSpPr>
          <p:spPr>
            <a:xfrm>
              <a:off x="6067861" y="5282716"/>
              <a:ext cx="695424" cy="226591"/>
            </a:xfrm>
            <a:prstGeom prst="rect">
              <a:avLst/>
            </a:prstGeom>
            <a:noFill/>
          </p:spPr>
          <p:txBody>
            <a:bodyPr wrap="square" lIns="36000" tIns="36000" rIns="36000" bIns="36000" rtlCol="0">
              <a:spAutoFit/>
            </a:bodyPr>
            <a:lstStyle/>
            <a:p>
              <a:r>
                <a:rPr lang="en-GB" sz="1000" dirty="0">
                  <a:solidFill>
                    <a:srgbClr val="CC6600"/>
                  </a:solidFill>
                  <a:latin typeface="Verdana" panose="020B0604030504040204" pitchFamily="34" charset="0"/>
                  <a:ea typeface="Verdana" panose="020B0604030504040204" pitchFamily="34" charset="0"/>
                </a:rPr>
                <a:t>2020-21</a:t>
              </a:r>
            </a:p>
          </p:txBody>
        </p:sp>
        <p:sp>
          <p:nvSpPr>
            <p:cNvPr id="72" name="TextBox 71">
              <a:extLst>
                <a:ext uri="{FF2B5EF4-FFF2-40B4-BE49-F238E27FC236}">
                  <a16:creationId xmlns:a16="http://schemas.microsoft.com/office/drawing/2014/main" id="{24457923-F168-E434-C44E-62FFD2D7602C}"/>
                </a:ext>
              </a:extLst>
            </p:cNvPr>
            <p:cNvSpPr txBox="1"/>
            <p:nvPr/>
          </p:nvSpPr>
          <p:spPr>
            <a:xfrm>
              <a:off x="4718189" y="5282716"/>
              <a:ext cx="695424" cy="226591"/>
            </a:xfrm>
            <a:prstGeom prst="rect">
              <a:avLst/>
            </a:prstGeom>
            <a:noFill/>
          </p:spPr>
          <p:txBody>
            <a:bodyPr wrap="square" lIns="36000" tIns="36000" rIns="36000" bIns="36000" rtlCol="0">
              <a:spAutoFit/>
            </a:bodyPr>
            <a:lstStyle/>
            <a:p>
              <a:r>
                <a:rPr lang="en-GB" sz="1000" dirty="0">
                  <a:solidFill>
                    <a:srgbClr val="CC6600"/>
                  </a:solidFill>
                  <a:latin typeface="Verdana" panose="020B0604030504040204" pitchFamily="34" charset="0"/>
                  <a:ea typeface="Verdana" panose="020B0604030504040204" pitchFamily="34" charset="0"/>
                </a:rPr>
                <a:t>2018-19</a:t>
              </a:r>
            </a:p>
          </p:txBody>
        </p:sp>
        <p:sp>
          <p:nvSpPr>
            <p:cNvPr id="73" name="TextBox 72">
              <a:extLst>
                <a:ext uri="{FF2B5EF4-FFF2-40B4-BE49-F238E27FC236}">
                  <a16:creationId xmlns:a16="http://schemas.microsoft.com/office/drawing/2014/main" id="{35DA2733-543D-F7BF-21F8-105EF4D8B7F2}"/>
                </a:ext>
              </a:extLst>
            </p:cNvPr>
            <p:cNvSpPr txBox="1"/>
            <p:nvPr/>
          </p:nvSpPr>
          <p:spPr>
            <a:xfrm>
              <a:off x="5393025" y="5282716"/>
              <a:ext cx="695424" cy="226591"/>
            </a:xfrm>
            <a:prstGeom prst="rect">
              <a:avLst/>
            </a:prstGeom>
            <a:noFill/>
          </p:spPr>
          <p:txBody>
            <a:bodyPr wrap="square" lIns="36000" tIns="36000" rIns="36000" bIns="36000" rtlCol="0">
              <a:spAutoFit/>
            </a:bodyPr>
            <a:lstStyle/>
            <a:p>
              <a:r>
                <a:rPr lang="en-GB" sz="1000" dirty="0">
                  <a:solidFill>
                    <a:srgbClr val="CC6600"/>
                  </a:solidFill>
                  <a:latin typeface="Verdana" panose="020B0604030504040204" pitchFamily="34" charset="0"/>
                  <a:ea typeface="Verdana" panose="020B0604030504040204" pitchFamily="34" charset="0"/>
                </a:rPr>
                <a:t>2019-20</a:t>
              </a:r>
            </a:p>
          </p:txBody>
        </p:sp>
        <p:sp>
          <p:nvSpPr>
            <p:cNvPr id="74" name="TextBox 73">
              <a:extLst>
                <a:ext uri="{FF2B5EF4-FFF2-40B4-BE49-F238E27FC236}">
                  <a16:creationId xmlns:a16="http://schemas.microsoft.com/office/drawing/2014/main" id="{46A8B44B-1977-7F34-F1BA-82ADBCEB035D}"/>
                </a:ext>
              </a:extLst>
            </p:cNvPr>
            <p:cNvSpPr txBox="1"/>
            <p:nvPr/>
          </p:nvSpPr>
          <p:spPr>
            <a:xfrm>
              <a:off x="8092365" y="5282716"/>
              <a:ext cx="695424" cy="226591"/>
            </a:xfrm>
            <a:prstGeom prst="rect">
              <a:avLst/>
            </a:prstGeom>
            <a:noFill/>
          </p:spPr>
          <p:txBody>
            <a:bodyPr wrap="square" lIns="36000" tIns="36000" rIns="36000" bIns="36000" rtlCol="0">
              <a:spAutoFit/>
            </a:bodyPr>
            <a:lstStyle/>
            <a:p>
              <a:r>
                <a:rPr lang="en-GB" sz="1000" dirty="0">
                  <a:solidFill>
                    <a:srgbClr val="CC6600"/>
                  </a:solidFill>
                  <a:latin typeface="Verdana" panose="020B0604030504040204" pitchFamily="34" charset="0"/>
                  <a:ea typeface="Verdana" panose="020B0604030504040204" pitchFamily="34" charset="0"/>
                </a:rPr>
                <a:t>2023-24</a:t>
              </a:r>
            </a:p>
          </p:txBody>
        </p:sp>
        <p:sp>
          <p:nvSpPr>
            <p:cNvPr id="75" name="TextBox 74">
              <a:extLst>
                <a:ext uri="{FF2B5EF4-FFF2-40B4-BE49-F238E27FC236}">
                  <a16:creationId xmlns:a16="http://schemas.microsoft.com/office/drawing/2014/main" id="{18942C5C-4394-41CE-3708-3E1C78762701}"/>
                </a:ext>
              </a:extLst>
            </p:cNvPr>
            <p:cNvSpPr txBox="1"/>
            <p:nvPr/>
          </p:nvSpPr>
          <p:spPr>
            <a:xfrm>
              <a:off x="6742697" y="5282716"/>
              <a:ext cx="695424" cy="226591"/>
            </a:xfrm>
            <a:prstGeom prst="rect">
              <a:avLst/>
            </a:prstGeom>
            <a:noFill/>
          </p:spPr>
          <p:txBody>
            <a:bodyPr wrap="square" lIns="36000" tIns="36000" rIns="36000" bIns="36000" rtlCol="0">
              <a:spAutoFit/>
            </a:bodyPr>
            <a:lstStyle/>
            <a:p>
              <a:r>
                <a:rPr lang="en-GB" sz="1000" dirty="0">
                  <a:solidFill>
                    <a:srgbClr val="CC6600"/>
                  </a:solidFill>
                  <a:latin typeface="Verdana" panose="020B0604030504040204" pitchFamily="34" charset="0"/>
                  <a:ea typeface="Verdana" panose="020B0604030504040204" pitchFamily="34" charset="0"/>
                </a:rPr>
                <a:t>2021-22</a:t>
              </a:r>
            </a:p>
          </p:txBody>
        </p:sp>
        <p:sp>
          <p:nvSpPr>
            <p:cNvPr id="76" name="TextBox 75">
              <a:extLst>
                <a:ext uri="{FF2B5EF4-FFF2-40B4-BE49-F238E27FC236}">
                  <a16:creationId xmlns:a16="http://schemas.microsoft.com/office/drawing/2014/main" id="{0906A824-6D9F-66EC-3A95-86C9D404DB99}"/>
                </a:ext>
              </a:extLst>
            </p:cNvPr>
            <p:cNvSpPr txBox="1"/>
            <p:nvPr/>
          </p:nvSpPr>
          <p:spPr>
            <a:xfrm>
              <a:off x="7417533" y="5282716"/>
              <a:ext cx="695424" cy="226591"/>
            </a:xfrm>
            <a:prstGeom prst="rect">
              <a:avLst/>
            </a:prstGeom>
            <a:noFill/>
          </p:spPr>
          <p:txBody>
            <a:bodyPr wrap="square" lIns="36000" tIns="36000" rIns="36000" bIns="36000" rtlCol="0">
              <a:spAutoFit/>
            </a:bodyPr>
            <a:lstStyle/>
            <a:p>
              <a:r>
                <a:rPr lang="en-GB" sz="1000" dirty="0">
                  <a:solidFill>
                    <a:srgbClr val="CC6600"/>
                  </a:solidFill>
                  <a:latin typeface="Verdana" panose="020B0604030504040204" pitchFamily="34" charset="0"/>
                  <a:ea typeface="Verdana" panose="020B0604030504040204" pitchFamily="34" charset="0"/>
                </a:rPr>
                <a:t>2022-23</a:t>
              </a:r>
            </a:p>
          </p:txBody>
        </p:sp>
        <p:sp>
          <p:nvSpPr>
            <p:cNvPr id="78" name="TextBox 77">
              <a:extLst>
                <a:ext uri="{FF2B5EF4-FFF2-40B4-BE49-F238E27FC236}">
                  <a16:creationId xmlns:a16="http://schemas.microsoft.com/office/drawing/2014/main" id="{0D32A4E3-1AD7-943C-6AE0-F6C6908B4676}"/>
                </a:ext>
              </a:extLst>
            </p:cNvPr>
            <p:cNvSpPr txBox="1"/>
            <p:nvPr/>
          </p:nvSpPr>
          <p:spPr>
            <a:xfrm>
              <a:off x="8760967" y="5292706"/>
              <a:ext cx="695424" cy="226591"/>
            </a:xfrm>
            <a:prstGeom prst="rect">
              <a:avLst/>
            </a:prstGeom>
            <a:noFill/>
          </p:spPr>
          <p:txBody>
            <a:bodyPr wrap="square" lIns="36000" tIns="36000" rIns="36000" bIns="36000" rtlCol="0">
              <a:spAutoFit/>
            </a:bodyPr>
            <a:lstStyle/>
            <a:p>
              <a:r>
                <a:rPr lang="en-GB" sz="1000" dirty="0">
                  <a:solidFill>
                    <a:srgbClr val="CC6600"/>
                  </a:solidFill>
                  <a:latin typeface="Verdana" panose="020B0604030504040204" pitchFamily="34" charset="0"/>
                  <a:ea typeface="Verdana" panose="020B0604030504040204" pitchFamily="34" charset="0"/>
                </a:rPr>
                <a:t>2024-25</a:t>
              </a:r>
            </a:p>
          </p:txBody>
        </p:sp>
      </p:grpSp>
      <p:sp>
        <p:nvSpPr>
          <p:cNvPr id="16" name="Rectangle 15">
            <a:extLst>
              <a:ext uri="{FF2B5EF4-FFF2-40B4-BE49-F238E27FC236}">
                <a16:creationId xmlns:a16="http://schemas.microsoft.com/office/drawing/2014/main" id="{942BA88B-3E17-3AE0-48E3-C725C4DA8AEB}"/>
              </a:ext>
            </a:extLst>
          </p:cNvPr>
          <p:cNvSpPr>
            <a:spLocks noChangeArrowheads="1"/>
          </p:cNvSpPr>
          <p:nvPr/>
        </p:nvSpPr>
        <p:spPr bwMode="auto">
          <a:xfrm>
            <a:off x="2082375" y="2665493"/>
            <a:ext cx="6207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595959"/>
                </a:solidFill>
                <a:effectLst/>
                <a:latin typeface="Verdana" panose="020B0604030504040204" pitchFamily="34"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FEE18790-B540-5EC3-3749-831EB186DA88}"/>
              </a:ext>
            </a:extLst>
          </p:cNvPr>
          <p:cNvSpPr>
            <a:spLocks noGrp="1"/>
          </p:cNvSpPr>
          <p:nvPr>
            <p:ph type="title"/>
          </p:nvPr>
        </p:nvSpPr>
        <p:spPr/>
        <p:txBody>
          <a:bodyPr/>
          <a:lstStyle/>
          <a:p>
            <a:r>
              <a:rPr lang="en-GB" dirty="0"/>
              <a:t>Falling short of target</a:t>
            </a:r>
          </a:p>
        </p:txBody>
      </p:sp>
      <p:sp>
        <p:nvSpPr>
          <p:cNvPr id="56" name="Freeform 8">
            <a:extLst>
              <a:ext uri="{FF2B5EF4-FFF2-40B4-BE49-F238E27FC236}">
                <a16:creationId xmlns:a16="http://schemas.microsoft.com/office/drawing/2014/main" id="{6B285C5F-68CA-A77F-2C04-36454A75B102}"/>
              </a:ext>
            </a:extLst>
          </p:cNvPr>
          <p:cNvSpPr>
            <a:spLocks/>
          </p:cNvSpPr>
          <p:nvPr/>
        </p:nvSpPr>
        <p:spPr bwMode="auto">
          <a:xfrm>
            <a:off x="2972436" y="2639583"/>
            <a:ext cx="5398259" cy="1966193"/>
          </a:xfrm>
          <a:custGeom>
            <a:avLst/>
            <a:gdLst>
              <a:gd name="T0" fmla="*/ 0 w 2865"/>
              <a:gd name="T1" fmla="*/ 470 h 930"/>
              <a:gd name="T2" fmla="*/ 409 w 2865"/>
              <a:gd name="T3" fmla="*/ 345 h 930"/>
              <a:gd name="T4" fmla="*/ 819 w 2865"/>
              <a:gd name="T5" fmla="*/ 552 h 930"/>
              <a:gd name="T6" fmla="*/ 1228 w 2865"/>
              <a:gd name="T7" fmla="*/ 445 h 930"/>
              <a:gd name="T8" fmla="*/ 1637 w 2865"/>
              <a:gd name="T9" fmla="*/ 441 h 930"/>
              <a:gd name="T10" fmla="*/ 2046 w 2865"/>
              <a:gd name="T11" fmla="*/ 0 h 930"/>
              <a:gd name="T12" fmla="*/ 2456 w 2865"/>
              <a:gd name="T13" fmla="*/ 469 h 930"/>
              <a:gd name="T14" fmla="*/ 2865 w 2865"/>
              <a:gd name="T15" fmla="*/ 930 h 930"/>
              <a:gd name="connsiteX0" fmla="*/ 0 w 11222"/>
              <a:gd name="connsiteY0" fmla="*/ 5054 h 12844"/>
              <a:gd name="connsiteX1" fmla="*/ 1428 w 11222"/>
              <a:gd name="connsiteY1" fmla="*/ 3710 h 12844"/>
              <a:gd name="connsiteX2" fmla="*/ 2859 w 11222"/>
              <a:gd name="connsiteY2" fmla="*/ 5935 h 12844"/>
              <a:gd name="connsiteX3" fmla="*/ 4286 w 11222"/>
              <a:gd name="connsiteY3" fmla="*/ 4785 h 12844"/>
              <a:gd name="connsiteX4" fmla="*/ 5714 w 11222"/>
              <a:gd name="connsiteY4" fmla="*/ 4742 h 12844"/>
              <a:gd name="connsiteX5" fmla="*/ 7141 w 11222"/>
              <a:gd name="connsiteY5" fmla="*/ 0 h 12844"/>
              <a:gd name="connsiteX6" fmla="*/ 8572 w 11222"/>
              <a:gd name="connsiteY6" fmla="*/ 5043 h 12844"/>
              <a:gd name="connsiteX7" fmla="*/ 11222 w 11222"/>
              <a:gd name="connsiteY7" fmla="*/ 12844 h 12844"/>
              <a:gd name="connsiteX0" fmla="*/ 0 w 11222"/>
              <a:gd name="connsiteY0" fmla="*/ 5054 h 12844"/>
              <a:gd name="connsiteX1" fmla="*/ 1428 w 11222"/>
              <a:gd name="connsiteY1" fmla="*/ 3710 h 12844"/>
              <a:gd name="connsiteX2" fmla="*/ 2859 w 11222"/>
              <a:gd name="connsiteY2" fmla="*/ 5935 h 12844"/>
              <a:gd name="connsiteX3" fmla="*/ 4286 w 11222"/>
              <a:gd name="connsiteY3" fmla="*/ 4785 h 12844"/>
              <a:gd name="connsiteX4" fmla="*/ 5714 w 11222"/>
              <a:gd name="connsiteY4" fmla="*/ 4742 h 12844"/>
              <a:gd name="connsiteX5" fmla="*/ 7141 w 11222"/>
              <a:gd name="connsiteY5" fmla="*/ 0 h 12844"/>
              <a:gd name="connsiteX6" fmla="*/ 8572 w 11222"/>
              <a:gd name="connsiteY6" fmla="*/ 5043 h 12844"/>
              <a:gd name="connsiteX7" fmla="*/ 10103 w 11222"/>
              <a:gd name="connsiteY7" fmla="*/ 9530 h 12844"/>
              <a:gd name="connsiteX8" fmla="*/ 11222 w 11222"/>
              <a:gd name="connsiteY8" fmla="*/ 12844 h 12844"/>
              <a:gd name="connsiteX0" fmla="*/ 0 w 11222"/>
              <a:gd name="connsiteY0" fmla="*/ 5054 h 12844"/>
              <a:gd name="connsiteX1" fmla="*/ 1428 w 11222"/>
              <a:gd name="connsiteY1" fmla="*/ 3710 h 12844"/>
              <a:gd name="connsiteX2" fmla="*/ 2859 w 11222"/>
              <a:gd name="connsiteY2" fmla="*/ 5935 h 12844"/>
              <a:gd name="connsiteX3" fmla="*/ 4286 w 11222"/>
              <a:gd name="connsiteY3" fmla="*/ 4785 h 12844"/>
              <a:gd name="connsiteX4" fmla="*/ 5714 w 11222"/>
              <a:gd name="connsiteY4" fmla="*/ 4742 h 12844"/>
              <a:gd name="connsiteX5" fmla="*/ 7141 w 11222"/>
              <a:gd name="connsiteY5" fmla="*/ 0 h 12844"/>
              <a:gd name="connsiteX6" fmla="*/ 8572 w 11222"/>
              <a:gd name="connsiteY6" fmla="*/ 5043 h 12844"/>
              <a:gd name="connsiteX7" fmla="*/ 10046 w 11222"/>
              <a:gd name="connsiteY7" fmla="*/ 10952 h 12844"/>
              <a:gd name="connsiteX8" fmla="*/ 11222 w 11222"/>
              <a:gd name="connsiteY8" fmla="*/ 12844 h 12844"/>
              <a:gd name="connsiteX0" fmla="*/ 0 w 11222"/>
              <a:gd name="connsiteY0" fmla="*/ 5054 h 12844"/>
              <a:gd name="connsiteX1" fmla="*/ 1428 w 11222"/>
              <a:gd name="connsiteY1" fmla="*/ 3710 h 12844"/>
              <a:gd name="connsiteX2" fmla="*/ 2859 w 11222"/>
              <a:gd name="connsiteY2" fmla="*/ 5935 h 12844"/>
              <a:gd name="connsiteX3" fmla="*/ 4286 w 11222"/>
              <a:gd name="connsiteY3" fmla="*/ 4785 h 12844"/>
              <a:gd name="connsiteX4" fmla="*/ 5714 w 11222"/>
              <a:gd name="connsiteY4" fmla="*/ 4742 h 12844"/>
              <a:gd name="connsiteX5" fmla="*/ 7141 w 11222"/>
              <a:gd name="connsiteY5" fmla="*/ 0 h 12844"/>
              <a:gd name="connsiteX6" fmla="*/ 8572 w 11222"/>
              <a:gd name="connsiteY6" fmla="*/ 5043 h 12844"/>
              <a:gd name="connsiteX7" fmla="*/ 10046 w 11222"/>
              <a:gd name="connsiteY7" fmla="*/ 10952 h 12844"/>
              <a:gd name="connsiteX8" fmla="*/ 11222 w 11222"/>
              <a:gd name="connsiteY8" fmla="*/ 12844 h 12844"/>
              <a:gd name="connsiteX0" fmla="*/ 0 w 11222"/>
              <a:gd name="connsiteY0" fmla="*/ 5054 h 12844"/>
              <a:gd name="connsiteX1" fmla="*/ 1428 w 11222"/>
              <a:gd name="connsiteY1" fmla="*/ 3710 h 12844"/>
              <a:gd name="connsiteX2" fmla="*/ 2859 w 11222"/>
              <a:gd name="connsiteY2" fmla="*/ 5935 h 12844"/>
              <a:gd name="connsiteX3" fmla="*/ 4286 w 11222"/>
              <a:gd name="connsiteY3" fmla="*/ 4785 h 12844"/>
              <a:gd name="connsiteX4" fmla="*/ 5714 w 11222"/>
              <a:gd name="connsiteY4" fmla="*/ 4742 h 12844"/>
              <a:gd name="connsiteX5" fmla="*/ 7141 w 11222"/>
              <a:gd name="connsiteY5" fmla="*/ 0 h 12844"/>
              <a:gd name="connsiteX6" fmla="*/ 8572 w 11222"/>
              <a:gd name="connsiteY6" fmla="*/ 5043 h 12844"/>
              <a:gd name="connsiteX7" fmla="*/ 10046 w 11222"/>
              <a:gd name="connsiteY7" fmla="*/ 10952 h 12844"/>
              <a:gd name="connsiteX8" fmla="*/ 11222 w 11222"/>
              <a:gd name="connsiteY8" fmla="*/ 12844 h 1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2" h="12844">
                <a:moveTo>
                  <a:pt x="0" y="5054"/>
                </a:moveTo>
                <a:lnTo>
                  <a:pt x="1428" y="3710"/>
                </a:lnTo>
                <a:lnTo>
                  <a:pt x="2859" y="5935"/>
                </a:lnTo>
                <a:lnTo>
                  <a:pt x="4286" y="4785"/>
                </a:lnTo>
                <a:lnTo>
                  <a:pt x="5714" y="4742"/>
                </a:lnTo>
                <a:lnTo>
                  <a:pt x="7141" y="0"/>
                </a:lnTo>
                <a:lnTo>
                  <a:pt x="8572" y="5043"/>
                </a:lnTo>
                <a:lnTo>
                  <a:pt x="10046" y="10952"/>
                </a:lnTo>
                <a:lnTo>
                  <a:pt x="11222" y="12844"/>
                </a:lnTo>
              </a:path>
            </a:pathLst>
          </a:custGeom>
          <a:noFill/>
          <a:ln w="38100" cap="rnd">
            <a:solidFill>
              <a:srgbClr val="4472C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500">
              <a:latin typeface="Verdana" panose="020B0604030504040204" pitchFamily="34" charset="0"/>
              <a:ea typeface="Verdana" panose="020B0604030504040204" pitchFamily="34" charset="0"/>
            </a:endParaRPr>
          </a:p>
        </p:txBody>
      </p:sp>
      <p:sp>
        <p:nvSpPr>
          <p:cNvPr id="57" name="Freeform 9">
            <a:extLst>
              <a:ext uri="{FF2B5EF4-FFF2-40B4-BE49-F238E27FC236}">
                <a16:creationId xmlns:a16="http://schemas.microsoft.com/office/drawing/2014/main" id="{A598ECE5-3D3A-A084-1BAF-3F62BC5C30B8}"/>
              </a:ext>
            </a:extLst>
          </p:cNvPr>
          <p:cNvSpPr>
            <a:spLocks/>
          </p:cNvSpPr>
          <p:nvPr/>
        </p:nvSpPr>
        <p:spPr bwMode="auto">
          <a:xfrm>
            <a:off x="2972436" y="1582908"/>
            <a:ext cx="5398259" cy="1459810"/>
          </a:xfrm>
          <a:custGeom>
            <a:avLst/>
            <a:gdLst>
              <a:gd name="T0" fmla="*/ 0 w 2865"/>
              <a:gd name="T1" fmla="*/ 424 h 843"/>
              <a:gd name="T2" fmla="*/ 409 w 2865"/>
              <a:gd name="T3" fmla="*/ 730 h 843"/>
              <a:gd name="T4" fmla="*/ 819 w 2865"/>
              <a:gd name="T5" fmla="*/ 621 h 843"/>
              <a:gd name="T6" fmla="*/ 1228 w 2865"/>
              <a:gd name="T7" fmla="*/ 630 h 843"/>
              <a:gd name="T8" fmla="*/ 1637 w 2865"/>
              <a:gd name="T9" fmla="*/ 827 h 843"/>
              <a:gd name="T10" fmla="*/ 2046 w 2865"/>
              <a:gd name="T11" fmla="*/ 118 h 843"/>
              <a:gd name="T12" fmla="*/ 2456 w 2865"/>
              <a:gd name="T13" fmla="*/ 0 h 843"/>
              <a:gd name="T14" fmla="*/ 2865 w 2865"/>
              <a:gd name="T15" fmla="*/ 843 h 843"/>
              <a:gd name="connsiteX0" fmla="*/ 0 w 10000"/>
              <a:gd name="connsiteY0" fmla="*/ 5030 h 10000"/>
              <a:gd name="connsiteX1" fmla="*/ 1428 w 10000"/>
              <a:gd name="connsiteY1" fmla="*/ 8660 h 10000"/>
              <a:gd name="connsiteX2" fmla="*/ 2859 w 10000"/>
              <a:gd name="connsiteY2" fmla="*/ 7367 h 10000"/>
              <a:gd name="connsiteX3" fmla="*/ 4286 w 10000"/>
              <a:gd name="connsiteY3" fmla="*/ 7473 h 10000"/>
              <a:gd name="connsiteX4" fmla="*/ 5714 w 10000"/>
              <a:gd name="connsiteY4" fmla="*/ 9810 h 10000"/>
              <a:gd name="connsiteX5" fmla="*/ 7141 w 10000"/>
              <a:gd name="connsiteY5" fmla="*/ 1400 h 10000"/>
              <a:gd name="connsiteX6" fmla="*/ 8572 w 10000"/>
              <a:gd name="connsiteY6" fmla="*/ 0 h 10000"/>
              <a:gd name="connsiteX7" fmla="*/ 9888 w 10000"/>
              <a:gd name="connsiteY7" fmla="*/ 9068 h 10000"/>
              <a:gd name="connsiteX8" fmla="*/ 10000 w 10000"/>
              <a:gd name="connsiteY8" fmla="*/ 10000 h 10000"/>
              <a:gd name="connsiteX0" fmla="*/ 0 w 11222"/>
              <a:gd name="connsiteY0" fmla="*/ 5030 h 9810"/>
              <a:gd name="connsiteX1" fmla="*/ 1428 w 11222"/>
              <a:gd name="connsiteY1" fmla="*/ 8660 h 9810"/>
              <a:gd name="connsiteX2" fmla="*/ 2859 w 11222"/>
              <a:gd name="connsiteY2" fmla="*/ 7367 h 9810"/>
              <a:gd name="connsiteX3" fmla="*/ 4286 w 11222"/>
              <a:gd name="connsiteY3" fmla="*/ 7473 h 9810"/>
              <a:gd name="connsiteX4" fmla="*/ 5714 w 11222"/>
              <a:gd name="connsiteY4" fmla="*/ 9810 h 9810"/>
              <a:gd name="connsiteX5" fmla="*/ 7141 w 11222"/>
              <a:gd name="connsiteY5" fmla="*/ 1400 h 9810"/>
              <a:gd name="connsiteX6" fmla="*/ 8572 w 11222"/>
              <a:gd name="connsiteY6" fmla="*/ 0 h 9810"/>
              <a:gd name="connsiteX7" fmla="*/ 9888 w 11222"/>
              <a:gd name="connsiteY7" fmla="*/ 9068 h 9810"/>
              <a:gd name="connsiteX8" fmla="*/ 11222 w 11222"/>
              <a:gd name="connsiteY8" fmla="*/ 9647 h 9810"/>
              <a:gd name="connsiteX0" fmla="*/ 0 w 10000"/>
              <a:gd name="connsiteY0" fmla="*/ 5127 h 10000"/>
              <a:gd name="connsiteX1" fmla="*/ 1273 w 10000"/>
              <a:gd name="connsiteY1" fmla="*/ 8828 h 10000"/>
              <a:gd name="connsiteX2" fmla="*/ 2548 w 10000"/>
              <a:gd name="connsiteY2" fmla="*/ 7510 h 10000"/>
              <a:gd name="connsiteX3" fmla="*/ 3819 w 10000"/>
              <a:gd name="connsiteY3" fmla="*/ 7618 h 10000"/>
              <a:gd name="connsiteX4" fmla="*/ 5092 w 10000"/>
              <a:gd name="connsiteY4" fmla="*/ 10000 h 10000"/>
              <a:gd name="connsiteX5" fmla="*/ 6363 w 10000"/>
              <a:gd name="connsiteY5" fmla="*/ 1427 h 10000"/>
              <a:gd name="connsiteX6" fmla="*/ 7639 w 10000"/>
              <a:gd name="connsiteY6" fmla="*/ 0 h 10000"/>
              <a:gd name="connsiteX7" fmla="*/ 8922 w 10000"/>
              <a:gd name="connsiteY7" fmla="*/ 9804 h 10000"/>
              <a:gd name="connsiteX8" fmla="*/ 10000 w 10000"/>
              <a:gd name="connsiteY8" fmla="*/ 9834 h 10000"/>
              <a:gd name="connsiteX0" fmla="*/ 0 w 10000"/>
              <a:gd name="connsiteY0" fmla="*/ 5127 h 10000"/>
              <a:gd name="connsiteX1" fmla="*/ 1273 w 10000"/>
              <a:gd name="connsiteY1" fmla="*/ 8828 h 10000"/>
              <a:gd name="connsiteX2" fmla="*/ 2548 w 10000"/>
              <a:gd name="connsiteY2" fmla="*/ 7510 h 10000"/>
              <a:gd name="connsiteX3" fmla="*/ 3819 w 10000"/>
              <a:gd name="connsiteY3" fmla="*/ 7618 h 10000"/>
              <a:gd name="connsiteX4" fmla="*/ 5092 w 10000"/>
              <a:gd name="connsiteY4" fmla="*/ 10000 h 10000"/>
              <a:gd name="connsiteX5" fmla="*/ 6363 w 10000"/>
              <a:gd name="connsiteY5" fmla="*/ 1427 h 10000"/>
              <a:gd name="connsiteX6" fmla="*/ 7639 w 10000"/>
              <a:gd name="connsiteY6" fmla="*/ 0 h 10000"/>
              <a:gd name="connsiteX7" fmla="*/ 8922 w 10000"/>
              <a:gd name="connsiteY7" fmla="*/ 9804 h 10000"/>
              <a:gd name="connsiteX8" fmla="*/ 10000 w 10000"/>
              <a:gd name="connsiteY8" fmla="*/ 9834 h 10000"/>
              <a:gd name="connsiteX0" fmla="*/ 0 w 10000"/>
              <a:gd name="connsiteY0" fmla="*/ 5127 h 10724"/>
              <a:gd name="connsiteX1" fmla="*/ 1273 w 10000"/>
              <a:gd name="connsiteY1" fmla="*/ 8828 h 10724"/>
              <a:gd name="connsiteX2" fmla="*/ 2548 w 10000"/>
              <a:gd name="connsiteY2" fmla="*/ 7510 h 10724"/>
              <a:gd name="connsiteX3" fmla="*/ 3819 w 10000"/>
              <a:gd name="connsiteY3" fmla="*/ 7618 h 10724"/>
              <a:gd name="connsiteX4" fmla="*/ 5092 w 10000"/>
              <a:gd name="connsiteY4" fmla="*/ 10000 h 10724"/>
              <a:gd name="connsiteX5" fmla="*/ 6363 w 10000"/>
              <a:gd name="connsiteY5" fmla="*/ 1427 h 10724"/>
              <a:gd name="connsiteX6" fmla="*/ 7639 w 10000"/>
              <a:gd name="connsiteY6" fmla="*/ 0 h 10724"/>
              <a:gd name="connsiteX7" fmla="*/ 8952 w 10000"/>
              <a:gd name="connsiteY7" fmla="*/ 10724 h 10724"/>
              <a:gd name="connsiteX8" fmla="*/ 10000 w 10000"/>
              <a:gd name="connsiteY8" fmla="*/ 9834 h 1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724">
                <a:moveTo>
                  <a:pt x="0" y="5127"/>
                </a:moveTo>
                <a:lnTo>
                  <a:pt x="1273" y="8828"/>
                </a:lnTo>
                <a:lnTo>
                  <a:pt x="2548" y="7510"/>
                </a:lnTo>
                <a:lnTo>
                  <a:pt x="3819" y="7618"/>
                </a:lnTo>
                <a:lnTo>
                  <a:pt x="5092" y="10000"/>
                </a:lnTo>
                <a:lnTo>
                  <a:pt x="6363" y="1427"/>
                </a:lnTo>
                <a:lnTo>
                  <a:pt x="7639" y="0"/>
                </a:lnTo>
                <a:lnTo>
                  <a:pt x="8952" y="10724"/>
                </a:lnTo>
                <a:lnTo>
                  <a:pt x="10000" y="9834"/>
                </a:lnTo>
              </a:path>
            </a:pathLst>
          </a:custGeom>
          <a:noFill/>
          <a:ln w="38100" cap="rnd">
            <a:solidFill>
              <a:srgbClr val="00AC4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500">
              <a:latin typeface="Verdana" panose="020B0604030504040204" pitchFamily="34" charset="0"/>
              <a:ea typeface="Verdana" panose="020B0604030504040204" pitchFamily="34" charset="0"/>
            </a:endParaRPr>
          </a:p>
        </p:txBody>
      </p:sp>
      <p:sp>
        <p:nvSpPr>
          <p:cNvPr id="58" name="TextBox 57">
            <a:extLst>
              <a:ext uri="{FF2B5EF4-FFF2-40B4-BE49-F238E27FC236}">
                <a16:creationId xmlns:a16="http://schemas.microsoft.com/office/drawing/2014/main" id="{7AB5184D-B79E-926A-95CC-1B52930558A1}"/>
              </a:ext>
            </a:extLst>
          </p:cNvPr>
          <p:cNvSpPr txBox="1"/>
          <p:nvPr/>
        </p:nvSpPr>
        <p:spPr>
          <a:xfrm>
            <a:off x="6792997" y="1126607"/>
            <a:ext cx="1212191" cy="369332"/>
          </a:xfrm>
          <a:prstGeom prst="rect">
            <a:avLst/>
          </a:prstGeom>
          <a:noFill/>
        </p:spPr>
        <p:txBody>
          <a:bodyPr wrap="none" rtlCol="0">
            <a:spAutoFit/>
          </a:bodyPr>
          <a:lstStyle/>
          <a:p>
            <a:r>
              <a:rPr lang="en-GB" b="1" dirty="0">
                <a:solidFill>
                  <a:srgbClr val="00B050"/>
                </a:solidFill>
                <a:latin typeface="Verdana" panose="020B0604030504040204" pitchFamily="34" charset="0"/>
                <a:ea typeface="Verdana" panose="020B0604030504040204" pitchFamily="34" charset="0"/>
              </a:rPr>
              <a:t>Primary</a:t>
            </a:r>
          </a:p>
        </p:txBody>
      </p:sp>
      <p:sp>
        <p:nvSpPr>
          <p:cNvPr id="59" name="TextBox 58">
            <a:extLst>
              <a:ext uri="{FF2B5EF4-FFF2-40B4-BE49-F238E27FC236}">
                <a16:creationId xmlns:a16="http://schemas.microsoft.com/office/drawing/2014/main" id="{C03D1D5F-7937-8813-5A35-7377D1A6711E}"/>
              </a:ext>
            </a:extLst>
          </p:cNvPr>
          <p:cNvSpPr txBox="1"/>
          <p:nvPr/>
        </p:nvSpPr>
        <p:spPr>
          <a:xfrm>
            <a:off x="5597837" y="3959553"/>
            <a:ext cx="1959191" cy="369332"/>
          </a:xfrm>
          <a:prstGeom prst="rect">
            <a:avLst/>
          </a:prstGeom>
          <a:noFill/>
        </p:spPr>
        <p:txBody>
          <a:bodyPr wrap="none" rtlCol="0">
            <a:spAutoFit/>
          </a:bodyPr>
          <a:lstStyle/>
          <a:p>
            <a:r>
              <a:rPr lang="en-GB" b="1" dirty="0">
                <a:solidFill>
                  <a:srgbClr val="4472C4"/>
                </a:solidFill>
                <a:latin typeface="Verdana" panose="020B0604030504040204" pitchFamily="34" charset="0"/>
                <a:ea typeface="Verdana" panose="020B0604030504040204" pitchFamily="34" charset="0"/>
              </a:rPr>
              <a:t>All Secondary</a:t>
            </a:r>
          </a:p>
        </p:txBody>
      </p:sp>
      <p:sp>
        <p:nvSpPr>
          <p:cNvPr id="60" name="Rectangular Callout 9">
            <a:extLst>
              <a:ext uri="{FF2B5EF4-FFF2-40B4-BE49-F238E27FC236}">
                <a16:creationId xmlns:a16="http://schemas.microsoft.com/office/drawing/2014/main" id="{026413AE-5424-47D1-682B-8C0D44C3EC2B}"/>
              </a:ext>
            </a:extLst>
          </p:cNvPr>
          <p:cNvSpPr/>
          <p:nvPr/>
        </p:nvSpPr>
        <p:spPr>
          <a:xfrm>
            <a:off x="2055662" y="3671878"/>
            <a:ext cx="2915734" cy="1119576"/>
          </a:xfrm>
          <a:prstGeom prst="wedgeRectCallout">
            <a:avLst>
              <a:gd name="adj1" fmla="val 70991"/>
              <a:gd name="adj2" fmla="val 9516"/>
            </a:avLst>
          </a:prstGeom>
          <a:solidFill>
            <a:srgbClr val="FFFFCC"/>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spcAft>
                <a:spcPts val="0"/>
              </a:spcAft>
            </a:pPr>
            <a:r>
              <a:rPr lang="en-GB" sz="2000" dirty="0">
                <a:solidFill>
                  <a:schemeClr val="tx1"/>
                </a:solidFill>
                <a:latin typeface="Verdana" pitchFamily="34" charset="0"/>
                <a:ea typeface="Verdana" pitchFamily="34" charset="0"/>
                <a:cs typeface="Verdana" pitchFamily="34" charset="0"/>
              </a:rPr>
              <a:t>Marked drop in success against an </a:t>
            </a:r>
            <a:r>
              <a:rPr lang="en-GB" sz="2000" b="1" dirty="0">
                <a:solidFill>
                  <a:schemeClr val="tx1"/>
                </a:solidFill>
                <a:latin typeface="Verdana" pitchFamily="34" charset="0"/>
                <a:ea typeface="Verdana" pitchFamily="34" charset="0"/>
                <a:cs typeface="Verdana" pitchFamily="34" charset="0"/>
              </a:rPr>
              <a:t>increasing</a:t>
            </a:r>
            <a:r>
              <a:rPr lang="en-GB" sz="2000" dirty="0">
                <a:solidFill>
                  <a:schemeClr val="tx1"/>
                </a:solidFill>
                <a:latin typeface="Verdana" pitchFamily="34" charset="0"/>
                <a:ea typeface="Verdana" pitchFamily="34" charset="0"/>
                <a:cs typeface="Verdana" pitchFamily="34" charset="0"/>
              </a:rPr>
              <a:t> target</a:t>
            </a:r>
            <a:endParaRPr lang="en-GB" sz="2000" b="1" dirty="0">
              <a:solidFill>
                <a:schemeClr val="tx1"/>
              </a:solidFill>
              <a:latin typeface="Verdana" pitchFamily="34" charset="0"/>
              <a:ea typeface="Verdana" pitchFamily="34" charset="0"/>
              <a:cs typeface="Verdana" pitchFamily="34" charset="0"/>
            </a:endParaRPr>
          </a:p>
        </p:txBody>
      </p:sp>
      <p:sp>
        <p:nvSpPr>
          <p:cNvPr id="5" name="Rectangular Callout 9">
            <a:extLst>
              <a:ext uri="{FF2B5EF4-FFF2-40B4-BE49-F238E27FC236}">
                <a16:creationId xmlns:a16="http://schemas.microsoft.com/office/drawing/2014/main" id="{0CD3901D-D86F-8995-80D7-714337FDEF90}"/>
              </a:ext>
            </a:extLst>
          </p:cNvPr>
          <p:cNvSpPr/>
          <p:nvPr/>
        </p:nvSpPr>
        <p:spPr>
          <a:xfrm>
            <a:off x="8628360" y="3073706"/>
            <a:ext cx="2943223" cy="1428090"/>
          </a:xfrm>
          <a:prstGeom prst="wedgeRectCallout">
            <a:avLst>
              <a:gd name="adj1" fmla="val -34548"/>
              <a:gd name="adj2" fmla="val 80976"/>
            </a:avLst>
          </a:prstGeom>
          <a:solidFill>
            <a:srgbClr val="FFFFCC"/>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spcAft>
                <a:spcPts val="0"/>
              </a:spcAft>
            </a:pPr>
            <a:r>
              <a:rPr lang="en-GB" sz="2000" dirty="0">
                <a:solidFill>
                  <a:schemeClr val="tx1"/>
                </a:solidFill>
                <a:latin typeface="Verdana" pitchFamily="34" charset="0"/>
                <a:ea typeface="Verdana" pitchFamily="34" charset="0"/>
                <a:cs typeface="Verdana" pitchFamily="34" charset="0"/>
              </a:rPr>
              <a:t>How is this target generated and what is the target for 2024-25?</a:t>
            </a:r>
            <a:endParaRPr lang="en-GB" sz="2000" b="1" dirty="0">
              <a:solidFill>
                <a:schemeClr val="tx1"/>
              </a:solidFill>
              <a:latin typeface="Verdana" pitchFamily="34" charset="0"/>
              <a:ea typeface="Verdana" pitchFamily="34" charset="0"/>
              <a:cs typeface="Verdana" pitchFamily="34" charset="0"/>
            </a:endParaRPr>
          </a:p>
        </p:txBody>
      </p:sp>
      <p:sp>
        <p:nvSpPr>
          <p:cNvPr id="7" name="Line 44">
            <a:extLst>
              <a:ext uri="{FF2B5EF4-FFF2-40B4-BE49-F238E27FC236}">
                <a16:creationId xmlns:a16="http://schemas.microsoft.com/office/drawing/2014/main" id="{62DF7D14-8A6F-899E-3F23-14503B779955}"/>
              </a:ext>
            </a:extLst>
          </p:cNvPr>
          <p:cNvSpPr>
            <a:spLocks noChangeShapeType="1"/>
          </p:cNvSpPr>
          <p:nvPr/>
        </p:nvSpPr>
        <p:spPr bwMode="auto">
          <a:xfrm>
            <a:off x="2642762" y="2743280"/>
            <a:ext cx="6551386" cy="19484"/>
          </a:xfrm>
          <a:prstGeom prst="line">
            <a:avLst/>
          </a:prstGeom>
          <a:noFill/>
          <a:ln w="2222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56">
            <a:extLst>
              <a:ext uri="{FF2B5EF4-FFF2-40B4-BE49-F238E27FC236}">
                <a16:creationId xmlns:a16="http://schemas.microsoft.com/office/drawing/2014/main" id="{220C840A-AB69-94D6-2102-01AED6DBA109}"/>
              </a:ext>
            </a:extLst>
          </p:cNvPr>
          <p:cNvSpPr>
            <a:spLocks noChangeArrowheads="1"/>
          </p:cNvSpPr>
          <p:nvPr/>
        </p:nvSpPr>
        <p:spPr bwMode="auto">
          <a:xfrm rot="16200000" flipH="1">
            <a:off x="605119" y="2324622"/>
            <a:ext cx="20421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595959"/>
                </a:solidFill>
                <a:effectLst/>
                <a:latin typeface="Verdana" panose="020B0604030504040204" pitchFamily="34" charset="0"/>
              </a:rPr>
              <a:t>Proportion of PG ITT target met</a:t>
            </a:r>
            <a:endParaRPr kumimoji="0" lang="en-US" altLang="en-U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4941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1000"/>
                                        <p:tgtEl>
                                          <p:spTgt spid="57"/>
                                        </p:tgtEl>
                                      </p:cBhvr>
                                    </p:animEffec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left)">
                                      <p:cBhvr>
                                        <p:cTn id="20" dur="1000"/>
                                        <p:tgtEl>
                                          <p:spTgt spid="56"/>
                                        </p:tgtEl>
                                      </p:cBhvr>
                                    </p:animEffect>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p:bldP spid="59" grpId="0"/>
      <p:bldP spid="60"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44B948-10B2-3A1C-E0A2-B5ECB7685E60}"/>
              </a:ext>
            </a:extLst>
          </p:cNvPr>
          <p:cNvPicPr>
            <a:picLocks noChangeAspect="1"/>
          </p:cNvPicPr>
          <p:nvPr/>
        </p:nvPicPr>
        <p:blipFill>
          <a:blip r:embed="rId2"/>
          <a:stretch>
            <a:fillRect/>
          </a:stretch>
        </p:blipFill>
        <p:spPr>
          <a:xfrm>
            <a:off x="982980" y="586740"/>
            <a:ext cx="10226040" cy="5684520"/>
          </a:xfrm>
          <a:prstGeom prst="rect">
            <a:avLst/>
          </a:prstGeom>
        </p:spPr>
      </p:pic>
      <p:sp>
        <p:nvSpPr>
          <p:cNvPr id="2" name="Title 1">
            <a:extLst>
              <a:ext uri="{FF2B5EF4-FFF2-40B4-BE49-F238E27FC236}">
                <a16:creationId xmlns:a16="http://schemas.microsoft.com/office/drawing/2014/main" id="{5F55F3CF-F0E1-D0A2-66B6-BA220D255C1F}"/>
              </a:ext>
            </a:extLst>
          </p:cNvPr>
          <p:cNvSpPr>
            <a:spLocks noGrp="1"/>
          </p:cNvSpPr>
          <p:nvPr>
            <p:ph type="title"/>
          </p:nvPr>
        </p:nvSpPr>
        <p:spPr/>
        <p:txBody>
          <a:bodyPr/>
          <a:lstStyle/>
          <a:p>
            <a:r>
              <a:rPr lang="en-GB" dirty="0"/>
              <a:t>Physics </a:t>
            </a:r>
            <a:r>
              <a:rPr lang="en-GB" b="0" dirty="0"/>
              <a:t>(against ITT target)</a:t>
            </a:r>
            <a:endParaRPr lang="en-GB" dirty="0"/>
          </a:p>
        </p:txBody>
      </p:sp>
      <p:sp>
        <p:nvSpPr>
          <p:cNvPr id="3" name="Rectangle 2">
            <a:extLst>
              <a:ext uri="{FF2B5EF4-FFF2-40B4-BE49-F238E27FC236}">
                <a16:creationId xmlns:a16="http://schemas.microsoft.com/office/drawing/2014/main" id="{7332B949-B6E2-771D-35BE-8E22AF7C6916}"/>
              </a:ext>
            </a:extLst>
          </p:cNvPr>
          <p:cNvSpPr/>
          <p:nvPr/>
        </p:nvSpPr>
        <p:spPr bwMode="auto">
          <a:xfrm>
            <a:off x="982980" y="620713"/>
            <a:ext cx="10226040" cy="5222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grpSp>
        <p:nvGrpSpPr>
          <p:cNvPr id="4" name="Group 3">
            <a:extLst>
              <a:ext uri="{FF2B5EF4-FFF2-40B4-BE49-F238E27FC236}">
                <a16:creationId xmlns:a16="http://schemas.microsoft.com/office/drawing/2014/main" id="{1645AC0A-DA7B-7A94-71F9-98506ED93995}"/>
              </a:ext>
            </a:extLst>
          </p:cNvPr>
          <p:cNvGrpSpPr/>
          <p:nvPr/>
        </p:nvGrpSpPr>
        <p:grpSpPr>
          <a:xfrm>
            <a:off x="982980" y="620713"/>
            <a:ext cx="10294303" cy="5481955"/>
            <a:chOff x="982980" y="620713"/>
            <a:chExt cx="10294303" cy="5481955"/>
          </a:xfrm>
        </p:grpSpPr>
        <p:sp>
          <p:nvSpPr>
            <p:cNvPr id="7" name="Rectangle 6">
              <a:extLst>
                <a:ext uri="{FF2B5EF4-FFF2-40B4-BE49-F238E27FC236}">
                  <a16:creationId xmlns:a16="http://schemas.microsoft.com/office/drawing/2014/main" id="{C6A2F77C-56E4-4EA1-991F-F4053EA30A60}"/>
                </a:ext>
              </a:extLst>
            </p:cNvPr>
            <p:cNvSpPr/>
            <p:nvPr/>
          </p:nvSpPr>
          <p:spPr bwMode="auto">
            <a:xfrm>
              <a:off x="982980" y="620713"/>
              <a:ext cx="10226040" cy="5222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8" name="Rectangle 7">
              <a:extLst>
                <a:ext uri="{FF2B5EF4-FFF2-40B4-BE49-F238E27FC236}">
                  <a16:creationId xmlns:a16="http://schemas.microsoft.com/office/drawing/2014/main" id="{35A7D58D-97ED-89C3-53DF-B347BDC15F59}"/>
                </a:ext>
              </a:extLst>
            </p:cNvPr>
            <p:cNvSpPr/>
            <p:nvPr/>
          </p:nvSpPr>
          <p:spPr bwMode="auto">
            <a:xfrm>
              <a:off x="1051243" y="5580381"/>
              <a:ext cx="10226040" cy="52228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9" name="Rectangle 8">
              <a:extLst>
                <a:ext uri="{FF2B5EF4-FFF2-40B4-BE49-F238E27FC236}">
                  <a16:creationId xmlns:a16="http://schemas.microsoft.com/office/drawing/2014/main" id="{4369E211-5A15-0930-B441-2F8F14B31723}"/>
                </a:ext>
              </a:extLst>
            </p:cNvPr>
            <p:cNvSpPr/>
            <p:nvPr/>
          </p:nvSpPr>
          <p:spPr bwMode="auto">
            <a:xfrm>
              <a:off x="10020300" y="1722120"/>
              <a:ext cx="156462" cy="33527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grpSp>
      <p:sp>
        <p:nvSpPr>
          <p:cNvPr id="5" name="Rectangular Callout 9">
            <a:extLst>
              <a:ext uri="{FF2B5EF4-FFF2-40B4-BE49-F238E27FC236}">
                <a16:creationId xmlns:a16="http://schemas.microsoft.com/office/drawing/2014/main" id="{3367CE65-E70A-B271-9166-5DE6CD1D52B2}"/>
              </a:ext>
            </a:extLst>
          </p:cNvPr>
          <p:cNvSpPr/>
          <p:nvPr/>
        </p:nvSpPr>
        <p:spPr>
          <a:xfrm>
            <a:off x="2436450" y="1325228"/>
            <a:ext cx="3762375" cy="1822921"/>
          </a:xfrm>
          <a:prstGeom prst="wedgeRectCallout">
            <a:avLst>
              <a:gd name="adj1" fmla="val 106097"/>
              <a:gd name="adj2" fmla="val 68733"/>
            </a:avLst>
          </a:prstGeom>
          <a:solidFill>
            <a:srgbClr val="FFFFCC"/>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a:spcAft>
                <a:spcPts val="0"/>
              </a:spcAft>
            </a:pPr>
            <a:r>
              <a:rPr lang="en-GB" sz="2000" dirty="0">
                <a:solidFill>
                  <a:schemeClr val="tx1"/>
                </a:solidFill>
                <a:latin typeface="Verdana" pitchFamily="34" charset="0"/>
                <a:ea typeface="Verdana" pitchFamily="34" charset="0"/>
                <a:cs typeface="Verdana" pitchFamily="34" charset="0"/>
              </a:rPr>
              <a:t>Hence there are difficulties in modelling the likely success. </a:t>
            </a:r>
          </a:p>
          <a:p>
            <a:pPr>
              <a:spcAft>
                <a:spcPts val="0"/>
              </a:spcAft>
            </a:pPr>
            <a:endParaRPr lang="en-GB" sz="2000" dirty="0">
              <a:solidFill>
                <a:schemeClr val="tx1"/>
              </a:solidFill>
              <a:latin typeface="Verdana" pitchFamily="34" charset="0"/>
              <a:ea typeface="Verdana" pitchFamily="34" charset="0"/>
              <a:cs typeface="Verdana" pitchFamily="34" charset="0"/>
            </a:endParaRPr>
          </a:p>
          <a:p>
            <a:pPr>
              <a:spcAft>
                <a:spcPts val="0"/>
              </a:spcAft>
            </a:pPr>
            <a:r>
              <a:rPr lang="en-GB" sz="2000" dirty="0">
                <a:solidFill>
                  <a:schemeClr val="tx1"/>
                </a:solidFill>
                <a:latin typeface="Verdana" pitchFamily="34" charset="0"/>
                <a:ea typeface="Verdana" pitchFamily="34" charset="0"/>
                <a:cs typeface="Verdana" pitchFamily="34" charset="0"/>
              </a:rPr>
              <a:t>Best case </a:t>
            </a:r>
            <a:r>
              <a:rPr lang="en-GB" sz="2000" b="1" dirty="0">
                <a:solidFill>
                  <a:schemeClr val="tx1"/>
                </a:solidFill>
                <a:latin typeface="Verdana" pitchFamily="34" charset="0"/>
                <a:ea typeface="Verdana" pitchFamily="34" charset="0"/>
                <a:cs typeface="Verdana" pitchFamily="34" charset="0"/>
              </a:rPr>
              <a:t>~25%</a:t>
            </a:r>
          </a:p>
        </p:txBody>
      </p:sp>
    </p:spTree>
    <p:extLst>
      <p:ext uri="{BB962C8B-B14F-4D97-AF65-F5344CB8AC3E}">
        <p14:creationId xmlns:p14="http://schemas.microsoft.com/office/powerpoint/2010/main" val="365367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BFBF8-6825-1453-4B9C-ADE0E65577C5}"/>
              </a:ext>
            </a:extLst>
          </p:cNvPr>
          <p:cNvSpPr>
            <a:spLocks noGrp="1"/>
          </p:cNvSpPr>
          <p:nvPr>
            <p:ph type="title"/>
          </p:nvPr>
        </p:nvSpPr>
        <p:spPr/>
        <p:txBody>
          <a:bodyPr>
            <a:normAutofit fontScale="90000"/>
          </a:bodyPr>
          <a:lstStyle/>
          <a:p>
            <a:r>
              <a:rPr lang="en-GB" dirty="0"/>
              <a:t>Meeting PG ITT Targets</a:t>
            </a:r>
          </a:p>
        </p:txBody>
      </p:sp>
      <p:pic>
        <p:nvPicPr>
          <p:cNvPr id="3" name="Picture 2">
            <a:extLst>
              <a:ext uri="{FF2B5EF4-FFF2-40B4-BE49-F238E27FC236}">
                <a16:creationId xmlns:a16="http://schemas.microsoft.com/office/drawing/2014/main" id="{900D5FA1-91A5-7868-EC7B-E0C62DF3941E}"/>
              </a:ext>
            </a:extLst>
          </p:cNvPr>
          <p:cNvPicPr>
            <a:picLocks noChangeAspect="1"/>
          </p:cNvPicPr>
          <p:nvPr/>
        </p:nvPicPr>
        <p:blipFill>
          <a:blip r:embed="rId2"/>
          <a:stretch>
            <a:fillRect/>
          </a:stretch>
        </p:blipFill>
        <p:spPr>
          <a:xfrm>
            <a:off x="263352" y="1453078"/>
            <a:ext cx="7741920" cy="3615968"/>
          </a:xfrm>
          <a:prstGeom prst="rect">
            <a:avLst/>
          </a:prstGeom>
        </p:spPr>
      </p:pic>
      <p:grpSp>
        <p:nvGrpSpPr>
          <p:cNvPr id="18" name="Group 17">
            <a:extLst>
              <a:ext uri="{FF2B5EF4-FFF2-40B4-BE49-F238E27FC236}">
                <a16:creationId xmlns:a16="http://schemas.microsoft.com/office/drawing/2014/main" id="{CE1384A6-BDC4-47A2-5714-AFD84FFE2667}"/>
              </a:ext>
            </a:extLst>
          </p:cNvPr>
          <p:cNvGrpSpPr/>
          <p:nvPr/>
        </p:nvGrpSpPr>
        <p:grpSpPr>
          <a:xfrm>
            <a:off x="8707210" y="3998167"/>
            <a:ext cx="1197764" cy="1334463"/>
            <a:chOff x="8707210" y="3998167"/>
            <a:chExt cx="1197764" cy="1334463"/>
          </a:xfrm>
        </p:grpSpPr>
        <p:sp>
          <p:nvSpPr>
            <p:cNvPr id="5" name="Graphic 57" descr="Coins with solid fill">
              <a:extLst>
                <a:ext uri="{FF2B5EF4-FFF2-40B4-BE49-F238E27FC236}">
                  <a16:creationId xmlns:a16="http://schemas.microsoft.com/office/drawing/2014/main" id="{7BB24478-E7E5-FB45-E567-60A11045BD7F}"/>
                </a:ext>
              </a:extLst>
            </p:cNvPr>
            <p:cNvSpPr>
              <a:spLocks noChangeAspect="1"/>
            </p:cNvSpPr>
            <p:nvPr/>
          </p:nvSpPr>
          <p:spPr>
            <a:xfrm>
              <a:off x="8959100" y="3998167"/>
              <a:ext cx="754944" cy="647055"/>
            </a:xfrm>
            <a:custGeom>
              <a:avLst/>
              <a:gdLst>
                <a:gd name="connsiteX0" fmla="*/ 743903 w 800151"/>
                <a:gd name="connsiteY0" fmla="*/ 571500 h 685800"/>
                <a:gd name="connsiteX1" fmla="*/ 705803 w 800151"/>
                <a:gd name="connsiteY1" fmla="*/ 603885 h 685800"/>
                <a:gd name="connsiteX2" fmla="*/ 705803 w 800151"/>
                <a:gd name="connsiteY2" fmla="*/ 569595 h 685800"/>
                <a:gd name="connsiteX3" fmla="*/ 743903 w 800151"/>
                <a:gd name="connsiteY3" fmla="*/ 554355 h 685800"/>
                <a:gd name="connsiteX4" fmla="*/ 743903 w 800151"/>
                <a:gd name="connsiteY4" fmla="*/ 571500 h 685800"/>
                <a:gd name="connsiteX5" fmla="*/ 667703 w 800151"/>
                <a:gd name="connsiteY5" fmla="*/ 508635 h 685800"/>
                <a:gd name="connsiteX6" fmla="*/ 667703 w 800151"/>
                <a:gd name="connsiteY6" fmla="*/ 474345 h 685800"/>
                <a:gd name="connsiteX7" fmla="*/ 705803 w 800151"/>
                <a:gd name="connsiteY7" fmla="*/ 459105 h 685800"/>
                <a:gd name="connsiteX8" fmla="*/ 705803 w 800151"/>
                <a:gd name="connsiteY8" fmla="*/ 476250 h 685800"/>
                <a:gd name="connsiteX9" fmla="*/ 667703 w 800151"/>
                <a:gd name="connsiteY9" fmla="*/ 508635 h 685800"/>
                <a:gd name="connsiteX10" fmla="*/ 667703 w 800151"/>
                <a:gd name="connsiteY10" fmla="*/ 615315 h 685800"/>
                <a:gd name="connsiteX11" fmla="*/ 629603 w 800151"/>
                <a:gd name="connsiteY11" fmla="*/ 621983 h 685800"/>
                <a:gd name="connsiteX12" fmla="*/ 629603 w 800151"/>
                <a:gd name="connsiteY12" fmla="*/ 584835 h 685800"/>
                <a:gd name="connsiteX13" fmla="*/ 667703 w 800151"/>
                <a:gd name="connsiteY13" fmla="*/ 579120 h 685800"/>
                <a:gd name="connsiteX14" fmla="*/ 667703 w 800151"/>
                <a:gd name="connsiteY14" fmla="*/ 615315 h 685800"/>
                <a:gd name="connsiteX15" fmla="*/ 591503 w 800151"/>
                <a:gd name="connsiteY15" fmla="*/ 489585 h 685800"/>
                <a:gd name="connsiteX16" fmla="*/ 629603 w 800151"/>
                <a:gd name="connsiteY16" fmla="*/ 483870 h 685800"/>
                <a:gd name="connsiteX17" fmla="*/ 629603 w 800151"/>
                <a:gd name="connsiteY17" fmla="*/ 520065 h 685800"/>
                <a:gd name="connsiteX18" fmla="*/ 591503 w 800151"/>
                <a:gd name="connsiteY18" fmla="*/ 526733 h 685800"/>
                <a:gd name="connsiteX19" fmla="*/ 591503 w 800151"/>
                <a:gd name="connsiteY19" fmla="*/ 489585 h 685800"/>
                <a:gd name="connsiteX20" fmla="*/ 591503 w 800151"/>
                <a:gd name="connsiteY20" fmla="*/ 626745 h 685800"/>
                <a:gd name="connsiteX21" fmla="*/ 553403 w 800151"/>
                <a:gd name="connsiteY21" fmla="*/ 628650 h 685800"/>
                <a:gd name="connsiteX22" fmla="*/ 553403 w 800151"/>
                <a:gd name="connsiteY22" fmla="*/ 590550 h 685800"/>
                <a:gd name="connsiteX23" fmla="*/ 591503 w 800151"/>
                <a:gd name="connsiteY23" fmla="*/ 588645 h 685800"/>
                <a:gd name="connsiteX24" fmla="*/ 591503 w 800151"/>
                <a:gd name="connsiteY24" fmla="*/ 626745 h 685800"/>
                <a:gd name="connsiteX25" fmla="*/ 515303 w 800151"/>
                <a:gd name="connsiteY25" fmla="*/ 533400 h 685800"/>
                <a:gd name="connsiteX26" fmla="*/ 515303 w 800151"/>
                <a:gd name="connsiteY26" fmla="*/ 495300 h 685800"/>
                <a:gd name="connsiteX27" fmla="*/ 553403 w 800151"/>
                <a:gd name="connsiteY27" fmla="*/ 493395 h 685800"/>
                <a:gd name="connsiteX28" fmla="*/ 553403 w 800151"/>
                <a:gd name="connsiteY28" fmla="*/ 531495 h 685800"/>
                <a:gd name="connsiteX29" fmla="*/ 515303 w 800151"/>
                <a:gd name="connsiteY29" fmla="*/ 533400 h 685800"/>
                <a:gd name="connsiteX30" fmla="*/ 515303 w 800151"/>
                <a:gd name="connsiteY30" fmla="*/ 628650 h 685800"/>
                <a:gd name="connsiteX31" fmla="*/ 477203 w 800151"/>
                <a:gd name="connsiteY31" fmla="*/ 626745 h 685800"/>
                <a:gd name="connsiteX32" fmla="*/ 477203 w 800151"/>
                <a:gd name="connsiteY32" fmla="*/ 590550 h 685800"/>
                <a:gd name="connsiteX33" fmla="*/ 496253 w 800151"/>
                <a:gd name="connsiteY33" fmla="*/ 590550 h 685800"/>
                <a:gd name="connsiteX34" fmla="*/ 515303 w 800151"/>
                <a:gd name="connsiteY34" fmla="*/ 590550 h 685800"/>
                <a:gd name="connsiteX35" fmla="*/ 515303 w 800151"/>
                <a:gd name="connsiteY35" fmla="*/ 628650 h 685800"/>
                <a:gd name="connsiteX36" fmla="*/ 439103 w 800151"/>
                <a:gd name="connsiteY36" fmla="*/ 493395 h 685800"/>
                <a:gd name="connsiteX37" fmla="*/ 477203 w 800151"/>
                <a:gd name="connsiteY37" fmla="*/ 495300 h 685800"/>
                <a:gd name="connsiteX38" fmla="*/ 477203 w 800151"/>
                <a:gd name="connsiteY38" fmla="*/ 533400 h 685800"/>
                <a:gd name="connsiteX39" fmla="*/ 439103 w 800151"/>
                <a:gd name="connsiteY39" fmla="*/ 531495 h 685800"/>
                <a:gd name="connsiteX40" fmla="*/ 439103 w 800151"/>
                <a:gd name="connsiteY40" fmla="*/ 493395 h 685800"/>
                <a:gd name="connsiteX41" fmla="*/ 439103 w 800151"/>
                <a:gd name="connsiteY41" fmla="*/ 621983 h 685800"/>
                <a:gd name="connsiteX42" fmla="*/ 401003 w 800151"/>
                <a:gd name="connsiteY42" fmla="*/ 615315 h 685800"/>
                <a:gd name="connsiteX43" fmla="*/ 401003 w 800151"/>
                <a:gd name="connsiteY43" fmla="*/ 584835 h 685800"/>
                <a:gd name="connsiteX44" fmla="*/ 439103 w 800151"/>
                <a:gd name="connsiteY44" fmla="*/ 588645 h 685800"/>
                <a:gd name="connsiteX45" fmla="*/ 439103 w 800151"/>
                <a:gd name="connsiteY45" fmla="*/ 621983 h 685800"/>
                <a:gd name="connsiteX46" fmla="*/ 362903 w 800151"/>
                <a:gd name="connsiteY46" fmla="*/ 520065 h 685800"/>
                <a:gd name="connsiteX47" fmla="*/ 362903 w 800151"/>
                <a:gd name="connsiteY47" fmla="*/ 482918 h 685800"/>
                <a:gd name="connsiteX48" fmla="*/ 401003 w 800151"/>
                <a:gd name="connsiteY48" fmla="*/ 488633 h 685800"/>
                <a:gd name="connsiteX49" fmla="*/ 401003 w 800151"/>
                <a:gd name="connsiteY49" fmla="*/ 526733 h 685800"/>
                <a:gd name="connsiteX50" fmla="*/ 362903 w 800151"/>
                <a:gd name="connsiteY50" fmla="*/ 520065 h 685800"/>
                <a:gd name="connsiteX51" fmla="*/ 362903 w 800151"/>
                <a:gd name="connsiteY51" fmla="*/ 603885 h 685800"/>
                <a:gd name="connsiteX52" fmla="*/ 324803 w 800151"/>
                <a:gd name="connsiteY52" fmla="*/ 571500 h 685800"/>
                <a:gd name="connsiteX53" fmla="*/ 324803 w 800151"/>
                <a:gd name="connsiteY53" fmla="*/ 569595 h 685800"/>
                <a:gd name="connsiteX54" fmla="*/ 325755 w 800151"/>
                <a:gd name="connsiteY54" fmla="*/ 569595 h 685800"/>
                <a:gd name="connsiteX55" fmla="*/ 333375 w 800151"/>
                <a:gd name="connsiteY55" fmla="*/ 571500 h 685800"/>
                <a:gd name="connsiteX56" fmla="*/ 362903 w 800151"/>
                <a:gd name="connsiteY56" fmla="*/ 578168 h 685800"/>
                <a:gd name="connsiteX57" fmla="*/ 362903 w 800151"/>
                <a:gd name="connsiteY57" fmla="*/ 603885 h 685800"/>
                <a:gd name="connsiteX58" fmla="*/ 210503 w 800151"/>
                <a:gd name="connsiteY58" fmla="*/ 474345 h 685800"/>
                <a:gd name="connsiteX59" fmla="*/ 229553 w 800151"/>
                <a:gd name="connsiteY59" fmla="*/ 475298 h 685800"/>
                <a:gd name="connsiteX60" fmla="*/ 229553 w 800151"/>
                <a:gd name="connsiteY60" fmla="*/ 476250 h 685800"/>
                <a:gd name="connsiteX61" fmla="*/ 239078 w 800151"/>
                <a:gd name="connsiteY61" fmla="*/ 513398 h 685800"/>
                <a:gd name="connsiteX62" fmla="*/ 210503 w 800151"/>
                <a:gd name="connsiteY62" fmla="*/ 511492 h 685800"/>
                <a:gd name="connsiteX63" fmla="*/ 210503 w 800151"/>
                <a:gd name="connsiteY63" fmla="*/ 474345 h 685800"/>
                <a:gd name="connsiteX64" fmla="*/ 172403 w 800151"/>
                <a:gd name="connsiteY64" fmla="*/ 360045 h 685800"/>
                <a:gd name="connsiteX65" fmla="*/ 210503 w 800151"/>
                <a:gd name="connsiteY65" fmla="*/ 365760 h 685800"/>
                <a:gd name="connsiteX66" fmla="*/ 210503 w 800151"/>
                <a:gd name="connsiteY66" fmla="*/ 403860 h 685800"/>
                <a:gd name="connsiteX67" fmla="*/ 172403 w 800151"/>
                <a:gd name="connsiteY67" fmla="*/ 397193 h 685800"/>
                <a:gd name="connsiteX68" fmla="*/ 172403 w 800151"/>
                <a:gd name="connsiteY68" fmla="*/ 360045 h 685800"/>
                <a:gd name="connsiteX69" fmla="*/ 172403 w 800151"/>
                <a:gd name="connsiteY69" fmla="*/ 507683 h 685800"/>
                <a:gd name="connsiteX70" fmla="*/ 134303 w 800151"/>
                <a:gd name="connsiteY70" fmla="*/ 501015 h 685800"/>
                <a:gd name="connsiteX71" fmla="*/ 134303 w 800151"/>
                <a:gd name="connsiteY71" fmla="*/ 463868 h 685800"/>
                <a:gd name="connsiteX72" fmla="*/ 172403 w 800151"/>
                <a:gd name="connsiteY72" fmla="*/ 469583 h 685800"/>
                <a:gd name="connsiteX73" fmla="*/ 172403 w 800151"/>
                <a:gd name="connsiteY73" fmla="*/ 507683 h 685800"/>
                <a:gd name="connsiteX74" fmla="*/ 96203 w 800151"/>
                <a:gd name="connsiteY74" fmla="*/ 352425 h 685800"/>
                <a:gd name="connsiteX75" fmla="*/ 96203 w 800151"/>
                <a:gd name="connsiteY75" fmla="*/ 335280 h 685800"/>
                <a:gd name="connsiteX76" fmla="*/ 134303 w 800151"/>
                <a:gd name="connsiteY76" fmla="*/ 349568 h 685800"/>
                <a:gd name="connsiteX77" fmla="*/ 134303 w 800151"/>
                <a:gd name="connsiteY77" fmla="*/ 384810 h 685800"/>
                <a:gd name="connsiteX78" fmla="*/ 96203 w 800151"/>
                <a:gd name="connsiteY78" fmla="*/ 352425 h 685800"/>
                <a:gd name="connsiteX79" fmla="*/ 96203 w 800151"/>
                <a:gd name="connsiteY79" fmla="*/ 489585 h 685800"/>
                <a:gd name="connsiteX80" fmla="*/ 58103 w 800151"/>
                <a:gd name="connsiteY80" fmla="*/ 457200 h 685800"/>
                <a:gd name="connsiteX81" fmla="*/ 58103 w 800151"/>
                <a:gd name="connsiteY81" fmla="*/ 440055 h 685800"/>
                <a:gd name="connsiteX82" fmla="*/ 96203 w 800151"/>
                <a:gd name="connsiteY82" fmla="*/ 454343 h 685800"/>
                <a:gd name="connsiteX83" fmla="*/ 96203 w 800151"/>
                <a:gd name="connsiteY83" fmla="*/ 489585 h 685800"/>
                <a:gd name="connsiteX84" fmla="*/ 58103 w 800151"/>
                <a:gd name="connsiteY84" fmla="*/ 192405 h 685800"/>
                <a:gd name="connsiteX85" fmla="*/ 96203 w 800151"/>
                <a:gd name="connsiteY85" fmla="*/ 206693 h 685800"/>
                <a:gd name="connsiteX86" fmla="*/ 96203 w 800151"/>
                <a:gd name="connsiteY86" fmla="*/ 241935 h 685800"/>
                <a:gd name="connsiteX87" fmla="*/ 58103 w 800151"/>
                <a:gd name="connsiteY87" fmla="*/ 209550 h 685800"/>
                <a:gd name="connsiteX88" fmla="*/ 58103 w 800151"/>
                <a:gd name="connsiteY88" fmla="*/ 192405 h 685800"/>
                <a:gd name="connsiteX89" fmla="*/ 172403 w 800151"/>
                <a:gd name="connsiteY89" fmla="*/ 222885 h 685800"/>
                <a:gd name="connsiteX90" fmla="*/ 172403 w 800151"/>
                <a:gd name="connsiteY90" fmla="*/ 260985 h 685800"/>
                <a:gd name="connsiteX91" fmla="*/ 134303 w 800151"/>
                <a:gd name="connsiteY91" fmla="*/ 254318 h 685800"/>
                <a:gd name="connsiteX92" fmla="*/ 134303 w 800151"/>
                <a:gd name="connsiteY92" fmla="*/ 217170 h 685800"/>
                <a:gd name="connsiteX93" fmla="*/ 172403 w 800151"/>
                <a:gd name="connsiteY93" fmla="*/ 222885 h 685800"/>
                <a:gd name="connsiteX94" fmla="*/ 267653 w 800151"/>
                <a:gd name="connsiteY94" fmla="*/ 57150 h 685800"/>
                <a:gd name="connsiteX95" fmla="*/ 477203 w 800151"/>
                <a:gd name="connsiteY95" fmla="*/ 114300 h 685800"/>
                <a:gd name="connsiteX96" fmla="*/ 267653 w 800151"/>
                <a:gd name="connsiteY96" fmla="*/ 171450 h 685800"/>
                <a:gd name="connsiteX97" fmla="*/ 58103 w 800151"/>
                <a:gd name="connsiteY97" fmla="*/ 114300 h 685800"/>
                <a:gd name="connsiteX98" fmla="*/ 267653 w 800151"/>
                <a:gd name="connsiteY98" fmla="*/ 57150 h 685800"/>
                <a:gd name="connsiteX99" fmla="*/ 324803 w 800151"/>
                <a:gd name="connsiteY99" fmla="*/ 508635 h 685800"/>
                <a:gd name="connsiteX100" fmla="*/ 286703 w 800151"/>
                <a:gd name="connsiteY100" fmla="*/ 476250 h 685800"/>
                <a:gd name="connsiteX101" fmla="*/ 286703 w 800151"/>
                <a:gd name="connsiteY101" fmla="*/ 459105 h 685800"/>
                <a:gd name="connsiteX102" fmla="*/ 324803 w 800151"/>
                <a:gd name="connsiteY102" fmla="*/ 473393 h 685800"/>
                <a:gd name="connsiteX103" fmla="*/ 324803 w 800151"/>
                <a:gd name="connsiteY103" fmla="*/ 508635 h 685800"/>
                <a:gd name="connsiteX104" fmla="*/ 439103 w 800151"/>
                <a:gd name="connsiteY104" fmla="*/ 241935 h 685800"/>
                <a:gd name="connsiteX105" fmla="*/ 439103 w 800151"/>
                <a:gd name="connsiteY105" fmla="*/ 207645 h 685800"/>
                <a:gd name="connsiteX106" fmla="*/ 477203 w 800151"/>
                <a:gd name="connsiteY106" fmla="*/ 192405 h 685800"/>
                <a:gd name="connsiteX107" fmla="*/ 477203 w 800151"/>
                <a:gd name="connsiteY107" fmla="*/ 209550 h 685800"/>
                <a:gd name="connsiteX108" fmla="*/ 439103 w 800151"/>
                <a:gd name="connsiteY108" fmla="*/ 241935 h 685800"/>
                <a:gd name="connsiteX109" fmla="*/ 362903 w 800151"/>
                <a:gd name="connsiteY109" fmla="*/ 260033 h 685800"/>
                <a:gd name="connsiteX110" fmla="*/ 362903 w 800151"/>
                <a:gd name="connsiteY110" fmla="*/ 222885 h 685800"/>
                <a:gd name="connsiteX111" fmla="*/ 401003 w 800151"/>
                <a:gd name="connsiteY111" fmla="*/ 217170 h 685800"/>
                <a:gd name="connsiteX112" fmla="*/ 401003 w 800151"/>
                <a:gd name="connsiteY112" fmla="*/ 253365 h 685800"/>
                <a:gd name="connsiteX113" fmla="*/ 362903 w 800151"/>
                <a:gd name="connsiteY113" fmla="*/ 260033 h 685800"/>
                <a:gd name="connsiteX114" fmla="*/ 286703 w 800151"/>
                <a:gd name="connsiteY114" fmla="*/ 266700 h 685800"/>
                <a:gd name="connsiteX115" fmla="*/ 286703 w 800151"/>
                <a:gd name="connsiteY115" fmla="*/ 228600 h 685800"/>
                <a:gd name="connsiteX116" fmla="*/ 324803 w 800151"/>
                <a:gd name="connsiteY116" fmla="*/ 226695 h 685800"/>
                <a:gd name="connsiteX117" fmla="*/ 324803 w 800151"/>
                <a:gd name="connsiteY117" fmla="*/ 264795 h 685800"/>
                <a:gd name="connsiteX118" fmla="*/ 286703 w 800151"/>
                <a:gd name="connsiteY118" fmla="*/ 266700 h 685800"/>
                <a:gd name="connsiteX119" fmla="*/ 210503 w 800151"/>
                <a:gd name="connsiteY119" fmla="*/ 264795 h 685800"/>
                <a:gd name="connsiteX120" fmla="*/ 210503 w 800151"/>
                <a:gd name="connsiteY120" fmla="*/ 226695 h 685800"/>
                <a:gd name="connsiteX121" fmla="*/ 248603 w 800151"/>
                <a:gd name="connsiteY121" fmla="*/ 228600 h 685800"/>
                <a:gd name="connsiteX122" fmla="*/ 248603 w 800151"/>
                <a:gd name="connsiteY122" fmla="*/ 266700 h 685800"/>
                <a:gd name="connsiteX123" fmla="*/ 210503 w 800151"/>
                <a:gd name="connsiteY123" fmla="*/ 264795 h 685800"/>
                <a:gd name="connsiteX124" fmla="*/ 705803 w 800151"/>
                <a:gd name="connsiteY124" fmla="*/ 381000 h 685800"/>
                <a:gd name="connsiteX125" fmla="*/ 496253 w 800151"/>
                <a:gd name="connsiteY125" fmla="*/ 438150 h 685800"/>
                <a:gd name="connsiteX126" fmla="*/ 286703 w 800151"/>
                <a:gd name="connsiteY126" fmla="*/ 381000 h 685800"/>
                <a:gd name="connsiteX127" fmla="*/ 496253 w 800151"/>
                <a:gd name="connsiteY127" fmla="*/ 323850 h 685800"/>
                <a:gd name="connsiteX128" fmla="*/ 705803 w 800151"/>
                <a:gd name="connsiteY128" fmla="*/ 381000 h 685800"/>
                <a:gd name="connsiteX129" fmla="*/ 762953 w 800151"/>
                <a:gd name="connsiteY129" fmla="*/ 409575 h 685800"/>
                <a:gd name="connsiteX130" fmla="*/ 762953 w 800151"/>
                <a:gd name="connsiteY130" fmla="*/ 381000 h 685800"/>
                <a:gd name="connsiteX131" fmla="*/ 659130 w 800151"/>
                <a:gd name="connsiteY131" fmla="*/ 285750 h 685800"/>
                <a:gd name="connsiteX132" fmla="*/ 570548 w 800151"/>
                <a:gd name="connsiteY132" fmla="*/ 270510 h 685800"/>
                <a:gd name="connsiteX133" fmla="*/ 571500 w 800151"/>
                <a:gd name="connsiteY133" fmla="*/ 257175 h 685800"/>
                <a:gd name="connsiteX134" fmla="*/ 533400 w 800151"/>
                <a:gd name="connsiteY134" fmla="*/ 190500 h 685800"/>
                <a:gd name="connsiteX135" fmla="*/ 533400 w 800151"/>
                <a:gd name="connsiteY135" fmla="*/ 114300 h 685800"/>
                <a:gd name="connsiteX136" fmla="*/ 429578 w 800151"/>
                <a:gd name="connsiteY136" fmla="*/ 19050 h 685800"/>
                <a:gd name="connsiteX137" fmla="*/ 266700 w 800151"/>
                <a:gd name="connsiteY137" fmla="*/ 0 h 685800"/>
                <a:gd name="connsiteX138" fmla="*/ 0 w 800151"/>
                <a:gd name="connsiteY138" fmla="*/ 114300 h 685800"/>
                <a:gd name="connsiteX139" fmla="*/ 0 w 800151"/>
                <a:gd name="connsiteY139" fmla="*/ 209550 h 685800"/>
                <a:gd name="connsiteX140" fmla="*/ 38100 w 800151"/>
                <a:gd name="connsiteY140" fmla="*/ 276225 h 685800"/>
                <a:gd name="connsiteX141" fmla="*/ 38100 w 800151"/>
                <a:gd name="connsiteY141" fmla="*/ 294323 h 685800"/>
                <a:gd name="connsiteX142" fmla="*/ 0 w 800151"/>
                <a:gd name="connsiteY142" fmla="*/ 361950 h 685800"/>
                <a:gd name="connsiteX143" fmla="*/ 0 w 800151"/>
                <a:gd name="connsiteY143" fmla="*/ 457200 h 685800"/>
                <a:gd name="connsiteX144" fmla="*/ 103822 w 800151"/>
                <a:gd name="connsiteY144" fmla="*/ 552450 h 685800"/>
                <a:gd name="connsiteX145" fmla="*/ 266700 w 800151"/>
                <a:gd name="connsiteY145" fmla="*/ 571500 h 685800"/>
                <a:gd name="connsiteX146" fmla="*/ 370523 w 800151"/>
                <a:gd name="connsiteY146" fmla="*/ 666750 h 685800"/>
                <a:gd name="connsiteX147" fmla="*/ 533400 w 800151"/>
                <a:gd name="connsiteY147" fmla="*/ 685800 h 685800"/>
                <a:gd name="connsiteX148" fmla="*/ 800100 w 800151"/>
                <a:gd name="connsiteY148" fmla="*/ 571500 h 685800"/>
                <a:gd name="connsiteX149" fmla="*/ 800100 w 800151"/>
                <a:gd name="connsiteY149" fmla="*/ 476250 h 685800"/>
                <a:gd name="connsiteX150" fmla="*/ 762953 w 800151"/>
                <a:gd name="connsiteY150" fmla="*/ 4095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00151" h="685800">
                  <a:moveTo>
                    <a:pt x="743903" y="571500"/>
                  </a:moveTo>
                  <a:cubicBezTo>
                    <a:pt x="743903" y="583883"/>
                    <a:pt x="729615" y="595313"/>
                    <a:pt x="705803" y="603885"/>
                  </a:cubicBezTo>
                  <a:lnTo>
                    <a:pt x="705803" y="569595"/>
                  </a:lnTo>
                  <a:cubicBezTo>
                    <a:pt x="719138" y="565785"/>
                    <a:pt x="732473" y="560070"/>
                    <a:pt x="743903" y="554355"/>
                  </a:cubicBezTo>
                  <a:lnTo>
                    <a:pt x="743903" y="571500"/>
                  </a:lnTo>
                  <a:close/>
                  <a:moveTo>
                    <a:pt x="667703" y="508635"/>
                  </a:moveTo>
                  <a:lnTo>
                    <a:pt x="667703" y="474345"/>
                  </a:lnTo>
                  <a:cubicBezTo>
                    <a:pt x="681038" y="470535"/>
                    <a:pt x="694373" y="464820"/>
                    <a:pt x="705803" y="459105"/>
                  </a:cubicBezTo>
                  <a:lnTo>
                    <a:pt x="705803" y="476250"/>
                  </a:lnTo>
                  <a:cubicBezTo>
                    <a:pt x="705803" y="488633"/>
                    <a:pt x="691515" y="500063"/>
                    <a:pt x="667703" y="508635"/>
                  </a:cubicBezTo>
                  <a:close/>
                  <a:moveTo>
                    <a:pt x="667703" y="615315"/>
                  </a:moveTo>
                  <a:cubicBezTo>
                    <a:pt x="656273" y="618173"/>
                    <a:pt x="642938" y="620078"/>
                    <a:pt x="629603" y="621983"/>
                  </a:cubicBezTo>
                  <a:lnTo>
                    <a:pt x="629603" y="584835"/>
                  </a:lnTo>
                  <a:cubicBezTo>
                    <a:pt x="641985" y="582930"/>
                    <a:pt x="655320" y="581025"/>
                    <a:pt x="667703" y="579120"/>
                  </a:cubicBezTo>
                  <a:lnTo>
                    <a:pt x="667703" y="615315"/>
                  </a:lnTo>
                  <a:close/>
                  <a:moveTo>
                    <a:pt x="591503" y="489585"/>
                  </a:moveTo>
                  <a:cubicBezTo>
                    <a:pt x="603885" y="487680"/>
                    <a:pt x="617220" y="485775"/>
                    <a:pt x="629603" y="483870"/>
                  </a:cubicBezTo>
                  <a:lnTo>
                    <a:pt x="629603" y="520065"/>
                  </a:lnTo>
                  <a:cubicBezTo>
                    <a:pt x="618173" y="522923"/>
                    <a:pt x="604838" y="524828"/>
                    <a:pt x="591503" y="526733"/>
                  </a:cubicBezTo>
                  <a:lnTo>
                    <a:pt x="591503" y="489585"/>
                  </a:lnTo>
                  <a:close/>
                  <a:moveTo>
                    <a:pt x="591503" y="626745"/>
                  </a:moveTo>
                  <a:cubicBezTo>
                    <a:pt x="579120" y="627698"/>
                    <a:pt x="566738" y="628650"/>
                    <a:pt x="553403" y="628650"/>
                  </a:cubicBezTo>
                  <a:lnTo>
                    <a:pt x="553403" y="590550"/>
                  </a:lnTo>
                  <a:cubicBezTo>
                    <a:pt x="564833" y="590550"/>
                    <a:pt x="578168" y="589598"/>
                    <a:pt x="591503" y="588645"/>
                  </a:cubicBezTo>
                  <a:lnTo>
                    <a:pt x="591503" y="626745"/>
                  </a:lnTo>
                  <a:close/>
                  <a:moveTo>
                    <a:pt x="515303" y="533400"/>
                  </a:moveTo>
                  <a:lnTo>
                    <a:pt x="515303" y="495300"/>
                  </a:lnTo>
                  <a:cubicBezTo>
                    <a:pt x="526733" y="495300"/>
                    <a:pt x="540068" y="494348"/>
                    <a:pt x="553403" y="493395"/>
                  </a:cubicBezTo>
                  <a:lnTo>
                    <a:pt x="553403" y="531495"/>
                  </a:lnTo>
                  <a:cubicBezTo>
                    <a:pt x="541020" y="532448"/>
                    <a:pt x="528638" y="532448"/>
                    <a:pt x="515303" y="533400"/>
                  </a:cubicBezTo>
                  <a:close/>
                  <a:moveTo>
                    <a:pt x="515303" y="628650"/>
                  </a:moveTo>
                  <a:cubicBezTo>
                    <a:pt x="501968" y="628650"/>
                    <a:pt x="489585" y="627698"/>
                    <a:pt x="477203" y="626745"/>
                  </a:cubicBezTo>
                  <a:lnTo>
                    <a:pt x="477203" y="590550"/>
                  </a:lnTo>
                  <a:cubicBezTo>
                    <a:pt x="483870" y="590550"/>
                    <a:pt x="489585" y="590550"/>
                    <a:pt x="496253" y="590550"/>
                  </a:cubicBezTo>
                  <a:cubicBezTo>
                    <a:pt x="501968" y="590550"/>
                    <a:pt x="508635" y="590550"/>
                    <a:pt x="515303" y="590550"/>
                  </a:cubicBezTo>
                  <a:lnTo>
                    <a:pt x="515303" y="628650"/>
                  </a:lnTo>
                  <a:close/>
                  <a:moveTo>
                    <a:pt x="439103" y="493395"/>
                  </a:moveTo>
                  <a:cubicBezTo>
                    <a:pt x="451485" y="494348"/>
                    <a:pt x="463868" y="495300"/>
                    <a:pt x="477203" y="495300"/>
                  </a:cubicBezTo>
                  <a:lnTo>
                    <a:pt x="477203" y="533400"/>
                  </a:lnTo>
                  <a:cubicBezTo>
                    <a:pt x="463868" y="533400"/>
                    <a:pt x="451485" y="532448"/>
                    <a:pt x="439103" y="531495"/>
                  </a:cubicBezTo>
                  <a:lnTo>
                    <a:pt x="439103" y="493395"/>
                  </a:lnTo>
                  <a:close/>
                  <a:moveTo>
                    <a:pt x="439103" y="621983"/>
                  </a:moveTo>
                  <a:cubicBezTo>
                    <a:pt x="425768" y="620078"/>
                    <a:pt x="412433" y="618173"/>
                    <a:pt x="401003" y="615315"/>
                  </a:cubicBezTo>
                  <a:lnTo>
                    <a:pt x="401003" y="584835"/>
                  </a:lnTo>
                  <a:cubicBezTo>
                    <a:pt x="413385" y="586740"/>
                    <a:pt x="425768" y="587693"/>
                    <a:pt x="439103" y="588645"/>
                  </a:cubicBezTo>
                  <a:lnTo>
                    <a:pt x="439103" y="621983"/>
                  </a:lnTo>
                  <a:close/>
                  <a:moveTo>
                    <a:pt x="362903" y="520065"/>
                  </a:moveTo>
                  <a:lnTo>
                    <a:pt x="362903" y="482918"/>
                  </a:lnTo>
                  <a:cubicBezTo>
                    <a:pt x="375285" y="484823"/>
                    <a:pt x="387668" y="487680"/>
                    <a:pt x="401003" y="488633"/>
                  </a:cubicBezTo>
                  <a:lnTo>
                    <a:pt x="401003" y="526733"/>
                  </a:lnTo>
                  <a:cubicBezTo>
                    <a:pt x="387668" y="524828"/>
                    <a:pt x="374333" y="522923"/>
                    <a:pt x="362903" y="520065"/>
                  </a:cubicBezTo>
                  <a:close/>
                  <a:moveTo>
                    <a:pt x="362903" y="603885"/>
                  </a:moveTo>
                  <a:cubicBezTo>
                    <a:pt x="339090" y="594360"/>
                    <a:pt x="324803" y="582930"/>
                    <a:pt x="324803" y="571500"/>
                  </a:cubicBezTo>
                  <a:lnTo>
                    <a:pt x="324803" y="569595"/>
                  </a:lnTo>
                  <a:cubicBezTo>
                    <a:pt x="324803" y="569595"/>
                    <a:pt x="324803" y="569595"/>
                    <a:pt x="325755" y="569595"/>
                  </a:cubicBezTo>
                  <a:cubicBezTo>
                    <a:pt x="328613" y="570548"/>
                    <a:pt x="330518" y="571500"/>
                    <a:pt x="333375" y="571500"/>
                  </a:cubicBezTo>
                  <a:cubicBezTo>
                    <a:pt x="342900" y="574358"/>
                    <a:pt x="352425" y="576263"/>
                    <a:pt x="362903" y="578168"/>
                  </a:cubicBezTo>
                  <a:lnTo>
                    <a:pt x="362903" y="603885"/>
                  </a:lnTo>
                  <a:close/>
                  <a:moveTo>
                    <a:pt x="210503" y="474345"/>
                  </a:moveTo>
                  <a:cubicBezTo>
                    <a:pt x="217170" y="474345"/>
                    <a:pt x="222885" y="475298"/>
                    <a:pt x="229553" y="475298"/>
                  </a:cubicBezTo>
                  <a:lnTo>
                    <a:pt x="229553" y="476250"/>
                  </a:lnTo>
                  <a:cubicBezTo>
                    <a:pt x="229553" y="489585"/>
                    <a:pt x="232410" y="502920"/>
                    <a:pt x="239078" y="513398"/>
                  </a:cubicBezTo>
                  <a:cubicBezTo>
                    <a:pt x="229553" y="513398"/>
                    <a:pt x="220028" y="512445"/>
                    <a:pt x="210503" y="511492"/>
                  </a:cubicBezTo>
                  <a:lnTo>
                    <a:pt x="210503" y="474345"/>
                  </a:lnTo>
                  <a:close/>
                  <a:moveTo>
                    <a:pt x="172403" y="360045"/>
                  </a:moveTo>
                  <a:cubicBezTo>
                    <a:pt x="184785" y="361950"/>
                    <a:pt x="197168" y="364808"/>
                    <a:pt x="210503" y="365760"/>
                  </a:cubicBezTo>
                  <a:lnTo>
                    <a:pt x="210503" y="403860"/>
                  </a:lnTo>
                  <a:cubicBezTo>
                    <a:pt x="197168" y="401955"/>
                    <a:pt x="183833" y="400050"/>
                    <a:pt x="172403" y="397193"/>
                  </a:cubicBezTo>
                  <a:lnTo>
                    <a:pt x="172403" y="360045"/>
                  </a:lnTo>
                  <a:close/>
                  <a:moveTo>
                    <a:pt x="172403" y="507683"/>
                  </a:moveTo>
                  <a:cubicBezTo>
                    <a:pt x="159068" y="505778"/>
                    <a:pt x="145733" y="503873"/>
                    <a:pt x="134303" y="501015"/>
                  </a:cubicBezTo>
                  <a:lnTo>
                    <a:pt x="134303" y="463868"/>
                  </a:lnTo>
                  <a:cubicBezTo>
                    <a:pt x="146685" y="465773"/>
                    <a:pt x="159068" y="468630"/>
                    <a:pt x="172403" y="469583"/>
                  </a:cubicBezTo>
                  <a:lnTo>
                    <a:pt x="172403" y="507683"/>
                  </a:lnTo>
                  <a:close/>
                  <a:moveTo>
                    <a:pt x="96203" y="352425"/>
                  </a:moveTo>
                  <a:lnTo>
                    <a:pt x="96203" y="335280"/>
                  </a:lnTo>
                  <a:cubicBezTo>
                    <a:pt x="107633" y="340995"/>
                    <a:pt x="120015" y="345758"/>
                    <a:pt x="134303" y="349568"/>
                  </a:cubicBezTo>
                  <a:lnTo>
                    <a:pt x="134303" y="384810"/>
                  </a:lnTo>
                  <a:cubicBezTo>
                    <a:pt x="110490" y="376238"/>
                    <a:pt x="96203" y="364808"/>
                    <a:pt x="96203" y="352425"/>
                  </a:cubicBezTo>
                  <a:close/>
                  <a:moveTo>
                    <a:pt x="96203" y="489585"/>
                  </a:moveTo>
                  <a:cubicBezTo>
                    <a:pt x="72390" y="480060"/>
                    <a:pt x="58103" y="468630"/>
                    <a:pt x="58103" y="457200"/>
                  </a:cubicBezTo>
                  <a:lnTo>
                    <a:pt x="58103" y="440055"/>
                  </a:lnTo>
                  <a:cubicBezTo>
                    <a:pt x="69533" y="445770"/>
                    <a:pt x="81915" y="450533"/>
                    <a:pt x="96203" y="454343"/>
                  </a:cubicBezTo>
                  <a:lnTo>
                    <a:pt x="96203" y="489585"/>
                  </a:lnTo>
                  <a:close/>
                  <a:moveTo>
                    <a:pt x="58103" y="192405"/>
                  </a:moveTo>
                  <a:cubicBezTo>
                    <a:pt x="69533" y="198120"/>
                    <a:pt x="81915" y="202883"/>
                    <a:pt x="96203" y="206693"/>
                  </a:cubicBezTo>
                  <a:lnTo>
                    <a:pt x="96203" y="241935"/>
                  </a:lnTo>
                  <a:cubicBezTo>
                    <a:pt x="72390" y="232410"/>
                    <a:pt x="58103" y="220980"/>
                    <a:pt x="58103" y="209550"/>
                  </a:cubicBezTo>
                  <a:lnTo>
                    <a:pt x="58103" y="192405"/>
                  </a:lnTo>
                  <a:close/>
                  <a:moveTo>
                    <a:pt x="172403" y="222885"/>
                  </a:moveTo>
                  <a:lnTo>
                    <a:pt x="172403" y="260985"/>
                  </a:lnTo>
                  <a:cubicBezTo>
                    <a:pt x="159068" y="259080"/>
                    <a:pt x="145733" y="257175"/>
                    <a:pt x="134303" y="254318"/>
                  </a:cubicBezTo>
                  <a:lnTo>
                    <a:pt x="134303" y="217170"/>
                  </a:lnTo>
                  <a:cubicBezTo>
                    <a:pt x="146685" y="219075"/>
                    <a:pt x="159068" y="220980"/>
                    <a:pt x="172403" y="222885"/>
                  </a:cubicBezTo>
                  <a:close/>
                  <a:moveTo>
                    <a:pt x="267653" y="57150"/>
                  </a:moveTo>
                  <a:cubicBezTo>
                    <a:pt x="383858" y="57150"/>
                    <a:pt x="477203" y="82868"/>
                    <a:pt x="477203" y="114300"/>
                  </a:cubicBezTo>
                  <a:cubicBezTo>
                    <a:pt x="477203" y="145733"/>
                    <a:pt x="383858" y="171450"/>
                    <a:pt x="267653" y="171450"/>
                  </a:cubicBezTo>
                  <a:cubicBezTo>
                    <a:pt x="151447" y="171450"/>
                    <a:pt x="58103" y="145733"/>
                    <a:pt x="58103" y="114300"/>
                  </a:cubicBezTo>
                  <a:cubicBezTo>
                    <a:pt x="58103" y="82868"/>
                    <a:pt x="151447" y="57150"/>
                    <a:pt x="267653" y="57150"/>
                  </a:cubicBezTo>
                  <a:close/>
                  <a:moveTo>
                    <a:pt x="324803" y="508635"/>
                  </a:moveTo>
                  <a:cubicBezTo>
                    <a:pt x="300990" y="499110"/>
                    <a:pt x="286703" y="487680"/>
                    <a:pt x="286703" y="476250"/>
                  </a:cubicBezTo>
                  <a:lnTo>
                    <a:pt x="286703" y="459105"/>
                  </a:lnTo>
                  <a:cubicBezTo>
                    <a:pt x="298133" y="464820"/>
                    <a:pt x="310515" y="469583"/>
                    <a:pt x="324803" y="473393"/>
                  </a:cubicBezTo>
                  <a:lnTo>
                    <a:pt x="324803" y="508635"/>
                  </a:lnTo>
                  <a:close/>
                  <a:moveTo>
                    <a:pt x="439103" y="241935"/>
                  </a:moveTo>
                  <a:lnTo>
                    <a:pt x="439103" y="207645"/>
                  </a:lnTo>
                  <a:cubicBezTo>
                    <a:pt x="452438" y="203835"/>
                    <a:pt x="465773" y="198120"/>
                    <a:pt x="477203" y="192405"/>
                  </a:cubicBezTo>
                  <a:lnTo>
                    <a:pt x="477203" y="209550"/>
                  </a:lnTo>
                  <a:cubicBezTo>
                    <a:pt x="477203" y="221933"/>
                    <a:pt x="462915" y="233363"/>
                    <a:pt x="439103" y="241935"/>
                  </a:cubicBezTo>
                  <a:close/>
                  <a:moveTo>
                    <a:pt x="362903" y="260033"/>
                  </a:moveTo>
                  <a:lnTo>
                    <a:pt x="362903" y="222885"/>
                  </a:lnTo>
                  <a:cubicBezTo>
                    <a:pt x="375285" y="220980"/>
                    <a:pt x="388620" y="219075"/>
                    <a:pt x="401003" y="217170"/>
                  </a:cubicBezTo>
                  <a:lnTo>
                    <a:pt x="401003" y="253365"/>
                  </a:lnTo>
                  <a:cubicBezTo>
                    <a:pt x="389573" y="256223"/>
                    <a:pt x="376238" y="258127"/>
                    <a:pt x="362903" y="260033"/>
                  </a:cubicBezTo>
                  <a:close/>
                  <a:moveTo>
                    <a:pt x="286703" y="266700"/>
                  </a:moveTo>
                  <a:lnTo>
                    <a:pt x="286703" y="228600"/>
                  </a:lnTo>
                  <a:cubicBezTo>
                    <a:pt x="298133" y="228600"/>
                    <a:pt x="311468" y="227648"/>
                    <a:pt x="324803" y="226695"/>
                  </a:cubicBezTo>
                  <a:lnTo>
                    <a:pt x="324803" y="264795"/>
                  </a:lnTo>
                  <a:cubicBezTo>
                    <a:pt x="312420" y="265748"/>
                    <a:pt x="300038" y="265748"/>
                    <a:pt x="286703" y="266700"/>
                  </a:cubicBezTo>
                  <a:close/>
                  <a:moveTo>
                    <a:pt x="210503" y="264795"/>
                  </a:moveTo>
                  <a:lnTo>
                    <a:pt x="210503" y="226695"/>
                  </a:lnTo>
                  <a:cubicBezTo>
                    <a:pt x="222885" y="227648"/>
                    <a:pt x="235267" y="228600"/>
                    <a:pt x="248603" y="228600"/>
                  </a:cubicBezTo>
                  <a:lnTo>
                    <a:pt x="248603" y="266700"/>
                  </a:lnTo>
                  <a:cubicBezTo>
                    <a:pt x="235267" y="265748"/>
                    <a:pt x="222885" y="265748"/>
                    <a:pt x="210503" y="264795"/>
                  </a:cubicBezTo>
                  <a:close/>
                  <a:moveTo>
                    <a:pt x="705803" y="381000"/>
                  </a:moveTo>
                  <a:cubicBezTo>
                    <a:pt x="705803" y="412433"/>
                    <a:pt x="612458" y="438150"/>
                    <a:pt x="496253" y="438150"/>
                  </a:cubicBezTo>
                  <a:cubicBezTo>
                    <a:pt x="380048" y="438150"/>
                    <a:pt x="286703" y="412433"/>
                    <a:pt x="286703" y="381000"/>
                  </a:cubicBezTo>
                  <a:cubicBezTo>
                    <a:pt x="286703" y="349568"/>
                    <a:pt x="380048" y="323850"/>
                    <a:pt x="496253" y="323850"/>
                  </a:cubicBezTo>
                  <a:cubicBezTo>
                    <a:pt x="612458" y="323850"/>
                    <a:pt x="705803" y="349568"/>
                    <a:pt x="705803" y="381000"/>
                  </a:cubicBezTo>
                  <a:close/>
                  <a:moveTo>
                    <a:pt x="762953" y="409575"/>
                  </a:moveTo>
                  <a:lnTo>
                    <a:pt x="762953" y="381000"/>
                  </a:lnTo>
                  <a:cubicBezTo>
                    <a:pt x="762953" y="336233"/>
                    <a:pt x="727710" y="303848"/>
                    <a:pt x="659130" y="285750"/>
                  </a:cubicBezTo>
                  <a:cubicBezTo>
                    <a:pt x="633413" y="279083"/>
                    <a:pt x="603885" y="273368"/>
                    <a:pt x="570548" y="270510"/>
                  </a:cubicBezTo>
                  <a:cubicBezTo>
                    <a:pt x="571500" y="266700"/>
                    <a:pt x="571500" y="261938"/>
                    <a:pt x="571500" y="257175"/>
                  </a:cubicBezTo>
                  <a:cubicBezTo>
                    <a:pt x="571500" y="230505"/>
                    <a:pt x="559118" y="207645"/>
                    <a:pt x="533400" y="190500"/>
                  </a:cubicBezTo>
                  <a:lnTo>
                    <a:pt x="533400" y="114300"/>
                  </a:lnTo>
                  <a:cubicBezTo>
                    <a:pt x="533400" y="69532"/>
                    <a:pt x="498158" y="37147"/>
                    <a:pt x="429578" y="19050"/>
                  </a:cubicBezTo>
                  <a:cubicBezTo>
                    <a:pt x="384810" y="6667"/>
                    <a:pt x="327660" y="0"/>
                    <a:pt x="266700" y="0"/>
                  </a:cubicBezTo>
                  <a:cubicBezTo>
                    <a:pt x="186690" y="0"/>
                    <a:pt x="0" y="11430"/>
                    <a:pt x="0" y="114300"/>
                  </a:cubicBezTo>
                  <a:lnTo>
                    <a:pt x="0" y="209550"/>
                  </a:lnTo>
                  <a:cubicBezTo>
                    <a:pt x="0" y="236220"/>
                    <a:pt x="12382" y="259080"/>
                    <a:pt x="38100" y="276225"/>
                  </a:cubicBezTo>
                  <a:lnTo>
                    <a:pt x="38100" y="294323"/>
                  </a:lnTo>
                  <a:cubicBezTo>
                    <a:pt x="15240" y="310515"/>
                    <a:pt x="0" y="332423"/>
                    <a:pt x="0" y="361950"/>
                  </a:cubicBezTo>
                  <a:lnTo>
                    <a:pt x="0" y="457200"/>
                  </a:lnTo>
                  <a:cubicBezTo>
                    <a:pt x="0" y="501967"/>
                    <a:pt x="35243" y="534353"/>
                    <a:pt x="103822" y="552450"/>
                  </a:cubicBezTo>
                  <a:cubicBezTo>
                    <a:pt x="148590" y="564833"/>
                    <a:pt x="205740" y="571500"/>
                    <a:pt x="266700" y="571500"/>
                  </a:cubicBezTo>
                  <a:cubicBezTo>
                    <a:pt x="266700" y="616268"/>
                    <a:pt x="301943" y="648653"/>
                    <a:pt x="370523" y="666750"/>
                  </a:cubicBezTo>
                  <a:cubicBezTo>
                    <a:pt x="415290" y="679133"/>
                    <a:pt x="472440" y="685800"/>
                    <a:pt x="533400" y="685800"/>
                  </a:cubicBezTo>
                  <a:cubicBezTo>
                    <a:pt x="613410" y="685800"/>
                    <a:pt x="800100" y="674370"/>
                    <a:pt x="800100" y="571500"/>
                  </a:cubicBezTo>
                  <a:lnTo>
                    <a:pt x="800100" y="476250"/>
                  </a:lnTo>
                  <a:cubicBezTo>
                    <a:pt x="801053" y="449580"/>
                    <a:pt x="788670" y="426720"/>
                    <a:pt x="762953" y="409575"/>
                  </a:cubicBezTo>
                  <a:close/>
                </a:path>
              </a:pathLst>
            </a:custGeom>
            <a:solidFill>
              <a:srgbClr val="FFC000"/>
            </a:solidFill>
            <a:ln w="9525" cap="flat">
              <a:noFill/>
              <a:prstDash val="solid"/>
              <a:miter/>
            </a:ln>
          </p:spPr>
          <p:txBody>
            <a:bodyPr rtlCol="0" anchor="ctr"/>
            <a:lstStyle/>
            <a:p>
              <a:endParaRPr lang="en-GB" dirty="0"/>
            </a:p>
          </p:txBody>
        </p:sp>
        <p:sp>
          <p:nvSpPr>
            <p:cNvPr id="14" name="TextBox 13">
              <a:extLst>
                <a:ext uri="{FF2B5EF4-FFF2-40B4-BE49-F238E27FC236}">
                  <a16:creationId xmlns:a16="http://schemas.microsoft.com/office/drawing/2014/main" id="{D83A1F16-914F-DDFF-83E3-520A55EC8F26}"/>
                </a:ext>
              </a:extLst>
            </p:cNvPr>
            <p:cNvSpPr txBox="1"/>
            <p:nvPr/>
          </p:nvSpPr>
          <p:spPr>
            <a:xfrm>
              <a:off x="8707210" y="4686299"/>
              <a:ext cx="1197764" cy="646331"/>
            </a:xfrm>
            <a:prstGeom prst="rect">
              <a:avLst/>
            </a:prstGeom>
            <a:noFill/>
          </p:spPr>
          <p:txBody>
            <a:bodyPr wrap="none" rtlCol="0">
              <a:spAutoFit/>
            </a:bodyPr>
            <a:lstStyle/>
            <a:p>
              <a:r>
                <a:rPr lang="en-GB" b="1" dirty="0">
                  <a:latin typeface="Verdana" panose="020B0604030504040204" pitchFamily="34" charset="0"/>
                  <a:ea typeface="Verdana" panose="020B0604030504040204" pitchFamily="34" charset="0"/>
                </a:rPr>
                <a:t>Bursary</a:t>
              </a:r>
            </a:p>
            <a:p>
              <a:r>
                <a:rPr lang="en-GB" b="1" dirty="0">
                  <a:latin typeface="Verdana" panose="020B0604030504040204" pitchFamily="34" charset="0"/>
                  <a:ea typeface="Verdana" panose="020B0604030504040204" pitchFamily="34" charset="0"/>
                </a:rPr>
                <a:t>+ IRP</a:t>
              </a:r>
            </a:p>
          </p:txBody>
        </p:sp>
      </p:grpSp>
      <p:grpSp>
        <p:nvGrpSpPr>
          <p:cNvPr id="19" name="Group 18">
            <a:extLst>
              <a:ext uri="{FF2B5EF4-FFF2-40B4-BE49-F238E27FC236}">
                <a16:creationId xmlns:a16="http://schemas.microsoft.com/office/drawing/2014/main" id="{5B5B85B2-030A-36DC-9339-8CC302C42109}"/>
              </a:ext>
            </a:extLst>
          </p:cNvPr>
          <p:cNvGrpSpPr/>
          <p:nvPr/>
        </p:nvGrpSpPr>
        <p:grpSpPr>
          <a:xfrm>
            <a:off x="10107254" y="3990551"/>
            <a:ext cx="721460" cy="1070874"/>
            <a:chOff x="10107254" y="3990551"/>
            <a:chExt cx="721460" cy="1070874"/>
          </a:xfrm>
        </p:grpSpPr>
        <p:sp>
          <p:nvSpPr>
            <p:cNvPr id="10" name="Graphic 62" descr="Books with solid fill">
              <a:extLst>
                <a:ext uri="{FF2B5EF4-FFF2-40B4-BE49-F238E27FC236}">
                  <a16:creationId xmlns:a16="http://schemas.microsoft.com/office/drawing/2014/main" id="{1884F771-9D5A-69A6-1FCD-B247275D0186}"/>
                </a:ext>
              </a:extLst>
            </p:cNvPr>
            <p:cNvSpPr>
              <a:spLocks noChangeAspect="1"/>
            </p:cNvSpPr>
            <p:nvPr/>
          </p:nvSpPr>
          <p:spPr>
            <a:xfrm>
              <a:off x="10107254" y="3990551"/>
              <a:ext cx="721460" cy="647056"/>
            </a:xfrm>
            <a:custGeom>
              <a:avLst/>
              <a:gdLst>
                <a:gd name="connsiteX0" fmla="*/ 289730 w 289729"/>
                <a:gd name="connsiteY0" fmla="*/ 95216 h 270346"/>
                <a:gd name="connsiteX1" fmla="*/ 272047 w 289729"/>
                <a:gd name="connsiteY1" fmla="*/ 88755 h 270346"/>
                <a:gd name="connsiteX2" fmla="*/ 272047 w 289729"/>
                <a:gd name="connsiteY2" fmla="*/ 51689 h 270346"/>
                <a:gd name="connsiteX3" fmla="*/ 289730 w 289729"/>
                <a:gd name="connsiteY3" fmla="*/ 44208 h 270346"/>
                <a:gd name="connsiteX4" fmla="*/ 170029 w 289729"/>
                <a:gd name="connsiteY4" fmla="*/ 0 h 270346"/>
                <a:gd name="connsiteX5" fmla="*/ 24484 w 289729"/>
                <a:gd name="connsiteY5" fmla="*/ 51009 h 270346"/>
                <a:gd name="connsiteX6" fmla="*/ 10202 w 289729"/>
                <a:gd name="connsiteY6" fmla="*/ 91816 h 270346"/>
                <a:gd name="connsiteX7" fmla="*/ 11902 w 289729"/>
                <a:gd name="connsiteY7" fmla="*/ 106778 h 270346"/>
                <a:gd name="connsiteX8" fmla="*/ 0 w 289729"/>
                <a:gd name="connsiteY8" fmla="*/ 146225 h 270346"/>
                <a:gd name="connsiteX9" fmla="*/ 10202 w 289729"/>
                <a:gd name="connsiteY9" fmla="*/ 175810 h 270346"/>
                <a:gd name="connsiteX10" fmla="*/ 9522 w 289729"/>
                <a:gd name="connsiteY10" fmla="*/ 197234 h 270346"/>
                <a:gd name="connsiteX11" fmla="*/ 27205 w 289729"/>
                <a:gd name="connsiteY11" fmla="*/ 231240 h 270346"/>
                <a:gd name="connsiteX12" fmla="*/ 121741 w 289729"/>
                <a:gd name="connsiteY12" fmla="*/ 270346 h 270346"/>
                <a:gd name="connsiteX13" fmla="*/ 289050 w 289729"/>
                <a:gd name="connsiteY13" fmla="*/ 200974 h 270346"/>
                <a:gd name="connsiteX14" fmla="*/ 271367 w 289729"/>
                <a:gd name="connsiteY14" fmla="*/ 194513 h 270346"/>
                <a:gd name="connsiteX15" fmla="*/ 271367 w 289729"/>
                <a:gd name="connsiteY15" fmla="*/ 157107 h 270346"/>
                <a:gd name="connsiteX16" fmla="*/ 289050 w 289729"/>
                <a:gd name="connsiteY16" fmla="*/ 149626 h 270346"/>
                <a:gd name="connsiteX17" fmla="*/ 261845 w 289729"/>
                <a:gd name="connsiteY17" fmla="*/ 139424 h 270346"/>
                <a:gd name="connsiteX18" fmla="*/ 261845 w 289729"/>
                <a:gd name="connsiteY18" fmla="*/ 106778 h 270346"/>
                <a:gd name="connsiteX19" fmla="*/ 289730 w 289729"/>
                <a:gd name="connsiteY19" fmla="*/ 95216 h 270346"/>
                <a:gd name="connsiteX20" fmla="*/ 28565 w 289729"/>
                <a:gd name="connsiteY20" fmla="*/ 74813 h 270346"/>
                <a:gd name="connsiteX21" fmla="*/ 123101 w 289729"/>
                <a:gd name="connsiteY21" fmla="*/ 111879 h 270346"/>
                <a:gd name="connsiteX22" fmla="*/ 258784 w 289729"/>
                <a:gd name="connsiteY22" fmla="*/ 57130 h 270346"/>
                <a:gd name="connsiteX23" fmla="*/ 258784 w 289729"/>
                <a:gd name="connsiteY23" fmla="*/ 86375 h 270346"/>
                <a:gd name="connsiteX24" fmla="*/ 123101 w 289729"/>
                <a:gd name="connsiteY24" fmla="*/ 142825 h 270346"/>
                <a:gd name="connsiteX25" fmla="*/ 28565 w 289729"/>
                <a:gd name="connsiteY25" fmla="*/ 105418 h 270346"/>
                <a:gd name="connsiteX26" fmla="*/ 28565 w 289729"/>
                <a:gd name="connsiteY26" fmla="*/ 74813 h 270346"/>
                <a:gd name="connsiteX27" fmla="*/ 258104 w 289729"/>
                <a:gd name="connsiteY27" fmla="*/ 192133 h 270346"/>
                <a:gd name="connsiteX28" fmla="*/ 122421 w 289729"/>
                <a:gd name="connsiteY28" fmla="*/ 248243 h 270346"/>
                <a:gd name="connsiteX29" fmla="*/ 27545 w 289729"/>
                <a:gd name="connsiteY29" fmla="*/ 210836 h 270346"/>
                <a:gd name="connsiteX30" fmla="*/ 27545 w 289729"/>
                <a:gd name="connsiteY30" fmla="*/ 184312 h 270346"/>
                <a:gd name="connsiteX31" fmla="*/ 112219 w 289729"/>
                <a:gd name="connsiteY31" fmla="*/ 218998 h 270346"/>
                <a:gd name="connsiteX32" fmla="*/ 258444 w 289729"/>
                <a:gd name="connsiteY32" fmla="*/ 161188 h 270346"/>
                <a:gd name="connsiteX33" fmla="*/ 258104 w 289729"/>
                <a:gd name="connsiteY33" fmla="*/ 192133 h 270346"/>
                <a:gd name="connsiteX34" fmla="*/ 248583 w 289729"/>
                <a:gd name="connsiteY34" fmla="*/ 141124 h 270346"/>
                <a:gd name="connsiteX35" fmla="*/ 112899 w 289729"/>
                <a:gd name="connsiteY35" fmla="*/ 197234 h 270346"/>
                <a:gd name="connsiteX36" fmla="*/ 18363 w 289729"/>
                <a:gd name="connsiteY36" fmla="*/ 159827 h 270346"/>
                <a:gd name="connsiteX37" fmla="*/ 18363 w 289729"/>
                <a:gd name="connsiteY37" fmla="*/ 129222 h 270346"/>
                <a:gd name="connsiteX38" fmla="*/ 115620 w 289729"/>
                <a:gd name="connsiteY38" fmla="*/ 167989 h 270346"/>
                <a:gd name="connsiteX39" fmla="*/ 248923 w 289729"/>
                <a:gd name="connsiteY39" fmla="*/ 112219 h 270346"/>
                <a:gd name="connsiteX40" fmla="*/ 248923 w 289729"/>
                <a:gd name="connsiteY40" fmla="*/ 141124 h 2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9729" h="270346">
                  <a:moveTo>
                    <a:pt x="289730" y="95216"/>
                  </a:moveTo>
                  <a:lnTo>
                    <a:pt x="272047" y="88755"/>
                  </a:lnTo>
                  <a:lnTo>
                    <a:pt x="272047" y="51689"/>
                  </a:lnTo>
                  <a:lnTo>
                    <a:pt x="289730" y="44208"/>
                  </a:lnTo>
                  <a:lnTo>
                    <a:pt x="170029" y="0"/>
                  </a:lnTo>
                  <a:lnTo>
                    <a:pt x="24484" y="51009"/>
                  </a:lnTo>
                  <a:cubicBezTo>
                    <a:pt x="10542" y="57810"/>
                    <a:pt x="10202" y="76513"/>
                    <a:pt x="10202" y="91816"/>
                  </a:cubicBezTo>
                  <a:cubicBezTo>
                    <a:pt x="10202" y="96917"/>
                    <a:pt x="10882" y="102018"/>
                    <a:pt x="11902" y="106778"/>
                  </a:cubicBezTo>
                  <a:cubicBezTo>
                    <a:pt x="340" y="114260"/>
                    <a:pt x="0" y="131603"/>
                    <a:pt x="0" y="146225"/>
                  </a:cubicBezTo>
                  <a:cubicBezTo>
                    <a:pt x="0" y="158127"/>
                    <a:pt x="2720" y="169009"/>
                    <a:pt x="10202" y="175810"/>
                  </a:cubicBezTo>
                  <a:cubicBezTo>
                    <a:pt x="8501" y="181591"/>
                    <a:pt x="9522" y="188732"/>
                    <a:pt x="9522" y="197234"/>
                  </a:cubicBezTo>
                  <a:cubicBezTo>
                    <a:pt x="9522" y="212536"/>
                    <a:pt x="13602" y="226479"/>
                    <a:pt x="27205" y="231240"/>
                  </a:cubicBezTo>
                  <a:lnTo>
                    <a:pt x="121741" y="270346"/>
                  </a:lnTo>
                  <a:lnTo>
                    <a:pt x="289050" y="200974"/>
                  </a:lnTo>
                  <a:lnTo>
                    <a:pt x="271367" y="194513"/>
                  </a:lnTo>
                  <a:lnTo>
                    <a:pt x="271367" y="157107"/>
                  </a:lnTo>
                  <a:lnTo>
                    <a:pt x="289050" y="149626"/>
                  </a:lnTo>
                  <a:lnTo>
                    <a:pt x="261845" y="139424"/>
                  </a:lnTo>
                  <a:lnTo>
                    <a:pt x="261845" y="106778"/>
                  </a:lnTo>
                  <a:lnTo>
                    <a:pt x="289730" y="95216"/>
                  </a:lnTo>
                  <a:close/>
                  <a:moveTo>
                    <a:pt x="28565" y="74813"/>
                  </a:moveTo>
                  <a:lnTo>
                    <a:pt x="123101" y="111879"/>
                  </a:lnTo>
                  <a:lnTo>
                    <a:pt x="258784" y="57130"/>
                  </a:lnTo>
                  <a:lnTo>
                    <a:pt x="258784" y="86375"/>
                  </a:lnTo>
                  <a:lnTo>
                    <a:pt x="123101" y="142825"/>
                  </a:lnTo>
                  <a:lnTo>
                    <a:pt x="28565" y="105418"/>
                  </a:lnTo>
                  <a:lnTo>
                    <a:pt x="28565" y="74813"/>
                  </a:lnTo>
                  <a:close/>
                  <a:moveTo>
                    <a:pt x="258104" y="192133"/>
                  </a:moveTo>
                  <a:lnTo>
                    <a:pt x="122421" y="248243"/>
                  </a:lnTo>
                  <a:lnTo>
                    <a:pt x="27545" y="210836"/>
                  </a:lnTo>
                  <a:lnTo>
                    <a:pt x="27545" y="184312"/>
                  </a:lnTo>
                  <a:lnTo>
                    <a:pt x="112219" y="218998"/>
                  </a:lnTo>
                  <a:lnTo>
                    <a:pt x="258444" y="161188"/>
                  </a:lnTo>
                  <a:lnTo>
                    <a:pt x="258104" y="192133"/>
                  </a:lnTo>
                  <a:close/>
                  <a:moveTo>
                    <a:pt x="248583" y="141124"/>
                  </a:moveTo>
                  <a:lnTo>
                    <a:pt x="112899" y="197234"/>
                  </a:lnTo>
                  <a:lnTo>
                    <a:pt x="18363" y="159827"/>
                  </a:lnTo>
                  <a:lnTo>
                    <a:pt x="18363" y="129222"/>
                  </a:lnTo>
                  <a:lnTo>
                    <a:pt x="115620" y="167989"/>
                  </a:lnTo>
                  <a:lnTo>
                    <a:pt x="248923" y="112219"/>
                  </a:lnTo>
                  <a:lnTo>
                    <a:pt x="248923" y="141124"/>
                  </a:lnTo>
                  <a:close/>
                </a:path>
              </a:pathLst>
            </a:custGeom>
            <a:solidFill>
              <a:srgbClr val="00B050"/>
            </a:solidFill>
            <a:ln w="3373" cap="flat">
              <a:noFill/>
              <a:prstDash val="solid"/>
              <a:miter/>
            </a:ln>
          </p:spPr>
          <p:txBody>
            <a:bodyPr rtlCol="0" anchor="ctr"/>
            <a:lstStyle/>
            <a:p>
              <a:endParaRPr lang="en-GB" dirty="0"/>
            </a:p>
          </p:txBody>
        </p:sp>
        <p:sp>
          <p:nvSpPr>
            <p:cNvPr id="17" name="TextBox 16">
              <a:extLst>
                <a:ext uri="{FF2B5EF4-FFF2-40B4-BE49-F238E27FC236}">
                  <a16:creationId xmlns:a16="http://schemas.microsoft.com/office/drawing/2014/main" id="{D187FA4B-DBD6-5C31-7B23-B63437C87B87}"/>
                </a:ext>
              </a:extLst>
            </p:cNvPr>
            <p:cNvSpPr txBox="1"/>
            <p:nvPr/>
          </p:nvSpPr>
          <p:spPr>
            <a:xfrm>
              <a:off x="10126384" y="4692093"/>
              <a:ext cx="683200" cy="369332"/>
            </a:xfrm>
            <a:prstGeom prst="rect">
              <a:avLst/>
            </a:prstGeom>
            <a:noFill/>
          </p:spPr>
          <p:txBody>
            <a:bodyPr wrap="none" rtlCol="0">
              <a:spAutoFit/>
            </a:bodyPr>
            <a:lstStyle/>
            <a:p>
              <a:r>
                <a:rPr lang="en-GB" b="1" dirty="0">
                  <a:latin typeface="Verdana" panose="020B0604030504040204" pitchFamily="34" charset="0"/>
                  <a:ea typeface="Verdana" panose="020B0604030504040204" pitchFamily="34" charset="0"/>
                </a:rPr>
                <a:t>SKE</a:t>
              </a:r>
            </a:p>
          </p:txBody>
        </p:sp>
      </p:grpSp>
      <p:grpSp>
        <p:nvGrpSpPr>
          <p:cNvPr id="29" name="Group 28">
            <a:extLst>
              <a:ext uri="{FF2B5EF4-FFF2-40B4-BE49-F238E27FC236}">
                <a16:creationId xmlns:a16="http://schemas.microsoft.com/office/drawing/2014/main" id="{BD43BE5F-D684-B426-6E1A-17B161840151}"/>
              </a:ext>
            </a:extLst>
          </p:cNvPr>
          <p:cNvGrpSpPr/>
          <p:nvPr/>
        </p:nvGrpSpPr>
        <p:grpSpPr>
          <a:xfrm>
            <a:off x="8123394" y="2291626"/>
            <a:ext cx="3404548" cy="1503609"/>
            <a:chOff x="8123394" y="2291626"/>
            <a:chExt cx="3404548" cy="1503609"/>
          </a:xfrm>
        </p:grpSpPr>
        <p:grpSp>
          <p:nvGrpSpPr>
            <p:cNvPr id="20" name="Group 19">
              <a:extLst>
                <a:ext uri="{FF2B5EF4-FFF2-40B4-BE49-F238E27FC236}">
                  <a16:creationId xmlns:a16="http://schemas.microsoft.com/office/drawing/2014/main" id="{89E9F7C7-1328-330F-387C-8917A9A6C0F0}"/>
                </a:ext>
              </a:extLst>
            </p:cNvPr>
            <p:cNvGrpSpPr/>
            <p:nvPr/>
          </p:nvGrpSpPr>
          <p:grpSpPr>
            <a:xfrm>
              <a:off x="8356520" y="2291626"/>
              <a:ext cx="3171422" cy="1503609"/>
              <a:chOff x="8356520" y="2291626"/>
              <a:chExt cx="3171422" cy="1503609"/>
            </a:xfrm>
          </p:grpSpPr>
          <p:sp>
            <p:nvSpPr>
              <p:cNvPr id="21" name="Freeform: Shape 20">
                <a:extLst>
                  <a:ext uri="{FF2B5EF4-FFF2-40B4-BE49-F238E27FC236}">
                    <a16:creationId xmlns:a16="http://schemas.microsoft.com/office/drawing/2014/main" id="{45575533-CEBD-DE59-1839-ECCCE098BCB7}"/>
                  </a:ext>
                </a:extLst>
              </p:cNvPr>
              <p:cNvSpPr/>
              <p:nvPr/>
            </p:nvSpPr>
            <p:spPr bwMode="auto">
              <a:xfrm>
                <a:off x="8356520" y="2291626"/>
                <a:ext cx="3171422" cy="1503609"/>
              </a:xfrm>
              <a:custGeom>
                <a:avLst/>
                <a:gdLst>
                  <a:gd name="connsiteX0" fmla="*/ 9659 w 3171422"/>
                  <a:gd name="connsiteY0" fmla="*/ 173865 h 1503609"/>
                  <a:gd name="connsiteX1" fmla="*/ 0 w 3171422"/>
                  <a:gd name="connsiteY1" fmla="*/ 1503609 h 1503609"/>
                  <a:gd name="connsiteX2" fmla="*/ 3171422 w 3171422"/>
                  <a:gd name="connsiteY2" fmla="*/ 1345843 h 1503609"/>
                  <a:gd name="connsiteX3" fmla="*/ 3126346 w 3171422"/>
                  <a:gd name="connsiteY3" fmla="*/ 0 h 1503609"/>
                  <a:gd name="connsiteX4" fmla="*/ 9659 w 3171422"/>
                  <a:gd name="connsiteY4" fmla="*/ 173865 h 1503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1422" h="1503609">
                    <a:moveTo>
                      <a:pt x="9659" y="173865"/>
                    </a:moveTo>
                    <a:cubicBezTo>
                      <a:pt x="6439" y="617113"/>
                      <a:pt x="3220" y="1060361"/>
                      <a:pt x="0" y="1503609"/>
                    </a:cubicBezTo>
                    <a:lnTo>
                      <a:pt x="3171422" y="1345843"/>
                    </a:lnTo>
                    <a:lnTo>
                      <a:pt x="3126346" y="0"/>
                    </a:lnTo>
                    <a:lnTo>
                      <a:pt x="9659" y="173865"/>
                    </a:lnTo>
                    <a:close/>
                  </a:path>
                </a:pathLst>
              </a:custGeom>
              <a:solidFill>
                <a:srgbClr val="00B1E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004D75"/>
                  </a:solidFill>
                  <a:effectLst/>
                  <a:latin typeface="Verdana" pitchFamily="34" charset="0"/>
                  <a:cs typeface="Arial" charset="0"/>
                </a:endParaRPr>
              </a:p>
            </p:txBody>
          </p:sp>
          <p:sp>
            <p:nvSpPr>
              <p:cNvPr id="22" name="Rectangle 21">
                <a:extLst>
                  <a:ext uri="{FF2B5EF4-FFF2-40B4-BE49-F238E27FC236}">
                    <a16:creationId xmlns:a16="http://schemas.microsoft.com/office/drawing/2014/main" id="{3385AAC2-BDA2-CD53-D53D-078936DB6A99}"/>
                  </a:ext>
                </a:extLst>
              </p:cNvPr>
              <p:cNvSpPr/>
              <p:nvPr/>
            </p:nvSpPr>
            <p:spPr bwMode="auto">
              <a:xfrm>
                <a:off x="10572762" y="2676463"/>
                <a:ext cx="468000" cy="468000"/>
              </a:xfrm>
              <a:prstGeom prst="rect">
                <a:avLst/>
              </a:prstGeom>
              <a:noFill/>
              <a:ln w="57150" cap="flat" cmpd="sng" algn="ctr">
                <a:solidFill>
                  <a:schemeClr val="tx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23" name="TextBox 22">
                <a:extLst>
                  <a:ext uri="{FF2B5EF4-FFF2-40B4-BE49-F238E27FC236}">
                    <a16:creationId xmlns:a16="http://schemas.microsoft.com/office/drawing/2014/main" id="{AAC91DB9-9A7B-8125-280B-4138C0C1F7DF}"/>
                  </a:ext>
                </a:extLst>
              </p:cNvPr>
              <p:cNvSpPr txBox="1"/>
              <p:nvPr/>
            </p:nvSpPr>
            <p:spPr>
              <a:xfrm>
                <a:off x="8562149" y="2586065"/>
                <a:ext cx="2080377" cy="504247"/>
              </a:xfrm>
              <a:prstGeom prst="rect">
                <a:avLst/>
              </a:prstGeom>
              <a:noFill/>
            </p:spPr>
            <p:txBody>
              <a:bodyPr wrap="square" lIns="0" tIns="0" rIns="0" bIns="0">
                <a:noAutofit/>
              </a:bodyPr>
              <a:lstStyle/>
              <a:p>
                <a:pPr algn="ctr"/>
                <a:r>
                  <a:rPr lang="en-US" sz="3400" b="0" cap="none" spc="0" dirty="0">
                    <a:ln w="0"/>
                    <a:solidFill>
                      <a:schemeClr val="tx1"/>
                    </a:solidFill>
                    <a:latin typeface="Applied Sans Pro Bold" panose="020B0803040503020204" pitchFamily="34" charset="0"/>
                  </a:rPr>
                  <a:t>Teaching</a:t>
                </a:r>
              </a:p>
            </p:txBody>
          </p:sp>
          <p:sp>
            <p:nvSpPr>
              <p:cNvPr id="24" name="TextBox 23">
                <a:extLst>
                  <a:ext uri="{FF2B5EF4-FFF2-40B4-BE49-F238E27FC236}">
                    <a16:creationId xmlns:a16="http://schemas.microsoft.com/office/drawing/2014/main" id="{DFD63D8C-7F74-647C-DFB7-333A30484C27}"/>
                  </a:ext>
                </a:extLst>
              </p:cNvPr>
              <p:cNvSpPr txBox="1"/>
              <p:nvPr/>
            </p:nvSpPr>
            <p:spPr>
              <a:xfrm>
                <a:off x="8738173" y="3219203"/>
                <a:ext cx="2770954" cy="302567"/>
              </a:xfrm>
              <a:prstGeom prst="rect">
                <a:avLst/>
              </a:prstGeom>
              <a:noFill/>
            </p:spPr>
            <p:txBody>
              <a:bodyPr wrap="square" lIns="0" tIns="0" rIns="0" bIns="0">
                <a:noAutofit/>
              </a:bodyPr>
              <a:lstStyle/>
              <a:p>
                <a:r>
                  <a:rPr lang="en-US" sz="1600" b="1" kern="2000" cap="none" spc="-80" dirty="0">
                    <a:ln w="0"/>
                    <a:solidFill>
                      <a:schemeClr val="tx1"/>
                    </a:solidFill>
                    <a:latin typeface="Applied Sans Pro" panose="020B0503040503020204" pitchFamily="34" charset="0"/>
                  </a:rPr>
                  <a:t>Every Lesson Shapes a Life</a:t>
                </a:r>
              </a:p>
            </p:txBody>
          </p:sp>
          <p:sp>
            <p:nvSpPr>
              <p:cNvPr id="25" name="Freeform: Shape 24">
                <a:extLst>
                  <a:ext uri="{FF2B5EF4-FFF2-40B4-BE49-F238E27FC236}">
                    <a16:creationId xmlns:a16="http://schemas.microsoft.com/office/drawing/2014/main" id="{53D246BC-AD64-6EB5-5E06-22E38E910BF4}"/>
                  </a:ext>
                </a:extLst>
              </p:cNvPr>
              <p:cNvSpPr/>
              <p:nvPr/>
            </p:nvSpPr>
            <p:spPr bwMode="auto">
              <a:xfrm>
                <a:off x="10664237" y="2822222"/>
                <a:ext cx="248356" cy="180622"/>
              </a:xfrm>
              <a:custGeom>
                <a:avLst/>
                <a:gdLst>
                  <a:gd name="connsiteX0" fmla="*/ 0 w 248356"/>
                  <a:gd name="connsiteY0" fmla="*/ 105363 h 180622"/>
                  <a:gd name="connsiteX1" fmla="*/ 90311 w 248356"/>
                  <a:gd name="connsiteY1" fmla="*/ 180622 h 180622"/>
                  <a:gd name="connsiteX2" fmla="*/ 248356 w 248356"/>
                  <a:gd name="connsiteY2" fmla="*/ 0 h 180622"/>
                </a:gdLst>
                <a:ahLst/>
                <a:cxnLst>
                  <a:cxn ang="0">
                    <a:pos x="connsiteX0" y="connsiteY0"/>
                  </a:cxn>
                  <a:cxn ang="0">
                    <a:pos x="connsiteX1" y="connsiteY1"/>
                  </a:cxn>
                  <a:cxn ang="0">
                    <a:pos x="connsiteX2" y="connsiteY2"/>
                  </a:cxn>
                </a:cxnLst>
                <a:rect l="l" t="t" r="r" b="b"/>
                <a:pathLst>
                  <a:path w="248356" h="180622">
                    <a:moveTo>
                      <a:pt x="0" y="105363"/>
                    </a:moveTo>
                    <a:lnTo>
                      <a:pt x="90311" y="180622"/>
                    </a:lnTo>
                    <a:lnTo>
                      <a:pt x="248356" y="0"/>
                    </a:lnTo>
                  </a:path>
                </a:pathLst>
              </a:custGeom>
              <a:noFill/>
              <a:ln w="571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grpSp>
        <p:grpSp>
          <p:nvGrpSpPr>
            <p:cNvPr id="26" name="Black_connect">
              <a:extLst>
                <a:ext uri="{FF2B5EF4-FFF2-40B4-BE49-F238E27FC236}">
                  <a16:creationId xmlns:a16="http://schemas.microsoft.com/office/drawing/2014/main" id="{4E9EFAEC-E501-BA2E-D848-224DB28B8755}"/>
                </a:ext>
              </a:extLst>
            </p:cNvPr>
            <p:cNvGrpSpPr/>
            <p:nvPr/>
          </p:nvGrpSpPr>
          <p:grpSpPr>
            <a:xfrm>
              <a:off x="8123394" y="3064644"/>
              <a:ext cx="2318427" cy="151200"/>
              <a:chOff x="2824371" y="2608109"/>
              <a:chExt cx="2318427" cy="151200"/>
            </a:xfrm>
          </p:grpSpPr>
          <p:sp>
            <p:nvSpPr>
              <p:cNvPr id="27" name="Freeform: Shape 26">
                <a:extLst>
                  <a:ext uri="{FF2B5EF4-FFF2-40B4-BE49-F238E27FC236}">
                    <a16:creationId xmlns:a16="http://schemas.microsoft.com/office/drawing/2014/main" id="{B6954B2F-B706-EE0A-81B9-40A58FA390BA}"/>
                  </a:ext>
                </a:extLst>
              </p:cNvPr>
              <p:cNvSpPr/>
              <p:nvPr/>
            </p:nvSpPr>
            <p:spPr>
              <a:xfrm>
                <a:off x="2941441" y="2683709"/>
                <a:ext cx="2201357" cy="45719"/>
              </a:xfrm>
              <a:custGeom>
                <a:avLst/>
                <a:gdLst>
                  <a:gd name="connsiteX0" fmla="*/ 2334986 w 2334986"/>
                  <a:gd name="connsiteY0" fmla="*/ 413657 h 413657"/>
                  <a:gd name="connsiteX1" fmla="*/ 381000 w 2334986"/>
                  <a:gd name="connsiteY1" fmla="*/ 413657 h 413657"/>
                  <a:gd name="connsiteX2" fmla="*/ 0 w 2334986"/>
                  <a:gd name="connsiteY2" fmla="*/ 0 h 413657"/>
                  <a:gd name="connsiteX0" fmla="*/ 2334986 w 2334986"/>
                  <a:gd name="connsiteY0" fmla="*/ 413657 h 413691"/>
                  <a:gd name="connsiteX1" fmla="*/ 381000 w 2334986"/>
                  <a:gd name="connsiteY1" fmla="*/ 413657 h 413691"/>
                  <a:gd name="connsiteX2" fmla="*/ 0 w 2334986"/>
                  <a:gd name="connsiteY2" fmla="*/ 0 h 413691"/>
                  <a:gd name="connsiteX0" fmla="*/ 1953986 w 1953986"/>
                  <a:gd name="connsiteY0" fmla="*/ 0 h 0"/>
                  <a:gd name="connsiteX1" fmla="*/ 0 w 1953986"/>
                  <a:gd name="connsiteY1" fmla="*/ 0 h 0"/>
                </a:gdLst>
                <a:ahLst/>
                <a:cxnLst>
                  <a:cxn ang="0">
                    <a:pos x="connsiteX0" y="connsiteY0"/>
                  </a:cxn>
                  <a:cxn ang="0">
                    <a:pos x="connsiteX1" y="connsiteY1"/>
                  </a:cxn>
                </a:cxnLst>
                <a:rect l="l" t="t" r="r" b="b"/>
                <a:pathLst>
                  <a:path w="1953986">
                    <a:moveTo>
                      <a:pt x="1953986" y="0"/>
                    </a:move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8" name="Oval 27">
                <a:extLst>
                  <a:ext uri="{FF2B5EF4-FFF2-40B4-BE49-F238E27FC236}">
                    <a16:creationId xmlns:a16="http://schemas.microsoft.com/office/drawing/2014/main" id="{05542F85-8F5D-9D7D-01B3-478382BEFEE9}"/>
                  </a:ext>
                </a:extLst>
              </p:cNvPr>
              <p:cNvSpPr/>
              <p:nvPr/>
            </p:nvSpPr>
            <p:spPr>
              <a:xfrm>
                <a:off x="2824371" y="2608109"/>
                <a:ext cx="151200" cy="1512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grpSp>
      </p:grpSp>
    </p:spTree>
    <p:extLst>
      <p:ext uri="{BB962C8B-B14F-4D97-AF65-F5344CB8AC3E}">
        <p14:creationId xmlns:p14="http://schemas.microsoft.com/office/powerpoint/2010/main" val="219161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C5BCD-90F0-3DFF-5E57-3B6459187634}"/>
              </a:ext>
            </a:extLst>
          </p:cNvPr>
          <p:cNvSpPr>
            <a:spLocks noGrp="1"/>
          </p:cNvSpPr>
          <p:nvPr>
            <p:ph type="title"/>
          </p:nvPr>
        </p:nvSpPr>
        <p:spPr/>
        <p:txBody>
          <a:bodyPr/>
          <a:lstStyle/>
          <a:p>
            <a:r>
              <a:rPr lang="en-GB" dirty="0"/>
              <a:t>Recruitment policy - bursaries</a:t>
            </a:r>
          </a:p>
        </p:txBody>
      </p:sp>
      <p:sp>
        <p:nvSpPr>
          <p:cNvPr id="3" name="Content Placeholder 2">
            <a:extLst>
              <a:ext uri="{FF2B5EF4-FFF2-40B4-BE49-F238E27FC236}">
                <a16:creationId xmlns:a16="http://schemas.microsoft.com/office/drawing/2014/main" id="{E10D0535-95FF-8C69-1F08-C45812347D73}"/>
              </a:ext>
            </a:extLst>
          </p:cNvPr>
          <p:cNvSpPr>
            <a:spLocks noGrp="1"/>
          </p:cNvSpPr>
          <p:nvPr>
            <p:ph idx="4294967295"/>
          </p:nvPr>
        </p:nvSpPr>
        <p:spPr>
          <a:xfrm>
            <a:off x="731838" y="836613"/>
            <a:ext cx="9758362" cy="1160462"/>
          </a:xfrm>
        </p:spPr>
        <p:txBody>
          <a:bodyPr/>
          <a:lstStyle/>
          <a:p>
            <a:r>
              <a:rPr lang="en-GB" sz="2000" dirty="0"/>
              <a:t>These represent a significant amount of government expenditure: up to £129 million for the 2022/23 trainee teacher cohort. However, there are often dramatic changes from one recruitment cycle to the next: </a:t>
            </a:r>
          </a:p>
        </p:txBody>
      </p:sp>
      <p:sp>
        <p:nvSpPr>
          <p:cNvPr id="5" name="Rectangular Callout 41">
            <a:extLst>
              <a:ext uri="{FF2B5EF4-FFF2-40B4-BE49-F238E27FC236}">
                <a16:creationId xmlns:a16="http://schemas.microsoft.com/office/drawing/2014/main" id="{70DBED31-348C-B175-E35A-1F38C49146AD}"/>
              </a:ext>
            </a:extLst>
          </p:cNvPr>
          <p:cNvSpPr/>
          <p:nvPr/>
        </p:nvSpPr>
        <p:spPr>
          <a:xfrm>
            <a:off x="1846436" y="5372123"/>
            <a:ext cx="9419303" cy="649165"/>
          </a:xfrm>
          <a:prstGeom prst="wedgeRectCallout">
            <a:avLst>
              <a:gd name="adj1" fmla="val -8697"/>
              <a:gd name="adj2" fmla="val -63634"/>
            </a:avLst>
          </a:prstGeom>
          <a:solidFill>
            <a:srgbClr val="FFFFCC"/>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lnSpc>
                <a:spcPct val="120000"/>
              </a:lnSpc>
              <a:defRPr/>
            </a:pPr>
            <a:r>
              <a:rPr lang="en-GB" sz="2000" kern="0" dirty="0">
                <a:solidFill>
                  <a:srgbClr val="000000"/>
                </a:solidFill>
                <a:latin typeface="Verdana" pitchFamily="34" charset="0"/>
                <a:ea typeface="Verdana" pitchFamily="34" charset="0"/>
                <a:cs typeface="Verdana" pitchFamily="34" charset="0"/>
              </a:rPr>
              <a:t>These generous bursaries have a significant element of wastage</a:t>
            </a:r>
          </a:p>
        </p:txBody>
      </p:sp>
      <p:graphicFrame>
        <p:nvGraphicFramePr>
          <p:cNvPr id="6" name="Table 4">
            <a:extLst>
              <a:ext uri="{FF2B5EF4-FFF2-40B4-BE49-F238E27FC236}">
                <a16:creationId xmlns:a16="http://schemas.microsoft.com/office/drawing/2014/main" id="{20968057-E889-7EB6-FAC9-3F9B0FDD9E69}"/>
              </a:ext>
            </a:extLst>
          </p:cNvPr>
          <p:cNvGraphicFramePr>
            <a:graphicFrameLocks noGrp="1"/>
          </p:cNvGraphicFramePr>
          <p:nvPr>
            <p:extLst>
              <p:ext uri="{D42A27DB-BD31-4B8C-83A1-F6EECF244321}">
                <p14:modId xmlns:p14="http://schemas.microsoft.com/office/powerpoint/2010/main" val="468628183"/>
              </p:ext>
            </p:extLst>
          </p:nvPr>
        </p:nvGraphicFramePr>
        <p:xfrm>
          <a:off x="822091" y="2300443"/>
          <a:ext cx="10443648" cy="2580640"/>
        </p:xfrm>
        <a:graphic>
          <a:graphicData uri="http://schemas.openxmlformats.org/drawingml/2006/table">
            <a:tbl>
              <a:tblPr firstRow="1" bandRow="1">
                <a:tableStyleId>{93296810-A885-4BE3-A3E7-6D5BEEA58F35}</a:tableStyleId>
              </a:tblPr>
              <a:tblGrid>
                <a:gridCol w="1740608">
                  <a:extLst>
                    <a:ext uri="{9D8B030D-6E8A-4147-A177-3AD203B41FA5}">
                      <a16:colId xmlns:a16="http://schemas.microsoft.com/office/drawing/2014/main" val="3022586107"/>
                    </a:ext>
                  </a:extLst>
                </a:gridCol>
                <a:gridCol w="1740608">
                  <a:extLst>
                    <a:ext uri="{9D8B030D-6E8A-4147-A177-3AD203B41FA5}">
                      <a16:colId xmlns:a16="http://schemas.microsoft.com/office/drawing/2014/main" val="2371438588"/>
                    </a:ext>
                  </a:extLst>
                </a:gridCol>
                <a:gridCol w="1740608">
                  <a:extLst>
                    <a:ext uri="{9D8B030D-6E8A-4147-A177-3AD203B41FA5}">
                      <a16:colId xmlns:a16="http://schemas.microsoft.com/office/drawing/2014/main" val="2158804941"/>
                    </a:ext>
                  </a:extLst>
                </a:gridCol>
                <a:gridCol w="1740608">
                  <a:extLst>
                    <a:ext uri="{9D8B030D-6E8A-4147-A177-3AD203B41FA5}">
                      <a16:colId xmlns:a16="http://schemas.microsoft.com/office/drawing/2014/main" val="4271785438"/>
                    </a:ext>
                  </a:extLst>
                </a:gridCol>
                <a:gridCol w="1740608">
                  <a:extLst>
                    <a:ext uri="{9D8B030D-6E8A-4147-A177-3AD203B41FA5}">
                      <a16:colId xmlns:a16="http://schemas.microsoft.com/office/drawing/2014/main" val="1295381532"/>
                    </a:ext>
                  </a:extLst>
                </a:gridCol>
                <a:gridCol w="1740608">
                  <a:extLst>
                    <a:ext uri="{9D8B030D-6E8A-4147-A177-3AD203B41FA5}">
                      <a16:colId xmlns:a16="http://schemas.microsoft.com/office/drawing/2014/main" val="3681581171"/>
                    </a:ext>
                  </a:extLst>
                </a:gridCol>
              </a:tblGrid>
              <a:tr h="370840">
                <a:tc>
                  <a:txBody>
                    <a:bodyPr/>
                    <a:lstStyle/>
                    <a:p>
                      <a:pPr algn="r"/>
                      <a:r>
                        <a:rPr lang="en-GB" dirty="0">
                          <a:latin typeface="Verdana" panose="020B0604030504040204" pitchFamily="34" charset="0"/>
                          <a:ea typeface="Verdana" panose="020B0604030504040204" pitchFamily="34" charset="0"/>
                        </a:rPr>
                        <a:t>Subject</a:t>
                      </a:r>
                    </a:p>
                  </a:txBody>
                  <a:tcPr/>
                </a:tc>
                <a:tc>
                  <a:txBody>
                    <a:bodyPr/>
                    <a:lstStyle/>
                    <a:p>
                      <a:pPr algn="r"/>
                      <a:r>
                        <a:rPr lang="en-GB" dirty="0">
                          <a:latin typeface="Verdana" panose="020B0604030504040204" pitchFamily="34" charset="0"/>
                          <a:ea typeface="Verdana" panose="020B0604030504040204" pitchFamily="34" charset="0"/>
                        </a:rPr>
                        <a:t>2020-21</a:t>
                      </a:r>
                    </a:p>
                  </a:txBody>
                  <a:tcPr/>
                </a:tc>
                <a:tc>
                  <a:txBody>
                    <a:bodyPr/>
                    <a:lstStyle/>
                    <a:p>
                      <a:pPr algn="r"/>
                      <a:r>
                        <a:rPr lang="en-GB" dirty="0">
                          <a:latin typeface="Verdana" panose="020B0604030504040204" pitchFamily="34" charset="0"/>
                          <a:ea typeface="Verdana" panose="020B0604030504040204" pitchFamily="34" charset="0"/>
                        </a:rPr>
                        <a:t>2021-22</a:t>
                      </a:r>
                    </a:p>
                  </a:txBody>
                  <a:tcPr/>
                </a:tc>
                <a:tc>
                  <a:txBody>
                    <a:bodyPr/>
                    <a:lstStyle/>
                    <a:p>
                      <a:pPr algn="r"/>
                      <a:r>
                        <a:rPr lang="en-GB" dirty="0">
                          <a:latin typeface="Verdana" panose="020B0604030504040204" pitchFamily="34" charset="0"/>
                          <a:ea typeface="Verdana" panose="020B0604030504040204" pitchFamily="34" charset="0"/>
                        </a:rPr>
                        <a:t>2022-23</a:t>
                      </a:r>
                    </a:p>
                  </a:txBody>
                  <a:tcPr/>
                </a:tc>
                <a:tc>
                  <a:txBody>
                    <a:bodyPr/>
                    <a:lstStyle/>
                    <a:p>
                      <a:pPr algn="r"/>
                      <a:r>
                        <a:rPr lang="en-GB" dirty="0">
                          <a:latin typeface="Verdana" panose="020B0604030504040204" pitchFamily="34" charset="0"/>
                          <a:ea typeface="Verdana" panose="020B0604030504040204" pitchFamily="34" charset="0"/>
                        </a:rPr>
                        <a:t>2023-24</a:t>
                      </a:r>
                    </a:p>
                  </a:txBody>
                  <a:tcPr/>
                </a:tc>
                <a:tc>
                  <a:txBody>
                    <a:bodyPr/>
                    <a:lstStyle/>
                    <a:p>
                      <a:pPr algn="r"/>
                      <a:r>
                        <a:rPr lang="en-GB" dirty="0">
                          <a:latin typeface="Verdana" panose="020B0604030504040204" pitchFamily="34" charset="0"/>
                          <a:ea typeface="Verdana" panose="020B0604030504040204" pitchFamily="34" charset="0"/>
                        </a:rPr>
                        <a:t>2024-25</a:t>
                      </a:r>
                    </a:p>
                  </a:txBody>
                  <a:tcPr/>
                </a:tc>
                <a:extLst>
                  <a:ext uri="{0D108BD9-81ED-4DB2-BD59-A6C34878D82A}">
                    <a16:rowId xmlns:a16="http://schemas.microsoft.com/office/drawing/2014/main" val="873361061"/>
                  </a:ext>
                </a:extLst>
              </a:tr>
              <a:tr h="370840">
                <a:tc>
                  <a:txBody>
                    <a:bodyPr/>
                    <a:lstStyle/>
                    <a:p>
                      <a:pPr algn="r"/>
                      <a:r>
                        <a:rPr lang="en-GB" dirty="0">
                          <a:latin typeface="Verdana" panose="020B0604030504040204" pitchFamily="34" charset="0"/>
                          <a:ea typeface="Verdana" panose="020B0604030504040204" pitchFamily="34" charset="0"/>
                        </a:rPr>
                        <a:t>Art &amp; Design</a:t>
                      </a:r>
                    </a:p>
                  </a:txBody>
                  <a:tcPr/>
                </a:tc>
                <a:tc>
                  <a:txBody>
                    <a:bodyPr/>
                    <a:lstStyle/>
                    <a:p>
                      <a:pPr algn="r"/>
                      <a:r>
                        <a:rPr lang="en-GB" dirty="0">
                          <a:latin typeface="Verdana" panose="020B0604030504040204" pitchFamily="34" charset="0"/>
                          <a:ea typeface="Verdana" panose="020B0604030504040204" pitchFamily="34" charset="0"/>
                        </a:rPr>
                        <a:t>£9,000</a:t>
                      </a:r>
                    </a:p>
                  </a:txBody>
                  <a:tcPr>
                    <a:solidFill>
                      <a:srgbClr val="FFCC66"/>
                    </a:solidFill>
                  </a:tcPr>
                </a:tc>
                <a:tc>
                  <a:txBody>
                    <a:bodyPr/>
                    <a:lstStyle/>
                    <a:p>
                      <a:pPr algn="r"/>
                      <a:r>
                        <a:rPr lang="en-GB" dirty="0">
                          <a:latin typeface="Verdana" panose="020B0604030504040204" pitchFamily="34" charset="0"/>
                          <a:ea typeface="Verdana" panose="020B0604030504040204" pitchFamily="34" charset="0"/>
                        </a:rPr>
                        <a:t>£0</a:t>
                      </a:r>
                    </a:p>
                  </a:txBody>
                  <a:tcPr>
                    <a:solidFill>
                      <a:schemeClr val="bg1">
                        <a:lumMod val="50000"/>
                      </a:schemeClr>
                    </a:solidFill>
                  </a:tcPr>
                </a:tc>
                <a:tc>
                  <a:txBody>
                    <a:bodyPr/>
                    <a:lstStyle/>
                    <a:p>
                      <a:pPr algn="r"/>
                      <a:r>
                        <a:rPr lang="en-GB" dirty="0">
                          <a:latin typeface="Verdana" panose="020B0604030504040204" pitchFamily="34" charset="0"/>
                          <a:ea typeface="Verdana" panose="020B0604030504040204" pitchFamily="34" charset="0"/>
                        </a:rPr>
                        <a:t>£0</a:t>
                      </a:r>
                    </a:p>
                  </a:txBody>
                  <a:tcPr>
                    <a:solidFill>
                      <a:schemeClr val="bg1">
                        <a:lumMod val="50000"/>
                      </a:schemeClr>
                    </a:solidFill>
                  </a:tcPr>
                </a:tc>
                <a:tc>
                  <a:txBody>
                    <a:bodyPr/>
                    <a:lstStyle/>
                    <a:p>
                      <a:pPr algn="r"/>
                      <a:r>
                        <a:rPr lang="en-GB" dirty="0">
                          <a:latin typeface="Verdana" panose="020B0604030504040204" pitchFamily="34" charset="0"/>
                          <a:ea typeface="Verdana" panose="020B0604030504040204" pitchFamily="34" charset="0"/>
                        </a:rPr>
                        <a:t>£0</a:t>
                      </a:r>
                    </a:p>
                  </a:txBody>
                  <a:tcPr>
                    <a:solidFill>
                      <a:schemeClr val="bg1">
                        <a:lumMod val="50000"/>
                      </a:schemeClr>
                    </a:solidFill>
                  </a:tcPr>
                </a:tc>
                <a:tc>
                  <a:txBody>
                    <a:bodyPr/>
                    <a:lstStyle/>
                    <a:p>
                      <a:pPr algn="r"/>
                      <a:r>
                        <a:rPr lang="en-GB" dirty="0">
                          <a:latin typeface="Verdana" panose="020B0604030504040204" pitchFamily="34" charset="0"/>
                          <a:ea typeface="Verdana" panose="020B0604030504040204" pitchFamily="34" charset="0"/>
                        </a:rPr>
                        <a:t>£10,000</a:t>
                      </a:r>
                    </a:p>
                  </a:txBody>
                  <a:tcPr>
                    <a:solidFill>
                      <a:srgbClr val="FFCC66"/>
                    </a:solidFill>
                  </a:tcPr>
                </a:tc>
                <a:extLst>
                  <a:ext uri="{0D108BD9-81ED-4DB2-BD59-A6C34878D82A}">
                    <a16:rowId xmlns:a16="http://schemas.microsoft.com/office/drawing/2014/main" val="1026238580"/>
                  </a:ext>
                </a:extLst>
              </a:tr>
              <a:tr h="370840">
                <a:tc>
                  <a:txBody>
                    <a:bodyPr/>
                    <a:lstStyle/>
                    <a:p>
                      <a:pPr algn="r"/>
                      <a:r>
                        <a:rPr lang="en-GB" dirty="0">
                          <a:latin typeface="Verdana" panose="020B0604030504040204" pitchFamily="34" charset="0"/>
                          <a:ea typeface="Verdana" panose="020B0604030504040204" pitchFamily="34" charset="0"/>
                        </a:rPr>
                        <a:t>Biology</a:t>
                      </a:r>
                    </a:p>
                  </a:txBody>
                  <a:tcPr/>
                </a:tc>
                <a:tc>
                  <a:txBody>
                    <a:bodyPr/>
                    <a:lstStyle/>
                    <a:p>
                      <a:pPr algn="r"/>
                      <a:r>
                        <a:rPr lang="en-GB" dirty="0">
                          <a:latin typeface="Verdana" panose="020B0604030504040204" pitchFamily="34" charset="0"/>
                          <a:ea typeface="Verdana" panose="020B0604030504040204" pitchFamily="34" charset="0"/>
                        </a:rPr>
                        <a:t>£26,000</a:t>
                      </a:r>
                    </a:p>
                  </a:txBody>
                  <a:tcPr>
                    <a:solidFill>
                      <a:srgbClr val="99FFCC"/>
                    </a:solidFill>
                  </a:tcPr>
                </a:tc>
                <a:tc>
                  <a:txBody>
                    <a:bodyPr/>
                    <a:lstStyle/>
                    <a:p>
                      <a:pPr algn="r"/>
                      <a:r>
                        <a:rPr lang="en-GB" dirty="0">
                          <a:latin typeface="Verdana" panose="020B0604030504040204" pitchFamily="34" charset="0"/>
                          <a:ea typeface="Verdana" panose="020B0604030504040204" pitchFamily="34" charset="0"/>
                        </a:rPr>
                        <a:t>£7,000</a:t>
                      </a:r>
                    </a:p>
                  </a:txBody>
                  <a:tcPr>
                    <a:solidFill>
                      <a:srgbClr val="FFCC66"/>
                    </a:solidFill>
                  </a:tcPr>
                </a:tc>
                <a:tc>
                  <a:txBody>
                    <a:bodyPr/>
                    <a:lstStyle/>
                    <a:p>
                      <a:pPr algn="r"/>
                      <a:r>
                        <a:rPr lang="en-GB" dirty="0">
                          <a:latin typeface="Verdana" panose="020B0604030504040204" pitchFamily="34" charset="0"/>
                          <a:ea typeface="Verdana" panose="020B0604030504040204" pitchFamily="34" charset="0"/>
                        </a:rPr>
                        <a:t>£10,000</a:t>
                      </a:r>
                    </a:p>
                  </a:txBody>
                  <a:tcPr>
                    <a:solidFill>
                      <a:srgbClr val="FFCC66"/>
                    </a:solidFill>
                  </a:tcPr>
                </a:tc>
                <a:tc>
                  <a:txBody>
                    <a:bodyPr/>
                    <a:lstStyle/>
                    <a:p>
                      <a:pPr algn="r"/>
                      <a:r>
                        <a:rPr lang="en-GB" dirty="0">
                          <a:latin typeface="Verdana" panose="020B0604030504040204" pitchFamily="34" charset="0"/>
                          <a:ea typeface="Verdana" panose="020B0604030504040204" pitchFamily="34" charset="0"/>
                        </a:rPr>
                        <a:t>£20,000</a:t>
                      </a:r>
                    </a:p>
                  </a:txBody>
                  <a:tcPr>
                    <a:solidFill>
                      <a:srgbClr val="99FFCC"/>
                    </a:solidFill>
                  </a:tcPr>
                </a:tc>
                <a:tc>
                  <a:txBody>
                    <a:bodyPr/>
                    <a:lstStyle/>
                    <a:p>
                      <a:pPr algn="r"/>
                      <a:r>
                        <a:rPr lang="en-GB" dirty="0">
                          <a:latin typeface="Verdana" panose="020B0604030504040204" pitchFamily="34" charset="0"/>
                          <a:ea typeface="Verdana" panose="020B0604030504040204" pitchFamily="34" charset="0"/>
                        </a:rPr>
                        <a:t>£25,000</a:t>
                      </a:r>
                    </a:p>
                  </a:txBody>
                  <a:tcPr>
                    <a:solidFill>
                      <a:srgbClr val="99FFCC"/>
                    </a:solidFill>
                  </a:tcPr>
                </a:tc>
                <a:extLst>
                  <a:ext uri="{0D108BD9-81ED-4DB2-BD59-A6C34878D82A}">
                    <a16:rowId xmlns:a16="http://schemas.microsoft.com/office/drawing/2014/main" val="2063810809"/>
                  </a:ext>
                </a:extLst>
              </a:tr>
              <a:tr h="370840">
                <a:tc>
                  <a:txBody>
                    <a:bodyPr/>
                    <a:lstStyle/>
                    <a:p>
                      <a:pPr algn="r"/>
                      <a:r>
                        <a:rPr lang="en-GB" dirty="0">
                          <a:latin typeface="Verdana" panose="020B0604030504040204" pitchFamily="34" charset="0"/>
                          <a:ea typeface="Verdana" panose="020B0604030504040204" pitchFamily="34" charset="0"/>
                        </a:rPr>
                        <a:t>Chemistry</a:t>
                      </a:r>
                    </a:p>
                  </a:txBody>
                  <a:tcPr>
                    <a:solidFill>
                      <a:srgbClr val="CDCDDA"/>
                    </a:solidFill>
                  </a:tcPr>
                </a:tc>
                <a:tc>
                  <a:txBody>
                    <a:bodyPr/>
                    <a:lstStyle/>
                    <a:p>
                      <a:pPr algn="r"/>
                      <a:r>
                        <a:rPr lang="en-GB" dirty="0">
                          <a:latin typeface="Verdana" panose="020B0604030504040204" pitchFamily="34" charset="0"/>
                          <a:ea typeface="Verdana" panose="020B0604030504040204" pitchFamily="34" charset="0"/>
                        </a:rPr>
                        <a:t>£26,000</a:t>
                      </a:r>
                    </a:p>
                  </a:txBody>
                  <a:tcPr>
                    <a:solidFill>
                      <a:srgbClr val="99FFCC"/>
                    </a:solidFill>
                  </a:tcPr>
                </a:tc>
                <a:tc>
                  <a:txBody>
                    <a:bodyPr/>
                    <a:lstStyle/>
                    <a:p>
                      <a:pPr algn="r"/>
                      <a:r>
                        <a:rPr lang="en-GB" dirty="0">
                          <a:latin typeface="Verdana" panose="020B0604030504040204" pitchFamily="34" charset="0"/>
                          <a:ea typeface="Verdana" panose="020B0604030504040204" pitchFamily="34" charset="0"/>
                        </a:rPr>
                        <a:t>£24,000</a:t>
                      </a:r>
                    </a:p>
                  </a:txBody>
                  <a:tcPr>
                    <a:solidFill>
                      <a:srgbClr val="99FFCC"/>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Verdana" panose="020B0604030504040204" pitchFamily="34" charset="0"/>
                          <a:ea typeface="Verdana" panose="020B0604030504040204" pitchFamily="34" charset="0"/>
                        </a:rPr>
                        <a:t>£24,000</a:t>
                      </a:r>
                    </a:p>
                  </a:txBody>
                  <a:tcPr>
                    <a:solidFill>
                      <a:srgbClr val="99FFCC"/>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Verdana" panose="020B0604030504040204" pitchFamily="34" charset="0"/>
                          <a:ea typeface="Verdana" panose="020B0604030504040204" pitchFamily="34" charset="0"/>
                        </a:rPr>
                        <a:t>£27,000</a:t>
                      </a:r>
                    </a:p>
                  </a:txBody>
                  <a:tcPr>
                    <a:solidFill>
                      <a:srgbClr val="99FFCC"/>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Verdana" panose="020B0604030504040204" pitchFamily="34" charset="0"/>
                          <a:ea typeface="Verdana" panose="020B0604030504040204" pitchFamily="34" charset="0"/>
                        </a:rPr>
                        <a:t>£28,000</a:t>
                      </a:r>
                    </a:p>
                  </a:txBody>
                  <a:tcPr>
                    <a:solidFill>
                      <a:srgbClr val="99FFCC"/>
                    </a:solidFill>
                  </a:tcPr>
                </a:tc>
                <a:extLst>
                  <a:ext uri="{0D108BD9-81ED-4DB2-BD59-A6C34878D82A}">
                    <a16:rowId xmlns:a16="http://schemas.microsoft.com/office/drawing/2014/main" val="246612521"/>
                  </a:ext>
                </a:extLst>
              </a:tr>
              <a:tr h="148808">
                <a:tc>
                  <a:txBody>
                    <a:bodyPr/>
                    <a:lstStyle/>
                    <a:p>
                      <a:pPr algn="r"/>
                      <a:r>
                        <a:rPr lang="en-GB" dirty="0">
                          <a:latin typeface="Verdana" panose="020B0604030504040204" pitchFamily="34" charset="0"/>
                          <a:ea typeface="Verdana" panose="020B0604030504040204" pitchFamily="34" charset="0"/>
                        </a:rPr>
                        <a:t>English</a:t>
                      </a:r>
                    </a:p>
                  </a:txBody>
                  <a:tcPr/>
                </a:tc>
                <a:tc>
                  <a:txBody>
                    <a:bodyPr/>
                    <a:lstStyle/>
                    <a:p>
                      <a:pPr algn="r"/>
                      <a:r>
                        <a:rPr lang="en-GB" dirty="0">
                          <a:latin typeface="Verdana" panose="020B0604030504040204" pitchFamily="34" charset="0"/>
                          <a:ea typeface="Verdana" panose="020B0604030504040204" pitchFamily="34" charset="0"/>
                        </a:rPr>
                        <a:t>£12,000</a:t>
                      </a:r>
                    </a:p>
                  </a:txBody>
                  <a:tcPr>
                    <a:solidFill>
                      <a:srgbClr val="FFCC66"/>
                    </a:solidFill>
                  </a:tcPr>
                </a:tc>
                <a:tc>
                  <a:txBody>
                    <a:bodyPr/>
                    <a:lstStyle/>
                    <a:p>
                      <a:pPr algn="r"/>
                      <a:r>
                        <a:rPr lang="en-GB" dirty="0">
                          <a:latin typeface="Verdana" panose="020B0604030504040204" pitchFamily="34" charset="0"/>
                          <a:ea typeface="Verdana" panose="020B0604030504040204" pitchFamily="34" charset="0"/>
                        </a:rPr>
                        <a:t>£0</a:t>
                      </a:r>
                    </a:p>
                  </a:txBody>
                  <a:tcPr>
                    <a:solidFill>
                      <a:schemeClr val="bg1">
                        <a:lumMod val="50000"/>
                      </a:schemeClr>
                    </a:solidFill>
                  </a:tcPr>
                </a:tc>
                <a:tc>
                  <a:txBody>
                    <a:bodyPr/>
                    <a:lstStyle/>
                    <a:p>
                      <a:pPr algn="r"/>
                      <a:r>
                        <a:rPr lang="en-GB" dirty="0">
                          <a:latin typeface="Verdana" panose="020B0604030504040204" pitchFamily="34" charset="0"/>
                          <a:ea typeface="Verdana" panose="020B0604030504040204" pitchFamily="34" charset="0"/>
                        </a:rPr>
                        <a:t>£0</a:t>
                      </a:r>
                    </a:p>
                  </a:txBody>
                  <a:tcPr>
                    <a:solidFill>
                      <a:schemeClr val="bg1">
                        <a:lumMod val="50000"/>
                      </a:schemeClr>
                    </a:solidFill>
                  </a:tcPr>
                </a:tc>
                <a:tc>
                  <a:txBody>
                    <a:bodyPr/>
                    <a:lstStyle/>
                    <a:p>
                      <a:pPr algn="r"/>
                      <a:r>
                        <a:rPr lang="en-GB" dirty="0">
                          <a:latin typeface="Verdana" panose="020B0604030504040204" pitchFamily="34" charset="0"/>
                          <a:ea typeface="Verdana" panose="020B0604030504040204" pitchFamily="34" charset="0"/>
                        </a:rPr>
                        <a:t>£15,000</a:t>
                      </a:r>
                    </a:p>
                  </a:txBody>
                  <a:tcPr>
                    <a:solidFill>
                      <a:srgbClr val="FFCC66"/>
                    </a:solidFill>
                  </a:tcPr>
                </a:tc>
                <a:tc>
                  <a:txBody>
                    <a:bodyPr/>
                    <a:lstStyle/>
                    <a:p>
                      <a:pPr algn="r"/>
                      <a:r>
                        <a:rPr lang="en-GB" dirty="0">
                          <a:latin typeface="Verdana" panose="020B0604030504040204" pitchFamily="34" charset="0"/>
                          <a:ea typeface="Verdana" panose="020B0604030504040204" pitchFamily="34" charset="0"/>
                        </a:rPr>
                        <a:t>£10,000</a:t>
                      </a:r>
                    </a:p>
                  </a:txBody>
                  <a:tcPr>
                    <a:solidFill>
                      <a:srgbClr val="FFCC66"/>
                    </a:solidFill>
                  </a:tcPr>
                </a:tc>
                <a:extLst>
                  <a:ext uri="{0D108BD9-81ED-4DB2-BD59-A6C34878D82A}">
                    <a16:rowId xmlns:a16="http://schemas.microsoft.com/office/drawing/2014/main" val="1889395691"/>
                  </a:ext>
                </a:extLst>
              </a:tr>
              <a:tr h="148808">
                <a:tc>
                  <a:txBody>
                    <a:bodyPr/>
                    <a:lstStyle/>
                    <a:p>
                      <a:pPr algn="r"/>
                      <a:r>
                        <a:rPr lang="en-GB" dirty="0">
                          <a:latin typeface="Verdana" panose="020B0604030504040204" pitchFamily="34" charset="0"/>
                          <a:ea typeface="Verdana" panose="020B0604030504040204" pitchFamily="34" charset="0"/>
                        </a:rPr>
                        <a:t>Maths</a:t>
                      </a:r>
                    </a:p>
                  </a:txBody>
                  <a:tcPr/>
                </a:tc>
                <a:tc>
                  <a:txBody>
                    <a:bodyPr/>
                    <a:lstStyle/>
                    <a:p>
                      <a:pPr algn="r"/>
                      <a:r>
                        <a:rPr lang="en-GB" dirty="0">
                          <a:latin typeface="Verdana" panose="020B0604030504040204" pitchFamily="34" charset="0"/>
                          <a:ea typeface="Verdana" panose="020B0604030504040204" pitchFamily="34" charset="0"/>
                        </a:rPr>
                        <a:t>£26,000</a:t>
                      </a:r>
                    </a:p>
                  </a:txBody>
                  <a:tcPr>
                    <a:solidFill>
                      <a:srgbClr val="99FFCC"/>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Verdana" panose="020B0604030504040204" pitchFamily="34" charset="0"/>
                          <a:ea typeface="Verdana" panose="020B0604030504040204" pitchFamily="34" charset="0"/>
                        </a:rPr>
                        <a:t>£24,000</a:t>
                      </a:r>
                    </a:p>
                  </a:txBody>
                  <a:tcPr>
                    <a:solidFill>
                      <a:srgbClr val="99FFCC"/>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Verdana" panose="020B0604030504040204" pitchFamily="34" charset="0"/>
                          <a:ea typeface="Verdana" panose="020B0604030504040204" pitchFamily="34" charset="0"/>
                        </a:rPr>
                        <a:t>£24,000</a:t>
                      </a:r>
                    </a:p>
                  </a:txBody>
                  <a:tcPr>
                    <a:solidFill>
                      <a:srgbClr val="99FFCC"/>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Verdana" panose="020B0604030504040204" pitchFamily="34" charset="0"/>
                          <a:ea typeface="Verdana" panose="020B0604030504040204" pitchFamily="34" charset="0"/>
                        </a:rPr>
                        <a:t>£27,000</a:t>
                      </a:r>
                    </a:p>
                  </a:txBody>
                  <a:tcPr>
                    <a:solidFill>
                      <a:srgbClr val="99FFCC"/>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Verdana" panose="020B0604030504040204" pitchFamily="34" charset="0"/>
                          <a:ea typeface="Verdana" panose="020B0604030504040204" pitchFamily="34" charset="0"/>
                        </a:rPr>
                        <a:t>£28,000</a:t>
                      </a:r>
                    </a:p>
                  </a:txBody>
                  <a:tcPr>
                    <a:solidFill>
                      <a:srgbClr val="99FFCC"/>
                    </a:solidFill>
                  </a:tcPr>
                </a:tc>
                <a:extLst>
                  <a:ext uri="{0D108BD9-81ED-4DB2-BD59-A6C34878D82A}">
                    <a16:rowId xmlns:a16="http://schemas.microsoft.com/office/drawing/2014/main" val="1457637840"/>
                  </a:ext>
                </a:extLst>
              </a:tr>
              <a:tr h="148808">
                <a:tc>
                  <a:txBody>
                    <a:bodyPr/>
                    <a:lstStyle/>
                    <a:p>
                      <a:pPr algn="r"/>
                      <a:r>
                        <a:rPr lang="en-GB" dirty="0">
                          <a:latin typeface="Verdana" panose="020B0604030504040204" pitchFamily="34" charset="0"/>
                          <a:ea typeface="Verdana" panose="020B0604030504040204" pitchFamily="34" charset="0"/>
                        </a:rPr>
                        <a:t>Physics</a:t>
                      </a:r>
                    </a:p>
                  </a:txBody>
                  <a:tcPr/>
                </a:tc>
                <a:tc>
                  <a:txBody>
                    <a:bodyPr/>
                    <a:lstStyle/>
                    <a:p>
                      <a:pPr algn="r"/>
                      <a:r>
                        <a:rPr lang="en-GB" dirty="0">
                          <a:latin typeface="Verdana" panose="020B0604030504040204" pitchFamily="34" charset="0"/>
                          <a:ea typeface="Verdana" panose="020B0604030504040204" pitchFamily="34" charset="0"/>
                        </a:rPr>
                        <a:t>£26,000</a:t>
                      </a:r>
                    </a:p>
                  </a:txBody>
                  <a:tcPr>
                    <a:solidFill>
                      <a:srgbClr val="99FFCC"/>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Verdana" panose="020B0604030504040204" pitchFamily="34" charset="0"/>
                          <a:ea typeface="Verdana" panose="020B0604030504040204" pitchFamily="34" charset="0"/>
                        </a:rPr>
                        <a:t>£24,000</a:t>
                      </a:r>
                    </a:p>
                  </a:txBody>
                  <a:tcPr>
                    <a:solidFill>
                      <a:srgbClr val="99FFCC"/>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Verdana" panose="020B0604030504040204" pitchFamily="34" charset="0"/>
                          <a:ea typeface="Verdana" panose="020B0604030504040204" pitchFamily="34" charset="0"/>
                        </a:rPr>
                        <a:t>£24,000</a:t>
                      </a:r>
                    </a:p>
                  </a:txBody>
                  <a:tcPr>
                    <a:solidFill>
                      <a:srgbClr val="99FFCC"/>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Verdana" panose="020B0604030504040204" pitchFamily="34" charset="0"/>
                          <a:ea typeface="Verdana" panose="020B0604030504040204" pitchFamily="34" charset="0"/>
                        </a:rPr>
                        <a:t>£27,000</a:t>
                      </a:r>
                    </a:p>
                  </a:txBody>
                  <a:tcPr>
                    <a:solidFill>
                      <a:srgbClr val="99FFCC"/>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Verdana" panose="020B0604030504040204" pitchFamily="34" charset="0"/>
                          <a:ea typeface="Verdana" panose="020B0604030504040204" pitchFamily="34" charset="0"/>
                        </a:rPr>
                        <a:t>£28,000</a:t>
                      </a:r>
                    </a:p>
                  </a:txBody>
                  <a:tcPr>
                    <a:solidFill>
                      <a:srgbClr val="99FFCC"/>
                    </a:solidFill>
                  </a:tcPr>
                </a:tc>
                <a:extLst>
                  <a:ext uri="{0D108BD9-81ED-4DB2-BD59-A6C34878D82A}">
                    <a16:rowId xmlns:a16="http://schemas.microsoft.com/office/drawing/2014/main" val="3362884505"/>
                  </a:ext>
                </a:extLst>
              </a:tr>
            </a:tbl>
          </a:graphicData>
        </a:graphic>
      </p:graphicFrame>
      <p:grpSp>
        <p:nvGrpSpPr>
          <p:cNvPr id="36" name="Group 35">
            <a:extLst>
              <a:ext uri="{FF2B5EF4-FFF2-40B4-BE49-F238E27FC236}">
                <a16:creationId xmlns:a16="http://schemas.microsoft.com/office/drawing/2014/main" id="{B5C62ED5-F020-4626-5086-AC663E58CFCF}"/>
              </a:ext>
            </a:extLst>
          </p:cNvPr>
          <p:cNvGrpSpPr/>
          <p:nvPr/>
        </p:nvGrpSpPr>
        <p:grpSpPr>
          <a:xfrm>
            <a:off x="11173704" y="276092"/>
            <a:ext cx="754944" cy="647055"/>
            <a:chOff x="11048178" y="210605"/>
            <a:chExt cx="754944" cy="647055"/>
          </a:xfrm>
        </p:grpSpPr>
        <p:sp>
          <p:nvSpPr>
            <p:cNvPr id="4" name="Graphic 57" descr="Coins with solid fill">
              <a:extLst>
                <a:ext uri="{FF2B5EF4-FFF2-40B4-BE49-F238E27FC236}">
                  <a16:creationId xmlns:a16="http://schemas.microsoft.com/office/drawing/2014/main" id="{27A9FE6C-D19C-1CC9-899C-2FC294872197}"/>
                </a:ext>
              </a:extLst>
            </p:cNvPr>
            <p:cNvSpPr>
              <a:spLocks noChangeAspect="1"/>
            </p:cNvSpPr>
            <p:nvPr/>
          </p:nvSpPr>
          <p:spPr>
            <a:xfrm>
              <a:off x="11048178" y="210605"/>
              <a:ext cx="754944" cy="647055"/>
            </a:xfrm>
            <a:custGeom>
              <a:avLst/>
              <a:gdLst>
                <a:gd name="connsiteX0" fmla="*/ 743903 w 800151"/>
                <a:gd name="connsiteY0" fmla="*/ 571500 h 685800"/>
                <a:gd name="connsiteX1" fmla="*/ 705803 w 800151"/>
                <a:gd name="connsiteY1" fmla="*/ 603885 h 685800"/>
                <a:gd name="connsiteX2" fmla="*/ 705803 w 800151"/>
                <a:gd name="connsiteY2" fmla="*/ 569595 h 685800"/>
                <a:gd name="connsiteX3" fmla="*/ 743903 w 800151"/>
                <a:gd name="connsiteY3" fmla="*/ 554355 h 685800"/>
                <a:gd name="connsiteX4" fmla="*/ 743903 w 800151"/>
                <a:gd name="connsiteY4" fmla="*/ 571500 h 685800"/>
                <a:gd name="connsiteX5" fmla="*/ 667703 w 800151"/>
                <a:gd name="connsiteY5" fmla="*/ 508635 h 685800"/>
                <a:gd name="connsiteX6" fmla="*/ 667703 w 800151"/>
                <a:gd name="connsiteY6" fmla="*/ 474345 h 685800"/>
                <a:gd name="connsiteX7" fmla="*/ 705803 w 800151"/>
                <a:gd name="connsiteY7" fmla="*/ 459105 h 685800"/>
                <a:gd name="connsiteX8" fmla="*/ 705803 w 800151"/>
                <a:gd name="connsiteY8" fmla="*/ 476250 h 685800"/>
                <a:gd name="connsiteX9" fmla="*/ 667703 w 800151"/>
                <a:gd name="connsiteY9" fmla="*/ 508635 h 685800"/>
                <a:gd name="connsiteX10" fmla="*/ 667703 w 800151"/>
                <a:gd name="connsiteY10" fmla="*/ 615315 h 685800"/>
                <a:gd name="connsiteX11" fmla="*/ 629603 w 800151"/>
                <a:gd name="connsiteY11" fmla="*/ 621983 h 685800"/>
                <a:gd name="connsiteX12" fmla="*/ 629603 w 800151"/>
                <a:gd name="connsiteY12" fmla="*/ 584835 h 685800"/>
                <a:gd name="connsiteX13" fmla="*/ 667703 w 800151"/>
                <a:gd name="connsiteY13" fmla="*/ 579120 h 685800"/>
                <a:gd name="connsiteX14" fmla="*/ 667703 w 800151"/>
                <a:gd name="connsiteY14" fmla="*/ 615315 h 685800"/>
                <a:gd name="connsiteX15" fmla="*/ 591503 w 800151"/>
                <a:gd name="connsiteY15" fmla="*/ 489585 h 685800"/>
                <a:gd name="connsiteX16" fmla="*/ 629603 w 800151"/>
                <a:gd name="connsiteY16" fmla="*/ 483870 h 685800"/>
                <a:gd name="connsiteX17" fmla="*/ 629603 w 800151"/>
                <a:gd name="connsiteY17" fmla="*/ 520065 h 685800"/>
                <a:gd name="connsiteX18" fmla="*/ 591503 w 800151"/>
                <a:gd name="connsiteY18" fmla="*/ 526733 h 685800"/>
                <a:gd name="connsiteX19" fmla="*/ 591503 w 800151"/>
                <a:gd name="connsiteY19" fmla="*/ 489585 h 685800"/>
                <a:gd name="connsiteX20" fmla="*/ 591503 w 800151"/>
                <a:gd name="connsiteY20" fmla="*/ 626745 h 685800"/>
                <a:gd name="connsiteX21" fmla="*/ 553403 w 800151"/>
                <a:gd name="connsiteY21" fmla="*/ 628650 h 685800"/>
                <a:gd name="connsiteX22" fmla="*/ 553403 w 800151"/>
                <a:gd name="connsiteY22" fmla="*/ 590550 h 685800"/>
                <a:gd name="connsiteX23" fmla="*/ 591503 w 800151"/>
                <a:gd name="connsiteY23" fmla="*/ 588645 h 685800"/>
                <a:gd name="connsiteX24" fmla="*/ 591503 w 800151"/>
                <a:gd name="connsiteY24" fmla="*/ 626745 h 685800"/>
                <a:gd name="connsiteX25" fmla="*/ 515303 w 800151"/>
                <a:gd name="connsiteY25" fmla="*/ 533400 h 685800"/>
                <a:gd name="connsiteX26" fmla="*/ 515303 w 800151"/>
                <a:gd name="connsiteY26" fmla="*/ 495300 h 685800"/>
                <a:gd name="connsiteX27" fmla="*/ 553403 w 800151"/>
                <a:gd name="connsiteY27" fmla="*/ 493395 h 685800"/>
                <a:gd name="connsiteX28" fmla="*/ 553403 w 800151"/>
                <a:gd name="connsiteY28" fmla="*/ 531495 h 685800"/>
                <a:gd name="connsiteX29" fmla="*/ 515303 w 800151"/>
                <a:gd name="connsiteY29" fmla="*/ 533400 h 685800"/>
                <a:gd name="connsiteX30" fmla="*/ 515303 w 800151"/>
                <a:gd name="connsiteY30" fmla="*/ 628650 h 685800"/>
                <a:gd name="connsiteX31" fmla="*/ 477203 w 800151"/>
                <a:gd name="connsiteY31" fmla="*/ 626745 h 685800"/>
                <a:gd name="connsiteX32" fmla="*/ 477203 w 800151"/>
                <a:gd name="connsiteY32" fmla="*/ 590550 h 685800"/>
                <a:gd name="connsiteX33" fmla="*/ 496253 w 800151"/>
                <a:gd name="connsiteY33" fmla="*/ 590550 h 685800"/>
                <a:gd name="connsiteX34" fmla="*/ 515303 w 800151"/>
                <a:gd name="connsiteY34" fmla="*/ 590550 h 685800"/>
                <a:gd name="connsiteX35" fmla="*/ 515303 w 800151"/>
                <a:gd name="connsiteY35" fmla="*/ 628650 h 685800"/>
                <a:gd name="connsiteX36" fmla="*/ 439103 w 800151"/>
                <a:gd name="connsiteY36" fmla="*/ 493395 h 685800"/>
                <a:gd name="connsiteX37" fmla="*/ 477203 w 800151"/>
                <a:gd name="connsiteY37" fmla="*/ 495300 h 685800"/>
                <a:gd name="connsiteX38" fmla="*/ 477203 w 800151"/>
                <a:gd name="connsiteY38" fmla="*/ 533400 h 685800"/>
                <a:gd name="connsiteX39" fmla="*/ 439103 w 800151"/>
                <a:gd name="connsiteY39" fmla="*/ 531495 h 685800"/>
                <a:gd name="connsiteX40" fmla="*/ 439103 w 800151"/>
                <a:gd name="connsiteY40" fmla="*/ 493395 h 685800"/>
                <a:gd name="connsiteX41" fmla="*/ 439103 w 800151"/>
                <a:gd name="connsiteY41" fmla="*/ 621983 h 685800"/>
                <a:gd name="connsiteX42" fmla="*/ 401003 w 800151"/>
                <a:gd name="connsiteY42" fmla="*/ 615315 h 685800"/>
                <a:gd name="connsiteX43" fmla="*/ 401003 w 800151"/>
                <a:gd name="connsiteY43" fmla="*/ 584835 h 685800"/>
                <a:gd name="connsiteX44" fmla="*/ 439103 w 800151"/>
                <a:gd name="connsiteY44" fmla="*/ 588645 h 685800"/>
                <a:gd name="connsiteX45" fmla="*/ 439103 w 800151"/>
                <a:gd name="connsiteY45" fmla="*/ 621983 h 685800"/>
                <a:gd name="connsiteX46" fmla="*/ 362903 w 800151"/>
                <a:gd name="connsiteY46" fmla="*/ 520065 h 685800"/>
                <a:gd name="connsiteX47" fmla="*/ 362903 w 800151"/>
                <a:gd name="connsiteY47" fmla="*/ 482918 h 685800"/>
                <a:gd name="connsiteX48" fmla="*/ 401003 w 800151"/>
                <a:gd name="connsiteY48" fmla="*/ 488633 h 685800"/>
                <a:gd name="connsiteX49" fmla="*/ 401003 w 800151"/>
                <a:gd name="connsiteY49" fmla="*/ 526733 h 685800"/>
                <a:gd name="connsiteX50" fmla="*/ 362903 w 800151"/>
                <a:gd name="connsiteY50" fmla="*/ 520065 h 685800"/>
                <a:gd name="connsiteX51" fmla="*/ 362903 w 800151"/>
                <a:gd name="connsiteY51" fmla="*/ 603885 h 685800"/>
                <a:gd name="connsiteX52" fmla="*/ 324803 w 800151"/>
                <a:gd name="connsiteY52" fmla="*/ 571500 h 685800"/>
                <a:gd name="connsiteX53" fmla="*/ 324803 w 800151"/>
                <a:gd name="connsiteY53" fmla="*/ 569595 h 685800"/>
                <a:gd name="connsiteX54" fmla="*/ 325755 w 800151"/>
                <a:gd name="connsiteY54" fmla="*/ 569595 h 685800"/>
                <a:gd name="connsiteX55" fmla="*/ 333375 w 800151"/>
                <a:gd name="connsiteY55" fmla="*/ 571500 h 685800"/>
                <a:gd name="connsiteX56" fmla="*/ 362903 w 800151"/>
                <a:gd name="connsiteY56" fmla="*/ 578168 h 685800"/>
                <a:gd name="connsiteX57" fmla="*/ 362903 w 800151"/>
                <a:gd name="connsiteY57" fmla="*/ 603885 h 685800"/>
                <a:gd name="connsiteX58" fmla="*/ 210503 w 800151"/>
                <a:gd name="connsiteY58" fmla="*/ 474345 h 685800"/>
                <a:gd name="connsiteX59" fmla="*/ 229553 w 800151"/>
                <a:gd name="connsiteY59" fmla="*/ 475298 h 685800"/>
                <a:gd name="connsiteX60" fmla="*/ 229553 w 800151"/>
                <a:gd name="connsiteY60" fmla="*/ 476250 h 685800"/>
                <a:gd name="connsiteX61" fmla="*/ 239078 w 800151"/>
                <a:gd name="connsiteY61" fmla="*/ 513398 h 685800"/>
                <a:gd name="connsiteX62" fmla="*/ 210503 w 800151"/>
                <a:gd name="connsiteY62" fmla="*/ 511492 h 685800"/>
                <a:gd name="connsiteX63" fmla="*/ 210503 w 800151"/>
                <a:gd name="connsiteY63" fmla="*/ 474345 h 685800"/>
                <a:gd name="connsiteX64" fmla="*/ 172403 w 800151"/>
                <a:gd name="connsiteY64" fmla="*/ 360045 h 685800"/>
                <a:gd name="connsiteX65" fmla="*/ 210503 w 800151"/>
                <a:gd name="connsiteY65" fmla="*/ 365760 h 685800"/>
                <a:gd name="connsiteX66" fmla="*/ 210503 w 800151"/>
                <a:gd name="connsiteY66" fmla="*/ 403860 h 685800"/>
                <a:gd name="connsiteX67" fmla="*/ 172403 w 800151"/>
                <a:gd name="connsiteY67" fmla="*/ 397193 h 685800"/>
                <a:gd name="connsiteX68" fmla="*/ 172403 w 800151"/>
                <a:gd name="connsiteY68" fmla="*/ 360045 h 685800"/>
                <a:gd name="connsiteX69" fmla="*/ 172403 w 800151"/>
                <a:gd name="connsiteY69" fmla="*/ 507683 h 685800"/>
                <a:gd name="connsiteX70" fmla="*/ 134303 w 800151"/>
                <a:gd name="connsiteY70" fmla="*/ 501015 h 685800"/>
                <a:gd name="connsiteX71" fmla="*/ 134303 w 800151"/>
                <a:gd name="connsiteY71" fmla="*/ 463868 h 685800"/>
                <a:gd name="connsiteX72" fmla="*/ 172403 w 800151"/>
                <a:gd name="connsiteY72" fmla="*/ 469583 h 685800"/>
                <a:gd name="connsiteX73" fmla="*/ 172403 w 800151"/>
                <a:gd name="connsiteY73" fmla="*/ 507683 h 685800"/>
                <a:gd name="connsiteX74" fmla="*/ 96203 w 800151"/>
                <a:gd name="connsiteY74" fmla="*/ 352425 h 685800"/>
                <a:gd name="connsiteX75" fmla="*/ 96203 w 800151"/>
                <a:gd name="connsiteY75" fmla="*/ 335280 h 685800"/>
                <a:gd name="connsiteX76" fmla="*/ 134303 w 800151"/>
                <a:gd name="connsiteY76" fmla="*/ 349568 h 685800"/>
                <a:gd name="connsiteX77" fmla="*/ 134303 w 800151"/>
                <a:gd name="connsiteY77" fmla="*/ 384810 h 685800"/>
                <a:gd name="connsiteX78" fmla="*/ 96203 w 800151"/>
                <a:gd name="connsiteY78" fmla="*/ 352425 h 685800"/>
                <a:gd name="connsiteX79" fmla="*/ 96203 w 800151"/>
                <a:gd name="connsiteY79" fmla="*/ 489585 h 685800"/>
                <a:gd name="connsiteX80" fmla="*/ 58103 w 800151"/>
                <a:gd name="connsiteY80" fmla="*/ 457200 h 685800"/>
                <a:gd name="connsiteX81" fmla="*/ 58103 w 800151"/>
                <a:gd name="connsiteY81" fmla="*/ 440055 h 685800"/>
                <a:gd name="connsiteX82" fmla="*/ 96203 w 800151"/>
                <a:gd name="connsiteY82" fmla="*/ 454343 h 685800"/>
                <a:gd name="connsiteX83" fmla="*/ 96203 w 800151"/>
                <a:gd name="connsiteY83" fmla="*/ 489585 h 685800"/>
                <a:gd name="connsiteX84" fmla="*/ 58103 w 800151"/>
                <a:gd name="connsiteY84" fmla="*/ 192405 h 685800"/>
                <a:gd name="connsiteX85" fmla="*/ 96203 w 800151"/>
                <a:gd name="connsiteY85" fmla="*/ 206693 h 685800"/>
                <a:gd name="connsiteX86" fmla="*/ 96203 w 800151"/>
                <a:gd name="connsiteY86" fmla="*/ 241935 h 685800"/>
                <a:gd name="connsiteX87" fmla="*/ 58103 w 800151"/>
                <a:gd name="connsiteY87" fmla="*/ 209550 h 685800"/>
                <a:gd name="connsiteX88" fmla="*/ 58103 w 800151"/>
                <a:gd name="connsiteY88" fmla="*/ 192405 h 685800"/>
                <a:gd name="connsiteX89" fmla="*/ 172403 w 800151"/>
                <a:gd name="connsiteY89" fmla="*/ 222885 h 685800"/>
                <a:gd name="connsiteX90" fmla="*/ 172403 w 800151"/>
                <a:gd name="connsiteY90" fmla="*/ 260985 h 685800"/>
                <a:gd name="connsiteX91" fmla="*/ 134303 w 800151"/>
                <a:gd name="connsiteY91" fmla="*/ 254318 h 685800"/>
                <a:gd name="connsiteX92" fmla="*/ 134303 w 800151"/>
                <a:gd name="connsiteY92" fmla="*/ 217170 h 685800"/>
                <a:gd name="connsiteX93" fmla="*/ 172403 w 800151"/>
                <a:gd name="connsiteY93" fmla="*/ 222885 h 685800"/>
                <a:gd name="connsiteX94" fmla="*/ 267653 w 800151"/>
                <a:gd name="connsiteY94" fmla="*/ 57150 h 685800"/>
                <a:gd name="connsiteX95" fmla="*/ 477203 w 800151"/>
                <a:gd name="connsiteY95" fmla="*/ 114300 h 685800"/>
                <a:gd name="connsiteX96" fmla="*/ 267653 w 800151"/>
                <a:gd name="connsiteY96" fmla="*/ 171450 h 685800"/>
                <a:gd name="connsiteX97" fmla="*/ 58103 w 800151"/>
                <a:gd name="connsiteY97" fmla="*/ 114300 h 685800"/>
                <a:gd name="connsiteX98" fmla="*/ 267653 w 800151"/>
                <a:gd name="connsiteY98" fmla="*/ 57150 h 685800"/>
                <a:gd name="connsiteX99" fmla="*/ 324803 w 800151"/>
                <a:gd name="connsiteY99" fmla="*/ 508635 h 685800"/>
                <a:gd name="connsiteX100" fmla="*/ 286703 w 800151"/>
                <a:gd name="connsiteY100" fmla="*/ 476250 h 685800"/>
                <a:gd name="connsiteX101" fmla="*/ 286703 w 800151"/>
                <a:gd name="connsiteY101" fmla="*/ 459105 h 685800"/>
                <a:gd name="connsiteX102" fmla="*/ 324803 w 800151"/>
                <a:gd name="connsiteY102" fmla="*/ 473393 h 685800"/>
                <a:gd name="connsiteX103" fmla="*/ 324803 w 800151"/>
                <a:gd name="connsiteY103" fmla="*/ 508635 h 685800"/>
                <a:gd name="connsiteX104" fmla="*/ 439103 w 800151"/>
                <a:gd name="connsiteY104" fmla="*/ 241935 h 685800"/>
                <a:gd name="connsiteX105" fmla="*/ 439103 w 800151"/>
                <a:gd name="connsiteY105" fmla="*/ 207645 h 685800"/>
                <a:gd name="connsiteX106" fmla="*/ 477203 w 800151"/>
                <a:gd name="connsiteY106" fmla="*/ 192405 h 685800"/>
                <a:gd name="connsiteX107" fmla="*/ 477203 w 800151"/>
                <a:gd name="connsiteY107" fmla="*/ 209550 h 685800"/>
                <a:gd name="connsiteX108" fmla="*/ 439103 w 800151"/>
                <a:gd name="connsiteY108" fmla="*/ 241935 h 685800"/>
                <a:gd name="connsiteX109" fmla="*/ 362903 w 800151"/>
                <a:gd name="connsiteY109" fmla="*/ 260033 h 685800"/>
                <a:gd name="connsiteX110" fmla="*/ 362903 w 800151"/>
                <a:gd name="connsiteY110" fmla="*/ 222885 h 685800"/>
                <a:gd name="connsiteX111" fmla="*/ 401003 w 800151"/>
                <a:gd name="connsiteY111" fmla="*/ 217170 h 685800"/>
                <a:gd name="connsiteX112" fmla="*/ 401003 w 800151"/>
                <a:gd name="connsiteY112" fmla="*/ 253365 h 685800"/>
                <a:gd name="connsiteX113" fmla="*/ 362903 w 800151"/>
                <a:gd name="connsiteY113" fmla="*/ 260033 h 685800"/>
                <a:gd name="connsiteX114" fmla="*/ 286703 w 800151"/>
                <a:gd name="connsiteY114" fmla="*/ 266700 h 685800"/>
                <a:gd name="connsiteX115" fmla="*/ 286703 w 800151"/>
                <a:gd name="connsiteY115" fmla="*/ 228600 h 685800"/>
                <a:gd name="connsiteX116" fmla="*/ 324803 w 800151"/>
                <a:gd name="connsiteY116" fmla="*/ 226695 h 685800"/>
                <a:gd name="connsiteX117" fmla="*/ 324803 w 800151"/>
                <a:gd name="connsiteY117" fmla="*/ 264795 h 685800"/>
                <a:gd name="connsiteX118" fmla="*/ 286703 w 800151"/>
                <a:gd name="connsiteY118" fmla="*/ 266700 h 685800"/>
                <a:gd name="connsiteX119" fmla="*/ 210503 w 800151"/>
                <a:gd name="connsiteY119" fmla="*/ 264795 h 685800"/>
                <a:gd name="connsiteX120" fmla="*/ 210503 w 800151"/>
                <a:gd name="connsiteY120" fmla="*/ 226695 h 685800"/>
                <a:gd name="connsiteX121" fmla="*/ 248603 w 800151"/>
                <a:gd name="connsiteY121" fmla="*/ 228600 h 685800"/>
                <a:gd name="connsiteX122" fmla="*/ 248603 w 800151"/>
                <a:gd name="connsiteY122" fmla="*/ 266700 h 685800"/>
                <a:gd name="connsiteX123" fmla="*/ 210503 w 800151"/>
                <a:gd name="connsiteY123" fmla="*/ 264795 h 685800"/>
                <a:gd name="connsiteX124" fmla="*/ 705803 w 800151"/>
                <a:gd name="connsiteY124" fmla="*/ 381000 h 685800"/>
                <a:gd name="connsiteX125" fmla="*/ 496253 w 800151"/>
                <a:gd name="connsiteY125" fmla="*/ 438150 h 685800"/>
                <a:gd name="connsiteX126" fmla="*/ 286703 w 800151"/>
                <a:gd name="connsiteY126" fmla="*/ 381000 h 685800"/>
                <a:gd name="connsiteX127" fmla="*/ 496253 w 800151"/>
                <a:gd name="connsiteY127" fmla="*/ 323850 h 685800"/>
                <a:gd name="connsiteX128" fmla="*/ 705803 w 800151"/>
                <a:gd name="connsiteY128" fmla="*/ 381000 h 685800"/>
                <a:gd name="connsiteX129" fmla="*/ 762953 w 800151"/>
                <a:gd name="connsiteY129" fmla="*/ 409575 h 685800"/>
                <a:gd name="connsiteX130" fmla="*/ 762953 w 800151"/>
                <a:gd name="connsiteY130" fmla="*/ 381000 h 685800"/>
                <a:gd name="connsiteX131" fmla="*/ 659130 w 800151"/>
                <a:gd name="connsiteY131" fmla="*/ 285750 h 685800"/>
                <a:gd name="connsiteX132" fmla="*/ 570548 w 800151"/>
                <a:gd name="connsiteY132" fmla="*/ 270510 h 685800"/>
                <a:gd name="connsiteX133" fmla="*/ 571500 w 800151"/>
                <a:gd name="connsiteY133" fmla="*/ 257175 h 685800"/>
                <a:gd name="connsiteX134" fmla="*/ 533400 w 800151"/>
                <a:gd name="connsiteY134" fmla="*/ 190500 h 685800"/>
                <a:gd name="connsiteX135" fmla="*/ 533400 w 800151"/>
                <a:gd name="connsiteY135" fmla="*/ 114300 h 685800"/>
                <a:gd name="connsiteX136" fmla="*/ 429578 w 800151"/>
                <a:gd name="connsiteY136" fmla="*/ 19050 h 685800"/>
                <a:gd name="connsiteX137" fmla="*/ 266700 w 800151"/>
                <a:gd name="connsiteY137" fmla="*/ 0 h 685800"/>
                <a:gd name="connsiteX138" fmla="*/ 0 w 800151"/>
                <a:gd name="connsiteY138" fmla="*/ 114300 h 685800"/>
                <a:gd name="connsiteX139" fmla="*/ 0 w 800151"/>
                <a:gd name="connsiteY139" fmla="*/ 209550 h 685800"/>
                <a:gd name="connsiteX140" fmla="*/ 38100 w 800151"/>
                <a:gd name="connsiteY140" fmla="*/ 276225 h 685800"/>
                <a:gd name="connsiteX141" fmla="*/ 38100 w 800151"/>
                <a:gd name="connsiteY141" fmla="*/ 294323 h 685800"/>
                <a:gd name="connsiteX142" fmla="*/ 0 w 800151"/>
                <a:gd name="connsiteY142" fmla="*/ 361950 h 685800"/>
                <a:gd name="connsiteX143" fmla="*/ 0 w 800151"/>
                <a:gd name="connsiteY143" fmla="*/ 457200 h 685800"/>
                <a:gd name="connsiteX144" fmla="*/ 103822 w 800151"/>
                <a:gd name="connsiteY144" fmla="*/ 552450 h 685800"/>
                <a:gd name="connsiteX145" fmla="*/ 266700 w 800151"/>
                <a:gd name="connsiteY145" fmla="*/ 571500 h 685800"/>
                <a:gd name="connsiteX146" fmla="*/ 370523 w 800151"/>
                <a:gd name="connsiteY146" fmla="*/ 666750 h 685800"/>
                <a:gd name="connsiteX147" fmla="*/ 533400 w 800151"/>
                <a:gd name="connsiteY147" fmla="*/ 685800 h 685800"/>
                <a:gd name="connsiteX148" fmla="*/ 800100 w 800151"/>
                <a:gd name="connsiteY148" fmla="*/ 571500 h 685800"/>
                <a:gd name="connsiteX149" fmla="*/ 800100 w 800151"/>
                <a:gd name="connsiteY149" fmla="*/ 476250 h 685800"/>
                <a:gd name="connsiteX150" fmla="*/ 762953 w 800151"/>
                <a:gd name="connsiteY150" fmla="*/ 4095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00151" h="685800">
                  <a:moveTo>
                    <a:pt x="743903" y="571500"/>
                  </a:moveTo>
                  <a:cubicBezTo>
                    <a:pt x="743903" y="583883"/>
                    <a:pt x="729615" y="595313"/>
                    <a:pt x="705803" y="603885"/>
                  </a:cubicBezTo>
                  <a:lnTo>
                    <a:pt x="705803" y="569595"/>
                  </a:lnTo>
                  <a:cubicBezTo>
                    <a:pt x="719138" y="565785"/>
                    <a:pt x="732473" y="560070"/>
                    <a:pt x="743903" y="554355"/>
                  </a:cubicBezTo>
                  <a:lnTo>
                    <a:pt x="743903" y="571500"/>
                  </a:lnTo>
                  <a:close/>
                  <a:moveTo>
                    <a:pt x="667703" y="508635"/>
                  </a:moveTo>
                  <a:lnTo>
                    <a:pt x="667703" y="474345"/>
                  </a:lnTo>
                  <a:cubicBezTo>
                    <a:pt x="681038" y="470535"/>
                    <a:pt x="694373" y="464820"/>
                    <a:pt x="705803" y="459105"/>
                  </a:cubicBezTo>
                  <a:lnTo>
                    <a:pt x="705803" y="476250"/>
                  </a:lnTo>
                  <a:cubicBezTo>
                    <a:pt x="705803" y="488633"/>
                    <a:pt x="691515" y="500063"/>
                    <a:pt x="667703" y="508635"/>
                  </a:cubicBezTo>
                  <a:close/>
                  <a:moveTo>
                    <a:pt x="667703" y="615315"/>
                  </a:moveTo>
                  <a:cubicBezTo>
                    <a:pt x="656273" y="618173"/>
                    <a:pt x="642938" y="620078"/>
                    <a:pt x="629603" y="621983"/>
                  </a:cubicBezTo>
                  <a:lnTo>
                    <a:pt x="629603" y="584835"/>
                  </a:lnTo>
                  <a:cubicBezTo>
                    <a:pt x="641985" y="582930"/>
                    <a:pt x="655320" y="581025"/>
                    <a:pt x="667703" y="579120"/>
                  </a:cubicBezTo>
                  <a:lnTo>
                    <a:pt x="667703" y="615315"/>
                  </a:lnTo>
                  <a:close/>
                  <a:moveTo>
                    <a:pt x="591503" y="489585"/>
                  </a:moveTo>
                  <a:cubicBezTo>
                    <a:pt x="603885" y="487680"/>
                    <a:pt x="617220" y="485775"/>
                    <a:pt x="629603" y="483870"/>
                  </a:cubicBezTo>
                  <a:lnTo>
                    <a:pt x="629603" y="520065"/>
                  </a:lnTo>
                  <a:cubicBezTo>
                    <a:pt x="618173" y="522923"/>
                    <a:pt x="604838" y="524828"/>
                    <a:pt x="591503" y="526733"/>
                  </a:cubicBezTo>
                  <a:lnTo>
                    <a:pt x="591503" y="489585"/>
                  </a:lnTo>
                  <a:close/>
                  <a:moveTo>
                    <a:pt x="591503" y="626745"/>
                  </a:moveTo>
                  <a:cubicBezTo>
                    <a:pt x="579120" y="627698"/>
                    <a:pt x="566738" y="628650"/>
                    <a:pt x="553403" y="628650"/>
                  </a:cubicBezTo>
                  <a:lnTo>
                    <a:pt x="553403" y="590550"/>
                  </a:lnTo>
                  <a:cubicBezTo>
                    <a:pt x="564833" y="590550"/>
                    <a:pt x="578168" y="589598"/>
                    <a:pt x="591503" y="588645"/>
                  </a:cubicBezTo>
                  <a:lnTo>
                    <a:pt x="591503" y="626745"/>
                  </a:lnTo>
                  <a:close/>
                  <a:moveTo>
                    <a:pt x="515303" y="533400"/>
                  </a:moveTo>
                  <a:lnTo>
                    <a:pt x="515303" y="495300"/>
                  </a:lnTo>
                  <a:cubicBezTo>
                    <a:pt x="526733" y="495300"/>
                    <a:pt x="540068" y="494348"/>
                    <a:pt x="553403" y="493395"/>
                  </a:cubicBezTo>
                  <a:lnTo>
                    <a:pt x="553403" y="531495"/>
                  </a:lnTo>
                  <a:cubicBezTo>
                    <a:pt x="541020" y="532448"/>
                    <a:pt x="528638" y="532448"/>
                    <a:pt x="515303" y="533400"/>
                  </a:cubicBezTo>
                  <a:close/>
                  <a:moveTo>
                    <a:pt x="515303" y="628650"/>
                  </a:moveTo>
                  <a:cubicBezTo>
                    <a:pt x="501968" y="628650"/>
                    <a:pt x="489585" y="627698"/>
                    <a:pt x="477203" y="626745"/>
                  </a:cubicBezTo>
                  <a:lnTo>
                    <a:pt x="477203" y="590550"/>
                  </a:lnTo>
                  <a:cubicBezTo>
                    <a:pt x="483870" y="590550"/>
                    <a:pt x="489585" y="590550"/>
                    <a:pt x="496253" y="590550"/>
                  </a:cubicBezTo>
                  <a:cubicBezTo>
                    <a:pt x="501968" y="590550"/>
                    <a:pt x="508635" y="590550"/>
                    <a:pt x="515303" y="590550"/>
                  </a:cubicBezTo>
                  <a:lnTo>
                    <a:pt x="515303" y="628650"/>
                  </a:lnTo>
                  <a:close/>
                  <a:moveTo>
                    <a:pt x="439103" y="493395"/>
                  </a:moveTo>
                  <a:cubicBezTo>
                    <a:pt x="451485" y="494348"/>
                    <a:pt x="463868" y="495300"/>
                    <a:pt x="477203" y="495300"/>
                  </a:cubicBezTo>
                  <a:lnTo>
                    <a:pt x="477203" y="533400"/>
                  </a:lnTo>
                  <a:cubicBezTo>
                    <a:pt x="463868" y="533400"/>
                    <a:pt x="451485" y="532448"/>
                    <a:pt x="439103" y="531495"/>
                  </a:cubicBezTo>
                  <a:lnTo>
                    <a:pt x="439103" y="493395"/>
                  </a:lnTo>
                  <a:close/>
                  <a:moveTo>
                    <a:pt x="439103" y="621983"/>
                  </a:moveTo>
                  <a:cubicBezTo>
                    <a:pt x="425768" y="620078"/>
                    <a:pt x="412433" y="618173"/>
                    <a:pt x="401003" y="615315"/>
                  </a:cubicBezTo>
                  <a:lnTo>
                    <a:pt x="401003" y="584835"/>
                  </a:lnTo>
                  <a:cubicBezTo>
                    <a:pt x="413385" y="586740"/>
                    <a:pt x="425768" y="587693"/>
                    <a:pt x="439103" y="588645"/>
                  </a:cubicBezTo>
                  <a:lnTo>
                    <a:pt x="439103" y="621983"/>
                  </a:lnTo>
                  <a:close/>
                  <a:moveTo>
                    <a:pt x="362903" y="520065"/>
                  </a:moveTo>
                  <a:lnTo>
                    <a:pt x="362903" y="482918"/>
                  </a:lnTo>
                  <a:cubicBezTo>
                    <a:pt x="375285" y="484823"/>
                    <a:pt x="387668" y="487680"/>
                    <a:pt x="401003" y="488633"/>
                  </a:cubicBezTo>
                  <a:lnTo>
                    <a:pt x="401003" y="526733"/>
                  </a:lnTo>
                  <a:cubicBezTo>
                    <a:pt x="387668" y="524828"/>
                    <a:pt x="374333" y="522923"/>
                    <a:pt x="362903" y="520065"/>
                  </a:cubicBezTo>
                  <a:close/>
                  <a:moveTo>
                    <a:pt x="362903" y="603885"/>
                  </a:moveTo>
                  <a:cubicBezTo>
                    <a:pt x="339090" y="594360"/>
                    <a:pt x="324803" y="582930"/>
                    <a:pt x="324803" y="571500"/>
                  </a:cubicBezTo>
                  <a:lnTo>
                    <a:pt x="324803" y="569595"/>
                  </a:lnTo>
                  <a:cubicBezTo>
                    <a:pt x="324803" y="569595"/>
                    <a:pt x="324803" y="569595"/>
                    <a:pt x="325755" y="569595"/>
                  </a:cubicBezTo>
                  <a:cubicBezTo>
                    <a:pt x="328613" y="570548"/>
                    <a:pt x="330518" y="571500"/>
                    <a:pt x="333375" y="571500"/>
                  </a:cubicBezTo>
                  <a:cubicBezTo>
                    <a:pt x="342900" y="574358"/>
                    <a:pt x="352425" y="576263"/>
                    <a:pt x="362903" y="578168"/>
                  </a:cubicBezTo>
                  <a:lnTo>
                    <a:pt x="362903" y="603885"/>
                  </a:lnTo>
                  <a:close/>
                  <a:moveTo>
                    <a:pt x="210503" y="474345"/>
                  </a:moveTo>
                  <a:cubicBezTo>
                    <a:pt x="217170" y="474345"/>
                    <a:pt x="222885" y="475298"/>
                    <a:pt x="229553" y="475298"/>
                  </a:cubicBezTo>
                  <a:lnTo>
                    <a:pt x="229553" y="476250"/>
                  </a:lnTo>
                  <a:cubicBezTo>
                    <a:pt x="229553" y="489585"/>
                    <a:pt x="232410" y="502920"/>
                    <a:pt x="239078" y="513398"/>
                  </a:cubicBezTo>
                  <a:cubicBezTo>
                    <a:pt x="229553" y="513398"/>
                    <a:pt x="220028" y="512445"/>
                    <a:pt x="210503" y="511492"/>
                  </a:cubicBezTo>
                  <a:lnTo>
                    <a:pt x="210503" y="474345"/>
                  </a:lnTo>
                  <a:close/>
                  <a:moveTo>
                    <a:pt x="172403" y="360045"/>
                  </a:moveTo>
                  <a:cubicBezTo>
                    <a:pt x="184785" y="361950"/>
                    <a:pt x="197168" y="364808"/>
                    <a:pt x="210503" y="365760"/>
                  </a:cubicBezTo>
                  <a:lnTo>
                    <a:pt x="210503" y="403860"/>
                  </a:lnTo>
                  <a:cubicBezTo>
                    <a:pt x="197168" y="401955"/>
                    <a:pt x="183833" y="400050"/>
                    <a:pt x="172403" y="397193"/>
                  </a:cubicBezTo>
                  <a:lnTo>
                    <a:pt x="172403" y="360045"/>
                  </a:lnTo>
                  <a:close/>
                  <a:moveTo>
                    <a:pt x="172403" y="507683"/>
                  </a:moveTo>
                  <a:cubicBezTo>
                    <a:pt x="159068" y="505778"/>
                    <a:pt x="145733" y="503873"/>
                    <a:pt x="134303" y="501015"/>
                  </a:cubicBezTo>
                  <a:lnTo>
                    <a:pt x="134303" y="463868"/>
                  </a:lnTo>
                  <a:cubicBezTo>
                    <a:pt x="146685" y="465773"/>
                    <a:pt x="159068" y="468630"/>
                    <a:pt x="172403" y="469583"/>
                  </a:cubicBezTo>
                  <a:lnTo>
                    <a:pt x="172403" y="507683"/>
                  </a:lnTo>
                  <a:close/>
                  <a:moveTo>
                    <a:pt x="96203" y="352425"/>
                  </a:moveTo>
                  <a:lnTo>
                    <a:pt x="96203" y="335280"/>
                  </a:lnTo>
                  <a:cubicBezTo>
                    <a:pt x="107633" y="340995"/>
                    <a:pt x="120015" y="345758"/>
                    <a:pt x="134303" y="349568"/>
                  </a:cubicBezTo>
                  <a:lnTo>
                    <a:pt x="134303" y="384810"/>
                  </a:lnTo>
                  <a:cubicBezTo>
                    <a:pt x="110490" y="376238"/>
                    <a:pt x="96203" y="364808"/>
                    <a:pt x="96203" y="352425"/>
                  </a:cubicBezTo>
                  <a:close/>
                  <a:moveTo>
                    <a:pt x="96203" y="489585"/>
                  </a:moveTo>
                  <a:cubicBezTo>
                    <a:pt x="72390" y="480060"/>
                    <a:pt x="58103" y="468630"/>
                    <a:pt x="58103" y="457200"/>
                  </a:cubicBezTo>
                  <a:lnTo>
                    <a:pt x="58103" y="440055"/>
                  </a:lnTo>
                  <a:cubicBezTo>
                    <a:pt x="69533" y="445770"/>
                    <a:pt x="81915" y="450533"/>
                    <a:pt x="96203" y="454343"/>
                  </a:cubicBezTo>
                  <a:lnTo>
                    <a:pt x="96203" y="489585"/>
                  </a:lnTo>
                  <a:close/>
                  <a:moveTo>
                    <a:pt x="58103" y="192405"/>
                  </a:moveTo>
                  <a:cubicBezTo>
                    <a:pt x="69533" y="198120"/>
                    <a:pt x="81915" y="202883"/>
                    <a:pt x="96203" y="206693"/>
                  </a:cubicBezTo>
                  <a:lnTo>
                    <a:pt x="96203" y="241935"/>
                  </a:lnTo>
                  <a:cubicBezTo>
                    <a:pt x="72390" y="232410"/>
                    <a:pt x="58103" y="220980"/>
                    <a:pt x="58103" y="209550"/>
                  </a:cubicBezTo>
                  <a:lnTo>
                    <a:pt x="58103" y="192405"/>
                  </a:lnTo>
                  <a:close/>
                  <a:moveTo>
                    <a:pt x="172403" y="222885"/>
                  </a:moveTo>
                  <a:lnTo>
                    <a:pt x="172403" y="260985"/>
                  </a:lnTo>
                  <a:cubicBezTo>
                    <a:pt x="159068" y="259080"/>
                    <a:pt x="145733" y="257175"/>
                    <a:pt x="134303" y="254318"/>
                  </a:cubicBezTo>
                  <a:lnTo>
                    <a:pt x="134303" y="217170"/>
                  </a:lnTo>
                  <a:cubicBezTo>
                    <a:pt x="146685" y="219075"/>
                    <a:pt x="159068" y="220980"/>
                    <a:pt x="172403" y="222885"/>
                  </a:cubicBezTo>
                  <a:close/>
                  <a:moveTo>
                    <a:pt x="267653" y="57150"/>
                  </a:moveTo>
                  <a:cubicBezTo>
                    <a:pt x="383858" y="57150"/>
                    <a:pt x="477203" y="82868"/>
                    <a:pt x="477203" y="114300"/>
                  </a:cubicBezTo>
                  <a:cubicBezTo>
                    <a:pt x="477203" y="145733"/>
                    <a:pt x="383858" y="171450"/>
                    <a:pt x="267653" y="171450"/>
                  </a:cubicBezTo>
                  <a:cubicBezTo>
                    <a:pt x="151447" y="171450"/>
                    <a:pt x="58103" y="145733"/>
                    <a:pt x="58103" y="114300"/>
                  </a:cubicBezTo>
                  <a:cubicBezTo>
                    <a:pt x="58103" y="82868"/>
                    <a:pt x="151447" y="57150"/>
                    <a:pt x="267653" y="57150"/>
                  </a:cubicBezTo>
                  <a:close/>
                  <a:moveTo>
                    <a:pt x="324803" y="508635"/>
                  </a:moveTo>
                  <a:cubicBezTo>
                    <a:pt x="300990" y="499110"/>
                    <a:pt x="286703" y="487680"/>
                    <a:pt x="286703" y="476250"/>
                  </a:cubicBezTo>
                  <a:lnTo>
                    <a:pt x="286703" y="459105"/>
                  </a:lnTo>
                  <a:cubicBezTo>
                    <a:pt x="298133" y="464820"/>
                    <a:pt x="310515" y="469583"/>
                    <a:pt x="324803" y="473393"/>
                  </a:cubicBezTo>
                  <a:lnTo>
                    <a:pt x="324803" y="508635"/>
                  </a:lnTo>
                  <a:close/>
                  <a:moveTo>
                    <a:pt x="439103" y="241935"/>
                  </a:moveTo>
                  <a:lnTo>
                    <a:pt x="439103" y="207645"/>
                  </a:lnTo>
                  <a:cubicBezTo>
                    <a:pt x="452438" y="203835"/>
                    <a:pt x="465773" y="198120"/>
                    <a:pt x="477203" y="192405"/>
                  </a:cubicBezTo>
                  <a:lnTo>
                    <a:pt x="477203" y="209550"/>
                  </a:lnTo>
                  <a:cubicBezTo>
                    <a:pt x="477203" y="221933"/>
                    <a:pt x="462915" y="233363"/>
                    <a:pt x="439103" y="241935"/>
                  </a:cubicBezTo>
                  <a:close/>
                  <a:moveTo>
                    <a:pt x="362903" y="260033"/>
                  </a:moveTo>
                  <a:lnTo>
                    <a:pt x="362903" y="222885"/>
                  </a:lnTo>
                  <a:cubicBezTo>
                    <a:pt x="375285" y="220980"/>
                    <a:pt x="388620" y="219075"/>
                    <a:pt x="401003" y="217170"/>
                  </a:cubicBezTo>
                  <a:lnTo>
                    <a:pt x="401003" y="253365"/>
                  </a:lnTo>
                  <a:cubicBezTo>
                    <a:pt x="389573" y="256223"/>
                    <a:pt x="376238" y="258127"/>
                    <a:pt x="362903" y="260033"/>
                  </a:cubicBezTo>
                  <a:close/>
                  <a:moveTo>
                    <a:pt x="286703" y="266700"/>
                  </a:moveTo>
                  <a:lnTo>
                    <a:pt x="286703" y="228600"/>
                  </a:lnTo>
                  <a:cubicBezTo>
                    <a:pt x="298133" y="228600"/>
                    <a:pt x="311468" y="227648"/>
                    <a:pt x="324803" y="226695"/>
                  </a:cubicBezTo>
                  <a:lnTo>
                    <a:pt x="324803" y="264795"/>
                  </a:lnTo>
                  <a:cubicBezTo>
                    <a:pt x="312420" y="265748"/>
                    <a:pt x="300038" y="265748"/>
                    <a:pt x="286703" y="266700"/>
                  </a:cubicBezTo>
                  <a:close/>
                  <a:moveTo>
                    <a:pt x="210503" y="264795"/>
                  </a:moveTo>
                  <a:lnTo>
                    <a:pt x="210503" y="226695"/>
                  </a:lnTo>
                  <a:cubicBezTo>
                    <a:pt x="222885" y="227648"/>
                    <a:pt x="235267" y="228600"/>
                    <a:pt x="248603" y="228600"/>
                  </a:cubicBezTo>
                  <a:lnTo>
                    <a:pt x="248603" y="266700"/>
                  </a:lnTo>
                  <a:cubicBezTo>
                    <a:pt x="235267" y="265748"/>
                    <a:pt x="222885" y="265748"/>
                    <a:pt x="210503" y="264795"/>
                  </a:cubicBezTo>
                  <a:close/>
                  <a:moveTo>
                    <a:pt x="705803" y="381000"/>
                  </a:moveTo>
                  <a:cubicBezTo>
                    <a:pt x="705803" y="412433"/>
                    <a:pt x="612458" y="438150"/>
                    <a:pt x="496253" y="438150"/>
                  </a:cubicBezTo>
                  <a:cubicBezTo>
                    <a:pt x="380048" y="438150"/>
                    <a:pt x="286703" y="412433"/>
                    <a:pt x="286703" y="381000"/>
                  </a:cubicBezTo>
                  <a:cubicBezTo>
                    <a:pt x="286703" y="349568"/>
                    <a:pt x="380048" y="323850"/>
                    <a:pt x="496253" y="323850"/>
                  </a:cubicBezTo>
                  <a:cubicBezTo>
                    <a:pt x="612458" y="323850"/>
                    <a:pt x="705803" y="349568"/>
                    <a:pt x="705803" y="381000"/>
                  </a:cubicBezTo>
                  <a:close/>
                  <a:moveTo>
                    <a:pt x="762953" y="409575"/>
                  </a:moveTo>
                  <a:lnTo>
                    <a:pt x="762953" y="381000"/>
                  </a:lnTo>
                  <a:cubicBezTo>
                    <a:pt x="762953" y="336233"/>
                    <a:pt x="727710" y="303848"/>
                    <a:pt x="659130" y="285750"/>
                  </a:cubicBezTo>
                  <a:cubicBezTo>
                    <a:pt x="633413" y="279083"/>
                    <a:pt x="603885" y="273368"/>
                    <a:pt x="570548" y="270510"/>
                  </a:cubicBezTo>
                  <a:cubicBezTo>
                    <a:pt x="571500" y="266700"/>
                    <a:pt x="571500" y="261938"/>
                    <a:pt x="571500" y="257175"/>
                  </a:cubicBezTo>
                  <a:cubicBezTo>
                    <a:pt x="571500" y="230505"/>
                    <a:pt x="559118" y="207645"/>
                    <a:pt x="533400" y="190500"/>
                  </a:cubicBezTo>
                  <a:lnTo>
                    <a:pt x="533400" y="114300"/>
                  </a:lnTo>
                  <a:cubicBezTo>
                    <a:pt x="533400" y="69532"/>
                    <a:pt x="498158" y="37147"/>
                    <a:pt x="429578" y="19050"/>
                  </a:cubicBezTo>
                  <a:cubicBezTo>
                    <a:pt x="384810" y="6667"/>
                    <a:pt x="327660" y="0"/>
                    <a:pt x="266700" y="0"/>
                  </a:cubicBezTo>
                  <a:cubicBezTo>
                    <a:pt x="186690" y="0"/>
                    <a:pt x="0" y="11430"/>
                    <a:pt x="0" y="114300"/>
                  </a:cubicBezTo>
                  <a:lnTo>
                    <a:pt x="0" y="209550"/>
                  </a:lnTo>
                  <a:cubicBezTo>
                    <a:pt x="0" y="236220"/>
                    <a:pt x="12382" y="259080"/>
                    <a:pt x="38100" y="276225"/>
                  </a:cubicBezTo>
                  <a:lnTo>
                    <a:pt x="38100" y="294323"/>
                  </a:lnTo>
                  <a:cubicBezTo>
                    <a:pt x="15240" y="310515"/>
                    <a:pt x="0" y="332423"/>
                    <a:pt x="0" y="361950"/>
                  </a:cubicBezTo>
                  <a:lnTo>
                    <a:pt x="0" y="457200"/>
                  </a:lnTo>
                  <a:cubicBezTo>
                    <a:pt x="0" y="501967"/>
                    <a:pt x="35243" y="534353"/>
                    <a:pt x="103822" y="552450"/>
                  </a:cubicBezTo>
                  <a:cubicBezTo>
                    <a:pt x="148590" y="564833"/>
                    <a:pt x="205740" y="571500"/>
                    <a:pt x="266700" y="571500"/>
                  </a:cubicBezTo>
                  <a:cubicBezTo>
                    <a:pt x="266700" y="616268"/>
                    <a:pt x="301943" y="648653"/>
                    <a:pt x="370523" y="666750"/>
                  </a:cubicBezTo>
                  <a:cubicBezTo>
                    <a:pt x="415290" y="679133"/>
                    <a:pt x="472440" y="685800"/>
                    <a:pt x="533400" y="685800"/>
                  </a:cubicBezTo>
                  <a:cubicBezTo>
                    <a:pt x="613410" y="685800"/>
                    <a:pt x="800100" y="674370"/>
                    <a:pt x="800100" y="571500"/>
                  </a:cubicBezTo>
                  <a:lnTo>
                    <a:pt x="800100" y="476250"/>
                  </a:lnTo>
                  <a:cubicBezTo>
                    <a:pt x="801053" y="449580"/>
                    <a:pt x="788670" y="426720"/>
                    <a:pt x="762953" y="409575"/>
                  </a:cubicBezTo>
                  <a:close/>
                </a:path>
              </a:pathLst>
            </a:custGeom>
            <a:solidFill>
              <a:srgbClr val="FFC000"/>
            </a:solidFill>
            <a:ln w="9525" cap="flat">
              <a:noFill/>
              <a:prstDash val="solid"/>
              <a:miter/>
            </a:ln>
          </p:spPr>
          <p:txBody>
            <a:bodyPr rtlCol="0" anchor="ctr"/>
            <a:lstStyle/>
            <a:p>
              <a:endParaRPr lang="en-GB" dirty="0"/>
            </a:p>
          </p:txBody>
        </p:sp>
        <p:sp>
          <p:nvSpPr>
            <p:cNvPr id="33" name="Freeform: Shape 32" descr="Coins with solid fill">
              <a:extLst>
                <a:ext uri="{FF2B5EF4-FFF2-40B4-BE49-F238E27FC236}">
                  <a16:creationId xmlns:a16="http://schemas.microsoft.com/office/drawing/2014/main" id="{DE4D59EB-FD6E-ED2A-899D-0A6E1F315BF9}"/>
                </a:ext>
              </a:extLst>
            </p:cNvPr>
            <p:cNvSpPr>
              <a:spLocks noChangeAspect="1"/>
            </p:cNvSpPr>
            <p:nvPr/>
          </p:nvSpPr>
          <p:spPr>
            <a:xfrm>
              <a:off x="11102123" y="264526"/>
              <a:ext cx="395422" cy="107843"/>
            </a:xfrm>
            <a:custGeom>
              <a:avLst/>
              <a:gdLst>
                <a:gd name="connsiteX0" fmla="*/ 197711 w 395422"/>
                <a:gd name="connsiteY0" fmla="*/ 0 h 107843"/>
                <a:gd name="connsiteX1" fmla="*/ 395422 w 395422"/>
                <a:gd name="connsiteY1" fmla="*/ 53922 h 107843"/>
                <a:gd name="connsiteX2" fmla="*/ 197711 w 395422"/>
                <a:gd name="connsiteY2" fmla="*/ 107843 h 107843"/>
                <a:gd name="connsiteX3" fmla="*/ 0 w 395422"/>
                <a:gd name="connsiteY3" fmla="*/ 53922 h 107843"/>
                <a:gd name="connsiteX4" fmla="*/ 197711 w 395422"/>
                <a:gd name="connsiteY4" fmla="*/ 0 h 107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422" h="107843">
                  <a:moveTo>
                    <a:pt x="197711" y="0"/>
                  </a:moveTo>
                  <a:cubicBezTo>
                    <a:pt x="307351" y="0"/>
                    <a:pt x="395422" y="24265"/>
                    <a:pt x="395422" y="53922"/>
                  </a:cubicBezTo>
                  <a:cubicBezTo>
                    <a:pt x="395422" y="83579"/>
                    <a:pt x="307351" y="107843"/>
                    <a:pt x="197711" y="107843"/>
                  </a:cubicBezTo>
                  <a:cubicBezTo>
                    <a:pt x="88071" y="107843"/>
                    <a:pt x="0" y="83579"/>
                    <a:pt x="0" y="53922"/>
                  </a:cubicBezTo>
                  <a:cubicBezTo>
                    <a:pt x="0" y="24265"/>
                    <a:pt x="88071" y="0"/>
                    <a:pt x="197711"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2" name="Freeform: Shape 31" descr="Coins with solid fill">
              <a:extLst>
                <a:ext uri="{FF2B5EF4-FFF2-40B4-BE49-F238E27FC236}">
                  <a16:creationId xmlns:a16="http://schemas.microsoft.com/office/drawing/2014/main" id="{FFD3C1CC-C09C-8E31-A103-6C05FF43C7DA}"/>
                </a:ext>
              </a:extLst>
            </p:cNvPr>
            <p:cNvSpPr>
              <a:spLocks noChangeAspect="1"/>
            </p:cNvSpPr>
            <p:nvPr/>
          </p:nvSpPr>
          <p:spPr>
            <a:xfrm>
              <a:off x="11102123" y="392140"/>
              <a:ext cx="35948" cy="46732"/>
            </a:xfrm>
            <a:custGeom>
              <a:avLst/>
              <a:gdLst>
                <a:gd name="connsiteX0" fmla="*/ 0 w 35948"/>
                <a:gd name="connsiteY0" fmla="*/ 0 h 46732"/>
                <a:gd name="connsiteX1" fmla="*/ 35948 w 35948"/>
                <a:gd name="connsiteY1" fmla="*/ 13481 h 46732"/>
                <a:gd name="connsiteX2" fmla="*/ 35948 w 35948"/>
                <a:gd name="connsiteY2" fmla="*/ 46732 h 46732"/>
                <a:gd name="connsiteX3" fmla="*/ 0 w 35948"/>
                <a:gd name="connsiteY3" fmla="*/ 16176 h 46732"/>
                <a:gd name="connsiteX4" fmla="*/ 0 w 35948"/>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6732">
                  <a:moveTo>
                    <a:pt x="0" y="0"/>
                  </a:moveTo>
                  <a:cubicBezTo>
                    <a:pt x="10785" y="5392"/>
                    <a:pt x="22467" y="9886"/>
                    <a:pt x="35948" y="13481"/>
                  </a:cubicBezTo>
                  <a:lnTo>
                    <a:pt x="35948" y="46732"/>
                  </a:lnTo>
                  <a:cubicBezTo>
                    <a:pt x="13480" y="37745"/>
                    <a:pt x="0" y="26961"/>
                    <a:pt x="0" y="16176"/>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1" name="Freeform: Shape 30" descr="Coins with solid fill">
              <a:extLst>
                <a:ext uri="{FF2B5EF4-FFF2-40B4-BE49-F238E27FC236}">
                  <a16:creationId xmlns:a16="http://schemas.microsoft.com/office/drawing/2014/main" id="{4E8DD979-7098-7FBE-E829-E2B3DD619B4E}"/>
                </a:ext>
              </a:extLst>
            </p:cNvPr>
            <p:cNvSpPr>
              <a:spLocks noChangeAspect="1"/>
            </p:cNvSpPr>
            <p:nvPr/>
          </p:nvSpPr>
          <p:spPr>
            <a:xfrm>
              <a:off x="11461599" y="392140"/>
              <a:ext cx="35947" cy="46732"/>
            </a:xfrm>
            <a:custGeom>
              <a:avLst/>
              <a:gdLst>
                <a:gd name="connsiteX0" fmla="*/ 35947 w 35947"/>
                <a:gd name="connsiteY0" fmla="*/ 0 h 46732"/>
                <a:gd name="connsiteX1" fmla="*/ 35947 w 35947"/>
                <a:gd name="connsiteY1" fmla="*/ 16176 h 46732"/>
                <a:gd name="connsiteX2" fmla="*/ 0 w 35947"/>
                <a:gd name="connsiteY2" fmla="*/ 46732 h 46732"/>
                <a:gd name="connsiteX3" fmla="*/ 0 w 35947"/>
                <a:gd name="connsiteY3" fmla="*/ 14379 h 46732"/>
                <a:gd name="connsiteX4" fmla="*/ 35947 w 35947"/>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6732">
                  <a:moveTo>
                    <a:pt x="35947" y="0"/>
                  </a:moveTo>
                  <a:lnTo>
                    <a:pt x="35947" y="16176"/>
                  </a:lnTo>
                  <a:cubicBezTo>
                    <a:pt x="35947" y="27860"/>
                    <a:pt x="22466" y="38644"/>
                    <a:pt x="0" y="46732"/>
                  </a:cubicBezTo>
                  <a:lnTo>
                    <a:pt x="0" y="14379"/>
                  </a:lnTo>
                  <a:cubicBezTo>
                    <a:pt x="12581" y="10784"/>
                    <a:pt x="25163" y="5392"/>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0" name="Freeform: Shape 29" descr="Coins with solid fill">
              <a:extLst>
                <a:ext uri="{FF2B5EF4-FFF2-40B4-BE49-F238E27FC236}">
                  <a16:creationId xmlns:a16="http://schemas.microsoft.com/office/drawing/2014/main" id="{283CC8ED-712B-7334-3276-9736A52C35A5}"/>
                </a:ext>
              </a:extLst>
            </p:cNvPr>
            <p:cNvSpPr>
              <a:spLocks noChangeAspect="1"/>
            </p:cNvSpPr>
            <p:nvPr/>
          </p:nvSpPr>
          <p:spPr>
            <a:xfrm>
              <a:off x="11174018" y="415506"/>
              <a:ext cx="35948" cy="41339"/>
            </a:xfrm>
            <a:custGeom>
              <a:avLst/>
              <a:gdLst>
                <a:gd name="connsiteX0" fmla="*/ 0 w 35948"/>
                <a:gd name="connsiteY0" fmla="*/ 0 h 41339"/>
                <a:gd name="connsiteX1" fmla="*/ 35948 w 35948"/>
                <a:gd name="connsiteY1" fmla="*/ 5392 h 41339"/>
                <a:gd name="connsiteX2" fmla="*/ 35948 w 35948"/>
                <a:gd name="connsiteY2" fmla="*/ 41339 h 41339"/>
                <a:gd name="connsiteX3" fmla="*/ 0 w 35948"/>
                <a:gd name="connsiteY3" fmla="*/ 35049 h 41339"/>
                <a:gd name="connsiteX4" fmla="*/ 0 w 35948"/>
                <a:gd name="connsiteY4" fmla="*/ 0 h 41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1339">
                  <a:moveTo>
                    <a:pt x="0" y="0"/>
                  </a:moveTo>
                  <a:cubicBezTo>
                    <a:pt x="11683" y="1797"/>
                    <a:pt x="23366" y="3595"/>
                    <a:pt x="35948" y="5392"/>
                  </a:cubicBezTo>
                  <a:lnTo>
                    <a:pt x="35948" y="41339"/>
                  </a:lnTo>
                  <a:cubicBezTo>
                    <a:pt x="23366" y="39542"/>
                    <a:pt x="10784" y="37745"/>
                    <a:pt x="0" y="35049"/>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9" name="Freeform: Shape 28" descr="Coins with solid fill">
              <a:extLst>
                <a:ext uri="{FF2B5EF4-FFF2-40B4-BE49-F238E27FC236}">
                  <a16:creationId xmlns:a16="http://schemas.microsoft.com/office/drawing/2014/main" id="{53341642-94FA-1892-B6F1-840B0D4508AD}"/>
                </a:ext>
              </a:extLst>
            </p:cNvPr>
            <p:cNvSpPr>
              <a:spLocks noChangeAspect="1"/>
            </p:cNvSpPr>
            <p:nvPr/>
          </p:nvSpPr>
          <p:spPr>
            <a:xfrm>
              <a:off x="11389704" y="415506"/>
              <a:ext cx="35947" cy="40441"/>
            </a:xfrm>
            <a:custGeom>
              <a:avLst/>
              <a:gdLst>
                <a:gd name="connsiteX0" fmla="*/ 35947 w 35947"/>
                <a:gd name="connsiteY0" fmla="*/ 0 h 40441"/>
                <a:gd name="connsiteX1" fmla="*/ 35947 w 35947"/>
                <a:gd name="connsiteY1" fmla="*/ 34150 h 40441"/>
                <a:gd name="connsiteX2" fmla="*/ 0 w 35947"/>
                <a:gd name="connsiteY2" fmla="*/ 40441 h 40441"/>
                <a:gd name="connsiteX3" fmla="*/ 0 w 35947"/>
                <a:gd name="connsiteY3" fmla="*/ 5392 h 40441"/>
                <a:gd name="connsiteX4" fmla="*/ 35947 w 35947"/>
                <a:gd name="connsiteY4" fmla="*/ 0 h 4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0441">
                  <a:moveTo>
                    <a:pt x="35947" y="0"/>
                  </a:moveTo>
                  <a:lnTo>
                    <a:pt x="35947" y="34150"/>
                  </a:lnTo>
                  <a:cubicBezTo>
                    <a:pt x="25163" y="36846"/>
                    <a:pt x="12581" y="38643"/>
                    <a:pt x="0" y="40441"/>
                  </a:cubicBezTo>
                  <a:lnTo>
                    <a:pt x="0" y="5392"/>
                  </a:lnTo>
                  <a:cubicBezTo>
                    <a:pt x="11682" y="3595"/>
                    <a:pt x="24264" y="1797"/>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8" name="Freeform: Shape 27" descr="Coins with solid fill">
              <a:extLst>
                <a:ext uri="{FF2B5EF4-FFF2-40B4-BE49-F238E27FC236}">
                  <a16:creationId xmlns:a16="http://schemas.microsoft.com/office/drawing/2014/main" id="{F755EEE1-D4BA-E688-DB0C-229E922EF1A1}"/>
                </a:ext>
              </a:extLst>
            </p:cNvPr>
            <p:cNvSpPr>
              <a:spLocks noChangeAspect="1"/>
            </p:cNvSpPr>
            <p:nvPr/>
          </p:nvSpPr>
          <p:spPr>
            <a:xfrm>
              <a:off x="11245914" y="424493"/>
              <a:ext cx="35947" cy="37745"/>
            </a:xfrm>
            <a:custGeom>
              <a:avLst/>
              <a:gdLst>
                <a:gd name="connsiteX0" fmla="*/ 0 w 35947"/>
                <a:gd name="connsiteY0" fmla="*/ 0 h 37745"/>
                <a:gd name="connsiteX1" fmla="*/ 35947 w 35947"/>
                <a:gd name="connsiteY1" fmla="*/ 1797 h 37745"/>
                <a:gd name="connsiteX2" fmla="*/ 35947 w 35947"/>
                <a:gd name="connsiteY2" fmla="*/ 37745 h 37745"/>
                <a:gd name="connsiteX3" fmla="*/ 0 w 35947"/>
                <a:gd name="connsiteY3" fmla="*/ 35947 h 37745"/>
                <a:gd name="connsiteX4" fmla="*/ 0 w 35947"/>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37745">
                  <a:moveTo>
                    <a:pt x="0" y="0"/>
                  </a:moveTo>
                  <a:cubicBezTo>
                    <a:pt x="11682" y="899"/>
                    <a:pt x="23365" y="1797"/>
                    <a:pt x="35947" y="1797"/>
                  </a:cubicBezTo>
                  <a:lnTo>
                    <a:pt x="35947" y="37745"/>
                  </a:lnTo>
                  <a:cubicBezTo>
                    <a:pt x="23365" y="36846"/>
                    <a:pt x="11682" y="36846"/>
                    <a:pt x="0" y="35947"/>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7" name="Freeform: Shape 26" descr="Coins with solid fill">
              <a:extLst>
                <a:ext uri="{FF2B5EF4-FFF2-40B4-BE49-F238E27FC236}">
                  <a16:creationId xmlns:a16="http://schemas.microsoft.com/office/drawing/2014/main" id="{03B6753E-8C20-D507-919F-4FDF64007ED5}"/>
                </a:ext>
              </a:extLst>
            </p:cNvPr>
            <p:cNvSpPr>
              <a:spLocks noChangeAspect="1"/>
            </p:cNvSpPr>
            <p:nvPr/>
          </p:nvSpPr>
          <p:spPr>
            <a:xfrm>
              <a:off x="11317809" y="424493"/>
              <a:ext cx="35947" cy="37745"/>
            </a:xfrm>
            <a:custGeom>
              <a:avLst/>
              <a:gdLst>
                <a:gd name="connsiteX0" fmla="*/ 35947 w 35947"/>
                <a:gd name="connsiteY0" fmla="*/ 0 h 37745"/>
                <a:gd name="connsiteX1" fmla="*/ 35947 w 35947"/>
                <a:gd name="connsiteY1" fmla="*/ 35947 h 37745"/>
                <a:gd name="connsiteX2" fmla="*/ 0 w 35947"/>
                <a:gd name="connsiteY2" fmla="*/ 37745 h 37745"/>
                <a:gd name="connsiteX3" fmla="*/ 0 w 35947"/>
                <a:gd name="connsiteY3" fmla="*/ 1797 h 37745"/>
                <a:gd name="connsiteX4" fmla="*/ 35947 w 35947"/>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37745">
                  <a:moveTo>
                    <a:pt x="35947" y="0"/>
                  </a:moveTo>
                  <a:lnTo>
                    <a:pt x="35947" y="35947"/>
                  </a:lnTo>
                  <a:cubicBezTo>
                    <a:pt x="24264" y="36846"/>
                    <a:pt x="12581" y="36846"/>
                    <a:pt x="0" y="37745"/>
                  </a:cubicBezTo>
                  <a:lnTo>
                    <a:pt x="0" y="1797"/>
                  </a:lnTo>
                  <a:cubicBezTo>
                    <a:pt x="10784" y="1797"/>
                    <a:pt x="23366" y="899"/>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6" name="Freeform: Shape 25" descr="Coins with solid fill">
              <a:extLst>
                <a:ext uri="{FF2B5EF4-FFF2-40B4-BE49-F238E27FC236}">
                  <a16:creationId xmlns:a16="http://schemas.microsoft.com/office/drawing/2014/main" id="{161193B4-98C6-35CF-F61D-6E8D2232AFE8}"/>
                </a:ext>
              </a:extLst>
            </p:cNvPr>
            <p:cNvSpPr>
              <a:spLocks noChangeAspect="1"/>
            </p:cNvSpPr>
            <p:nvPr/>
          </p:nvSpPr>
          <p:spPr>
            <a:xfrm>
              <a:off x="11317808" y="516159"/>
              <a:ext cx="395422" cy="107842"/>
            </a:xfrm>
            <a:custGeom>
              <a:avLst/>
              <a:gdLst>
                <a:gd name="connsiteX0" fmla="*/ 197711 w 395422"/>
                <a:gd name="connsiteY0" fmla="*/ 0 h 107842"/>
                <a:gd name="connsiteX1" fmla="*/ 395422 w 395422"/>
                <a:gd name="connsiteY1" fmla="*/ 53921 h 107842"/>
                <a:gd name="connsiteX2" fmla="*/ 197711 w 395422"/>
                <a:gd name="connsiteY2" fmla="*/ 107842 h 107842"/>
                <a:gd name="connsiteX3" fmla="*/ 0 w 395422"/>
                <a:gd name="connsiteY3" fmla="*/ 53921 h 107842"/>
                <a:gd name="connsiteX4" fmla="*/ 197711 w 395422"/>
                <a:gd name="connsiteY4" fmla="*/ 0 h 107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422" h="107842">
                  <a:moveTo>
                    <a:pt x="197711" y="0"/>
                  </a:moveTo>
                  <a:cubicBezTo>
                    <a:pt x="307350" y="0"/>
                    <a:pt x="395422" y="24265"/>
                    <a:pt x="395422" y="53921"/>
                  </a:cubicBezTo>
                  <a:cubicBezTo>
                    <a:pt x="395422" y="83578"/>
                    <a:pt x="307350" y="107842"/>
                    <a:pt x="197711" y="107842"/>
                  </a:cubicBezTo>
                  <a:cubicBezTo>
                    <a:pt x="88071" y="107842"/>
                    <a:pt x="0" y="83578"/>
                    <a:pt x="0" y="53921"/>
                  </a:cubicBezTo>
                  <a:cubicBezTo>
                    <a:pt x="0" y="24265"/>
                    <a:pt x="88071" y="0"/>
                    <a:pt x="197711"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5" name="Freeform: Shape 24" descr="Coins with solid fill">
              <a:extLst>
                <a:ext uri="{FF2B5EF4-FFF2-40B4-BE49-F238E27FC236}">
                  <a16:creationId xmlns:a16="http://schemas.microsoft.com/office/drawing/2014/main" id="{24BC8EE0-49FC-822D-5B58-F858E1917D39}"/>
                </a:ext>
              </a:extLst>
            </p:cNvPr>
            <p:cNvSpPr>
              <a:spLocks noChangeAspect="1"/>
            </p:cNvSpPr>
            <p:nvPr/>
          </p:nvSpPr>
          <p:spPr>
            <a:xfrm>
              <a:off x="11138072" y="526943"/>
              <a:ext cx="35947" cy="46732"/>
            </a:xfrm>
            <a:custGeom>
              <a:avLst/>
              <a:gdLst>
                <a:gd name="connsiteX0" fmla="*/ 0 w 35947"/>
                <a:gd name="connsiteY0" fmla="*/ 0 h 46732"/>
                <a:gd name="connsiteX1" fmla="*/ 35947 w 35947"/>
                <a:gd name="connsiteY1" fmla="*/ 13481 h 46732"/>
                <a:gd name="connsiteX2" fmla="*/ 35947 w 35947"/>
                <a:gd name="connsiteY2" fmla="*/ 46732 h 46732"/>
                <a:gd name="connsiteX3" fmla="*/ 0 w 35947"/>
                <a:gd name="connsiteY3" fmla="*/ 16176 h 46732"/>
                <a:gd name="connsiteX4" fmla="*/ 0 w 35947"/>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6732">
                  <a:moveTo>
                    <a:pt x="0" y="0"/>
                  </a:moveTo>
                  <a:cubicBezTo>
                    <a:pt x="10784" y="5392"/>
                    <a:pt x="22466" y="9886"/>
                    <a:pt x="35947" y="13481"/>
                  </a:cubicBezTo>
                  <a:lnTo>
                    <a:pt x="35947" y="46732"/>
                  </a:lnTo>
                  <a:cubicBezTo>
                    <a:pt x="13480" y="38644"/>
                    <a:pt x="0" y="27860"/>
                    <a:pt x="0" y="16176"/>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4" name="Freeform: Shape 23" descr="Coins with solid fill">
              <a:extLst>
                <a:ext uri="{FF2B5EF4-FFF2-40B4-BE49-F238E27FC236}">
                  <a16:creationId xmlns:a16="http://schemas.microsoft.com/office/drawing/2014/main" id="{2427C946-9424-890F-BBF1-7D3B2C753202}"/>
                </a:ext>
              </a:extLst>
            </p:cNvPr>
            <p:cNvSpPr>
              <a:spLocks noChangeAspect="1"/>
            </p:cNvSpPr>
            <p:nvPr/>
          </p:nvSpPr>
          <p:spPr>
            <a:xfrm>
              <a:off x="11209967" y="550309"/>
              <a:ext cx="35947" cy="41340"/>
            </a:xfrm>
            <a:custGeom>
              <a:avLst/>
              <a:gdLst>
                <a:gd name="connsiteX0" fmla="*/ 0 w 35947"/>
                <a:gd name="connsiteY0" fmla="*/ 0 h 41340"/>
                <a:gd name="connsiteX1" fmla="*/ 35947 w 35947"/>
                <a:gd name="connsiteY1" fmla="*/ 5392 h 41340"/>
                <a:gd name="connsiteX2" fmla="*/ 35947 w 35947"/>
                <a:gd name="connsiteY2" fmla="*/ 41340 h 41340"/>
                <a:gd name="connsiteX3" fmla="*/ 0 w 35947"/>
                <a:gd name="connsiteY3" fmla="*/ 35049 h 41340"/>
                <a:gd name="connsiteX4" fmla="*/ 0 w 35947"/>
                <a:gd name="connsiteY4" fmla="*/ 0 h 41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1340">
                  <a:moveTo>
                    <a:pt x="0" y="0"/>
                  </a:moveTo>
                  <a:cubicBezTo>
                    <a:pt x="11682" y="1797"/>
                    <a:pt x="23365" y="4494"/>
                    <a:pt x="35947" y="5392"/>
                  </a:cubicBezTo>
                  <a:lnTo>
                    <a:pt x="35947" y="41340"/>
                  </a:lnTo>
                  <a:cubicBezTo>
                    <a:pt x="23365" y="39542"/>
                    <a:pt x="10784" y="37745"/>
                    <a:pt x="0" y="35049"/>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3" name="Freeform: Shape 22" descr="Coins with solid fill">
              <a:extLst>
                <a:ext uri="{FF2B5EF4-FFF2-40B4-BE49-F238E27FC236}">
                  <a16:creationId xmlns:a16="http://schemas.microsoft.com/office/drawing/2014/main" id="{C9DC6EFC-BE1D-62A9-AF09-3ED44953E1E9}"/>
                </a:ext>
              </a:extLst>
            </p:cNvPr>
            <p:cNvSpPr>
              <a:spLocks noChangeAspect="1"/>
            </p:cNvSpPr>
            <p:nvPr/>
          </p:nvSpPr>
          <p:spPr>
            <a:xfrm>
              <a:off x="11102123" y="625799"/>
              <a:ext cx="35948" cy="46731"/>
            </a:xfrm>
            <a:custGeom>
              <a:avLst/>
              <a:gdLst>
                <a:gd name="connsiteX0" fmla="*/ 0 w 35948"/>
                <a:gd name="connsiteY0" fmla="*/ 0 h 46731"/>
                <a:gd name="connsiteX1" fmla="*/ 35948 w 35948"/>
                <a:gd name="connsiteY1" fmla="*/ 13480 h 46731"/>
                <a:gd name="connsiteX2" fmla="*/ 35948 w 35948"/>
                <a:gd name="connsiteY2" fmla="*/ 46731 h 46731"/>
                <a:gd name="connsiteX3" fmla="*/ 0 w 35948"/>
                <a:gd name="connsiteY3" fmla="*/ 16176 h 46731"/>
                <a:gd name="connsiteX4" fmla="*/ 0 w 35948"/>
                <a:gd name="connsiteY4" fmla="*/ 0 h 46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6731">
                  <a:moveTo>
                    <a:pt x="0" y="0"/>
                  </a:moveTo>
                  <a:cubicBezTo>
                    <a:pt x="10785" y="5392"/>
                    <a:pt x="22467" y="9886"/>
                    <a:pt x="35948" y="13480"/>
                  </a:cubicBezTo>
                  <a:lnTo>
                    <a:pt x="35948" y="46731"/>
                  </a:lnTo>
                  <a:cubicBezTo>
                    <a:pt x="13480" y="37745"/>
                    <a:pt x="0" y="26960"/>
                    <a:pt x="0" y="16176"/>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2" name="Freeform: Shape 21" descr="Coins with solid fill">
              <a:extLst>
                <a:ext uri="{FF2B5EF4-FFF2-40B4-BE49-F238E27FC236}">
                  <a16:creationId xmlns:a16="http://schemas.microsoft.com/office/drawing/2014/main" id="{5C5C8F7D-DB0F-61DF-AB63-F2A475711772}"/>
                </a:ext>
              </a:extLst>
            </p:cNvPr>
            <p:cNvSpPr>
              <a:spLocks noChangeAspect="1"/>
            </p:cNvSpPr>
            <p:nvPr/>
          </p:nvSpPr>
          <p:spPr>
            <a:xfrm>
              <a:off x="11317809" y="643772"/>
              <a:ext cx="35947" cy="46732"/>
            </a:xfrm>
            <a:custGeom>
              <a:avLst/>
              <a:gdLst>
                <a:gd name="connsiteX0" fmla="*/ 0 w 35947"/>
                <a:gd name="connsiteY0" fmla="*/ 0 h 46732"/>
                <a:gd name="connsiteX1" fmla="*/ 35947 w 35947"/>
                <a:gd name="connsiteY1" fmla="*/ 13481 h 46732"/>
                <a:gd name="connsiteX2" fmla="*/ 35947 w 35947"/>
                <a:gd name="connsiteY2" fmla="*/ 46732 h 46732"/>
                <a:gd name="connsiteX3" fmla="*/ 0 w 35947"/>
                <a:gd name="connsiteY3" fmla="*/ 16177 h 46732"/>
                <a:gd name="connsiteX4" fmla="*/ 0 w 35947"/>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6732">
                  <a:moveTo>
                    <a:pt x="0" y="0"/>
                  </a:moveTo>
                  <a:cubicBezTo>
                    <a:pt x="10784" y="5393"/>
                    <a:pt x="22466" y="9886"/>
                    <a:pt x="35947" y="13481"/>
                  </a:cubicBezTo>
                  <a:lnTo>
                    <a:pt x="35947" y="46732"/>
                  </a:lnTo>
                  <a:cubicBezTo>
                    <a:pt x="13480" y="37745"/>
                    <a:pt x="0" y="26961"/>
                    <a:pt x="0" y="16177"/>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1" name="Freeform: Shape 20" descr="Coins with solid fill">
              <a:extLst>
                <a:ext uri="{FF2B5EF4-FFF2-40B4-BE49-F238E27FC236}">
                  <a16:creationId xmlns:a16="http://schemas.microsoft.com/office/drawing/2014/main" id="{89BFB828-46AF-E79B-F504-444F6F8A08CD}"/>
                </a:ext>
              </a:extLst>
            </p:cNvPr>
            <p:cNvSpPr>
              <a:spLocks noChangeAspect="1"/>
            </p:cNvSpPr>
            <p:nvPr/>
          </p:nvSpPr>
          <p:spPr>
            <a:xfrm>
              <a:off x="11677282" y="643772"/>
              <a:ext cx="35948" cy="46732"/>
            </a:xfrm>
            <a:custGeom>
              <a:avLst/>
              <a:gdLst>
                <a:gd name="connsiteX0" fmla="*/ 35948 w 35948"/>
                <a:gd name="connsiteY0" fmla="*/ 0 h 46732"/>
                <a:gd name="connsiteX1" fmla="*/ 35948 w 35948"/>
                <a:gd name="connsiteY1" fmla="*/ 16177 h 46732"/>
                <a:gd name="connsiteX2" fmla="*/ 0 w 35948"/>
                <a:gd name="connsiteY2" fmla="*/ 46732 h 46732"/>
                <a:gd name="connsiteX3" fmla="*/ 0 w 35948"/>
                <a:gd name="connsiteY3" fmla="*/ 14379 h 46732"/>
                <a:gd name="connsiteX4" fmla="*/ 35948 w 35948"/>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6732">
                  <a:moveTo>
                    <a:pt x="35948" y="0"/>
                  </a:moveTo>
                  <a:lnTo>
                    <a:pt x="35948" y="16177"/>
                  </a:lnTo>
                  <a:cubicBezTo>
                    <a:pt x="35948" y="27860"/>
                    <a:pt x="22467" y="38644"/>
                    <a:pt x="0" y="46732"/>
                  </a:cubicBezTo>
                  <a:lnTo>
                    <a:pt x="0" y="14379"/>
                  </a:lnTo>
                  <a:cubicBezTo>
                    <a:pt x="12582" y="10785"/>
                    <a:pt x="25163" y="5393"/>
                    <a:pt x="35948"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0" name="Freeform: Shape 19" descr="Coins with solid fill">
              <a:extLst>
                <a:ext uri="{FF2B5EF4-FFF2-40B4-BE49-F238E27FC236}">
                  <a16:creationId xmlns:a16="http://schemas.microsoft.com/office/drawing/2014/main" id="{C5C28A83-E277-45ED-2695-DBDECF324F84}"/>
                </a:ext>
              </a:extLst>
            </p:cNvPr>
            <p:cNvSpPr>
              <a:spLocks noChangeAspect="1"/>
            </p:cNvSpPr>
            <p:nvPr/>
          </p:nvSpPr>
          <p:spPr>
            <a:xfrm>
              <a:off x="11174018" y="648266"/>
              <a:ext cx="35948" cy="41340"/>
            </a:xfrm>
            <a:custGeom>
              <a:avLst/>
              <a:gdLst>
                <a:gd name="connsiteX0" fmla="*/ 0 w 35948"/>
                <a:gd name="connsiteY0" fmla="*/ 0 h 41340"/>
                <a:gd name="connsiteX1" fmla="*/ 35948 w 35948"/>
                <a:gd name="connsiteY1" fmla="*/ 5392 h 41340"/>
                <a:gd name="connsiteX2" fmla="*/ 35948 w 35948"/>
                <a:gd name="connsiteY2" fmla="*/ 41340 h 41340"/>
                <a:gd name="connsiteX3" fmla="*/ 0 w 35948"/>
                <a:gd name="connsiteY3" fmla="*/ 35049 h 41340"/>
                <a:gd name="connsiteX4" fmla="*/ 0 w 35948"/>
                <a:gd name="connsiteY4" fmla="*/ 0 h 41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1340">
                  <a:moveTo>
                    <a:pt x="0" y="0"/>
                  </a:moveTo>
                  <a:cubicBezTo>
                    <a:pt x="11683" y="1798"/>
                    <a:pt x="23366" y="4493"/>
                    <a:pt x="35948" y="5392"/>
                  </a:cubicBezTo>
                  <a:lnTo>
                    <a:pt x="35948" y="41340"/>
                  </a:lnTo>
                  <a:cubicBezTo>
                    <a:pt x="23366" y="39543"/>
                    <a:pt x="10784" y="37745"/>
                    <a:pt x="0" y="35049"/>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19" name="Freeform: Shape 18" descr="Coins with solid fill">
              <a:extLst>
                <a:ext uri="{FF2B5EF4-FFF2-40B4-BE49-F238E27FC236}">
                  <a16:creationId xmlns:a16="http://schemas.microsoft.com/office/drawing/2014/main" id="{1B964D97-DF56-F08F-529E-8889180E64DF}"/>
                </a:ext>
              </a:extLst>
            </p:cNvPr>
            <p:cNvSpPr>
              <a:spLocks noChangeAspect="1"/>
            </p:cNvSpPr>
            <p:nvPr/>
          </p:nvSpPr>
          <p:spPr>
            <a:xfrm>
              <a:off x="11245914" y="658151"/>
              <a:ext cx="26961" cy="36847"/>
            </a:xfrm>
            <a:custGeom>
              <a:avLst/>
              <a:gdLst>
                <a:gd name="connsiteX0" fmla="*/ 0 w 26961"/>
                <a:gd name="connsiteY0" fmla="*/ 0 h 36847"/>
                <a:gd name="connsiteX1" fmla="*/ 17974 w 26961"/>
                <a:gd name="connsiteY1" fmla="*/ 900 h 36847"/>
                <a:gd name="connsiteX2" fmla="*/ 17974 w 26961"/>
                <a:gd name="connsiteY2" fmla="*/ 1798 h 36847"/>
                <a:gd name="connsiteX3" fmla="*/ 26961 w 26961"/>
                <a:gd name="connsiteY3" fmla="*/ 36847 h 36847"/>
                <a:gd name="connsiteX4" fmla="*/ 0 w 26961"/>
                <a:gd name="connsiteY4" fmla="*/ 35049 h 36847"/>
                <a:gd name="connsiteX5" fmla="*/ 0 w 26961"/>
                <a:gd name="connsiteY5" fmla="*/ 0 h 3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61" h="36847">
                  <a:moveTo>
                    <a:pt x="0" y="0"/>
                  </a:moveTo>
                  <a:cubicBezTo>
                    <a:pt x="6290" y="0"/>
                    <a:pt x="11682" y="900"/>
                    <a:pt x="17974" y="900"/>
                  </a:cubicBezTo>
                  <a:lnTo>
                    <a:pt x="17974" y="1798"/>
                  </a:lnTo>
                  <a:cubicBezTo>
                    <a:pt x="17974" y="14379"/>
                    <a:pt x="20669" y="26961"/>
                    <a:pt x="26961" y="36847"/>
                  </a:cubicBezTo>
                  <a:cubicBezTo>
                    <a:pt x="17974" y="36847"/>
                    <a:pt x="8987" y="35948"/>
                    <a:pt x="0" y="35049"/>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18" name="Freeform: Shape 17" descr="Coins with solid fill">
              <a:extLst>
                <a:ext uri="{FF2B5EF4-FFF2-40B4-BE49-F238E27FC236}">
                  <a16:creationId xmlns:a16="http://schemas.microsoft.com/office/drawing/2014/main" id="{59EC4581-C5D6-85B5-0970-11BD1EA6ED69}"/>
                </a:ext>
              </a:extLst>
            </p:cNvPr>
            <p:cNvSpPr>
              <a:spLocks noChangeAspect="1"/>
            </p:cNvSpPr>
            <p:nvPr/>
          </p:nvSpPr>
          <p:spPr>
            <a:xfrm>
              <a:off x="11389704" y="666240"/>
              <a:ext cx="35947" cy="41340"/>
            </a:xfrm>
            <a:custGeom>
              <a:avLst/>
              <a:gdLst>
                <a:gd name="connsiteX0" fmla="*/ 0 w 35947"/>
                <a:gd name="connsiteY0" fmla="*/ 0 h 41340"/>
                <a:gd name="connsiteX1" fmla="*/ 35947 w 35947"/>
                <a:gd name="connsiteY1" fmla="*/ 5392 h 41340"/>
                <a:gd name="connsiteX2" fmla="*/ 35947 w 35947"/>
                <a:gd name="connsiteY2" fmla="*/ 41340 h 41340"/>
                <a:gd name="connsiteX3" fmla="*/ 0 w 35947"/>
                <a:gd name="connsiteY3" fmla="*/ 35048 h 41340"/>
                <a:gd name="connsiteX4" fmla="*/ 0 w 35947"/>
                <a:gd name="connsiteY4" fmla="*/ 0 h 41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1340">
                  <a:moveTo>
                    <a:pt x="0" y="0"/>
                  </a:moveTo>
                  <a:cubicBezTo>
                    <a:pt x="11682" y="1797"/>
                    <a:pt x="23365" y="4493"/>
                    <a:pt x="35947" y="5392"/>
                  </a:cubicBezTo>
                  <a:lnTo>
                    <a:pt x="35947" y="41340"/>
                  </a:lnTo>
                  <a:cubicBezTo>
                    <a:pt x="23365" y="39542"/>
                    <a:pt x="10784" y="37745"/>
                    <a:pt x="0" y="35048"/>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17" name="Freeform: Shape 16" descr="Coins with solid fill">
              <a:extLst>
                <a:ext uri="{FF2B5EF4-FFF2-40B4-BE49-F238E27FC236}">
                  <a16:creationId xmlns:a16="http://schemas.microsoft.com/office/drawing/2014/main" id="{B20648B9-E0EE-2FF3-EB38-02583A3D7652}"/>
                </a:ext>
              </a:extLst>
            </p:cNvPr>
            <p:cNvSpPr>
              <a:spLocks noChangeAspect="1"/>
            </p:cNvSpPr>
            <p:nvPr/>
          </p:nvSpPr>
          <p:spPr>
            <a:xfrm>
              <a:off x="11605387" y="667138"/>
              <a:ext cx="35948" cy="40442"/>
            </a:xfrm>
            <a:custGeom>
              <a:avLst/>
              <a:gdLst>
                <a:gd name="connsiteX0" fmla="*/ 35948 w 35948"/>
                <a:gd name="connsiteY0" fmla="*/ 0 h 40442"/>
                <a:gd name="connsiteX1" fmla="*/ 35948 w 35948"/>
                <a:gd name="connsiteY1" fmla="*/ 34150 h 40442"/>
                <a:gd name="connsiteX2" fmla="*/ 0 w 35948"/>
                <a:gd name="connsiteY2" fmla="*/ 40442 h 40442"/>
                <a:gd name="connsiteX3" fmla="*/ 0 w 35948"/>
                <a:gd name="connsiteY3" fmla="*/ 5392 h 40442"/>
                <a:gd name="connsiteX4" fmla="*/ 35948 w 35948"/>
                <a:gd name="connsiteY4" fmla="*/ 0 h 40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0442">
                  <a:moveTo>
                    <a:pt x="35948" y="0"/>
                  </a:moveTo>
                  <a:lnTo>
                    <a:pt x="35948" y="34150"/>
                  </a:lnTo>
                  <a:cubicBezTo>
                    <a:pt x="25163" y="36847"/>
                    <a:pt x="12582" y="38644"/>
                    <a:pt x="0" y="40442"/>
                  </a:cubicBezTo>
                  <a:lnTo>
                    <a:pt x="0" y="5392"/>
                  </a:lnTo>
                  <a:cubicBezTo>
                    <a:pt x="11683" y="3595"/>
                    <a:pt x="24264" y="1798"/>
                    <a:pt x="35948"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16" name="Freeform: Shape 15" descr="Coins with solid fill">
              <a:extLst>
                <a:ext uri="{FF2B5EF4-FFF2-40B4-BE49-F238E27FC236}">
                  <a16:creationId xmlns:a16="http://schemas.microsoft.com/office/drawing/2014/main" id="{56251E47-1142-272B-928C-63CE9E5C4F21}"/>
                </a:ext>
              </a:extLst>
            </p:cNvPr>
            <p:cNvSpPr>
              <a:spLocks noChangeAspect="1"/>
            </p:cNvSpPr>
            <p:nvPr/>
          </p:nvSpPr>
          <p:spPr>
            <a:xfrm>
              <a:off x="11461599" y="676125"/>
              <a:ext cx="35947" cy="37745"/>
            </a:xfrm>
            <a:custGeom>
              <a:avLst/>
              <a:gdLst>
                <a:gd name="connsiteX0" fmla="*/ 0 w 35947"/>
                <a:gd name="connsiteY0" fmla="*/ 0 h 37745"/>
                <a:gd name="connsiteX1" fmla="*/ 35947 w 35947"/>
                <a:gd name="connsiteY1" fmla="*/ 1798 h 37745"/>
                <a:gd name="connsiteX2" fmla="*/ 35947 w 35947"/>
                <a:gd name="connsiteY2" fmla="*/ 37745 h 37745"/>
                <a:gd name="connsiteX3" fmla="*/ 0 w 35947"/>
                <a:gd name="connsiteY3" fmla="*/ 35948 h 37745"/>
                <a:gd name="connsiteX4" fmla="*/ 0 w 35947"/>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37745">
                  <a:moveTo>
                    <a:pt x="0" y="0"/>
                  </a:moveTo>
                  <a:cubicBezTo>
                    <a:pt x="11682" y="899"/>
                    <a:pt x="23365" y="1798"/>
                    <a:pt x="35947" y="1798"/>
                  </a:cubicBezTo>
                  <a:lnTo>
                    <a:pt x="35947" y="37745"/>
                  </a:lnTo>
                  <a:cubicBezTo>
                    <a:pt x="23365" y="37745"/>
                    <a:pt x="11682" y="36847"/>
                    <a:pt x="0" y="35948"/>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15" name="Freeform: Shape 14" descr="Coins with solid fill">
              <a:extLst>
                <a:ext uri="{FF2B5EF4-FFF2-40B4-BE49-F238E27FC236}">
                  <a16:creationId xmlns:a16="http://schemas.microsoft.com/office/drawing/2014/main" id="{2CFBA400-EF38-54F3-8C47-C2C89978642C}"/>
                </a:ext>
              </a:extLst>
            </p:cNvPr>
            <p:cNvSpPr>
              <a:spLocks noChangeAspect="1"/>
            </p:cNvSpPr>
            <p:nvPr/>
          </p:nvSpPr>
          <p:spPr>
            <a:xfrm>
              <a:off x="11533492" y="676125"/>
              <a:ext cx="35948" cy="37745"/>
            </a:xfrm>
            <a:custGeom>
              <a:avLst/>
              <a:gdLst>
                <a:gd name="connsiteX0" fmla="*/ 35948 w 35948"/>
                <a:gd name="connsiteY0" fmla="*/ 0 h 37745"/>
                <a:gd name="connsiteX1" fmla="*/ 35948 w 35948"/>
                <a:gd name="connsiteY1" fmla="*/ 35948 h 37745"/>
                <a:gd name="connsiteX2" fmla="*/ 0 w 35948"/>
                <a:gd name="connsiteY2" fmla="*/ 37745 h 37745"/>
                <a:gd name="connsiteX3" fmla="*/ 0 w 35948"/>
                <a:gd name="connsiteY3" fmla="*/ 1798 h 37745"/>
                <a:gd name="connsiteX4" fmla="*/ 35948 w 35948"/>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37745">
                  <a:moveTo>
                    <a:pt x="35948" y="0"/>
                  </a:moveTo>
                  <a:lnTo>
                    <a:pt x="35948" y="35948"/>
                  </a:lnTo>
                  <a:cubicBezTo>
                    <a:pt x="24264" y="36847"/>
                    <a:pt x="12582" y="36847"/>
                    <a:pt x="0" y="37745"/>
                  </a:cubicBezTo>
                  <a:lnTo>
                    <a:pt x="0" y="1798"/>
                  </a:lnTo>
                  <a:cubicBezTo>
                    <a:pt x="10785" y="1798"/>
                    <a:pt x="23366" y="899"/>
                    <a:pt x="35948"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14" name="Freeform: Shape 13" descr="Coins with solid fill">
              <a:extLst>
                <a:ext uri="{FF2B5EF4-FFF2-40B4-BE49-F238E27FC236}">
                  <a16:creationId xmlns:a16="http://schemas.microsoft.com/office/drawing/2014/main" id="{034BA29B-E0F2-F362-33CC-E454C7BB10F9}"/>
                </a:ext>
              </a:extLst>
            </p:cNvPr>
            <p:cNvSpPr>
              <a:spLocks noChangeAspect="1"/>
            </p:cNvSpPr>
            <p:nvPr/>
          </p:nvSpPr>
          <p:spPr>
            <a:xfrm>
              <a:off x="11713231" y="733641"/>
              <a:ext cx="35947" cy="46732"/>
            </a:xfrm>
            <a:custGeom>
              <a:avLst/>
              <a:gdLst>
                <a:gd name="connsiteX0" fmla="*/ 35947 w 35947"/>
                <a:gd name="connsiteY0" fmla="*/ 0 h 46732"/>
                <a:gd name="connsiteX1" fmla="*/ 35947 w 35947"/>
                <a:gd name="connsiteY1" fmla="*/ 16177 h 46732"/>
                <a:gd name="connsiteX2" fmla="*/ 0 w 35947"/>
                <a:gd name="connsiteY2" fmla="*/ 46732 h 46732"/>
                <a:gd name="connsiteX3" fmla="*/ 0 w 35947"/>
                <a:gd name="connsiteY3" fmla="*/ 14379 h 46732"/>
                <a:gd name="connsiteX4" fmla="*/ 35947 w 35947"/>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6732">
                  <a:moveTo>
                    <a:pt x="35947" y="0"/>
                  </a:moveTo>
                  <a:lnTo>
                    <a:pt x="35947" y="16177"/>
                  </a:lnTo>
                  <a:cubicBezTo>
                    <a:pt x="35947" y="27860"/>
                    <a:pt x="22466" y="38644"/>
                    <a:pt x="0" y="46732"/>
                  </a:cubicBezTo>
                  <a:lnTo>
                    <a:pt x="0" y="14379"/>
                  </a:lnTo>
                  <a:cubicBezTo>
                    <a:pt x="12581" y="10784"/>
                    <a:pt x="25163" y="5392"/>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13" name="Freeform: Shape 12" descr="Coins with solid fill">
              <a:extLst>
                <a:ext uri="{FF2B5EF4-FFF2-40B4-BE49-F238E27FC236}">
                  <a16:creationId xmlns:a16="http://schemas.microsoft.com/office/drawing/2014/main" id="{054C10C4-B6E8-70E9-2E67-1D8B01C0CDF5}"/>
                </a:ext>
              </a:extLst>
            </p:cNvPr>
            <p:cNvSpPr>
              <a:spLocks noChangeAspect="1"/>
            </p:cNvSpPr>
            <p:nvPr/>
          </p:nvSpPr>
          <p:spPr>
            <a:xfrm>
              <a:off x="11353755" y="748020"/>
              <a:ext cx="35948" cy="32353"/>
            </a:xfrm>
            <a:custGeom>
              <a:avLst/>
              <a:gdLst>
                <a:gd name="connsiteX0" fmla="*/ 0 w 35948"/>
                <a:gd name="connsiteY0" fmla="*/ 0 h 32353"/>
                <a:gd name="connsiteX1" fmla="*/ 898 w 35948"/>
                <a:gd name="connsiteY1" fmla="*/ 0 h 32353"/>
                <a:gd name="connsiteX2" fmla="*/ 8088 w 35948"/>
                <a:gd name="connsiteY2" fmla="*/ 1798 h 32353"/>
                <a:gd name="connsiteX3" fmla="*/ 35948 w 35948"/>
                <a:gd name="connsiteY3" fmla="*/ 8089 h 32353"/>
                <a:gd name="connsiteX4" fmla="*/ 35948 w 35948"/>
                <a:gd name="connsiteY4" fmla="*/ 32353 h 32353"/>
                <a:gd name="connsiteX5" fmla="*/ 0 w 35948"/>
                <a:gd name="connsiteY5" fmla="*/ 1798 h 32353"/>
                <a:gd name="connsiteX6" fmla="*/ 0 w 35948"/>
                <a:gd name="connsiteY6" fmla="*/ 0 h 3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48" h="32353">
                  <a:moveTo>
                    <a:pt x="0" y="0"/>
                  </a:moveTo>
                  <a:cubicBezTo>
                    <a:pt x="0" y="0"/>
                    <a:pt x="0" y="0"/>
                    <a:pt x="898" y="0"/>
                  </a:cubicBezTo>
                  <a:cubicBezTo>
                    <a:pt x="3595" y="899"/>
                    <a:pt x="5392" y="1798"/>
                    <a:pt x="8088" y="1798"/>
                  </a:cubicBezTo>
                  <a:cubicBezTo>
                    <a:pt x="17075" y="4494"/>
                    <a:pt x="26062" y="6291"/>
                    <a:pt x="35948" y="8089"/>
                  </a:cubicBezTo>
                  <a:lnTo>
                    <a:pt x="35948" y="32353"/>
                  </a:lnTo>
                  <a:cubicBezTo>
                    <a:pt x="13480" y="23366"/>
                    <a:pt x="0" y="12582"/>
                    <a:pt x="0" y="1798"/>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12" name="Freeform: Shape 11" descr="Coins with solid fill">
              <a:extLst>
                <a:ext uri="{FF2B5EF4-FFF2-40B4-BE49-F238E27FC236}">
                  <a16:creationId xmlns:a16="http://schemas.microsoft.com/office/drawing/2014/main" id="{AE356CBA-3466-5617-1FCB-D534C2577A49}"/>
                </a:ext>
              </a:extLst>
            </p:cNvPr>
            <p:cNvSpPr>
              <a:spLocks noChangeAspect="1"/>
            </p:cNvSpPr>
            <p:nvPr/>
          </p:nvSpPr>
          <p:spPr>
            <a:xfrm>
              <a:off x="11641336" y="757007"/>
              <a:ext cx="35947" cy="40441"/>
            </a:xfrm>
            <a:custGeom>
              <a:avLst/>
              <a:gdLst>
                <a:gd name="connsiteX0" fmla="*/ 35947 w 35947"/>
                <a:gd name="connsiteY0" fmla="*/ 0 h 40441"/>
                <a:gd name="connsiteX1" fmla="*/ 35947 w 35947"/>
                <a:gd name="connsiteY1" fmla="*/ 34150 h 40441"/>
                <a:gd name="connsiteX2" fmla="*/ 0 w 35947"/>
                <a:gd name="connsiteY2" fmla="*/ 40441 h 40441"/>
                <a:gd name="connsiteX3" fmla="*/ 0 w 35947"/>
                <a:gd name="connsiteY3" fmla="*/ 5392 h 40441"/>
                <a:gd name="connsiteX4" fmla="*/ 35947 w 35947"/>
                <a:gd name="connsiteY4" fmla="*/ 0 h 4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0441">
                  <a:moveTo>
                    <a:pt x="35947" y="0"/>
                  </a:moveTo>
                  <a:lnTo>
                    <a:pt x="35947" y="34150"/>
                  </a:lnTo>
                  <a:cubicBezTo>
                    <a:pt x="25163" y="36847"/>
                    <a:pt x="12581" y="38644"/>
                    <a:pt x="0" y="40441"/>
                  </a:cubicBezTo>
                  <a:lnTo>
                    <a:pt x="0" y="5392"/>
                  </a:lnTo>
                  <a:cubicBezTo>
                    <a:pt x="11682" y="3595"/>
                    <a:pt x="24264" y="1797"/>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11" name="Freeform: Shape 10" descr="Coins with solid fill">
              <a:extLst>
                <a:ext uri="{FF2B5EF4-FFF2-40B4-BE49-F238E27FC236}">
                  <a16:creationId xmlns:a16="http://schemas.microsoft.com/office/drawing/2014/main" id="{2629CBB9-AD77-03DB-8B2E-8FD0B2C2B628}"/>
                </a:ext>
              </a:extLst>
            </p:cNvPr>
            <p:cNvSpPr>
              <a:spLocks noChangeAspect="1"/>
            </p:cNvSpPr>
            <p:nvPr/>
          </p:nvSpPr>
          <p:spPr>
            <a:xfrm>
              <a:off x="11425650" y="762399"/>
              <a:ext cx="35948" cy="35049"/>
            </a:xfrm>
            <a:custGeom>
              <a:avLst/>
              <a:gdLst>
                <a:gd name="connsiteX0" fmla="*/ 0 w 35948"/>
                <a:gd name="connsiteY0" fmla="*/ 0 h 35049"/>
                <a:gd name="connsiteX1" fmla="*/ 35948 w 35948"/>
                <a:gd name="connsiteY1" fmla="*/ 3595 h 35049"/>
                <a:gd name="connsiteX2" fmla="*/ 35948 w 35948"/>
                <a:gd name="connsiteY2" fmla="*/ 35049 h 35049"/>
                <a:gd name="connsiteX3" fmla="*/ 0 w 35948"/>
                <a:gd name="connsiteY3" fmla="*/ 28758 h 35049"/>
                <a:gd name="connsiteX4" fmla="*/ 0 w 35948"/>
                <a:gd name="connsiteY4" fmla="*/ 0 h 3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35049">
                  <a:moveTo>
                    <a:pt x="0" y="0"/>
                  </a:moveTo>
                  <a:cubicBezTo>
                    <a:pt x="11683" y="1798"/>
                    <a:pt x="23366" y="2697"/>
                    <a:pt x="35948" y="3595"/>
                  </a:cubicBezTo>
                  <a:lnTo>
                    <a:pt x="35948" y="35049"/>
                  </a:lnTo>
                  <a:cubicBezTo>
                    <a:pt x="23366" y="33252"/>
                    <a:pt x="10784" y="31455"/>
                    <a:pt x="0" y="28758"/>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10" name="Freeform: Shape 9" descr="Coins with solid fill">
              <a:extLst>
                <a:ext uri="{FF2B5EF4-FFF2-40B4-BE49-F238E27FC236}">
                  <a16:creationId xmlns:a16="http://schemas.microsoft.com/office/drawing/2014/main" id="{ECC1BAD8-8AEA-D1C2-EDD8-BE5858A3148C}"/>
                </a:ext>
              </a:extLst>
            </p:cNvPr>
            <p:cNvSpPr>
              <a:spLocks noChangeAspect="1"/>
            </p:cNvSpPr>
            <p:nvPr/>
          </p:nvSpPr>
          <p:spPr>
            <a:xfrm>
              <a:off x="11569441" y="765994"/>
              <a:ext cx="35947" cy="37745"/>
            </a:xfrm>
            <a:custGeom>
              <a:avLst/>
              <a:gdLst>
                <a:gd name="connsiteX0" fmla="*/ 35947 w 35947"/>
                <a:gd name="connsiteY0" fmla="*/ 0 h 37745"/>
                <a:gd name="connsiteX1" fmla="*/ 35947 w 35947"/>
                <a:gd name="connsiteY1" fmla="*/ 35947 h 37745"/>
                <a:gd name="connsiteX2" fmla="*/ 0 w 35947"/>
                <a:gd name="connsiteY2" fmla="*/ 37745 h 37745"/>
                <a:gd name="connsiteX3" fmla="*/ 0 w 35947"/>
                <a:gd name="connsiteY3" fmla="*/ 1797 h 37745"/>
                <a:gd name="connsiteX4" fmla="*/ 35947 w 35947"/>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37745">
                  <a:moveTo>
                    <a:pt x="35947" y="0"/>
                  </a:moveTo>
                  <a:lnTo>
                    <a:pt x="35947" y="35947"/>
                  </a:lnTo>
                  <a:cubicBezTo>
                    <a:pt x="24264" y="36847"/>
                    <a:pt x="12581" y="37745"/>
                    <a:pt x="0" y="37745"/>
                  </a:cubicBezTo>
                  <a:lnTo>
                    <a:pt x="0" y="1797"/>
                  </a:lnTo>
                  <a:cubicBezTo>
                    <a:pt x="10784" y="1797"/>
                    <a:pt x="23366" y="899"/>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9" name="Freeform: Shape 8" descr="Coins with solid fill">
              <a:extLst>
                <a:ext uri="{FF2B5EF4-FFF2-40B4-BE49-F238E27FC236}">
                  <a16:creationId xmlns:a16="http://schemas.microsoft.com/office/drawing/2014/main" id="{28C06529-98CA-09A2-5F91-3941FCD078B4}"/>
                </a:ext>
              </a:extLst>
            </p:cNvPr>
            <p:cNvSpPr>
              <a:spLocks noChangeAspect="1"/>
            </p:cNvSpPr>
            <p:nvPr/>
          </p:nvSpPr>
          <p:spPr>
            <a:xfrm>
              <a:off x="11497546" y="767791"/>
              <a:ext cx="35947" cy="35948"/>
            </a:xfrm>
            <a:custGeom>
              <a:avLst/>
              <a:gdLst>
                <a:gd name="connsiteX0" fmla="*/ 0 w 35947"/>
                <a:gd name="connsiteY0" fmla="*/ 0 h 35948"/>
                <a:gd name="connsiteX1" fmla="*/ 17974 w 35947"/>
                <a:gd name="connsiteY1" fmla="*/ 0 h 35948"/>
                <a:gd name="connsiteX2" fmla="*/ 35947 w 35947"/>
                <a:gd name="connsiteY2" fmla="*/ 0 h 35948"/>
                <a:gd name="connsiteX3" fmla="*/ 35947 w 35947"/>
                <a:gd name="connsiteY3" fmla="*/ 35948 h 35948"/>
                <a:gd name="connsiteX4" fmla="*/ 0 w 35947"/>
                <a:gd name="connsiteY4" fmla="*/ 34150 h 35948"/>
                <a:gd name="connsiteX5" fmla="*/ 0 w 35947"/>
                <a:gd name="connsiteY5" fmla="*/ 0 h 3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47" h="35948">
                  <a:moveTo>
                    <a:pt x="0" y="0"/>
                  </a:moveTo>
                  <a:cubicBezTo>
                    <a:pt x="6290" y="0"/>
                    <a:pt x="11682" y="0"/>
                    <a:pt x="17974" y="0"/>
                  </a:cubicBezTo>
                  <a:cubicBezTo>
                    <a:pt x="23366" y="0"/>
                    <a:pt x="29656" y="0"/>
                    <a:pt x="35947" y="0"/>
                  </a:cubicBezTo>
                  <a:lnTo>
                    <a:pt x="35947" y="35948"/>
                  </a:lnTo>
                  <a:cubicBezTo>
                    <a:pt x="23366" y="35948"/>
                    <a:pt x="11682" y="35050"/>
                    <a:pt x="0" y="34150"/>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4354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7A9D6-30EF-0354-4BE6-56069F24999B}"/>
              </a:ext>
            </a:extLst>
          </p:cNvPr>
          <p:cNvSpPr>
            <a:spLocks noGrp="1"/>
          </p:cNvSpPr>
          <p:nvPr>
            <p:ph type="title"/>
          </p:nvPr>
        </p:nvSpPr>
        <p:spPr/>
        <p:txBody>
          <a:bodyPr/>
          <a:lstStyle/>
          <a:p>
            <a:r>
              <a:rPr lang="en-GB" dirty="0"/>
              <a:t>Science ITT </a:t>
            </a:r>
            <a:r>
              <a:rPr lang="en-GB" b="0" dirty="0"/>
              <a:t>2017-18 to 2023-24</a:t>
            </a:r>
          </a:p>
        </p:txBody>
      </p:sp>
      <p:pic>
        <p:nvPicPr>
          <p:cNvPr id="4" name="Picture 3">
            <a:extLst>
              <a:ext uri="{FF2B5EF4-FFF2-40B4-BE49-F238E27FC236}">
                <a16:creationId xmlns:a16="http://schemas.microsoft.com/office/drawing/2014/main" id="{DC32C6C9-05EC-A2BA-A252-19D2D48569B2}"/>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r="54292"/>
          <a:stretch/>
        </p:blipFill>
        <p:spPr>
          <a:xfrm>
            <a:off x="8365995" y="837982"/>
            <a:ext cx="3477662" cy="5029636"/>
          </a:xfrm>
          <a:prstGeom prst="rect">
            <a:avLst/>
          </a:prstGeom>
        </p:spPr>
      </p:pic>
      <p:pic>
        <p:nvPicPr>
          <p:cNvPr id="5" name="Picture 4">
            <a:extLst>
              <a:ext uri="{FF2B5EF4-FFF2-40B4-BE49-F238E27FC236}">
                <a16:creationId xmlns:a16="http://schemas.microsoft.com/office/drawing/2014/main" id="{C9B0E8D8-9561-1ABD-848D-1A92ADF6BE9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756232" y="837982"/>
            <a:ext cx="7608467" cy="5029636"/>
          </a:xfrm>
          <a:prstGeom prst="rect">
            <a:avLst/>
          </a:prstGeom>
        </p:spPr>
      </p:pic>
      <p:sp>
        <p:nvSpPr>
          <p:cNvPr id="8" name="Speech Bubble: Rectangle 7">
            <a:extLst>
              <a:ext uri="{FF2B5EF4-FFF2-40B4-BE49-F238E27FC236}">
                <a16:creationId xmlns:a16="http://schemas.microsoft.com/office/drawing/2014/main" id="{3C8FC1C9-8BDB-2BC3-094B-21840EEBB7F4}"/>
              </a:ext>
            </a:extLst>
          </p:cNvPr>
          <p:cNvSpPr/>
          <p:nvPr/>
        </p:nvSpPr>
        <p:spPr bwMode="auto">
          <a:xfrm>
            <a:off x="731838" y="1218979"/>
            <a:ext cx="2678657" cy="794875"/>
          </a:xfrm>
          <a:prstGeom prst="wedgeRectCallout">
            <a:avLst>
              <a:gd name="adj1" fmla="val 64557"/>
              <a:gd name="adj2" fmla="val 48520"/>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144000" rIns="91440" bIns="14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dirty="0">
                <a:latin typeface="Verdana" pitchFamily="34" charset="0"/>
                <a:cs typeface="Arial" charset="0"/>
              </a:rPr>
              <a:t>Target of </a:t>
            </a:r>
            <a:r>
              <a:rPr lang="en-GB" sz="2000" b="1" dirty="0">
                <a:latin typeface="Verdana" pitchFamily="34" charset="0"/>
                <a:cs typeface="Arial" charset="0"/>
              </a:rPr>
              <a:t>27,700</a:t>
            </a:r>
            <a:r>
              <a:rPr kumimoji="0" lang="en-GB" sz="2000" b="0" i="0" u="none" strike="noStrike" cap="none" normalizeH="0" baseline="0" dirty="0">
                <a:ln>
                  <a:noFill/>
                </a:ln>
                <a:effectLst/>
                <a:latin typeface="Verdana" pitchFamily="34" charset="0"/>
                <a:cs typeface="Arial" charset="0"/>
              </a:rPr>
              <a:t> science trainees</a:t>
            </a:r>
          </a:p>
        </p:txBody>
      </p:sp>
      <p:grpSp>
        <p:nvGrpSpPr>
          <p:cNvPr id="37" name="Group 36">
            <a:extLst>
              <a:ext uri="{FF2B5EF4-FFF2-40B4-BE49-F238E27FC236}">
                <a16:creationId xmlns:a16="http://schemas.microsoft.com/office/drawing/2014/main" id="{392F28A3-03E6-C891-DED8-155D30F4C1D4}"/>
              </a:ext>
            </a:extLst>
          </p:cNvPr>
          <p:cNvGrpSpPr/>
          <p:nvPr/>
        </p:nvGrpSpPr>
        <p:grpSpPr>
          <a:xfrm>
            <a:off x="11173704" y="276092"/>
            <a:ext cx="754944" cy="647055"/>
            <a:chOff x="11048178" y="210605"/>
            <a:chExt cx="754944" cy="647055"/>
          </a:xfrm>
        </p:grpSpPr>
        <p:sp>
          <p:nvSpPr>
            <p:cNvPr id="38" name="Graphic 57" descr="Coins with solid fill">
              <a:extLst>
                <a:ext uri="{FF2B5EF4-FFF2-40B4-BE49-F238E27FC236}">
                  <a16:creationId xmlns:a16="http://schemas.microsoft.com/office/drawing/2014/main" id="{1E1C6F21-60C3-6076-6C22-B092B1A5F848}"/>
                </a:ext>
              </a:extLst>
            </p:cNvPr>
            <p:cNvSpPr>
              <a:spLocks noChangeAspect="1"/>
            </p:cNvSpPr>
            <p:nvPr/>
          </p:nvSpPr>
          <p:spPr>
            <a:xfrm>
              <a:off x="11048178" y="210605"/>
              <a:ext cx="754944" cy="647055"/>
            </a:xfrm>
            <a:custGeom>
              <a:avLst/>
              <a:gdLst>
                <a:gd name="connsiteX0" fmla="*/ 743903 w 800151"/>
                <a:gd name="connsiteY0" fmla="*/ 571500 h 685800"/>
                <a:gd name="connsiteX1" fmla="*/ 705803 w 800151"/>
                <a:gd name="connsiteY1" fmla="*/ 603885 h 685800"/>
                <a:gd name="connsiteX2" fmla="*/ 705803 w 800151"/>
                <a:gd name="connsiteY2" fmla="*/ 569595 h 685800"/>
                <a:gd name="connsiteX3" fmla="*/ 743903 w 800151"/>
                <a:gd name="connsiteY3" fmla="*/ 554355 h 685800"/>
                <a:gd name="connsiteX4" fmla="*/ 743903 w 800151"/>
                <a:gd name="connsiteY4" fmla="*/ 571500 h 685800"/>
                <a:gd name="connsiteX5" fmla="*/ 667703 w 800151"/>
                <a:gd name="connsiteY5" fmla="*/ 508635 h 685800"/>
                <a:gd name="connsiteX6" fmla="*/ 667703 w 800151"/>
                <a:gd name="connsiteY6" fmla="*/ 474345 h 685800"/>
                <a:gd name="connsiteX7" fmla="*/ 705803 w 800151"/>
                <a:gd name="connsiteY7" fmla="*/ 459105 h 685800"/>
                <a:gd name="connsiteX8" fmla="*/ 705803 w 800151"/>
                <a:gd name="connsiteY8" fmla="*/ 476250 h 685800"/>
                <a:gd name="connsiteX9" fmla="*/ 667703 w 800151"/>
                <a:gd name="connsiteY9" fmla="*/ 508635 h 685800"/>
                <a:gd name="connsiteX10" fmla="*/ 667703 w 800151"/>
                <a:gd name="connsiteY10" fmla="*/ 615315 h 685800"/>
                <a:gd name="connsiteX11" fmla="*/ 629603 w 800151"/>
                <a:gd name="connsiteY11" fmla="*/ 621983 h 685800"/>
                <a:gd name="connsiteX12" fmla="*/ 629603 w 800151"/>
                <a:gd name="connsiteY12" fmla="*/ 584835 h 685800"/>
                <a:gd name="connsiteX13" fmla="*/ 667703 w 800151"/>
                <a:gd name="connsiteY13" fmla="*/ 579120 h 685800"/>
                <a:gd name="connsiteX14" fmla="*/ 667703 w 800151"/>
                <a:gd name="connsiteY14" fmla="*/ 615315 h 685800"/>
                <a:gd name="connsiteX15" fmla="*/ 591503 w 800151"/>
                <a:gd name="connsiteY15" fmla="*/ 489585 h 685800"/>
                <a:gd name="connsiteX16" fmla="*/ 629603 w 800151"/>
                <a:gd name="connsiteY16" fmla="*/ 483870 h 685800"/>
                <a:gd name="connsiteX17" fmla="*/ 629603 w 800151"/>
                <a:gd name="connsiteY17" fmla="*/ 520065 h 685800"/>
                <a:gd name="connsiteX18" fmla="*/ 591503 w 800151"/>
                <a:gd name="connsiteY18" fmla="*/ 526733 h 685800"/>
                <a:gd name="connsiteX19" fmla="*/ 591503 w 800151"/>
                <a:gd name="connsiteY19" fmla="*/ 489585 h 685800"/>
                <a:gd name="connsiteX20" fmla="*/ 591503 w 800151"/>
                <a:gd name="connsiteY20" fmla="*/ 626745 h 685800"/>
                <a:gd name="connsiteX21" fmla="*/ 553403 w 800151"/>
                <a:gd name="connsiteY21" fmla="*/ 628650 h 685800"/>
                <a:gd name="connsiteX22" fmla="*/ 553403 w 800151"/>
                <a:gd name="connsiteY22" fmla="*/ 590550 h 685800"/>
                <a:gd name="connsiteX23" fmla="*/ 591503 w 800151"/>
                <a:gd name="connsiteY23" fmla="*/ 588645 h 685800"/>
                <a:gd name="connsiteX24" fmla="*/ 591503 w 800151"/>
                <a:gd name="connsiteY24" fmla="*/ 626745 h 685800"/>
                <a:gd name="connsiteX25" fmla="*/ 515303 w 800151"/>
                <a:gd name="connsiteY25" fmla="*/ 533400 h 685800"/>
                <a:gd name="connsiteX26" fmla="*/ 515303 w 800151"/>
                <a:gd name="connsiteY26" fmla="*/ 495300 h 685800"/>
                <a:gd name="connsiteX27" fmla="*/ 553403 w 800151"/>
                <a:gd name="connsiteY27" fmla="*/ 493395 h 685800"/>
                <a:gd name="connsiteX28" fmla="*/ 553403 w 800151"/>
                <a:gd name="connsiteY28" fmla="*/ 531495 h 685800"/>
                <a:gd name="connsiteX29" fmla="*/ 515303 w 800151"/>
                <a:gd name="connsiteY29" fmla="*/ 533400 h 685800"/>
                <a:gd name="connsiteX30" fmla="*/ 515303 w 800151"/>
                <a:gd name="connsiteY30" fmla="*/ 628650 h 685800"/>
                <a:gd name="connsiteX31" fmla="*/ 477203 w 800151"/>
                <a:gd name="connsiteY31" fmla="*/ 626745 h 685800"/>
                <a:gd name="connsiteX32" fmla="*/ 477203 w 800151"/>
                <a:gd name="connsiteY32" fmla="*/ 590550 h 685800"/>
                <a:gd name="connsiteX33" fmla="*/ 496253 w 800151"/>
                <a:gd name="connsiteY33" fmla="*/ 590550 h 685800"/>
                <a:gd name="connsiteX34" fmla="*/ 515303 w 800151"/>
                <a:gd name="connsiteY34" fmla="*/ 590550 h 685800"/>
                <a:gd name="connsiteX35" fmla="*/ 515303 w 800151"/>
                <a:gd name="connsiteY35" fmla="*/ 628650 h 685800"/>
                <a:gd name="connsiteX36" fmla="*/ 439103 w 800151"/>
                <a:gd name="connsiteY36" fmla="*/ 493395 h 685800"/>
                <a:gd name="connsiteX37" fmla="*/ 477203 w 800151"/>
                <a:gd name="connsiteY37" fmla="*/ 495300 h 685800"/>
                <a:gd name="connsiteX38" fmla="*/ 477203 w 800151"/>
                <a:gd name="connsiteY38" fmla="*/ 533400 h 685800"/>
                <a:gd name="connsiteX39" fmla="*/ 439103 w 800151"/>
                <a:gd name="connsiteY39" fmla="*/ 531495 h 685800"/>
                <a:gd name="connsiteX40" fmla="*/ 439103 w 800151"/>
                <a:gd name="connsiteY40" fmla="*/ 493395 h 685800"/>
                <a:gd name="connsiteX41" fmla="*/ 439103 w 800151"/>
                <a:gd name="connsiteY41" fmla="*/ 621983 h 685800"/>
                <a:gd name="connsiteX42" fmla="*/ 401003 w 800151"/>
                <a:gd name="connsiteY42" fmla="*/ 615315 h 685800"/>
                <a:gd name="connsiteX43" fmla="*/ 401003 w 800151"/>
                <a:gd name="connsiteY43" fmla="*/ 584835 h 685800"/>
                <a:gd name="connsiteX44" fmla="*/ 439103 w 800151"/>
                <a:gd name="connsiteY44" fmla="*/ 588645 h 685800"/>
                <a:gd name="connsiteX45" fmla="*/ 439103 w 800151"/>
                <a:gd name="connsiteY45" fmla="*/ 621983 h 685800"/>
                <a:gd name="connsiteX46" fmla="*/ 362903 w 800151"/>
                <a:gd name="connsiteY46" fmla="*/ 520065 h 685800"/>
                <a:gd name="connsiteX47" fmla="*/ 362903 w 800151"/>
                <a:gd name="connsiteY47" fmla="*/ 482918 h 685800"/>
                <a:gd name="connsiteX48" fmla="*/ 401003 w 800151"/>
                <a:gd name="connsiteY48" fmla="*/ 488633 h 685800"/>
                <a:gd name="connsiteX49" fmla="*/ 401003 w 800151"/>
                <a:gd name="connsiteY49" fmla="*/ 526733 h 685800"/>
                <a:gd name="connsiteX50" fmla="*/ 362903 w 800151"/>
                <a:gd name="connsiteY50" fmla="*/ 520065 h 685800"/>
                <a:gd name="connsiteX51" fmla="*/ 362903 w 800151"/>
                <a:gd name="connsiteY51" fmla="*/ 603885 h 685800"/>
                <a:gd name="connsiteX52" fmla="*/ 324803 w 800151"/>
                <a:gd name="connsiteY52" fmla="*/ 571500 h 685800"/>
                <a:gd name="connsiteX53" fmla="*/ 324803 w 800151"/>
                <a:gd name="connsiteY53" fmla="*/ 569595 h 685800"/>
                <a:gd name="connsiteX54" fmla="*/ 325755 w 800151"/>
                <a:gd name="connsiteY54" fmla="*/ 569595 h 685800"/>
                <a:gd name="connsiteX55" fmla="*/ 333375 w 800151"/>
                <a:gd name="connsiteY55" fmla="*/ 571500 h 685800"/>
                <a:gd name="connsiteX56" fmla="*/ 362903 w 800151"/>
                <a:gd name="connsiteY56" fmla="*/ 578168 h 685800"/>
                <a:gd name="connsiteX57" fmla="*/ 362903 w 800151"/>
                <a:gd name="connsiteY57" fmla="*/ 603885 h 685800"/>
                <a:gd name="connsiteX58" fmla="*/ 210503 w 800151"/>
                <a:gd name="connsiteY58" fmla="*/ 474345 h 685800"/>
                <a:gd name="connsiteX59" fmla="*/ 229553 w 800151"/>
                <a:gd name="connsiteY59" fmla="*/ 475298 h 685800"/>
                <a:gd name="connsiteX60" fmla="*/ 229553 w 800151"/>
                <a:gd name="connsiteY60" fmla="*/ 476250 h 685800"/>
                <a:gd name="connsiteX61" fmla="*/ 239078 w 800151"/>
                <a:gd name="connsiteY61" fmla="*/ 513398 h 685800"/>
                <a:gd name="connsiteX62" fmla="*/ 210503 w 800151"/>
                <a:gd name="connsiteY62" fmla="*/ 511492 h 685800"/>
                <a:gd name="connsiteX63" fmla="*/ 210503 w 800151"/>
                <a:gd name="connsiteY63" fmla="*/ 474345 h 685800"/>
                <a:gd name="connsiteX64" fmla="*/ 172403 w 800151"/>
                <a:gd name="connsiteY64" fmla="*/ 360045 h 685800"/>
                <a:gd name="connsiteX65" fmla="*/ 210503 w 800151"/>
                <a:gd name="connsiteY65" fmla="*/ 365760 h 685800"/>
                <a:gd name="connsiteX66" fmla="*/ 210503 w 800151"/>
                <a:gd name="connsiteY66" fmla="*/ 403860 h 685800"/>
                <a:gd name="connsiteX67" fmla="*/ 172403 w 800151"/>
                <a:gd name="connsiteY67" fmla="*/ 397193 h 685800"/>
                <a:gd name="connsiteX68" fmla="*/ 172403 w 800151"/>
                <a:gd name="connsiteY68" fmla="*/ 360045 h 685800"/>
                <a:gd name="connsiteX69" fmla="*/ 172403 w 800151"/>
                <a:gd name="connsiteY69" fmla="*/ 507683 h 685800"/>
                <a:gd name="connsiteX70" fmla="*/ 134303 w 800151"/>
                <a:gd name="connsiteY70" fmla="*/ 501015 h 685800"/>
                <a:gd name="connsiteX71" fmla="*/ 134303 w 800151"/>
                <a:gd name="connsiteY71" fmla="*/ 463868 h 685800"/>
                <a:gd name="connsiteX72" fmla="*/ 172403 w 800151"/>
                <a:gd name="connsiteY72" fmla="*/ 469583 h 685800"/>
                <a:gd name="connsiteX73" fmla="*/ 172403 w 800151"/>
                <a:gd name="connsiteY73" fmla="*/ 507683 h 685800"/>
                <a:gd name="connsiteX74" fmla="*/ 96203 w 800151"/>
                <a:gd name="connsiteY74" fmla="*/ 352425 h 685800"/>
                <a:gd name="connsiteX75" fmla="*/ 96203 w 800151"/>
                <a:gd name="connsiteY75" fmla="*/ 335280 h 685800"/>
                <a:gd name="connsiteX76" fmla="*/ 134303 w 800151"/>
                <a:gd name="connsiteY76" fmla="*/ 349568 h 685800"/>
                <a:gd name="connsiteX77" fmla="*/ 134303 w 800151"/>
                <a:gd name="connsiteY77" fmla="*/ 384810 h 685800"/>
                <a:gd name="connsiteX78" fmla="*/ 96203 w 800151"/>
                <a:gd name="connsiteY78" fmla="*/ 352425 h 685800"/>
                <a:gd name="connsiteX79" fmla="*/ 96203 w 800151"/>
                <a:gd name="connsiteY79" fmla="*/ 489585 h 685800"/>
                <a:gd name="connsiteX80" fmla="*/ 58103 w 800151"/>
                <a:gd name="connsiteY80" fmla="*/ 457200 h 685800"/>
                <a:gd name="connsiteX81" fmla="*/ 58103 w 800151"/>
                <a:gd name="connsiteY81" fmla="*/ 440055 h 685800"/>
                <a:gd name="connsiteX82" fmla="*/ 96203 w 800151"/>
                <a:gd name="connsiteY82" fmla="*/ 454343 h 685800"/>
                <a:gd name="connsiteX83" fmla="*/ 96203 w 800151"/>
                <a:gd name="connsiteY83" fmla="*/ 489585 h 685800"/>
                <a:gd name="connsiteX84" fmla="*/ 58103 w 800151"/>
                <a:gd name="connsiteY84" fmla="*/ 192405 h 685800"/>
                <a:gd name="connsiteX85" fmla="*/ 96203 w 800151"/>
                <a:gd name="connsiteY85" fmla="*/ 206693 h 685800"/>
                <a:gd name="connsiteX86" fmla="*/ 96203 w 800151"/>
                <a:gd name="connsiteY86" fmla="*/ 241935 h 685800"/>
                <a:gd name="connsiteX87" fmla="*/ 58103 w 800151"/>
                <a:gd name="connsiteY87" fmla="*/ 209550 h 685800"/>
                <a:gd name="connsiteX88" fmla="*/ 58103 w 800151"/>
                <a:gd name="connsiteY88" fmla="*/ 192405 h 685800"/>
                <a:gd name="connsiteX89" fmla="*/ 172403 w 800151"/>
                <a:gd name="connsiteY89" fmla="*/ 222885 h 685800"/>
                <a:gd name="connsiteX90" fmla="*/ 172403 w 800151"/>
                <a:gd name="connsiteY90" fmla="*/ 260985 h 685800"/>
                <a:gd name="connsiteX91" fmla="*/ 134303 w 800151"/>
                <a:gd name="connsiteY91" fmla="*/ 254318 h 685800"/>
                <a:gd name="connsiteX92" fmla="*/ 134303 w 800151"/>
                <a:gd name="connsiteY92" fmla="*/ 217170 h 685800"/>
                <a:gd name="connsiteX93" fmla="*/ 172403 w 800151"/>
                <a:gd name="connsiteY93" fmla="*/ 222885 h 685800"/>
                <a:gd name="connsiteX94" fmla="*/ 267653 w 800151"/>
                <a:gd name="connsiteY94" fmla="*/ 57150 h 685800"/>
                <a:gd name="connsiteX95" fmla="*/ 477203 w 800151"/>
                <a:gd name="connsiteY95" fmla="*/ 114300 h 685800"/>
                <a:gd name="connsiteX96" fmla="*/ 267653 w 800151"/>
                <a:gd name="connsiteY96" fmla="*/ 171450 h 685800"/>
                <a:gd name="connsiteX97" fmla="*/ 58103 w 800151"/>
                <a:gd name="connsiteY97" fmla="*/ 114300 h 685800"/>
                <a:gd name="connsiteX98" fmla="*/ 267653 w 800151"/>
                <a:gd name="connsiteY98" fmla="*/ 57150 h 685800"/>
                <a:gd name="connsiteX99" fmla="*/ 324803 w 800151"/>
                <a:gd name="connsiteY99" fmla="*/ 508635 h 685800"/>
                <a:gd name="connsiteX100" fmla="*/ 286703 w 800151"/>
                <a:gd name="connsiteY100" fmla="*/ 476250 h 685800"/>
                <a:gd name="connsiteX101" fmla="*/ 286703 w 800151"/>
                <a:gd name="connsiteY101" fmla="*/ 459105 h 685800"/>
                <a:gd name="connsiteX102" fmla="*/ 324803 w 800151"/>
                <a:gd name="connsiteY102" fmla="*/ 473393 h 685800"/>
                <a:gd name="connsiteX103" fmla="*/ 324803 w 800151"/>
                <a:gd name="connsiteY103" fmla="*/ 508635 h 685800"/>
                <a:gd name="connsiteX104" fmla="*/ 439103 w 800151"/>
                <a:gd name="connsiteY104" fmla="*/ 241935 h 685800"/>
                <a:gd name="connsiteX105" fmla="*/ 439103 w 800151"/>
                <a:gd name="connsiteY105" fmla="*/ 207645 h 685800"/>
                <a:gd name="connsiteX106" fmla="*/ 477203 w 800151"/>
                <a:gd name="connsiteY106" fmla="*/ 192405 h 685800"/>
                <a:gd name="connsiteX107" fmla="*/ 477203 w 800151"/>
                <a:gd name="connsiteY107" fmla="*/ 209550 h 685800"/>
                <a:gd name="connsiteX108" fmla="*/ 439103 w 800151"/>
                <a:gd name="connsiteY108" fmla="*/ 241935 h 685800"/>
                <a:gd name="connsiteX109" fmla="*/ 362903 w 800151"/>
                <a:gd name="connsiteY109" fmla="*/ 260033 h 685800"/>
                <a:gd name="connsiteX110" fmla="*/ 362903 w 800151"/>
                <a:gd name="connsiteY110" fmla="*/ 222885 h 685800"/>
                <a:gd name="connsiteX111" fmla="*/ 401003 w 800151"/>
                <a:gd name="connsiteY111" fmla="*/ 217170 h 685800"/>
                <a:gd name="connsiteX112" fmla="*/ 401003 w 800151"/>
                <a:gd name="connsiteY112" fmla="*/ 253365 h 685800"/>
                <a:gd name="connsiteX113" fmla="*/ 362903 w 800151"/>
                <a:gd name="connsiteY113" fmla="*/ 260033 h 685800"/>
                <a:gd name="connsiteX114" fmla="*/ 286703 w 800151"/>
                <a:gd name="connsiteY114" fmla="*/ 266700 h 685800"/>
                <a:gd name="connsiteX115" fmla="*/ 286703 w 800151"/>
                <a:gd name="connsiteY115" fmla="*/ 228600 h 685800"/>
                <a:gd name="connsiteX116" fmla="*/ 324803 w 800151"/>
                <a:gd name="connsiteY116" fmla="*/ 226695 h 685800"/>
                <a:gd name="connsiteX117" fmla="*/ 324803 w 800151"/>
                <a:gd name="connsiteY117" fmla="*/ 264795 h 685800"/>
                <a:gd name="connsiteX118" fmla="*/ 286703 w 800151"/>
                <a:gd name="connsiteY118" fmla="*/ 266700 h 685800"/>
                <a:gd name="connsiteX119" fmla="*/ 210503 w 800151"/>
                <a:gd name="connsiteY119" fmla="*/ 264795 h 685800"/>
                <a:gd name="connsiteX120" fmla="*/ 210503 w 800151"/>
                <a:gd name="connsiteY120" fmla="*/ 226695 h 685800"/>
                <a:gd name="connsiteX121" fmla="*/ 248603 w 800151"/>
                <a:gd name="connsiteY121" fmla="*/ 228600 h 685800"/>
                <a:gd name="connsiteX122" fmla="*/ 248603 w 800151"/>
                <a:gd name="connsiteY122" fmla="*/ 266700 h 685800"/>
                <a:gd name="connsiteX123" fmla="*/ 210503 w 800151"/>
                <a:gd name="connsiteY123" fmla="*/ 264795 h 685800"/>
                <a:gd name="connsiteX124" fmla="*/ 705803 w 800151"/>
                <a:gd name="connsiteY124" fmla="*/ 381000 h 685800"/>
                <a:gd name="connsiteX125" fmla="*/ 496253 w 800151"/>
                <a:gd name="connsiteY125" fmla="*/ 438150 h 685800"/>
                <a:gd name="connsiteX126" fmla="*/ 286703 w 800151"/>
                <a:gd name="connsiteY126" fmla="*/ 381000 h 685800"/>
                <a:gd name="connsiteX127" fmla="*/ 496253 w 800151"/>
                <a:gd name="connsiteY127" fmla="*/ 323850 h 685800"/>
                <a:gd name="connsiteX128" fmla="*/ 705803 w 800151"/>
                <a:gd name="connsiteY128" fmla="*/ 381000 h 685800"/>
                <a:gd name="connsiteX129" fmla="*/ 762953 w 800151"/>
                <a:gd name="connsiteY129" fmla="*/ 409575 h 685800"/>
                <a:gd name="connsiteX130" fmla="*/ 762953 w 800151"/>
                <a:gd name="connsiteY130" fmla="*/ 381000 h 685800"/>
                <a:gd name="connsiteX131" fmla="*/ 659130 w 800151"/>
                <a:gd name="connsiteY131" fmla="*/ 285750 h 685800"/>
                <a:gd name="connsiteX132" fmla="*/ 570548 w 800151"/>
                <a:gd name="connsiteY132" fmla="*/ 270510 h 685800"/>
                <a:gd name="connsiteX133" fmla="*/ 571500 w 800151"/>
                <a:gd name="connsiteY133" fmla="*/ 257175 h 685800"/>
                <a:gd name="connsiteX134" fmla="*/ 533400 w 800151"/>
                <a:gd name="connsiteY134" fmla="*/ 190500 h 685800"/>
                <a:gd name="connsiteX135" fmla="*/ 533400 w 800151"/>
                <a:gd name="connsiteY135" fmla="*/ 114300 h 685800"/>
                <a:gd name="connsiteX136" fmla="*/ 429578 w 800151"/>
                <a:gd name="connsiteY136" fmla="*/ 19050 h 685800"/>
                <a:gd name="connsiteX137" fmla="*/ 266700 w 800151"/>
                <a:gd name="connsiteY137" fmla="*/ 0 h 685800"/>
                <a:gd name="connsiteX138" fmla="*/ 0 w 800151"/>
                <a:gd name="connsiteY138" fmla="*/ 114300 h 685800"/>
                <a:gd name="connsiteX139" fmla="*/ 0 w 800151"/>
                <a:gd name="connsiteY139" fmla="*/ 209550 h 685800"/>
                <a:gd name="connsiteX140" fmla="*/ 38100 w 800151"/>
                <a:gd name="connsiteY140" fmla="*/ 276225 h 685800"/>
                <a:gd name="connsiteX141" fmla="*/ 38100 w 800151"/>
                <a:gd name="connsiteY141" fmla="*/ 294323 h 685800"/>
                <a:gd name="connsiteX142" fmla="*/ 0 w 800151"/>
                <a:gd name="connsiteY142" fmla="*/ 361950 h 685800"/>
                <a:gd name="connsiteX143" fmla="*/ 0 w 800151"/>
                <a:gd name="connsiteY143" fmla="*/ 457200 h 685800"/>
                <a:gd name="connsiteX144" fmla="*/ 103822 w 800151"/>
                <a:gd name="connsiteY144" fmla="*/ 552450 h 685800"/>
                <a:gd name="connsiteX145" fmla="*/ 266700 w 800151"/>
                <a:gd name="connsiteY145" fmla="*/ 571500 h 685800"/>
                <a:gd name="connsiteX146" fmla="*/ 370523 w 800151"/>
                <a:gd name="connsiteY146" fmla="*/ 666750 h 685800"/>
                <a:gd name="connsiteX147" fmla="*/ 533400 w 800151"/>
                <a:gd name="connsiteY147" fmla="*/ 685800 h 685800"/>
                <a:gd name="connsiteX148" fmla="*/ 800100 w 800151"/>
                <a:gd name="connsiteY148" fmla="*/ 571500 h 685800"/>
                <a:gd name="connsiteX149" fmla="*/ 800100 w 800151"/>
                <a:gd name="connsiteY149" fmla="*/ 476250 h 685800"/>
                <a:gd name="connsiteX150" fmla="*/ 762953 w 800151"/>
                <a:gd name="connsiteY150" fmla="*/ 4095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00151" h="685800">
                  <a:moveTo>
                    <a:pt x="743903" y="571500"/>
                  </a:moveTo>
                  <a:cubicBezTo>
                    <a:pt x="743903" y="583883"/>
                    <a:pt x="729615" y="595313"/>
                    <a:pt x="705803" y="603885"/>
                  </a:cubicBezTo>
                  <a:lnTo>
                    <a:pt x="705803" y="569595"/>
                  </a:lnTo>
                  <a:cubicBezTo>
                    <a:pt x="719138" y="565785"/>
                    <a:pt x="732473" y="560070"/>
                    <a:pt x="743903" y="554355"/>
                  </a:cubicBezTo>
                  <a:lnTo>
                    <a:pt x="743903" y="571500"/>
                  </a:lnTo>
                  <a:close/>
                  <a:moveTo>
                    <a:pt x="667703" y="508635"/>
                  </a:moveTo>
                  <a:lnTo>
                    <a:pt x="667703" y="474345"/>
                  </a:lnTo>
                  <a:cubicBezTo>
                    <a:pt x="681038" y="470535"/>
                    <a:pt x="694373" y="464820"/>
                    <a:pt x="705803" y="459105"/>
                  </a:cubicBezTo>
                  <a:lnTo>
                    <a:pt x="705803" y="476250"/>
                  </a:lnTo>
                  <a:cubicBezTo>
                    <a:pt x="705803" y="488633"/>
                    <a:pt x="691515" y="500063"/>
                    <a:pt x="667703" y="508635"/>
                  </a:cubicBezTo>
                  <a:close/>
                  <a:moveTo>
                    <a:pt x="667703" y="615315"/>
                  </a:moveTo>
                  <a:cubicBezTo>
                    <a:pt x="656273" y="618173"/>
                    <a:pt x="642938" y="620078"/>
                    <a:pt x="629603" y="621983"/>
                  </a:cubicBezTo>
                  <a:lnTo>
                    <a:pt x="629603" y="584835"/>
                  </a:lnTo>
                  <a:cubicBezTo>
                    <a:pt x="641985" y="582930"/>
                    <a:pt x="655320" y="581025"/>
                    <a:pt x="667703" y="579120"/>
                  </a:cubicBezTo>
                  <a:lnTo>
                    <a:pt x="667703" y="615315"/>
                  </a:lnTo>
                  <a:close/>
                  <a:moveTo>
                    <a:pt x="591503" y="489585"/>
                  </a:moveTo>
                  <a:cubicBezTo>
                    <a:pt x="603885" y="487680"/>
                    <a:pt x="617220" y="485775"/>
                    <a:pt x="629603" y="483870"/>
                  </a:cubicBezTo>
                  <a:lnTo>
                    <a:pt x="629603" y="520065"/>
                  </a:lnTo>
                  <a:cubicBezTo>
                    <a:pt x="618173" y="522923"/>
                    <a:pt x="604838" y="524828"/>
                    <a:pt x="591503" y="526733"/>
                  </a:cubicBezTo>
                  <a:lnTo>
                    <a:pt x="591503" y="489585"/>
                  </a:lnTo>
                  <a:close/>
                  <a:moveTo>
                    <a:pt x="591503" y="626745"/>
                  </a:moveTo>
                  <a:cubicBezTo>
                    <a:pt x="579120" y="627698"/>
                    <a:pt x="566738" y="628650"/>
                    <a:pt x="553403" y="628650"/>
                  </a:cubicBezTo>
                  <a:lnTo>
                    <a:pt x="553403" y="590550"/>
                  </a:lnTo>
                  <a:cubicBezTo>
                    <a:pt x="564833" y="590550"/>
                    <a:pt x="578168" y="589598"/>
                    <a:pt x="591503" y="588645"/>
                  </a:cubicBezTo>
                  <a:lnTo>
                    <a:pt x="591503" y="626745"/>
                  </a:lnTo>
                  <a:close/>
                  <a:moveTo>
                    <a:pt x="515303" y="533400"/>
                  </a:moveTo>
                  <a:lnTo>
                    <a:pt x="515303" y="495300"/>
                  </a:lnTo>
                  <a:cubicBezTo>
                    <a:pt x="526733" y="495300"/>
                    <a:pt x="540068" y="494348"/>
                    <a:pt x="553403" y="493395"/>
                  </a:cubicBezTo>
                  <a:lnTo>
                    <a:pt x="553403" y="531495"/>
                  </a:lnTo>
                  <a:cubicBezTo>
                    <a:pt x="541020" y="532448"/>
                    <a:pt x="528638" y="532448"/>
                    <a:pt x="515303" y="533400"/>
                  </a:cubicBezTo>
                  <a:close/>
                  <a:moveTo>
                    <a:pt x="515303" y="628650"/>
                  </a:moveTo>
                  <a:cubicBezTo>
                    <a:pt x="501968" y="628650"/>
                    <a:pt x="489585" y="627698"/>
                    <a:pt x="477203" y="626745"/>
                  </a:cubicBezTo>
                  <a:lnTo>
                    <a:pt x="477203" y="590550"/>
                  </a:lnTo>
                  <a:cubicBezTo>
                    <a:pt x="483870" y="590550"/>
                    <a:pt x="489585" y="590550"/>
                    <a:pt x="496253" y="590550"/>
                  </a:cubicBezTo>
                  <a:cubicBezTo>
                    <a:pt x="501968" y="590550"/>
                    <a:pt x="508635" y="590550"/>
                    <a:pt x="515303" y="590550"/>
                  </a:cubicBezTo>
                  <a:lnTo>
                    <a:pt x="515303" y="628650"/>
                  </a:lnTo>
                  <a:close/>
                  <a:moveTo>
                    <a:pt x="439103" y="493395"/>
                  </a:moveTo>
                  <a:cubicBezTo>
                    <a:pt x="451485" y="494348"/>
                    <a:pt x="463868" y="495300"/>
                    <a:pt x="477203" y="495300"/>
                  </a:cubicBezTo>
                  <a:lnTo>
                    <a:pt x="477203" y="533400"/>
                  </a:lnTo>
                  <a:cubicBezTo>
                    <a:pt x="463868" y="533400"/>
                    <a:pt x="451485" y="532448"/>
                    <a:pt x="439103" y="531495"/>
                  </a:cubicBezTo>
                  <a:lnTo>
                    <a:pt x="439103" y="493395"/>
                  </a:lnTo>
                  <a:close/>
                  <a:moveTo>
                    <a:pt x="439103" y="621983"/>
                  </a:moveTo>
                  <a:cubicBezTo>
                    <a:pt x="425768" y="620078"/>
                    <a:pt x="412433" y="618173"/>
                    <a:pt x="401003" y="615315"/>
                  </a:cubicBezTo>
                  <a:lnTo>
                    <a:pt x="401003" y="584835"/>
                  </a:lnTo>
                  <a:cubicBezTo>
                    <a:pt x="413385" y="586740"/>
                    <a:pt x="425768" y="587693"/>
                    <a:pt x="439103" y="588645"/>
                  </a:cubicBezTo>
                  <a:lnTo>
                    <a:pt x="439103" y="621983"/>
                  </a:lnTo>
                  <a:close/>
                  <a:moveTo>
                    <a:pt x="362903" y="520065"/>
                  </a:moveTo>
                  <a:lnTo>
                    <a:pt x="362903" y="482918"/>
                  </a:lnTo>
                  <a:cubicBezTo>
                    <a:pt x="375285" y="484823"/>
                    <a:pt x="387668" y="487680"/>
                    <a:pt x="401003" y="488633"/>
                  </a:cubicBezTo>
                  <a:lnTo>
                    <a:pt x="401003" y="526733"/>
                  </a:lnTo>
                  <a:cubicBezTo>
                    <a:pt x="387668" y="524828"/>
                    <a:pt x="374333" y="522923"/>
                    <a:pt x="362903" y="520065"/>
                  </a:cubicBezTo>
                  <a:close/>
                  <a:moveTo>
                    <a:pt x="362903" y="603885"/>
                  </a:moveTo>
                  <a:cubicBezTo>
                    <a:pt x="339090" y="594360"/>
                    <a:pt x="324803" y="582930"/>
                    <a:pt x="324803" y="571500"/>
                  </a:cubicBezTo>
                  <a:lnTo>
                    <a:pt x="324803" y="569595"/>
                  </a:lnTo>
                  <a:cubicBezTo>
                    <a:pt x="324803" y="569595"/>
                    <a:pt x="324803" y="569595"/>
                    <a:pt x="325755" y="569595"/>
                  </a:cubicBezTo>
                  <a:cubicBezTo>
                    <a:pt x="328613" y="570548"/>
                    <a:pt x="330518" y="571500"/>
                    <a:pt x="333375" y="571500"/>
                  </a:cubicBezTo>
                  <a:cubicBezTo>
                    <a:pt x="342900" y="574358"/>
                    <a:pt x="352425" y="576263"/>
                    <a:pt x="362903" y="578168"/>
                  </a:cubicBezTo>
                  <a:lnTo>
                    <a:pt x="362903" y="603885"/>
                  </a:lnTo>
                  <a:close/>
                  <a:moveTo>
                    <a:pt x="210503" y="474345"/>
                  </a:moveTo>
                  <a:cubicBezTo>
                    <a:pt x="217170" y="474345"/>
                    <a:pt x="222885" y="475298"/>
                    <a:pt x="229553" y="475298"/>
                  </a:cubicBezTo>
                  <a:lnTo>
                    <a:pt x="229553" y="476250"/>
                  </a:lnTo>
                  <a:cubicBezTo>
                    <a:pt x="229553" y="489585"/>
                    <a:pt x="232410" y="502920"/>
                    <a:pt x="239078" y="513398"/>
                  </a:cubicBezTo>
                  <a:cubicBezTo>
                    <a:pt x="229553" y="513398"/>
                    <a:pt x="220028" y="512445"/>
                    <a:pt x="210503" y="511492"/>
                  </a:cubicBezTo>
                  <a:lnTo>
                    <a:pt x="210503" y="474345"/>
                  </a:lnTo>
                  <a:close/>
                  <a:moveTo>
                    <a:pt x="172403" y="360045"/>
                  </a:moveTo>
                  <a:cubicBezTo>
                    <a:pt x="184785" y="361950"/>
                    <a:pt x="197168" y="364808"/>
                    <a:pt x="210503" y="365760"/>
                  </a:cubicBezTo>
                  <a:lnTo>
                    <a:pt x="210503" y="403860"/>
                  </a:lnTo>
                  <a:cubicBezTo>
                    <a:pt x="197168" y="401955"/>
                    <a:pt x="183833" y="400050"/>
                    <a:pt x="172403" y="397193"/>
                  </a:cubicBezTo>
                  <a:lnTo>
                    <a:pt x="172403" y="360045"/>
                  </a:lnTo>
                  <a:close/>
                  <a:moveTo>
                    <a:pt x="172403" y="507683"/>
                  </a:moveTo>
                  <a:cubicBezTo>
                    <a:pt x="159068" y="505778"/>
                    <a:pt x="145733" y="503873"/>
                    <a:pt x="134303" y="501015"/>
                  </a:cubicBezTo>
                  <a:lnTo>
                    <a:pt x="134303" y="463868"/>
                  </a:lnTo>
                  <a:cubicBezTo>
                    <a:pt x="146685" y="465773"/>
                    <a:pt x="159068" y="468630"/>
                    <a:pt x="172403" y="469583"/>
                  </a:cubicBezTo>
                  <a:lnTo>
                    <a:pt x="172403" y="507683"/>
                  </a:lnTo>
                  <a:close/>
                  <a:moveTo>
                    <a:pt x="96203" y="352425"/>
                  </a:moveTo>
                  <a:lnTo>
                    <a:pt x="96203" y="335280"/>
                  </a:lnTo>
                  <a:cubicBezTo>
                    <a:pt x="107633" y="340995"/>
                    <a:pt x="120015" y="345758"/>
                    <a:pt x="134303" y="349568"/>
                  </a:cubicBezTo>
                  <a:lnTo>
                    <a:pt x="134303" y="384810"/>
                  </a:lnTo>
                  <a:cubicBezTo>
                    <a:pt x="110490" y="376238"/>
                    <a:pt x="96203" y="364808"/>
                    <a:pt x="96203" y="352425"/>
                  </a:cubicBezTo>
                  <a:close/>
                  <a:moveTo>
                    <a:pt x="96203" y="489585"/>
                  </a:moveTo>
                  <a:cubicBezTo>
                    <a:pt x="72390" y="480060"/>
                    <a:pt x="58103" y="468630"/>
                    <a:pt x="58103" y="457200"/>
                  </a:cubicBezTo>
                  <a:lnTo>
                    <a:pt x="58103" y="440055"/>
                  </a:lnTo>
                  <a:cubicBezTo>
                    <a:pt x="69533" y="445770"/>
                    <a:pt x="81915" y="450533"/>
                    <a:pt x="96203" y="454343"/>
                  </a:cubicBezTo>
                  <a:lnTo>
                    <a:pt x="96203" y="489585"/>
                  </a:lnTo>
                  <a:close/>
                  <a:moveTo>
                    <a:pt x="58103" y="192405"/>
                  </a:moveTo>
                  <a:cubicBezTo>
                    <a:pt x="69533" y="198120"/>
                    <a:pt x="81915" y="202883"/>
                    <a:pt x="96203" y="206693"/>
                  </a:cubicBezTo>
                  <a:lnTo>
                    <a:pt x="96203" y="241935"/>
                  </a:lnTo>
                  <a:cubicBezTo>
                    <a:pt x="72390" y="232410"/>
                    <a:pt x="58103" y="220980"/>
                    <a:pt x="58103" y="209550"/>
                  </a:cubicBezTo>
                  <a:lnTo>
                    <a:pt x="58103" y="192405"/>
                  </a:lnTo>
                  <a:close/>
                  <a:moveTo>
                    <a:pt x="172403" y="222885"/>
                  </a:moveTo>
                  <a:lnTo>
                    <a:pt x="172403" y="260985"/>
                  </a:lnTo>
                  <a:cubicBezTo>
                    <a:pt x="159068" y="259080"/>
                    <a:pt x="145733" y="257175"/>
                    <a:pt x="134303" y="254318"/>
                  </a:cubicBezTo>
                  <a:lnTo>
                    <a:pt x="134303" y="217170"/>
                  </a:lnTo>
                  <a:cubicBezTo>
                    <a:pt x="146685" y="219075"/>
                    <a:pt x="159068" y="220980"/>
                    <a:pt x="172403" y="222885"/>
                  </a:cubicBezTo>
                  <a:close/>
                  <a:moveTo>
                    <a:pt x="267653" y="57150"/>
                  </a:moveTo>
                  <a:cubicBezTo>
                    <a:pt x="383858" y="57150"/>
                    <a:pt x="477203" y="82868"/>
                    <a:pt x="477203" y="114300"/>
                  </a:cubicBezTo>
                  <a:cubicBezTo>
                    <a:pt x="477203" y="145733"/>
                    <a:pt x="383858" y="171450"/>
                    <a:pt x="267653" y="171450"/>
                  </a:cubicBezTo>
                  <a:cubicBezTo>
                    <a:pt x="151447" y="171450"/>
                    <a:pt x="58103" y="145733"/>
                    <a:pt x="58103" y="114300"/>
                  </a:cubicBezTo>
                  <a:cubicBezTo>
                    <a:pt x="58103" y="82868"/>
                    <a:pt x="151447" y="57150"/>
                    <a:pt x="267653" y="57150"/>
                  </a:cubicBezTo>
                  <a:close/>
                  <a:moveTo>
                    <a:pt x="324803" y="508635"/>
                  </a:moveTo>
                  <a:cubicBezTo>
                    <a:pt x="300990" y="499110"/>
                    <a:pt x="286703" y="487680"/>
                    <a:pt x="286703" y="476250"/>
                  </a:cubicBezTo>
                  <a:lnTo>
                    <a:pt x="286703" y="459105"/>
                  </a:lnTo>
                  <a:cubicBezTo>
                    <a:pt x="298133" y="464820"/>
                    <a:pt x="310515" y="469583"/>
                    <a:pt x="324803" y="473393"/>
                  </a:cubicBezTo>
                  <a:lnTo>
                    <a:pt x="324803" y="508635"/>
                  </a:lnTo>
                  <a:close/>
                  <a:moveTo>
                    <a:pt x="439103" y="241935"/>
                  </a:moveTo>
                  <a:lnTo>
                    <a:pt x="439103" y="207645"/>
                  </a:lnTo>
                  <a:cubicBezTo>
                    <a:pt x="452438" y="203835"/>
                    <a:pt x="465773" y="198120"/>
                    <a:pt x="477203" y="192405"/>
                  </a:cubicBezTo>
                  <a:lnTo>
                    <a:pt x="477203" y="209550"/>
                  </a:lnTo>
                  <a:cubicBezTo>
                    <a:pt x="477203" y="221933"/>
                    <a:pt x="462915" y="233363"/>
                    <a:pt x="439103" y="241935"/>
                  </a:cubicBezTo>
                  <a:close/>
                  <a:moveTo>
                    <a:pt x="362903" y="260033"/>
                  </a:moveTo>
                  <a:lnTo>
                    <a:pt x="362903" y="222885"/>
                  </a:lnTo>
                  <a:cubicBezTo>
                    <a:pt x="375285" y="220980"/>
                    <a:pt x="388620" y="219075"/>
                    <a:pt x="401003" y="217170"/>
                  </a:cubicBezTo>
                  <a:lnTo>
                    <a:pt x="401003" y="253365"/>
                  </a:lnTo>
                  <a:cubicBezTo>
                    <a:pt x="389573" y="256223"/>
                    <a:pt x="376238" y="258127"/>
                    <a:pt x="362903" y="260033"/>
                  </a:cubicBezTo>
                  <a:close/>
                  <a:moveTo>
                    <a:pt x="286703" y="266700"/>
                  </a:moveTo>
                  <a:lnTo>
                    <a:pt x="286703" y="228600"/>
                  </a:lnTo>
                  <a:cubicBezTo>
                    <a:pt x="298133" y="228600"/>
                    <a:pt x="311468" y="227648"/>
                    <a:pt x="324803" y="226695"/>
                  </a:cubicBezTo>
                  <a:lnTo>
                    <a:pt x="324803" y="264795"/>
                  </a:lnTo>
                  <a:cubicBezTo>
                    <a:pt x="312420" y="265748"/>
                    <a:pt x="300038" y="265748"/>
                    <a:pt x="286703" y="266700"/>
                  </a:cubicBezTo>
                  <a:close/>
                  <a:moveTo>
                    <a:pt x="210503" y="264795"/>
                  </a:moveTo>
                  <a:lnTo>
                    <a:pt x="210503" y="226695"/>
                  </a:lnTo>
                  <a:cubicBezTo>
                    <a:pt x="222885" y="227648"/>
                    <a:pt x="235267" y="228600"/>
                    <a:pt x="248603" y="228600"/>
                  </a:cubicBezTo>
                  <a:lnTo>
                    <a:pt x="248603" y="266700"/>
                  </a:lnTo>
                  <a:cubicBezTo>
                    <a:pt x="235267" y="265748"/>
                    <a:pt x="222885" y="265748"/>
                    <a:pt x="210503" y="264795"/>
                  </a:cubicBezTo>
                  <a:close/>
                  <a:moveTo>
                    <a:pt x="705803" y="381000"/>
                  </a:moveTo>
                  <a:cubicBezTo>
                    <a:pt x="705803" y="412433"/>
                    <a:pt x="612458" y="438150"/>
                    <a:pt x="496253" y="438150"/>
                  </a:cubicBezTo>
                  <a:cubicBezTo>
                    <a:pt x="380048" y="438150"/>
                    <a:pt x="286703" y="412433"/>
                    <a:pt x="286703" y="381000"/>
                  </a:cubicBezTo>
                  <a:cubicBezTo>
                    <a:pt x="286703" y="349568"/>
                    <a:pt x="380048" y="323850"/>
                    <a:pt x="496253" y="323850"/>
                  </a:cubicBezTo>
                  <a:cubicBezTo>
                    <a:pt x="612458" y="323850"/>
                    <a:pt x="705803" y="349568"/>
                    <a:pt x="705803" y="381000"/>
                  </a:cubicBezTo>
                  <a:close/>
                  <a:moveTo>
                    <a:pt x="762953" y="409575"/>
                  </a:moveTo>
                  <a:lnTo>
                    <a:pt x="762953" y="381000"/>
                  </a:lnTo>
                  <a:cubicBezTo>
                    <a:pt x="762953" y="336233"/>
                    <a:pt x="727710" y="303848"/>
                    <a:pt x="659130" y="285750"/>
                  </a:cubicBezTo>
                  <a:cubicBezTo>
                    <a:pt x="633413" y="279083"/>
                    <a:pt x="603885" y="273368"/>
                    <a:pt x="570548" y="270510"/>
                  </a:cubicBezTo>
                  <a:cubicBezTo>
                    <a:pt x="571500" y="266700"/>
                    <a:pt x="571500" y="261938"/>
                    <a:pt x="571500" y="257175"/>
                  </a:cubicBezTo>
                  <a:cubicBezTo>
                    <a:pt x="571500" y="230505"/>
                    <a:pt x="559118" y="207645"/>
                    <a:pt x="533400" y="190500"/>
                  </a:cubicBezTo>
                  <a:lnTo>
                    <a:pt x="533400" y="114300"/>
                  </a:lnTo>
                  <a:cubicBezTo>
                    <a:pt x="533400" y="69532"/>
                    <a:pt x="498158" y="37147"/>
                    <a:pt x="429578" y="19050"/>
                  </a:cubicBezTo>
                  <a:cubicBezTo>
                    <a:pt x="384810" y="6667"/>
                    <a:pt x="327660" y="0"/>
                    <a:pt x="266700" y="0"/>
                  </a:cubicBezTo>
                  <a:cubicBezTo>
                    <a:pt x="186690" y="0"/>
                    <a:pt x="0" y="11430"/>
                    <a:pt x="0" y="114300"/>
                  </a:cubicBezTo>
                  <a:lnTo>
                    <a:pt x="0" y="209550"/>
                  </a:lnTo>
                  <a:cubicBezTo>
                    <a:pt x="0" y="236220"/>
                    <a:pt x="12382" y="259080"/>
                    <a:pt x="38100" y="276225"/>
                  </a:cubicBezTo>
                  <a:lnTo>
                    <a:pt x="38100" y="294323"/>
                  </a:lnTo>
                  <a:cubicBezTo>
                    <a:pt x="15240" y="310515"/>
                    <a:pt x="0" y="332423"/>
                    <a:pt x="0" y="361950"/>
                  </a:cubicBezTo>
                  <a:lnTo>
                    <a:pt x="0" y="457200"/>
                  </a:lnTo>
                  <a:cubicBezTo>
                    <a:pt x="0" y="501967"/>
                    <a:pt x="35243" y="534353"/>
                    <a:pt x="103822" y="552450"/>
                  </a:cubicBezTo>
                  <a:cubicBezTo>
                    <a:pt x="148590" y="564833"/>
                    <a:pt x="205740" y="571500"/>
                    <a:pt x="266700" y="571500"/>
                  </a:cubicBezTo>
                  <a:cubicBezTo>
                    <a:pt x="266700" y="616268"/>
                    <a:pt x="301943" y="648653"/>
                    <a:pt x="370523" y="666750"/>
                  </a:cubicBezTo>
                  <a:cubicBezTo>
                    <a:pt x="415290" y="679133"/>
                    <a:pt x="472440" y="685800"/>
                    <a:pt x="533400" y="685800"/>
                  </a:cubicBezTo>
                  <a:cubicBezTo>
                    <a:pt x="613410" y="685800"/>
                    <a:pt x="800100" y="674370"/>
                    <a:pt x="800100" y="571500"/>
                  </a:cubicBezTo>
                  <a:lnTo>
                    <a:pt x="800100" y="476250"/>
                  </a:lnTo>
                  <a:cubicBezTo>
                    <a:pt x="801053" y="449580"/>
                    <a:pt x="788670" y="426720"/>
                    <a:pt x="762953" y="409575"/>
                  </a:cubicBezTo>
                  <a:close/>
                </a:path>
              </a:pathLst>
            </a:custGeom>
            <a:solidFill>
              <a:srgbClr val="FFC000"/>
            </a:solidFill>
            <a:ln w="9525" cap="flat">
              <a:noFill/>
              <a:prstDash val="solid"/>
              <a:miter/>
            </a:ln>
          </p:spPr>
          <p:txBody>
            <a:bodyPr rtlCol="0" anchor="ctr"/>
            <a:lstStyle/>
            <a:p>
              <a:endParaRPr lang="en-GB" dirty="0"/>
            </a:p>
          </p:txBody>
        </p:sp>
        <p:sp>
          <p:nvSpPr>
            <p:cNvPr id="39" name="Freeform: Shape 38" descr="Coins with solid fill">
              <a:extLst>
                <a:ext uri="{FF2B5EF4-FFF2-40B4-BE49-F238E27FC236}">
                  <a16:creationId xmlns:a16="http://schemas.microsoft.com/office/drawing/2014/main" id="{0353FBFB-3C1B-7F1B-DDB0-4A260704D1EB}"/>
                </a:ext>
              </a:extLst>
            </p:cNvPr>
            <p:cNvSpPr>
              <a:spLocks noChangeAspect="1"/>
            </p:cNvSpPr>
            <p:nvPr/>
          </p:nvSpPr>
          <p:spPr>
            <a:xfrm>
              <a:off x="11102123" y="264526"/>
              <a:ext cx="395422" cy="107843"/>
            </a:xfrm>
            <a:custGeom>
              <a:avLst/>
              <a:gdLst>
                <a:gd name="connsiteX0" fmla="*/ 197711 w 395422"/>
                <a:gd name="connsiteY0" fmla="*/ 0 h 107843"/>
                <a:gd name="connsiteX1" fmla="*/ 395422 w 395422"/>
                <a:gd name="connsiteY1" fmla="*/ 53922 h 107843"/>
                <a:gd name="connsiteX2" fmla="*/ 197711 w 395422"/>
                <a:gd name="connsiteY2" fmla="*/ 107843 h 107843"/>
                <a:gd name="connsiteX3" fmla="*/ 0 w 395422"/>
                <a:gd name="connsiteY3" fmla="*/ 53922 h 107843"/>
                <a:gd name="connsiteX4" fmla="*/ 197711 w 395422"/>
                <a:gd name="connsiteY4" fmla="*/ 0 h 107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422" h="107843">
                  <a:moveTo>
                    <a:pt x="197711" y="0"/>
                  </a:moveTo>
                  <a:cubicBezTo>
                    <a:pt x="307351" y="0"/>
                    <a:pt x="395422" y="24265"/>
                    <a:pt x="395422" y="53922"/>
                  </a:cubicBezTo>
                  <a:cubicBezTo>
                    <a:pt x="395422" y="83579"/>
                    <a:pt x="307351" y="107843"/>
                    <a:pt x="197711" y="107843"/>
                  </a:cubicBezTo>
                  <a:cubicBezTo>
                    <a:pt x="88071" y="107843"/>
                    <a:pt x="0" y="83579"/>
                    <a:pt x="0" y="53922"/>
                  </a:cubicBezTo>
                  <a:cubicBezTo>
                    <a:pt x="0" y="24265"/>
                    <a:pt x="88071" y="0"/>
                    <a:pt x="197711"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0" name="Freeform: Shape 39" descr="Coins with solid fill">
              <a:extLst>
                <a:ext uri="{FF2B5EF4-FFF2-40B4-BE49-F238E27FC236}">
                  <a16:creationId xmlns:a16="http://schemas.microsoft.com/office/drawing/2014/main" id="{75B391BF-C2E6-67D8-CBCD-664994F326C6}"/>
                </a:ext>
              </a:extLst>
            </p:cNvPr>
            <p:cNvSpPr>
              <a:spLocks noChangeAspect="1"/>
            </p:cNvSpPr>
            <p:nvPr/>
          </p:nvSpPr>
          <p:spPr>
            <a:xfrm>
              <a:off x="11102123" y="392140"/>
              <a:ext cx="35948" cy="46732"/>
            </a:xfrm>
            <a:custGeom>
              <a:avLst/>
              <a:gdLst>
                <a:gd name="connsiteX0" fmla="*/ 0 w 35948"/>
                <a:gd name="connsiteY0" fmla="*/ 0 h 46732"/>
                <a:gd name="connsiteX1" fmla="*/ 35948 w 35948"/>
                <a:gd name="connsiteY1" fmla="*/ 13481 h 46732"/>
                <a:gd name="connsiteX2" fmla="*/ 35948 w 35948"/>
                <a:gd name="connsiteY2" fmla="*/ 46732 h 46732"/>
                <a:gd name="connsiteX3" fmla="*/ 0 w 35948"/>
                <a:gd name="connsiteY3" fmla="*/ 16176 h 46732"/>
                <a:gd name="connsiteX4" fmla="*/ 0 w 35948"/>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6732">
                  <a:moveTo>
                    <a:pt x="0" y="0"/>
                  </a:moveTo>
                  <a:cubicBezTo>
                    <a:pt x="10785" y="5392"/>
                    <a:pt x="22467" y="9886"/>
                    <a:pt x="35948" y="13481"/>
                  </a:cubicBezTo>
                  <a:lnTo>
                    <a:pt x="35948" y="46732"/>
                  </a:lnTo>
                  <a:cubicBezTo>
                    <a:pt x="13480" y="37745"/>
                    <a:pt x="0" y="26961"/>
                    <a:pt x="0" y="16176"/>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1" name="Freeform: Shape 40" descr="Coins with solid fill">
              <a:extLst>
                <a:ext uri="{FF2B5EF4-FFF2-40B4-BE49-F238E27FC236}">
                  <a16:creationId xmlns:a16="http://schemas.microsoft.com/office/drawing/2014/main" id="{16DCD23B-1AD4-21FB-D7EB-4A58F82F4151}"/>
                </a:ext>
              </a:extLst>
            </p:cNvPr>
            <p:cNvSpPr>
              <a:spLocks noChangeAspect="1"/>
            </p:cNvSpPr>
            <p:nvPr/>
          </p:nvSpPr>
          <p:spPr>
            <a:xfrm>
              <a:off x="11461599" y="392140"/>
              <a:ext cx="35947" cy="46732"/>
            </a:xfrm>
            <a:custGeom>
              <a:avLst/>
              <a:gdLst>
                <a:gd name="connsiteX0" fmla="*/ 35947 w 35947"/>
                <a:gd name="connsiteY0" fmla="*/ 0 h 46732"/>
                <a:gd name="connsiteX1" fmla="*/ 35947 w 35947"/>
                <a:gd name="connsiteY1" fmla="*/ 16176 h 46732"/>
                <a:gd name="connsiteX2" fmla="*/ 0 w 35947"/>
                <a:gd name="connsiteY2" fmla="*/ 46732 h 46732"/>
                <a:gd name="connsiteX3" fmla="*/ 0 w 35947"/>
                <a:gd name="connsiteY3" fmla="*/ 14379 h 46732"/>
                <a:gd name="connsiteX4" fmla="*/ 35947 w 35947"/>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6732">
                  <a:moveTo>
                    <a:pt x="35947" y="0"/>
                  </a:moveTo>
                  <a:lnTo>
                    <a:pt x="35947" y="16176"/>
                  </a:lnTo>
                  <a:cubicBezTo>
                    <a:pt x="35947" y="27860"/>
                    <a:pt x="22466" y="38644"/>
                    <a:pt x="0" y="46732"/>
                  </a:cubicBezTo>
                  <a:lnTo>
                    <a:pt x="0" y="14379"/>
                  </a:lnTo>
                  <a:cubicBezTo>
                    <a:pt x="12581" y="10784"/>
                    <a:pt x="25163" y="5392"/>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2" name="Freeform: Shape 41" descr="Coins with solid fill">
              <a:extLst>
                <a:ext uri="{FF2B5EF4-FFF2-40B4-BE49-F238E27FC236}">
                  <a16:creationId xmlns:a16="http://schemas.microsoft.com/office/drawing/2014/main" id="{67615BC7-C690-28FE-2CCB-9C2C29E3CA1A}"/>
                </a:ext>
              </a:extLst>
            </p:cNvPr>
            <p:cNvSpPr>
              <a:spLocks noChangeAspect="1"/>
            </p:cNvSpPr>
            <p:nvPr/>
          </p:nvSpPr>
          <p:spPr>
            <a:xfrm>
              <a:off x="11174018" y="415506"/>
              <a:ext cx="35948" cy="41339"/>
            </a:xfrm>
            <a:custGeom>
              <a:avLst/>
              <a:gdLst>
                <a:gd name="connsiteX0" fmla="*/ 0 w 35948"/>
                <a:gd name="connsiteY0" fmla="*/ 0 h 41339"/>
                <a:gd name="connsiteX1" fmla="*/ 35948 w 35948"/>
                <a:gd name="connsiteY1" fmla="*/ 5392 h 41339"/>
                <a:gd name="connsiteX2" fmla="*/ 35948 w 35948"/>
                <a:gd name="connsiteY2" fmla="*/ 41339 h 41339"/>
                <a:gd name="connsiteX3" fmla="*/ 0 w 35948"/>
                <a:gd name="connsiteY3" fmla="*/ 35049 h 41339"/>
                <a:gd name="connsiteX4" fmla="*/ 0 w 35948"/>
                <a:gd name="connsiteY4" fmla="*/ 0 h 41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1339">
                  <a:moveTo>
                    <a:pt x="0" y="0"/>
                  </a:moveTo>
                  <a:cubicBezTo>
                    <a:pt x="11683" y="1797"/>
                    <a:pt x="23366" y="3595"/>
                    <a:pt x="35948" y="5392"/>
                  </a:cubicBezTo>
                  <a:lnTo>
                    <a:pt x="35948" y="41339"/>
                  </a:lnTo>
                  <a:cubicBezTo>
                    <a:pt x="23366" y="39542"/>
                    <a:pt x="10784" y="37745"/>
                    <a:pt x="0" y="35049"/>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3" name="Freeform: Shape 42" descr="Coins with solid fill">
              <a:extLst>
                <a:ext uri="{FF2B5EF4-FFF2-40B4-BE49-F238E27FC236}">
                  <a16:creationId xmlns:a16="http://schemas.microsoft.com/office/drawing/2014/main" id="{8443C7F9-9692-DC53-EB74-B5C7F7326D14}"/>
                </a:ext>
              </a:extLst>
            </p:cNvPr>
            <p:cNvSpPr>
              <a:spLocks noChangeAspect="1"/>
            </p:cNvSpPr>
            <p:nvPr/>
          </p:nvSpPr>
          <p:spPr>
            <a:xfrm>
              <a:off x="11389704" y="415506"/>
              <a:ext cx="35947" cy="40441"/>
            </a:xfrm>
            <a:custGeom>
              <a:avLst/>
              <a:gdLst>
                <a:gd name="connsiteX0" fmla="*/ 35947 w 35947"/>
                <a:gd name="connsiteY0" fmla="*/ 0 h 40441"/>
                <a:gd name="connsiteX1" fmla="*/ 35947 w 35947"/>
                <a:gd name="connsiteY1" fmla="*/ 34150 h 40441"/>
                <a:gd name="connsiteX2" fmla="*/ 0 w 35947"/>
                <a:gd name="connsiteY2" fmla="*/ 40441 h 40441"/>
                <a:gd name="connsiteX3" fmla="*/ 0 w 35947"/>
                <a:gd name="connsiteY3" fmla="*/ 5392 h 40441"/>
                <a:gd name="connsiteX4" fmla="*/ 35947 w 35947"/>
                <a:gd name="connsiteY4" fmla="*/ 0 h 4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0441">
                  <a:moveTo>
                    <a:pt x="35947" y="0"/>
                  </a:moveTo>
                  <a:lnTo>
                    <a:pt x="35947" y="34150"/>
                  </a:lnTo>
                  <a:cubicBezTo>
                    <a:pt x="25163" y="36846"/>
                    <a:pt x="12581" y="38643"/>
                    <a:pt x="0" y="40441"/>
                  </a:cubicBezTo>
                  <a:lnTo>
                    <a:pt x="0" y="5392"/>
                  </a:lnTo>
                  <a:cubicBezTo>
                    <a:pt x="11682" y="3595"/>
                    <a:pt x="24264" y="1797"/>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4" name="Freeform: Shape 43" descr="Coins with solid fill">
              <a:extLst>
                <a:ext uri="{FF2B5EF4-FFF2-40B4-BE49-F238E27FC236}">
                  <a16:creationId xmlns:a16="http://schemas.microsoft.com/office/drawing/2014/main" id="{A1A79333-9B93-BC56-451E-D52500FCE2DB}"/>
                </a:ext>
              </a:extLst>
            </p:cNvPr>
            <p:cNvSpPr>
              <a:spLocks noChangeAspect="1"/>
            </p:cNvSpPr>
            <p:nvPr/>
          </p:nvSpPr>
          <p:spPr>
            <a:xfrm>
              <a:off x="11245914" y="424493"/>
              <a:ext cx="35947" cy="37745"/>
            </a:xfrm>
            <a:custGeom>
              <a:avLst/>
              <a:gdLst>
                <a:gd name="connsiteX0" fmla="*/ 0 w 35947"/>
                <a:gd name="connsiteY0" fmla="*/ 0 h 37745"/>
                <a:gd name="connsiteX1" fmla="*/ 35947 w 35947"/>
                <a:gd name="connsiteY1" fmla="*/ 1797 h 37745"/>
                <a:gd name="connsiteX2" fmla="*/ 35947 w 35947"/>
                <a:gd name="connsiteY2" fmla="*/ 37745 h 37745"/>
                <a:gd name="connsiteX3" fmla="*/ 0 w 35947"/>
                <a:gd name="connsiteY3" fmla="*/ 35947 h 37745"/>
                <a:gd name="connsiteX4" fmla="*/ 0 w 35947"/>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37745">
                  <a:moveTo>
                    <a:pt x="0" y="0"/>
                  </a:moveTo>
                  <a:cubicBezTo>
                    <a:pt x="11682" y="899"/>
                    <a:pt x="23365" y="1797"/>
                    <a:pt x="35947" y="1797"/>
                  </a:cubicBezTo>
                  <a:lnTo>
                    <a:pt x="35947" y="37745"/>
                  </a:lnTo>
                  <a:cubicBezTo>
                    <a:pt x="23365" y="36846"/>
                    <a:pt x="11682" y="36846"/>
                    <a:pt x="0" y="35947"/>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5" name="Freeform: Shape 44" descr="Coins with solid fill">
              <a:extLst>
                <a:ext uri="{FF2B5EF4-FFF2-40B4-BE49-F238E27FC236}">
                  <a16:creationId xmlns:a16="http://schemas.microsoft.com/office/drawing/2014/main" id="{D5B01648-377E-E283-12D3-6D79DB7D5402}"/>
                </a:ext>
              </a:extLst>
            </p:cNvPr>
            <p:cNvSpPr>
              <a:spLocks noChangeAspect="1"/>
            </p:cNvSpPr>
            <p:nvPr/>
          </p:nvSpPr>
          <p:spPr>
            <a:xfrm>
              <a:off x="11317809" y="424493"/>
              <a:ext cx="35947" cy="37745"/>
            </a:xfrm>
            <a:custGeom>
              <a:avLst/>
              <a:gdLst>
                <a:gd name="connsiteX0" fmla="*/ 35947 w 35947"/>
                <a:gd name="connsiteY0" fmla="*/ 0 h 37745"/>
                <a:gd name="connsiteX1" fmla="*/ 35947 w 35947"/>
                <a:gd name="connsiteY1" fmla="*/ 35947 h 37745"/>
                <a:gd name="connsiteX2" fmla="*/ 0 w 35947"/>
                <a:gd name="connsiteY2" fmla="*/ 37745 h 37745"/>
                <a:gd name="connsiteX3" fmla="*/ 0 w 35947"/>
                <a:gd name="connsiteY3" fmla="*/ 1797 h 37745"/>
                <a:gd name="connsiteX4" fmla="*/ 35947 w 35947"/>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37745">
                  <a:moveTo>
                    <a:pt x="35947" y="0"/>
                  </a:moveTo>
                  <a:lnTo>
                    <a:pt x="35947" y="35947"/>
                  </a:lnTo>
                  <a:cubicBezTo>
                    <a:pt x="24264" y="36846"/>
                    <a:pt x="12581" y="36846"/>
                    <a:pt x="0" y="37745"/>
                  </a:cubicBezTo>
                  <a:lnTo>
                    <a:pt x="0" y="1797"/>
                  </a:lnTo>
                  <a:cubicBezTo>
                    <a:pt x="10784" y="1797"/>
                    <a:pt x="23366" y="899"/>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6" name="Freeform: Shape 45" descr="Coins with solid fill">
              <a:extLst>
                <a:ext uri="{FF2B5EF4-FFF2-40B4-BE49-F238E27FC236}">
                  <a16:creationId xmlns:a16="http://schemas.microsoft.com/office/drawing/2014/main" id="{ED8DE5C0-A851-21FB-DDB8-3F8A33B13F83}"/>
                </a:ext>
              </a:extLst>
            </p:cNvPr>
            <p:cNvSpPr>
              <a:spLocks noChangeAspect="1"/>
            </p:cNvSpPr>
            <p:nvPr/>
          </p:nvSpPr>
          <p:spPr>
            <a:xfrm>
              <a:off x="11317808" y="516159"/>
              <a:ext cx="395422" cy="107842"/>
            </a:xfrm>
            <a:custGeom>
              <a:avLst/>
              <a:gdLst>
                <a:gd name="connsiteX0" fmla="*/ 197711 w 395422"/>
                <a:gd name="connsiteY0" fmla="*/ 0 h 107842"/>
                <a:gd name="connsiteX1" fmla="*/ 395422 w 395422"/>
                <a:gd name="connsiteY1" fmla="*/ 53921 h 107842"/>
                <a:gd name="connsiteX2" fmla="*/ 197711 w 395422"/>
                <a:gd name="connsiteY2" fmla="*/ 107842 h 107842"/>
                <a:gd name="connsiteX3" fmla="*/ 0 w 395422"/>
                <a:gd name="connsiteY3" fmla="*/ 53921 h 107842"/>
                <a:gd name="connsiteX4" fmla="*/ 197711 w 395422"/>
                <a:gd name="connsiteY4" fmla="*/ 0 h 107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422" h="107842">
                  <a:moveTo>
                    <a:pt x="197711" y="0"/>
                  </a:moveTo>
                  <a:cubicBezTo>
                    <a:pt x="307350" y="0"/>
                    <a:pt x="395422" y="24265"/>
                    <a:pt x="395422" y="53921"/>
                  </a:cubicBezTo>
                  <a:cubicBezTo>
                    <a:pt x="395422" y="83578"/>
                    <a:pt x="307350" y="107842"/>
                    <a:pt x="197711" y="107842"/>
                  </a:cubicBezTo>
                  <a:cubicBezTo>
                    <a:pt x="88071" y="107842"/>
                    <a:pt x="0" y="83578"/>
                    <a:pt x="0" y="53921"/>
                  </a:cubicBezTo>
                  <a:cubicBezTo>
                    <a:pt x="0" y="24265"/>
                    <a:pt x="88071" y="0"/>
                    <a:pt x="197711"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7" name="Freeform: Shape 46" descr="Coins with solid fill">
              <a:extLst>
                <a:ext uri="{FF2B5EF4-FFF2-40B4-BE49-F238E27FC236}">
                  <a16:creationId xmlns:a16="http://schemas.microsoft.com/office/drawing/2014/main" id="{AFF8F909-27F5-073F-D5CC-9A77BFC62992}"/>
                </a:ext>
              </a:extLst>
            </p:cNvPr>
            <p:cNvSpPr>
              <a:spLocks noChangeAspect="1"/>
            </p:cNvSpPr>
            <p:nvPr/>
          </p:nvSpPr>
          <p:spPr>
            <a:xfrm>
              <a:off x="11138072" y="526943"/>
              <a:ext cx="35947" cy="46732"/>
            </a:xfrm>
            <a:custGeom>
              <a:avLst/>
              <a:gdLst>
                <a:gd name="connsiteX0" fmla="*/ 0 w 35947"/>
                <a:gd name="connsiteY0" fmla="*/ 0 h 46732"/>
                <a:gd name="connsiteX1" fmla="*/ 35947 w 35947"/>
                <a:gd name="connsiteY1" fmla="*/ 13481 h 46732"/>
                <a:gd name="connsiteX2" fmla="*/ 35947 w 35947"/>
                <a:gd name="connsiteY2" fmla="*/ 46732 h 46732"/>
                <a:gd name="connsiteX3" fmla="*/ 0 w 35947"/>
                <a:gd name="connsiteY3" fmla="*/ 16176 h 46732"/>
                <a:gd name="connsiteX4" fmla="*/ 0 w 35947"/>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6732">
                  <a:moveTo>
                    <a:pt x="0" y="0"/>
                  </a:moveTo>
                  <a:cubicBezTo>
                    <a:pt x="10784" y="5392"/>
                    <a:pt x="22466" y="9886"/>
                    <a:pt x="35947" y="13481"/>
                  </a:cubicBezTo>
                  <a:lnTo>
                    <a:pt x="35947" y="46732"/>
                  </a:lnTo>
                  <a:cubicBezTo>
                    <a:pt x="13480" y="38644"/>
                    <a:pt x="0" y="27860"/>
                    <a:pt x="0" y="16176"/>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8" name="Freeform: Shape 47" descr="Coins with solid fill">
              <a:extLst>
                <a:ext uri="{FF2B5EF4-FFF2-40B4-BE49-F238E27FC236}">
                  <a16:creationId xmlns:a16="http://schemas.microsoft.com/office/drawing/2014/main" id="{65D744A4-D998-68F5-EFF8-B82B48FF763E}"/>
                </a:ext>
              </a:extLst>
            </p:cNvPr>
            <p:cNvSpPr>
              <a:spLocks noChangeAspect="1"/>
            </p:cNvSpPr>
            <p:nvPr/>
          </p:nvSpPr>
          <p:spPr>
            <a:xfrm>
              <a:off x="11209967" y="550309"/>
              <a:ext cx="35947" cy="41340"/>
            </a:xfrm>
            <a:custGeom>
              <a:avLst/>
              <a:gdLst>
                <a:gd name="connsiteX0" fmla="*/ 0 w 35947"/>
                <a:gd name="connsiteY0" fmla="*/ 0 h 41340"/>
                <a:gd name="connsiteX1" fmla="*/ 35947 w 35947"/>
                <a:gd name="connsiteY1" fmla="*/ 5392 h 41340"/>
                <a:gd name="connsiteX2" fmla="*/ 35947 w 35947"/>
                <a:gd name="connsiteY2" fmla="*/ 41340 h 41340"/>
                <a:gd name="connsiteX3" fmla="*/ 0 w 35947"/>
                <a:gd name="connsiteY3" fmla="*/ 35049 h 41340"/>
                <a:gd name="connsiteX4" fmla="*/ 0 w 35947"/>
                <a:gd name="connsiteY4" fmla="*/ 0 h 41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1340">
                  <a:moveTo>
                    <a:pt x="0" y="0"/>
                  </a:moveTo>
                  <a:cubicBezTo>
                    <a:pt x="11682" y="1797"/>
                    <a:pt x="23365" y="4494"/>
                    <a:pt x="35947" y="5392"/>
                  </a:cubicBezTo>
                  <a:lnTo>
                    <a:pt x="35947" y="41340"/>
                  </a:lnTo>
                  <a:cubicBezTo>
                    <a:pt x="23365" y="39542"/>
                    <a:pt x="10784" y="37745"/>
                    <a:pt x="0" y="35049"/>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9" name="Freeform: Shape 48" descr="Coins with solid fill">
              <a:extLst>
                <a:ext uri="{FF2B5EF4-FFF2-40B4-BE49-F238E27FC236}">
                  <a16:creationId xmlns:a16="http://schemas.microsoft.com/office/drawing/2014/main" id="{A601F052-7DAC-C205-944E-001827AE2CF1}"/>
                </a:ext>
              </a:extLst>
            </p:cNvPr>
            <p:cNvSpPr>
              <a:spLocks noChangeAspect="1"/>
            </p:cNvSpPr>
            <p:nvPr/>
          </p:nvSpPr>
          <p:spPr>
            <a:xfrm>
              <a:off x="11102123" y="625799"/>
              <a:ext cx="35948" cy="46731"/>
            </a:xfrm>
            <a:custGeom>
              <a:avLst/>
              <a:gdLst>
                <a:gd name="connsiteX0" fmla="*/ 0 w 35948"/>
                <a:gd name="connsiteY0" fmla="*/ 0 h 46731"/>
                <a:gd name="connsiteX1" fmla="*/ 35948 w 35948"/>
                <a:gd name="connsiteY1" fmla="*/ 13480 h 46731"/>
                <a:gd name="connsiteX2" fmla="*/ 35948 w 35948"/>
                <a:gd name="connsiteY2" fmla="*/ 46731 h 46731"/>
                <a:gd name="connsiteX3" fmla="*/ 0 w 35948"/>
                <a:gd name="connsiteY3" fmla="*/ 16176 h 46731"/>
                <a:gd name="connsiteX4" fmla="*/ 0 w 35948"/>
                <a:gd name="connsiteY4" fmla="*/ 0 h 46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6731">
                  <a:moveTo>
                    <a:pt x="0" y="0"/>
                  </a:moveTo>
                  <a:cubicBezTo>
                    <a:pt x="10785" y="5392"/>
                    <a:pt x="22467" y="9886"/>
                    <a:pt x="35948" y="13480"/>
                  </a:cubicBezTo>
                  <a:lnTo>
                    <a:pt x="35948" y="46731"/>
                  </a:lnTo>
                  <a:cubicBezTo>
                    <a:pt x="13480" y="37745"/>
                    <a:pt x="0" y="26960"/>
                    <a:pt x="0" y="16176"/>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50" name="Freeform: Shape 49" descr="Coins with solid fill">
              <a:extLst>
                <a:ext uri="{FF2B5EF4-FFF2-40B4-BE49-F238E27FC236}">
                  <a16:creationId xmlns:a16="http://schemas.microsoft.com/office/drawing/2014/main" id="{82C77613-477B-4E3C-4D84-3BC928FF845E}"/>
                </a:ext>
              </a:extLst>
            </p:cNvPr>
            <p:cNvSpPr>
              <a:spLocks noChangeAspect="1"/>
            </p:cNvSpPr>
            <p:nvPr/>
          </p:nvSpPr>
          <p:spPr>
            <a:xfrm>
              <a:off x="11317809" y="643772"/>
              <a:ext cx="35947" cy="46732"/>
            </a:xfrm>
            <a:custGeom>
              <a:avLst/>
              <a:gdLst>
                <a:gd name="connsiteX0" fmla="*/ 0 w 35947"/>
                <a:gd name="connsiteY0" fmla="*/ 0 h 46732"/>
                <a:gd name="connsiteX1" fmla="*/ 35947 w 35947"/>
                <a:gd name="connsiteY1" fmla="*/ 13481 h 46732"/>
                <a:gd name="connsiteX2" fmla="*/ 35947 w 35947"/>
                <a:gd name="connsiteY2" fmla="*/ 46732 h 46732"/>
                <a:gd name="connsiteX3" fmla="*/ 0 w 35947"/>
                <a:gd name="connsiteY3" fmla="*/ 16177 h 46732"/>
                <a:gd name="connsiteX4" fmla="*/ 0 w 35947"/>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6732">
                  <a:moveTo>
                    <a:pt x="0" y="0"/>
                  </a:moveTo>
                  <a:cubicBezTo>
                    <a:pt x="10784" y="5393"/>
                    <a:pt x="22466" y="9886"/>
                    <a:pt x="35947" y="13481"/>
                  </a:cubicBezTo>
                  <a:lnTo>
                    <a:pt x="35947" y="46732"/>
                  </a:lnTo>
                  <a:cubicBezTo>
                    <a:pt x="13480" y="37745"/>
                    <a:pt x="0" y="26961"/>
                    <a:pt x="0" y="16177"/>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51" name="Freeform: Shape 50" descr="Coins with solid fill">
              <a:extLst>
                <a:ext uri="{FF2B5EF4-FFF2-40B4-BE49-F238E27FC236}">
                  <a16:creationId xmlns:a16="http://schemas.microsoft.com/office/drawing/2014/main" id="{1F1AD502-F4D8-19DD-258A-A3259FEDE136}"/>
                </a:ext>
              </a:extLst>
            </p:cNvPr>
            <p:cNvSpPr>
              <a:spLocks noChangeAspect="1"/>
            </p:cNvSpPr>
            <p:nvPr/>
          </p:nvSpPr>
          <p:spPr>
            <a:xfrm>
              <a:off x="11677282" y="643772"/>
              <a:ext cx="35948" cy="46732"/>
            </a:xfrm>
            <a:custGeom>
              <a:avLst/>
              <a:gdLst>
                <a:gd name="connsiteX0" fmla="*/ 35948 w 35948"/>
                <a:gd name="connsiteY0" fmla="*/ 0 h 46732"/>
                <a:gd name="connsiteX1" fmla="*/ 35948 w 35948"/>
                <a:gd name="connsiteY1" fmla="*/ 16177 h 46732"/>
                <a:gd name="connsiteX2" fmla="*/ 0 w 35948"/>
                <a:gd name="connsiteY2" fmla="*/ 46732 h 46732"/>
                <a:gd name="connsiteX3" fmla="*/ 0 w 35948"/>
                <a:gd name="connsiteY3" fmla="*/ 14379 h 46732"/>
                <a:gd name="connsiteX4" fmla="*/ 35948 w 35948"/>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6732">
                  <a:moveTo>
                    <a:pt x="35948" y="0"/>
                  </a:moveTo>
                  <a:lnTo>
                    <a:pt x="35948" y="16177"/>
                  </a:lnTo>
                  <a:cubicBezTo>
                    <a:pt x="35948" y="27860"/>
                    <a:pt x="22467" y="38644"/>
                    <a:pt x="0" y="46732"/>
                  </a:cubicBezTo>
                  <a:lnTo>
                    <a:pt x="0" y="14379"/>
                  </a:lnTo>
                  <a:cubicBezTo>
                    <a:pt x="12582" y="10785"/>
                    <a:pt x="25163" y="5393"/>
                    <a:pt x="35948"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52" name="Freeform: Shape 51" descr="Coins with solid fill">
              <a:extLst>
                <a:ext uri="{FF2B5EF4-FFF2-40B4-BE49-F238E27FC236}">
                  <a16:creationId xmlns:a16="http://schemas.microsoft.com/office/drawing/2014/main" id="{B9D7FBBF-E535-B599-AD1A-A53E708552FC}"/>
                </a:ext>
              </a:extLst>
            </p:cNvPr>
            <p:cNvSpPr>
              <a:spLocks noChangeAspect="1"/>
            </p:cNvSpPr>
            <p:nvPr/>
          </p:nvSpPr>
          <p:spPr>
            <a:xfrm>
              <a:off x="11174018" y="648266"/>
              <a:ext cx="35948" cy="41340"/>
            </a:xfrm>
            <a:custGeom>
              <a:avLst/>
              <a:gdLst>
                <a:gd name="connsiteX0" fmla="*/ 0 w 35948"/>
                <a:gd name="connsiteY0" fmla="*/ 0 h 41340"/>
                <a:gd name="connsiteX1" fmla="*/ 35948 w 35948"/>
                <a:gd name="connsiteY1" fmla="*/ 5392 h 41340"/>
                <a:gd name="connsiteX2" fmla="*/ 35948 w 35948"/>
                <a:gd name="connsiteY2" fmla="*/ 41340 h 41340"/>
                <a:gd name="connsiteX3" fmla="*/ 0 w 35948"/>
                <a:gd name="connsiteY3" fmla="*/ 35049 h 41340"/>
                <a:gd name="connsiteX4" fmla="*/ 0 w 35948"/>
                <a:gd name="connsiteY4" fmla="*/ 0 h 41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1340">
                  <a:moveTo>
                    <a:pt x="0" y="0"/>
                  </a:moveTo>
                  <a:cubicBezTo>
                    <a:pt x="11683" y="1798"/>
                    <a:pt x="23366" y="4493"/>
                    <a:pt x="35948" y="5392"/>
                  </a:cubicBezTo>
                  <a:lnTo>
                    <a:pt x="35948" y="41340"/>
                  </a:lnTo>
                  <a:cubicBezTo>
                    <a:pt x="23366" y="39543"/>
                    <a:pt x="10784" y="37745"/>
                    <a:pt x="0" y="35049"/>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53" name="Freeform: Shape 52" descr="Coins with solid fill">
              <a:extLst>
                <a:ext uri="{FF2B5EF4-FFF2-40B4-BE49-F238E27FC236}">
                  <a16:creationId xmlns:a16="http://schemas.microsoft.com/office/drawing/2014/main" id="{11D8C54E-056E-358C-52DA-ECDD64625A7C}"/>
                </a:ext>
              </a:extLst>
            </p:cNvPr>
            <p:cNvSpPr>
              <a:spLocks noChangeAspect="1"/>
            </p:cNvSpPr>
            <p:nvPr/>
          </p:nvSpPr>
          <p:spPr>
            <a:xfrm>
              <a:off x="11245914" y="658151"/>
              <a:ext cx="26961" cy="36847"/>
            </a:xfrm>
            <a:custGeom>
              <a:avLst/>
              <a:gdLst>
                <a:gd name="connsiteX0" fmla="*/ 0 w 26961"/>
                <a:gd name="connsiteY0" fmla="*/ 0 h 36847"/>
                <a:gd name="connsiteX1" fmla="*/ 17974 w 26961"/>
                <a:gd name="connsiteY1" fmla="*/ 900 h 36847"/>
                <a:gd name="connsiteX2" fmla="*/ 17974 w 26961"/>
                <a:gd name="connsiteY2" fmla="*/ 1798 h 36847"/>
                <a:gd name="connsiteX3" fmla="*/ 26961 w 26961"/>
                <a:gd name="connsiteY3" fmla="*/ 36847 h 36847"/>
                <a:gd name="connsiteX4" fmla="*/ 0 w 26961"/>
                <a:gd name="connsiteY4" fmla="*/ 35049 h 36847"/>
                <a:gd name="connsiteX5" fmla="*/ 0 w 26961"/>
                <a:gd name="connsiteY5" fmla="*/ 0 h 3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61" h="36847">
                  <a:moveTo>
                    <a:pt x="0" y="0"/>
                  </a:moveTo>
                  <a:cubicBezTo>
                    <a:pt x="6290" y="0"/>
                    <a:pt x="11682" y="900"/>
                    <a:pt x="17974" y="900"/>
                  </a:cubicBezTo>
                  <a:lnTo>
                    <a:pt x="17974" y="1798"/>
                  </a:lnTo>
                  <a:cubicBezTo>
                    <a:pt x="17974" y="14379"/>
                    <a:pt x="20669" y="26961"/>
                    <a:pt x="26961" y="36847"/>
                  </a:cubicBezTo>
                  <a:cubicBezTo>
                    <a:pt x="17974" y="36847"/>
                    <a:pt x="8987" y="35948"/>
                    <a:pt x="0" y="35049"/>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54" name="Freeform: Shape 53" descr="Coins with solid fill">
              <a:extLst>
                <a:ext uri="{FF2B5EF4-FFF2-40B4-BE49-F238E27FC236}">
                  <a16:creationId xmlns:a16="http://schemas.microsoft.com/office/drawing/2014/main" id="{483D7692-16BA-7ED5-81C0-BAD0C0FC9322}"/>
                </a:ext>
              </a:extLst>
            </p:cNvPr>
            <p:cNvSpPr>
              <a:spLocks noChangeAspect="1"/>
            </p:cNvSpPr>
            <p:nvPr/>
          </p:nvSpPr>
          <p:spPr>
            <a:xfrm>
              <a:off x="11389704" y="666240"/>
              <a:ext cx="35947" cy="41340"/>
            </a:xfrm>
            <a:custGeom>
              <a:avLst/>
              <a:gdLst>
                <a:gd name="connsiteX0" fmla="*/ 0 w 35947"/>
                <a:gd name="connsiteY0" fmla="*/ 0 h 41340"/>
                <a:gd name="connsiteX1" fmla="*/ 35947 w 35947"/>
                <a:gd name="connsiteY1" fmla="*/ 5392 h 41340"/>
                <a:gd name="connsiteX2" fmla="*/ 35947 w 35947"/>
                <a:gd name="connsiteY2" fmla="*/ 41340 h 41340"/>
                <a:gd name="connsiteX3" fmla="*/ 0 w 35947"/>
                <a:gd name="connsiteY3" fmla="*/ 35048 h 41340"/>
                <a:gd name="connsiteX4" fmla="*/ 0 w 35947"/>
                <a:gd name="connsiteY4" fmla="*/ 0 h 41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1340">
                  <a:moveTo>
                    <a:pt x="0" y="0"/>
                  </a:moveTo>
                  <a:cubicBezTo>
                    <a:pt x="11682" y="1797"/>
                    <a:pt x="23365" y="4493"/>
                    <a:pt x="35947" y="5392"/>
                  </a:cubicBezTo>
                  <a:lnTo>
                    <a:pt x="35947" y="41340"/>
                  </a:lnTo>
                  <a:cubicBezTo>
                    <a:pt x="23365" y="39542"/>
                    <a:pt x="10784" y="37745"/>
                    <a:pt x="0" y="35048"/>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55" name="Freeform: Shape 54" descr="Coins with solid fill">
              <a:extLst>
                <a:ext uri="{FF2B5EF4-FFF2-40B4-BE49-F238E27FC236}">
                  <a16:creationId xmlns:a16="http://schemas.microsoft.com/office/drawing/2014/main" id="{4D02011C-0DC3-19AB-6A2A-C434EFC40365}"/>
                </a:ext>
              </a:extLst>
            </p:cNvPr>
            <p:cNvSpPr>
              <a:spLocks noChangeAspect="1"/>
            </p:cNvSpPr>
            <p:nvPr/>
          </p:nvSpPr>
          <p:spPr>
            <a:xfrm>
              <a:off x="11605387" y="667138"/>
              <a:ext cx="35948" cy="40442"/>
            </a:xfrm>
            <a:custGeom>
              <a:avLst/>
              <a:gdLst>
                <a:gd name="connsiteX0" fmla="*/ 35948 w 35948"/>
                <a:gd name="connsiteY0" fmla="*/ 0 h 40442"/>
                <a:gd name="connsiteX1" fmla="*/ 35948 w 35948"/>
                <a:gd name="connsiteY1" fmla="*/ 34150 h 40442"/>
                <a:gd name="connsiteX2" fmla="*/ 0 w 35948"/>
                <a:gd name="connsiteY2" fmla="*/ 40442 h 40442"/>
                <a:gd name="connsiteX3" fmla="*/ 0 w 35948"/>
                <a:gd name="connsiteY3" fmla="*/ 5392 h 40442"/>
                <a:gd name="connsiteX4" fmla="*/ 35948 w 35948"/>
                <a:gd name="connsiteY4" fmla="*/ 0 h 40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0442">
                  <a:moveTo>
                    <a:pt x="35948" y="0"/>
                  </a:moveTo>
                  <a:lnTo>
                    <a:pt x="35948" y="34150"/>
                  </a:lnTo>
                  <a:cubicBezTo>
                    <a:pt x="25163" y="36847"/>
                    <a:pt x="12582" y="38644"/>
                    <a:pt x="0" y="40442"/>
                  </a:cubicBezTo>
                  <a:lnTo>
                    <a:pt x="0" y="5392"/>
                  </a:lnTo>
                  <a:cubicBezTo>
                    <a:pt x="11683" y="3595"/>
                    <a:pt x="24264" y="1798"/>
                    <a:pt x="35948"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56" name="Freeform: Shape 55" descr="Coins with solid fill">
              <a:extLst>
                <a:ext uri="{FF2B5EF4-FFF2-40B4-BE49-F238E27FC236}">
                  <a16:creationId xmlns:a16="http://schemas.microsoft.com/office/drawing/2014/main" id="{2F7631AA-0624-BE0F-1D2A-5185071BEE3D}"/>
                </a:ext>
              </a:extLst>
            </p:cNvPr>
            <p:cNvSpPr>
              <a:spLocks noChangeAspect="1"/>
            </p:cNvSpPr>
            <p:nvPr/>
          </p:nvSpPr>
          <p:spPr>
            <a:xfrm>
              <a:off x="11461599" y="676125"/>
              <a:ext cx="35947" cy="37745"/>
            </a:xfrm>
            <a:custGeom>
              <a:avLst/>
              <a:gdLst>
                <a:gd name="connsiteX0" fmla="*/ 0 w 35947"/>
                <a:gd name="connsiteY0" fmla="*/ 0 h 37745"/>
                <a:gd name="connsiteX1" fmla="*/ 35947 w 35947"/>
                <a:gd name="connsiteY1" fmla="*/ 1798 h 37745"/>
                <a:gd name="connsiteX2" fmla="*/ 35947 w 35947"/>
                <a:gd name="connsiteY2" fmla="*/ 37745 h 37745"/>
                <a:gd name="connsiteX3" fmla="*/ 0 w 35947"/>
                <a:gd name="connsiteY3" fmla="*/ 35948 h 37745"/>
                <a:gd name="connsiteX4" fmla="*/ 0 w 35947"/>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37745">
                  <a:moveTo>
                    <a:pt x="0" y="0"/>
                  </a:moveTo>
                  <a:cubicBezTo>
                    <a:pt x="11682" y="899"/>
                    <a:pt x="23365" y="1798"/>
                    <a:pt x="35947" y="1798"/>
                  </a:cubicBezTo>
                  <a:lnTo>
                    <a:pt x="35947" y="37745"/>
                  </a:lnTo>
                  <a:cubicBezTo>
                    <a:pt x="23365" y="37745"/>
                    <a:pt x="11682" y="36847"/>
                    <a:pt x="0" y="35948"/>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57" name="Freeform: Shape 56" descr="Coins with solid fill">
              <a:extLst>
                <a:ext uri="{FF2B5EF4-FFF2-40B4-BE49-F238E27FC236}">
                  <a16:creationId xmlns:a16="http://schemas.microsoft.com/office/drawing/2014/main" id="{9ECAA1A7-3625-0CA4-4457-74A2107A58D4}"/>
                </a:ext>
              </a:extLst>
            </p:cNvPr>
            <p:cNvSpPr>
              <a:spLocks noChangeAspect="1"/>
            </p:cNvSpPr>
            <p:nvPr/>
          </p:nvSpPr>
          <p:spPr>
            <a:xfrm>
              <a:off x="11533492" y="676125"/>
              <a:ext cx="35948" cy="37745"/>
            </a:xfrm>
            <a:custGeom>
              <a:avLst/>
              <a:gdLst>
                <a:gd name="connsiteX0" fmla="*/ 35948 w 35948"/>
                <a:gd name="connsiteY0" fmla="*/ 0 h 37745"/>
                <a:gd name="connsiteX1" fmla="*/ 35948 w 35948"/>
                <a:gd name="connsiteY1" fmla="*/ 35948 h 37745"/>
                <a:gd name="connsiteX2" fmla="*/ 0 w 35948"/>
                <a:gd name="connsiteY2" fmla="*/ 37745 h 37745"/>
                <a:gd name="connsiteX3" fmla="*/ 0 w 35948"/>
                <a:gd name="connsiteY3" fmla="*/ 1798 h 37745"/>
                <a:gd name="connsiteX4" fmla="*/ 35948 w 35948"/>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37745">
                  <a:moveTo>
                    <a:pt x="35948" y="0"/>
                  </a:moveTo>
                  <a:lnTo>
                    <a:pt x="35948" y="35948"/>
                  </a:lnTo>
                  <a:cubicBezTo>
                    <a:pt x="24264" y="36847"/>
                    <a:pt x="12582" y="36847"/>
                    <a:pt x="0" y="37745"/>
                  </a:cubicBezTo>
                  <a:lnTo>
                    <a:pt x="0" y="1798"/>
                  </a:lnTo>
                  <a:cubicBezTo>
                    <a:pt x="10785" y="1798"/>
                    <a:pt x="23366" y="899"/>
                    <a:pt x="35948"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58" name="Freeform: Shape 57" descr="Coins with solid fill">
              <a:extLst>
                <a:ext uri="{FF2B5EF4-FFF2-40B4-BE49-F238E27FC236}">
                  <a16:creationId xmlns:a16="http://schemas.microsoft.com/office/drawing/2014/main" id="{6A5E9CBE-3CA3-D09F-B320-754F7522F882}"/>
                </a:ext>
              </a:extLst>
            </p:cNvPr>
            <p:cNvSpPr>
              <a:spLocks noChangeAspect="1"/>
            </p:cNvSpPr>
            <p:nvPr/>
          </p:nvSpPr>
          <p:spPr>
            <a:xfrm>
              <a:off x="11713231" y="733641"/>
              <a:ext cx="35947" cy="46732"/>
            </a:xfrm>
            <a:custGeom>
              <a:avLst/>
              <a:gdLst>
                <a:gd name="connsiteX0" fmla="*/ 35947 w 35947"/>
                <a:gd name="connsiteY0" fmla="*/ 0 h 46732"/>
                <a:gd name="connsiteX1" fmla="*/ 35947 w 35947"/>
                <a:gd name="connsiteY1" fmla="*/ 16177 h 46732"/>
                <a:gd name="connsiteX2" fmla="*/ 0 w 35947"/>
                <a:gd name="connsiteY2" fmla="*/ 46732 h 46732"/>
                <a:gd name="connsiteX3" fmla="*/ 0 w 35947"/>
                <a:gd name="connsiteY3" fmla="*/ 14379 h 46732"/>
                <a:gd name="connsiteX4" fmla="*/ 35947 w 35947"/>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6732">
                  <a:moveTo>
                    <a:pt x="35947" y="0"/>
                  </a:moveTo>
                  <a:lnTo>
                    <a:pt x="35947" y="16177"/>
                  </a:lnTo>
                  <a:cubicBezTo>
                    <a:pt x="35947" y="27860"/>
                    <a:pt x="22466" y="38644"/>
                    <a:pt x="0" y="46732"/>
                  </a:cubicBezTo>
                  <a:lnTo>
                    <a:pt x="0" y="14379"/>
                  </a:lnTo>
                  <a:cubicBezTo>
                    <a:pt x="12581" y="10784"/>
                    <a:pt x="25163" y="5392"/>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59" name="Freeform: Shape 58" descr="Coins with solid fill">
              <a:extLst>
                <a:ext uri="{FF2B5EF4-FFF2-40B4-BE49-F238E27FC236}">
                  <a16:creationId xmlns:a16="http://schemas.microsoft.com/office/drawing/2014/main" id="{77B609B4-3BF7-63F8-B18E-3EE4732573E3}"/>
                </a:ext>
              </a:extLst>
            </p:cNvPr>
            <p:cNvSpPr>
              <a:spLocks noChangeAspect="1"/>
            </p:cNvSpPr>
            <p:nvPr/>
          </p:nvSpPr>
          <p:spPr>
            <a:xfrm>
              <a:off x="11353755" y="748020"/>
              <a:ext cx="35948" cy="32353"/>
            </a:xfrm>
            <a:custGeom>
              <a:avLst/>
              <a:gdLst>
                <a:gd name="connsiteX0" fmla="*/ 0 w 35948"/>
                <a:gd name="connsiteY0" fmla="*/ 0 h 32353"/>
                <a:gd name="connsiteX1" fmla="*/ 898 w 35948"/>
                <a:gd name="connsiteY1" fmla="*/ 0 h 32353"/>
                <a:gd name="connsiteX2" fmla="*/ 8088 w 35948"/>
                <a:gd name="connsiteY2" fmla="*/ 1798 h 32353"/>
                <a:gd name="connsiteX3" fmla="*/ 35948 w 35948"/>
                <a:gd name="connsiteY3" fmla="*/ 8089 h 32353"/>
                <a:gd name="connsiteX4" fmla="*/ 35948 w 35948"/>
                <a:gd name="connsiteY4" fmla="*/ 32353 h 32353"/>
                <a:gd name="connsiteX5" fmla="*/ 0 w 35948"/>
                <a:gd name="connsiteY5" fmla="*/ 1798 h 32353"/>
                <a:gd name="connsiteX6" fmla="*/ 0 w 35948"/>
                <a:gd name="connsiteY6" fmla="*/ 0 h 3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48" h="32353">
                  <a:moveTo>
                    <a:pt x="0" y="0"/>
                  </a:moveTo>
                  <a:cubicBezTo>
                    <a:pt x="0" y="0"/>
                    <a:pt x="0" y="0"/>
                    <a:pt x="898" y="0"/>
                  </a:cubicBezTo>
                  <a:cubicBezTo>
                    <a:pt x="3595" y="899"/>
                    <a:pt x="5392" y="1798"/>
                    <a:pt x="8088" y="1798"/>
                  </a:cubicBezTo>
                  <a:cubicBezTo>
                    <a:pt x="17075" y="4494"/>
                    <a:pt x="26062" y="6291"/>
                    <a:pt x="35948" y="8089"/>
                  </a:cubicBezTo>
                  <a:lnTo>
                    <a:pt x="35948" y="32353"/>
                  </a:lnTo>
                  <a:cubicBezTo>
                    <a:pt x="13480" y="23366"/>
                    <a:pt x="0" y="12582"/>
                    <a:pt x="0" y="1798"/>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60" name="Freeform: Shape 59" descr="Coins with solid fill">
              <a:extLst>
                <a:ext uri="{FF2B5EF4-FFF2-40B4-BE49-F238E27FC236}">
                  <a16:creationId xmlns:a16="http://schemas.microsoft.com/office/drawing/2014/main" id="{3CD77DFB-A1A1-9BDA-07F4-1178161659FA}"/>
                </a:ext>
              </a:extLst>
            </p:cNvPr>
            <p:cNvSpPr>
              <a:spLocks noChangeAspect="1"/>
            </p:cNvSpPr>
            <p:nvPr/>
          </p:nvSpPr>
          <p:spPr>
            <a:xfrm>
              <a:off x="11641336" y="757007"/>
              <a:ext cx="35947" cy="40441"/>
            </a:xfrm>
            <a:custGeom>
              <a:avLst/>
              <a:gdLst>
                <a:gd name="connsiteX0" fmla="*/ 35947 w 35947"/>
                <a:gd name="connsiteY0" fmla="*/ 0 h 40441"/>
                <a:gd name="connsiteX1" fmla="*/ 35947 w 35947"/>
                <a:gd name="connsiteY1" fmla="*/ 34150 h 40441"/>
                <a:gd name="connsiteX2" fmla="*/ 0 w 35947"/>
                <a:gd name="connsiteY2" fmla="*/ 40441 h 40441"/>
                <a:gd name="connsiteX3" fmla="*/ 0 w 35947"/>
                <a:gd name="connsiteY3" fmla="*/ 5392 h 40441"/>
                <a:gd name="connsiteX4" fmla="*/ 35947 w 35947"/>
                <a:gd name="connsiteY4" fmla="*/ 0 h 4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0441">
                  <a:moveTo>
                    <a:pt x="35947" y="0"/>
                  </a:moveTo>
                  <a:lnTo>
                    <a:pt x="35947" y="34150"/>
                  </a:lnTo>
                  <a:cubicBezTo>
                    <a:pt x="25163" y="36847"/>
                    <a:pt x="12581" y="38644"/>
                    <a:pt x="0" y="40441"/>
                  </a:cubicBezTo>
                  <a:lnTo>
                    <a:pt x="0" y="5392"/>
                  </a:lnTo>
                  <a:cubicBezTo>
                    <a:pt x="11682" y="3595"/>
                    <a:pt x="24264" y="1797"/>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61" name="Freeform: Shape 60" descr="Coins with solid fill">
              <a:extLst>
                <a:ext uri="{FF2B5EF4-FFF2-40B4-BE49-F238E27FC236}">
                  <a16:creationId xmlns:a16="http://schemas.microsoft.com/office/drawing/2014/main" id="{EF4B6D1F-B900-6150-1D50-7982035397CE}"/>
                </a:ext>
              </a:extLst>
            </p:cNvPr>
            <p:cNvSpPr>
              <a:spLocks noChangeAspect="1"/>
            </p:cNvSpPr>
            <p:nvPr/>
          </p:nvSpPr>
          <p:spPr>
            <a:xfrm>
              <a:off x="11425650" y="762399"/>
              <a:ext cx="35948" cy="35049"/>
            </a:xfrm>
            <a:custGeom>
              <a:avLst/>
              <a:gdLst>
                <a:gd name="connsiteX0" fmla="*/ 0 w 35948"/>
                <a:gd name="connsiteY0" fmla="*/ 0 h 35049"/>
                <a:gd name="connsiteX1" fmla="*/ 35948 w 35948"/>
                <a:gd name="connsiteY1" fmla="*/ 3595 h 35049"/>
                <a:gd name="connsiteX2" fmla="*/ 35948 w 35948"/>
                <a:gd name="connsiteY2" fmla="*/ 35049 h 35049"/>
                <a:gd name="connsiteX3" fmla="*/ 0 w 35948"/>
                <a:gd name="connsiteY3" fmla="*/ 28758 h 35049"/>
                <a:gd name="connsiteX4" fmla="*/ 0 w 35948"/>
                <a:gd name="connsiteY4" fmla="*/ 0 h 3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35049">
                  <a:moveTo>
                    <a:pt x="0" y="0"/>
                  </a:moveTo>
                  <a:cubicBezTo>
                    <a:pt x="11683" y="1798"/>
                    <a:pt x="23366" y="2697"/>
                    <a:pt x="35948" y="3595"/>
                  </a:cubicBezTo>
                  <a:lnTo>
                    <a:pt x="35948" y="35049"/>
                  </a:lnTo>
                  <a:cubicBezTo>
                    <a:pt x="23366" y="33252"/>
                    <a:pt x="10784" y="31455"/>
                    <a:pt x="0" y="28758"/>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62" name="Freeform: Shape 61" descr="Coins with solid fill">
              <a:extLst>
                <a:ext uri="{FF2B5EF4-FFF2-40B4-BE49-F238E27FC236}">
                  <a16:creationId xmlns:a16="http://schemas.microsoft.com/office/drawing/2014/main" id="{A3CB1AC4-0B2B-7DB6-7C75-C81360A3B6A2}"/>
                </a:ext>
              </a:extLst>
            </p:cNvPr>
            <p:cNvSpPr>
              <a:spLocks noChangeAspect="1"/>
            </p:cNvSpPr>
            <p:nvPr/>
          </p:nvSpPr>
          <p:spPr>
            <a:xfrm>
              <a:off x="11569441" y="765994"/>
              <a:ext cx="35947" cy="37745"/>
            </a:xfrm>
            <a:custGeom>
              <a:avLst/>
              <a:gdLst>
                <a:gd name="connsiteX0" fmla="*/ 35947 w 35947"/>
                <a:gd name="connsiteY0" fmla="*/ 0 h 37745"/>
                <a:gd name="connsiteX1" fmla="*/ 35947 w 35947"/>
                <a:gd name="connsiteY1" fmla="*/ 35947 h 37745"/>
                <a:gd name="connsiteX2" fmla="*/ 0 w 35947"/>
                <a:gd name="connsiteY2" fmla="*/ 37745 h 37745"/>
                <a:gd name="connsiteX3" fmla="*/ 0 w 35947"/>
                <a:gd name="connsiteY3" fmla="*/ 1797 h 37745"/>
                <a:gd name="connsiteX4" fmla="*/ 35947 w 35947"/>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37745">
                  <a:moveTo>
                    <a:pt x="35947" y="0"/>
                  </a:moveTo>
                  <a:lnTo>
                    <a:pt x="35947" y="35947"/>
                  </a:lnTo>
                  <a:cubicBezTo>
                    <a:pt x="24264" y="36847"/>
                    <a:pt x="12581" y="37745"/>
                    <a:pt x="0" y="37745"/>
                  </a:cubicBezTo>
                  <a:lnTo>
                    <a:pt x="0" y="1797"/>
                  </a:lnTo>
                  <a:cubicBezTo>
                    <a:pt x="10784" y="1797"/>
                    <a:pt x="23366" y="899"/>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63" name="Freeform: Shape 62" descr="Coins with solid fill">
              <a:extLst>
                <a:ext uri="{FF2B5EF4-FFF2-40B4-BE49-F238E27FC236}">
                  <a16:creationId xmlns:a16="http://schemas.microsoft.com/office/drawing/2014/main" id="{05757E06-05BE-498F-CB9F-F816593590B1}"/>
                </a:ext>
              </a:extLst>
            </p:cNvPr>
            <p:cNvSpPr>
              <a:spLocks noChangeAspect="1"/>
            </p:cNvSpPr>
            <p:nvPr/>
          </p:nvSpPr>
          <p:spPr>
            <a:xfrm>
              <a:off x="11497546" y="767791"/>
              <a:ext cx="35947" cy="35948"/>
            </a:xfrm>
            <a:custGeom>
              <a:avLst/>
              <a:gdLst>
                <a:gd name="connsiteX0" fmla="*/ 0 w 35947"/>
                <a:gd name="connsiteY0" fmla="*/ 0 h 35948"/>
                <a:gd name="connsiteX1" fmla="*/ 17974 w 35947"/>
                <a:gd name="connsiteY1" fmla="*/ 0 h 35948"/>
                <a:gd name="connsiteX2" fmla="*/ 35947 w 35947"/>
                <a:gd name="connsiteY2" fmla="*/ 0 h 35948"/>
                <a:gd name="connsiteX3" fmla="*/ 35947 w 35947"/>
                <a:gd name="connsiteY3" fmla="*/ 35948 h 35948"/>
                <a:gd name="connsiteX4" fmla="*/ 0 w 35947"/>
                <a:gd name="connsiteY4" fmla="*/ 34150 h 35948"/>
                <a:gd name="connsiteX5" fmla="*/ 0 w 35947"/>
                <a:gd name="connsiteY5" fmla="*/ 0 h 3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47" h="35948">
                  <a:moveTo>
                    <a:pt x="0" y="0"/>
                  </a:moveTo>
                  <a:cubicBezTo>
                    <a:pt x="6290" y="0"/>
                    <a:pt x="11682" y="0"/>
                    <a:pt x="17974" y="0"/>
                  </a:cubicBezTo>
                  <a:cubicBezTo>
                    <a:pt x="23366" y="0"/>
                    <a:pt x="29656" y="0"/>
                    <a:pt x="35947" y="0"/>
                  </a:cubicBezTo>
                  <a:lnTo>
                    <a:pt x="35947" y="35948"/>
                  </a:lnTo>
                  <a:cubicBezTo>
                    <a:pt x="23366" y="35948"/>
                    <a:pt x="11682" y="35050"/>
                    <a:pt x="0" y="34150"/>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125106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4BBCC-4789-2870-8A5A-2B416095B791}"/>
              </a:ext>
            </a:extLst>
          </p:cNvPr>
          <p:cNvSpPr>
            <a:spLocks noGrp="1"/>
          </p:cNvSpPr>
          <p:nvPr>
            <p:ph type="title"/>
          </p:nvPr>
        </p:nvSpPr>
        <p:spPr/>
        <p:txBody>
          <a:bodyPr/>
          <a:lstStyle/>
          <a:p>
            <a:r>
              <a:rPr lang="en-GB" dirty="0"/>
              <a:t>Science ITT </a:t>
            </a:r>
            <a:r>
              <a:rPr lang="en-GB" b="0" dirty="0"/>
              <a:t>2017-18 to 2023-24</a:t>
            </a:r>
            <a:endParaRPr lang="en-GB" dirty="0"/>
          </a:p>
        </p:txBody>
      </p:sp>
      <p:pic>
        <p:nvPicPr>
          <p:cNvPr id="14" name="Picture 13">
            <a:extLst>
              <a:ext uri="{FF2B5EF4-FFF2-40B4-BE49-F238E27FC236}">
                <a16:creationId xmlns:a16="http://schemas.microsoft.com/office/drawing/2014/main" id="{3B5C7070-01BA-CD96-7A15-97495780C3D8}"/>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235190" y="837982"/>
            <a:ext cx="7608467" cy="5029636"/>
          </a:xfrm>
          <a:prstGeom prst="rect">
            <a:avLst/>
          </a:prstGeom>
        </p:spPr>
      </p:pic>
      <p:pic>
        <p:nvPicPr>
          <p:cNvPr id="18" name="Picture 17">
            <a:extLst>
              <a:ext uri="{FF2B5EF4-FFF2-40B4-BE49-F238E27FC236}">
                <a16:creationId xmlns:a16="http://schemas.microsoft.com/office/drawing/2014/main" id="{4287D1E0-091E-78D4-3BA8-27164AE1462C}"/>
              </a:ext>
            </a:extLst>
          </p:cNvPr>
          <p:cNvPicPr>
            <a:picLocks noChangeAspect="1"/>
          </p:cNvPicPr>
          <p:nvPr/>
        </p:nvPicPr>
        <p:blipFill rotWithShape="1">
          <a:blip r:embed="rId4">
            <a:extLst>
              <a:ext uri="{BEBA8EAE-BF5A-486C-A8C5-ECC9F3942E4B}">
                <a14:imgProps xmlns:a14="http://schemas.microsoft.com/office/drawing/2010/main">
                  <a14:imgLayer r:embed="rId3">
                    <a14:imgEffect>
                      <a14:brightnessContrast contrast="40000"/>
                    </a14:imgEffect>
                  </a14:imgLayer>
                </a14:imgProps>
              </a:ext>
            </a:extLst>
          </a:blip>
          <a:srcRect r="54292"/>
          <a:stretch/>
        </p:blipFill>
        <p:spPr>
          <a:xfrm>
            <a:off x="745994" y="837982"/>
            <a:ext cx="3477662" cy="5029636"/>
          </a:xfrm>
          <a:prstGeom prst="rect">
            <a:avLst/>
          </a:prstGeom>
        </p:spPr>
      </p:pic>
      <p:sp>
        <p:nvSpPr>
          <p:cNvPr id="22" name="Speech Bubble: Rectangle 21">
            <a:extLst>
              <a:ext uri="{FF2B5EF4-FFF2-40B4-BE49-F238E27FC236}">
                <a16:creationId xmlns:a16="http://schemas.microsoft.com/office/drawing/2014/main" id="{79CAF35A-9D3C-E46D-DFC4-4B7569A3C0A0}"/>
              </a:ext>
            </a:extLst>
          </p:cNvPr>
          <p:cNvSpPr/>
          <p:nvPr/>
        </p:nvSpPr>
        <p:spPr bwMode="auto">
          <a:xfrm>
            <a:off x="731838" y="2165820"/>
            <a:ext cx="2678657" cy="903950"/>
          </a:xfrm>
          <a:prstGeom prst="wedgeRectCallout">
            <a:avLst>
              <a:gd name="adj1" fmla="val 58461"/>
              <a:gd name="adj2" fmla="val 31353"/>
            </a:avLst>
          </a:prstGeom>
          <a:solidFill>
            <a:srgbClr val="BECACA"/>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144000" rIns="91440" bIns="144000" numCol="1" rtlCol="0" anchor="ctr" anchorCtr="0" compatLnSpc="1">
            <a:prstTxWarp prst="textNoShape">
              <a:avLst/>
            </a:prstTxWarp>
          </a:bodyPr>
          <a:lstStyle/>
          <a:p>
            <a:pPr eaLnBrk="0" fontAlgn="base" hangingPunct="0">
              <a:spcBef>
                <a:spcPct val="0"/>
              </a:spcBef>
              <a:spcAft>
                <a:spcPct val="0"/>
              </a:spcAft>
            </a:pPr>
            <a:r>
              <a:rPr lang="en-GB" sz="2000" b="1" dirty="0">
                <a:latin typeface="Verdana" pitchFamily="34" charset="0"/>
                <a:cs typeface="Arial" charset="0"/>
              </a:rPr>
              <a:t>19,000</a:t>
            </a:r>
            <a:r>
              <a:rPr kumimoji="0" lang="en-GB" sz="2000" b="0" i="0" u="none" strike="noStrike" cap="none" normalizeH="0" baseline="0" dirty="0">
                <a:ln>
                  <a:noFill/>
                </a:ln>
                <a:effectLst/>
                <a:latin typeface="Verdana" pitchFamily="34" charset="0"/>
                <a:cs typeface="Arial" charset="0"/>
              </a:rPr>
              <a:t> trainees </a:t>
            </a:r>
            <a:r>
              <a:rPr lang="en-GB" sz="2000" dirty="0">
                <a:latin typeface="Verdana" pitchFamily="34" charset="0"/>
                <a:cs typeface="Arial" charset="0"/>
              </a:rPr>
              <a:t>in </a:t>
            </a:r>
            <a:r>
              <a:rPr kumimoji="0" lang="en-GB" sz="2000" b="0" i="0" u="none" strike="noStrike" cap="none" normalizeH="0" baseline="0" dirty="0">
                <a:ln>
                  <a:noFill/>
                </a:ln>
                <a:effectLst/>
                <a:latin typeface="Verdana" pitchFamily="34" charset="0"/>
                <a:cs typeface="Arial" charset="0"/>
              </a:rPr>
              <a:t>DfE </a:t>
            </a:r>
            <a:r>
              <a:rPr lang="en-GB" sz="2000" dirty="0">
                <a:latin typeface="Verdana" pitchFamily="34" charset="0"/>
                <a:cs typeface="Arial" charset="0"/>
              </a:rPr>
              <a:t>census (69%) </a:t>
            </a:r>
            <a:endParaRPr kumimoji="0" lang="en-GB" sz="2000" b="0" i="0" u="none" strike="noStrike" cap="none" normalizeH="0" baseline="0" dirty="0">
              <a:ln>
                <a:noFill/>
              </a:ln>
              <a:effectLst/>
              <a:latin typeface="Verdana" pitchFamily="34" charset="0"/>
              <a:cs typeface="Arial" charset="0"/>
            </a:endParaRPr>
          </a:p>
        </p:txBody>
      </p:sp>
      <p:sp>
        <p:nvSpPr>
          <p:cNvPr id="23" name="Speech Bubble: Rectangle 22">
            <a:extLst>
              <a:ext uri="{FF2B5EF4-FFF2-40B4-BE49-F238E27FC236}">
                <a16:creationId xmlns:a16="http://schemas.microsoft.com/office/drawing/2014/main" id="{407F35E7-6052-498D-D0B7-0F23361F71C1}"/>
              </a:ext>
            </a:extLst>
          </p:cNvPr>
          <p:cNvSpPr/>
          <p:nvPr/>
        </p:nvSpPr>
        <p:spPr bwMode="auto">
          <a:xfrm>
            <a:off x="731838" y="1218980"/>
            <a:ext cx="2678657" cy="794875"/>
          </a:xfrm>
          <a:prstGeom prst="wedgeRectCallout">
            <a:avLst>
              <a:gd name="adj1" fmla="val 64557"/>
              <a:gd name="adj2" fmla="val 48520"/>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144000" rIns="91440" bIns="14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dirty="0">
                <a:latin typeface="Verdana" pitchFamily="34" charset="0"/>
                <a:cs typeface="Arial" charset="0"/>
              </a:rPr>
              <a:t>Target of </a:t>
            </a:r>
            <a:r>
              <a:rPr lang="en-GB" sz="2000" b="1" dirty="0">
                <a:latin typeface="Verdana" pitchFamily="34" charset="0"/>
                <a:cs typeface="Arial" charset="0"/>
              </a:rPr>
              <a:t>27,700</a:t>
            </a:r>
            <a:r>
              <a:rPr kumimoji="0" lang="en-GB" sz="2000" b="0" i="0" u="none" strike="noStrike" cap="none" normalizeH="0" baseline="0" dirty="0">
                <a:ln>
                  <a:noFill/>
                </a:ln>
                <a:effectLst/>
                <a:latin typeface="Verdana" pitchFamily="34" charset="0"/>
                <a:cs typeface="Arial" charset="0"/>
              </a:rPr>
              <a:t> science trainees</a:t>
            </a:r>
          </a:p>
        </p:txBody>
      </p:sp>
      <p:grpSp>
        <p:nvGrpSpPr>
          <p:cNvPr id="25" name="Group 24">
            <a:extLst>
              <a:ext uri="{FF2B5EF4-FFF2-40B4-BE49-F238E27FC236}">
                <a16:creationId xmlns:a16="http://schemas.microsoft.com/office/drawing/2014/main" id="{20A044AE-94E7-C7D0-E133-1AA5C698AAA8}"/>
              </a:ext>
            </a:extLst>
          </p:cNvPr>
          <p:cNvGrpSpPr/>
          <p:nvPr/>
        </p:nvGrpSpPr>
        <p:grpSpPr>
          <a:xfrm>
            <a:off x="11173704" y="276092"/>
            <a:ext cx="754944" cy="647055"/>
            <a:chOff x="11048178" y="210605"/>
            <a:chExt cx="754944" cy="647055"/>
          </a:xfrm>
        </p:grpSpPr>
        <p:sp>
          <p:nvSpPr>
            <p:cNvPr id="26" name="Graphic 57" descr="Coins with solid fill">
              <a:extLst>
                <a:ext uri="{FF2B5EF4-FFF2-40B4-BE49-F238E27FC236}">
                  <a16:creationId xmlns:a16="http://schemas.microsoft.com/office/drawing/2014/main" id="{C27B3EAF-C71E-3C56-7CA6-CACB2A0016D0}"/>
                </a:ext>
              </a:extLst>
            </p:cNvPr>
            <p:cNvSpPr>
              <a:spLocks noChangeAspect="1"/>
            </p:cNvSpPr>
            <p:nvPr/>
          </p:nvSpPr>
          <p:spPr>
            <a:xfrm>
              <a:off x="11048178" y="210605"/>
              <a:ext cx="754944" cy="647055"/>
            </a:xfrm>
            <a:custGeom>
              <a:avLst/>
              <a:gdLst>
                <a:gd name="connsiteX0" fmla="*/ 743903 w 800151"/>
                <a:gd name="connsiteY0" fmla="*/ 571500 h 685800"/>
                <a:gd name="connsiteX1" fmla="*/ 705803 w 800151"/>
                <a:gd name="connsiteY1" fmla="*/ 603885 h 685800"/>
                <a:gd name="connsiteX2" fmla="*/ 705803 w 800151"/>
                <a:gd name="connsiteY2" fmla="*/ 569595 h 685800"/>
                <a:gd name="connsiteX3" fmla="*/ 743903 w 800151"/>
                <a:gd name="connsiteY3" fmla="*/ 554355 h 685800"/>
                <a:gd name="connsiteX4" fmla="*/ 743903 w 800151"/>
                <a:gd name="connsiteY4" fmla="*/ 571500 h 685800"/>
                <a:gd name="connsiteX5" fmla="*/ 667703 w 800151"/>
                <a:gd name="connsiteY5" fmla="*/ 508635 h 685800"/>
                <a:gd name="connsiteX6" fmla="*/ 667703 w 800151"/>
                <a:gd name="connsiteY6" fmla="*/ 474345 h 685800"/>
                <a:gd name="connsiteX7" fmla="*/ 705803 w 800151"/>
                <a:gd name="connsiteY7" fmla="*/ 459105 h 685800"/>
                <a:gd name="connsiteX8" fmla="*/ 705803 w 800151"/>
                <a:gd name="connsiteY8" fmla="*/ 476250 h 685800"/>
                <a:gd name="connsiteX9" fmla="*/ 667703 w 800151"/>
                <a:gd name="connsiteY9" fmla="*/ 508635 h 685800"/>
                <a:gd name="connsiteX10" fmla="*/ 667703 w 800151"/>
                <a:gd name="connsiteY10" fmla="*/ 615315 h 685800"/>
                <a:gd name="connsiteX11" fmla="*/ 629603 w 800151"/>
                <a:gd name="connsiteY11" fmla="*/ 621983 h 685800"/>
                <a:gd name="connsiteX12" fmla="*/ 629603 w 800151"/>
                <a:gd name="connsiteY12" fmla="*/ 584835 h 685800"/>
                <a:gd name="connsiteX13" fmla="*/ 667703 w 800151"/>
                <a:gd name="connsiteY13" fmla="*/ 579120 h 685800"/>
                <a:gd name="connsiteX14" fmla="*/ 667703 w 800151"/>
                <a:gd name="connsiteY14" fmla="*/ 615315 h 685800"/>
                <a:gd name="connsiteX15" fmla="*/ 591503 w 800151"/>
                <a:gd name="connsiteY15" fmla="*/ 489585 h 685800"/>
                <a:gd name="connsiteX16" fmla="*/ 629603 w 800151"/>
                <a:gd name="connsiteY16" fmla="*/ 483870 h 685800"/>
                <a:gd name="connsiteX17" fmla="*/ 629603 w 800151"/>
                <a:gd name="connsiteY17" fmla="*/ 520065 h 685800"/>
                <a:gd name="connsiteX18" fmla="*/ 591503 w 800151"/>
                <a:gd name="connsiteY18" fmla="*/ 526733 h 685800"/>
                <a:gd name="connsiteX19" fmla="*/ 591503 w 800151"/>
                <a:gd name="connsiteY19" fmla="*/ 489585 h 685800"/>
                <a:gd name="connsiteX20" fmla="*/ 591503 w 800151"/>
                <a:gd name="connsiteY20" fmla="*/ 626745 h 685800"/>
                <a:gd name="connsiteX21" fmla="*/ 553403 w 800151"/>
                <a:gd name="connsiteY21" fmla="*/ 628650 h 685800"/>
                <a:gd name="connsiteX22" fmla="*/ 553403 w 800151"/>
                <a:gd name="connsiteY22" fmla="*/ 590550 h 685800"/>
                <a:gd name="connsiteX23" fmla="*/ 591503 w 800151"/>
                <a:gd name="connsiteY23" fmla="*/ 588645 h 685800"/>
                <a:gd name="connsiteX24" fmla="*/ 591503 w 800151"/>
                <a:gd name="connsiteY24" fmla="*/ 626745 h 685800"/>
                <a:gd name="connsiteX25" fmla="*/ 515303 w 800151"/>
                <a:gd name="connsiteY25" fmla="*/ 533400 h 685800"/>
                <a:gd name="connsiteX26" fmla="*/ 515303 w 800151"/>
                <a:gd name="connsiteY26" fmla="*/ 495300 h 685800"/>
                <a:gd name="connsiteX27" fmla="*/ 553403 w 800151"/>
                <a:gd name="connsiteY27" fmla="*/ 493395 h 685800"/>
                <a:gd name="connsiteX28" fmla="*/ 553403 w 800151"/>
                <a:gd name="connsiteY28" fmla="*/ 531495 h 685800"/>
                <a:gd name="connsiteX29" fmla="*/ 515303 w 800151"/>
                <a:gd name="connsiteY29" fmla="*/ 533400 h 685800"/>
                <a:gd name="connsiteX30" fmla="*/ 515303 w 800151"/>
                <a:gd name="connsiteY30" fmla="*/ 628650 h 685800"/>
                <a:gd name="connsiteX31" fmla="*/ 477203 w 800151"/>
                <a:gd name="connsiteY31" fmla="*/ 626745 h 685800"/>
                <a:gd name="connsiteX32" fmla="*/ 477203 w 800151"/>
                <a:gd name="connsiteY32" fmla="*/ 590550 h 685800"/>
                <a:gd name="connsiteX33" fmla="*/ 496253 w 800151"/>
                <a:gd name="connsiteY33" fmla="*/ 590550 h 685800"/>
                <a:gd name="connsiteX34" fmla="*/ 515303 w 800151"/>
                <a:gd name="connsiteY34" fmla="*/ 590550 h 685800"/>
                <a:gd name="connsiteX35" fmla="*/ 515303 w 800151"/>
                <a:gd name="connsiteY35" fmla="*/ 628650 h 685800"/>
                <a:gd name="connsiteX36" fmla="*/ 439103 w 800151"/>
                <a:gd name="connsiteY36" fmla="*/ 493395 h 685800"/>
                <a:gd name="connsiteX37" fmla="*/ 477203 w 800151"/>
                <a:gd name="connsiteY37" fmla="*/ 495300 h 685800"/>
                <a:gd name="connsiteX38" fmla="*/ 477203 w 800151"/>
                <a:gd name="connsiteY38" fmla="*/ 533400 h 685800"/>
                <a:gd name="connsiteX39" fmla="*/ 439103 w 800151"/>
                <a:gd name="connsiteY39" fmla="*/ 531495 h 685800"/>
                <a:gd name="connsiteX40" fmla="*/ 439103 w 800151"/>
                <a:gd name="connsiteY40" fmla="*/ 493395 h 685800"/>
                <a:gd name="connsiteX41" fmla="*/ 439103 w 800151"/>
                <a:gd name="connsiteY41" fmla="*/ 621983 h 685800"/>
                <a:gd name="connsiteX42" fmla="*/ 401003 w 800151"/>
                <a:gd name="connsiteY42" fmla="*/ 615315 h 685800"/>
                <a:gd name="connsiteX43" fmla="*/ 401003 w 800151"/>
                <a:gd name="connsiteY43" fmla="*/ 584835 h 685800"/>
                <a:gd name="connsiteX44" fmla="*/ 439103 w 800151"/>
                <a:gd name="connsiteY44" fmla="*/ 588645 h 685800"/>
                <a:gd name="connsiteX45" fmla="*/ 439103 w 800151"/>
                <a:gd name="connsiteY45" fmla="*/ 621983 h 685800"/>
                <a:gd name="connsiteX46" fmla="*/ 362903 w 800151"/>
                <a:gd name="connsiteY46" fmla="*/ 520065 h 685800"/>
                <a:gd name="connsiteX47" fmla="*/ 362903 w 800151"/>
                <a:gd name="connsiteY47" fmla="*/ 482918 h 685800"/>
                <a:gd name="connsiteX48" fmla="*/ 401003 w 800151"/>
                <a:gd name="connsiteY48" fmla="*/ 488633 h 685800"/>
                <a:gd name="connsiteX49" fmla="*/ 401003 w 800151"/>
                <a:gd name="connsiteY49" fmla="*/ 526733 h 685800"/>
                <a:gd name="connsiteX50" fmla="*/ 362903 w 800151"/>
                <a:gd name="connsiteY50" fmla="*/ 520065 h 685800"/>
                <a:gd name="connsiteX51" fmla="*/ 362903 w 800151"/>
                <a:gd name="connsiteY51" fmla="*/ 603885 h 685800"/>
                <a:gd name="connsiteX52" fmla="*/ 324803 w 800151"/>
                <a:gd name="connsiteY52" fmla="*/ 571500 h 685800"/>
                <a:gd name="connsiteX53" fmla="*/ 324803 w 800151"/>
                <a:gd name="connsiteY53" fmla="*/ 569595 h 685800"/>
                <a:gd name="connsiteX54" fmla="*/ 325755 w 800151"/>
                <a:gd name="connsiteY54" fmla="*/ 569595 h 685800"/>
                <a:gd name="connsiteX55" fmla="*/ 333375 w 800151"/>
                <a:gd name="connsiteY55" fmla="*/ 571500 h 685800"/>
                <a:gd name="connsiteX56" fmla="*/ 362903 w 800151"/>
                <a:gd name="connsiteY56" fmla="*/ 578168 h 685800"/>
                <a:gd name="connsiteX57" fmla="*/ 362903 w 800151"/>
                <a:gd name="connsiteY57" fmla="*/ 603885 h 685800"/>
                <a:gd name="connsiteX58" fmla="*/ 210503 w 800151"/>
                <a:gd name="connsiteY58" fmla="*/ 474345 h 685800"/>
                <a:gd name="connsiteX59" fmla="*/ 229553 w 800151"/>
                <a:gd name="connsiteY59" fmla="*/ 475298 h 685800"/>
                <a:gd name="connsiteX60" fmla="*/ 229553 w 800151"/>
                <a:gd name="connsiteY60" fmla="*/ 476250 h 685800"/>
                <a:gd name="connsiteX61" fmla="*/ 239078 w 800151"/>
                <a:gd name="connsiteY61" fmla="*/ 513398 h 685800"/>
                <a:gd name="connsiteX62" fmla="*/ 210503 w 800151"/>
                <a:gd name="connsiteY62" fmla="*/ 511492 h 685800"/>
                <a:gd name="connsiteX63" fmla="*/ 210503 w 800151"/>
                <a:gd name="connsiteY63" fmla="*/ 474345 h 685800"/>
                <a:gd name="connsiteX64" fmla="*/ 172403 w 800151"/>
                <a:gd name="connsiteY64" fmla="*/ 360045 h 685800"/>
                <a:gd name="connsiteX65" fmla="*/ 210503 w 800151"/>
                <a:gd name="connsiteY65" fmla="*/ 365760 h 685800"/>
                <a:gd name="connsiteX66" fmla="*/ 210503 w 800151"/>
                <a:gd name="connsiteY66" fmla="*/ 403860 h 685800"/>
                <a:gd name="connsiteX67" fmla="*/ 172403 w 800151"/>
                <a:gd name="connsiteY67" fmla="*/ 397193 h 685800"/>
                <a:gd name="connsiteX68" fmla="*/ 172403 w 800151"/>
                <a:gd name="connsiteY68" fmla="*/ 360045 h 685800"/>
                <a:gd name="connsiteX69" fmla="*/ 172403 w 800151"/>
                <a:gd name="connsiteY69" fmla="*/ 507683 h 685800"/>
                <a:gd name="connsiteX70" fmla="*/ 134303 w 800151"/>
                <a:gd name="connsiteY70" fmla="*/ 501015 h 685800"/>
                <a:gd name="connsiteX71" fmla="*/ 134303 w 800151"/>
                <a:gd name="connsiteY71" fmla="*/ 463868 h 685800"/>
                <a:gd name="connsiteX72" fmla="*/ 172403 w 800151"/>
                <a:gd name="connsiteY72" fmla="*/ 469583 h 685800"/>
                <a:gd name="connsiteX73" fmla="*/ 172403 w 800151"/>
                <a:gd name="connsiteY73" fmla="*/ 507683 h 685800"/>
                <a:gd name="connsiteX74" fmla="*/ 96203 w 800151"/>
                <a:gd name="connsiteY74" fmla="*/ 352425 h 685800"/>
                <a:gd name="connsiteX75" fmla="*/ 96203 w 800151"/>
                <a:gd name="connsiteY75" fmla="*/ 335280 h 685800"/>
                <a:gd name="connsiteX76" fmla="*/ 134303 w 800151"/>
                <a:gd name="connsiteY76" fmla="*/ 349568 h 685800"/>
                <a:gd name="connsiteX77" fmla="*/ 134303 w 800151"/>
                <a:gd name="connsiteY77" fmla="*/ 384810 h 685800"/>
                <a:gd name="connsiteX78" fmla="*/ 96203 w 800151"/>
                <a:gd name="connsiteY78" fmla="*/ 352425 h 685800"/>
                <a:gd name="connsiteX79" fmla="*/ 96203 w 800151"/>
                <a:gd name="connsiteY79" fmla="*/ 489585 h 685800"/>
                <a:gd name="connsiteX80" fmla="*/ 58103 w 800151"/>
                <a:gd name="connsiteY80" fmla="*/ 457200 h 685800"/>
                <a:gd name="connsiteX81" fmla="*/ 58103 w 800151"/>
                <a:gd name="connsiteY81" fmla="*/ 440055 h 685800"/>
                <a:gd name="connsiteX82" fmla="*/ 96203 w 800151"/>
                <a:gd name="connsiteY82" fmla="*/ 454343 h 685800"/>
                <a:gd name="connsiteX83" fmla="*/ 96203 w 800151"/>
                <a:gd name="connsiteY83" fmla="*/ 489585 h 685800"/>
                <a:gd name="connsiteX84" fmla="*/ 58103 w 800151"/>
                <a:gd name="connsiteY84" fmla="*/ 192405 h 685800"/>
                <a:gd name="connsiteX85" fmla="*/ 96203 w 800151"/>
                <a:gd name="connsiteY85" fmla="*/ 206693 h 685800"/>
                <a:gd name="connsiteX86" fmla="*/ 96203 w 800151"/>
                <a:gd name="connsiteY86" fmla="*/ 241935 h 685800"/>
                <a:gd name="connsiteX87" fmla="*/ 58103 w 800151"/>
                <a:gd name="connsiteY87" fmla="*/ 209550 h 685800"/>
                <a:gd name="connsiteX88" fmla="*/ 58103 w 800151"/>
                <a:gd name="connsiteY88" fmla="*/ 192405 h 685800"/>
                <a:gd name="connsiteX89" fmla="*/ 172403 w 800151"/>
                <a:gd name="connsiteY89" fmla="*/ 222885 h 685800"/>
                <a:gd name="connsiteX90" fmla="*/ 172403 w 800151"/>
                <a:gd name="connsiteY90" fmla="*/ 260985 h 685800"/>
                <a:gd name="connsiteX91" fmla="*/ 134303 w 800151"/>
                <a:gd name="connsiteY91" fmla="*/ 254318 h 685800"/>
                <a:gd name="connsiteX92" fmla="*/ 134303 w 800151"/>
                <a:gd name="connsiteY92" fmla="*/ 217170 h 685800"/>
                <a:gd name="connsiteX93" fmla="*/ 172403 w 800151"/>
                <a:gd name="connsiteY93" fmla="*/ 222885 h 685800"/>
                <a:gd name="connsiteX94" fmla="*/ 267653 w 800151"/>
                <a:gd name="connsiteY94" fmla="*/ 57150 h 685800"/>
                <a:gd name="connsiteX95" fmla="*/ 477203 w 800151"/>
                <a:gd name="connsiteY95" fmla="*/ 114300 h 685800"/>
                <a:gd name="connsiteX96" fmla="*/ 267653 w 800151"/>
                <a:gd name="connsiteY96" fmla="*/ 171450 h 685800"/>
                <a:gd name="connsiteX97" fmla="*/ 58103 w 800151"/>
                <a:gd name="connsiteY97" fmla="*/ 114300 h 685800"/>
                <a:gd name="connsiteX98" fmla="*/ 267653 w 800151"/>
                <a:gd name="connsiteY98" fmla="*/ 57150 h 685800"/>
                <a:gd name="connsiteX99" fmla="*/ 324803 w 800151"/>
                <a:gd name="connsiteY99" fmla="*/ 508635 h 685800"/>
                <a:gd name="connsiteX100" fmla="*/ 286703 w 800151"/>
                <a:gd name="connsiteY100" fmla="*/ 476250 h 685800"/>
                <a:gd name="connsiteX101" fmla="*/ 286703 w 800151"/>
                <a:gd name="connsiteY101" fmla="*/ 459105 h 685800"/>
                <a:gd name="connsiteX102" fmla="*/ 324803 w 800151"/>
                <a:gd name="connsiteY102" fmla="*/ 473393 h 685800"/>
                <a:gd name="connsiteX103" fmla="*/ 324803 w 800151"/>
                <a:gd name="connsiteY103" fmla="*/ 508635 h 685800"/>
                <a:gd name="connsiteX104" fmla="*/ 439103 w 800151"/>
                <a:gd name="connsiteY104" fmla="*/ 241935 h 685800"/>
                <a:gd name="connsiteX105" fmla="*/ 439103 w 800151"/>
                <a:gd name="connsiteY105" fmla="*/ 207645 h 685800"/>
                <a:gd name="connsiteX106" fmla="*/ 477203 w 800151"/>
                <a:gd name="connsiteY106" fmla="*/ 192405 h 685800"/>
                <a:gd name="connsiteX107" fmla="*/ 477203 w 800151"/>
                <a:gd name="connsiteY107" fmla="*/ 209550 h 685800"/>
                <a:gd name="connsiteX108" fmla="*/ 439103 w 800151"/>
                <a:gd name="connsiteY108" fmla="*/ 241935 h 685800"/>
                <a:gd name="connsiteX109" fmla="*/ 362903 w 800151"/>
                <a:gd name="connsiteY109" fmla="*/ 260033 h 685800"/>
                <a:gd name="connsiteX110" fmla="*/ 362903 w 800151"/>
                <a:gd name="connsiteY110" fmla="*/ 222885 h 685800"/>
                <a:gd name="connsiteX111" fmla="*/ 401003 w 800151"/>
                <a:gd name="connsiteY111" fmla="*/ 217170 h 685800"/>
                <a:gd name="connsiteX112" fmla="*/ 401003 w 800151"/>
                <a:gd name="connsiteY112" fmla="*/ 253365 h 685800"/>
                <a:gd name="connsiteX113" fmla="*/ 362903 w 800151"/>
                <a:gd name="connsiteY113" fmla="*/ 260033 h 685800"/>
                <a:gd name="connsiteX114" fmla="*/ 286703 w 800151"/>
                <a:gd name="connsiteY114" fmla="*/ 266700 h 685800"/>
                <a:gd name="connsiteX115" fmla="*/ 286703 w 800151"/>
                <a:gd name="connsiteY115" fmla="*/ 228600 h 685800"/>
                <a:gd name="connsiteX116" fmla="*/ 324803 w 800151"/>
                <a:gd name="connsiteY116" fmla="*/ 226695 h 685800"/>
                <a:gd name="connsiteX117" fmla="*/ 324803 w 800151"/>
                <a:gd name="connsiteY117" fmla="*/ 264795 h 685800"/>
                <a:gd name="connsiteX118" fmla="*/ 286703 w 800151"/>
                <a:gd name="connsiteY118" fmla="*/ 266700 h 685800"/>
                <a:gd name="connsiteX119" fmla="*/ 210503 w 800151"/>
                <a:gd name="connsiteY119" fmla="*/ 264795 h 685800"/>
                <a:gd name="connsiteX120" fmla="*/ 210503 w 800151"/>
                <a:gd name="connsiteY120" fmla="*/ 226695 h 685800"/>
                <a:gd name="connsiteX121" fmla="*/ 248603 w 800151"/>
                <a:gd name="connsiteY121" fmla="*/ 228600 h 685800"/>
                <a:gd name="connsiteX122" fmla="*/ 248603 w 800151"/>
                <a:gd name="connsiteY122" fmla="*/ 266700 h 685800"/>
                <a:gd name="connsiteX123" fmla="*/ 210503 w 800151"/>
                <a:gd name="connsiteY123" fmla="*/ 264795 h 685800"/>
                <a:gd name="connsiteX124" fmla="*/ 705803 w 800151"/>
                <a:gd name="connsiteY124" fmla="*/ 381000 h 685800"/>
                <a:gd name="connsiteX125" fmla="*/ 496253 w 800151"/>
                <a:gd name="connsiteY125" fmla="*/ 438150 h 685800"/>
                <a:gd name="connsiteX126" fmla="*/ 286703 w 800151"/>
                <a:gd name="connsiteY126" fmla="*/ 381000 h 685800"/>
                <a:gd name="connsiteX127" fmla="*/ 496253 w 800151"/>
                <a:gd name="connsiteY127" fmla="*/ 323850 h 685800"/>
                <a:gd name="connsiteX128" fmla="*/ 705803 w 800151"/>
                <a:gd name="connsiteY128" fmla="*/ 381000 h 685800"/>
                <a:gd name="connsiteX129" fmla="*/ 762953 w 800151"/>
                <a:gd name="connsiteY129" fmla="*/ 409575 h 685800"/>
                <a:gd name="connsiteX130" fmla="*/ 762953 w 800151"/>
                <a:gd name="connsiteY130" fmla="*/ 381000 h 685800"/>
                <a:gd name="connsiteX131" fmla="*/ 659130 w 800151"/>
                <a:gd name="connsiteY131" fmla="*/ 285750 h 685800"/>
                <a:gd name="connsiteX132" fmla="*/ 570548 w 800151"/>
                <a:gd name="connsiteY132" fmla="*/ 270510 h 685800"/>
                <a:gd name="connsiteX133" fmla="*/ 571500 w 800151"/>
                <a:gd name="connsiteY133" fmla="*/ 257175 h 685800"/>
                <a:gd name="connsiteX134" fmla="*/ 533400 w 800151"/>
                <a:gd name="connsiteY134" fmla="*/ 190500 h 685800"/>
                <a:gd name="connsiteX135" fmla="*/ 533400 w 800151"/>
                <a:gd name="connsiteY135" fmla="*/ 114300 h 685800"/>
                <a:gd name="connsiteX136" fmla="*/ 429578 w 800151"/>
                <a:gd name="connsiteY136" fmla="*/ 19050 h 685800"/>
                <a:gd name="connsiteX137" fmla="*/ 266700 w 800151"/>
                <a:gd name="connsiteY137" fmla="*/ 0 h 685800"/>
                <a:gd name="connsiteX138" fmla="*/ 0 w 800151"/>
                <a:gd name="connsiteY138" fmla="*/ 114300 h 685800"/>
                <a:gd name="connsiteX139" fmla="*/ 0 w 800151"/>
                <a:gd name="connsiteY139" fmla="*/ 209550 h 685800"/>
                <a:gd name="connsiteX140" fmla="*/ 38100 w 800151"/>
                <a:gd name="connsiteY140" fmla="*/ 276225 h 685800"/>
                <a:gd name="connsiteX141" fmla="*/ 38100 w 800151"/>
                <a:gd name="connsiteY141" fmla="*/ 294323 h 685800"/>
                <a:gd name="connsiteX142" fmla="*/ 0 w 800151"/>
                <a:gd name="connsiteY142" fmla="*/ 361950 h 685800"/>
                <a:gd name="connsiteX143" fmla="*/ 0 w 800151"/>
                <a:gd name="connsiteY143" fmla="*/ 457200 h 685800"/>
                <a:gd name="connsiteX144" fmla="*/ 103822 w 800151"/>
                <a:gd name="connsiteY144" fmla="*/ 552450 h 685800"/>
                <a:gd name="connsiteX145" fmla="*/ 266700 w 800151"/>
                <a:gd name="connsiteY145" fmla="*/ 571500 h 685800"/>
                <a:gd name="connsiteX146" fmla="*/ 370523 w 800151"/>
                <a:gd name="connsiteY146" fmla="*/ 666750 h 685800"/>
                <a:gd name="connsiteX147" fmla="*/ 533400 w 800151"/>
                <a:gd name="connsiteY147" fmla="*/ 685800 h 685800"/>
                <a:gd name="connsiteX148" fmla="*/ 800100 w 800151"/>
                <a:gd name="connsiteY148" fmla="*/ 571500 h 685800"/>
                <a:gd name="connsiteX149" fmla="*/ 800100 w 800151"/>
                <a:gd name="connsiteY149" fmla="*/ 476250 h 685800"/>
                <a:gd name="connsiteX150" fmla="*/ 762953 w 800151"/>
                <a:gd name="connsiteY150" fmla="*/ 4095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00151" h="685800">
                  <a:moveTo>
                    <a:pt x="743903" y="571500"/>
                  </a:moveTo>
                  <a:cubicBezTo>
                    <a:pt x="743903" y="583883"/>
                    <a:pt x="729615" y="595313"/>
                    <a:pt x="705803" y="603885"/>
                  </a:cubicBezTo>
                  <a:lnTo>
                    <a:pt x="705803" y="569595"/>
                  </a:lnTo>
                  <a:cubicBezTo>
                    <a:pt x="719138" y="565785"/>
                    <a:pt x="732473" y="560070"/>
                    <a:pt x="743903" y="554355"/>
                  </a:cubicBezTo>
                  <a:lnTo>
                    <a:pt x="743903" y="571500"/>
                  </a:lnTo>
                  <a:close/>
                  <a:moveTo>
                    <a:pt x="667703" y="508635"/>
                  </a:moveTo>
                  <a:lnTo>
                    <a:pt x="667703" y="474345"/>
                  </a:lnTo>
                  <a:cubicBezTo>
                    <a:pt x="681038" y="470535"/>
                    <a:pt x="694373" y="464820"/>
                    <a:pt x="705803" y="459105"/>
                  </a:cubicBezTo>
                  <a:lnTo>
                    <a:pt x="705803" y="476250"/>
                  </a:lnTo>
                  <a:cubicBezTo>
                    <a:pt x="705803" y="488633"/>
                    <a:pt x="691515" y="500063"/>
                    <a:pt x="667703" y="508635"/>
                  </a:cubicBezTo>
                  <a:close/>
                  <a:moveTo>
                    <a:pt x="667703" y="615315"/>
                  </a:moveTo>
                  <a:cubicBezTo>
                    <a:pt x="656273" y="618173"/>
                    <a:pt x="642938" y="620078"/>
                    <a:pt x="629603" y="621983"/>
                  </a:cubicBezTo>
                  <a:lnTo>
                    <a:pt x="629603" y="584835"/>
                  </a:lnTo>
                  <a:cubicBezTo>
                    <a:pt x="641985" y="582930"/>
                    <a:pt x="655320" y="581025"/>
                    <a:pt x="667703" y="579120"/>
                  </a:cubicBezTo>
                  <a:lnTo>
                    <a:pt x="667703" y="615315"/>
                  </a:lnTo>
                  <a:close/>
                  <a:moveTo>
                    <a:pt x="591503" y="489585"/>
                  </a:moveTo>
                  <a:cubicBezTo>
                    <a:pt x="603885" y="487680"/>
                    <a:pt x="617220" y="485775"/>
                    <a:pt x="629603" y="483870"/>
                  </a:cubicBezTo>
                  <a:lnTo>
                    <a:pt x="629603" y="520065"/>
                  </a:lnTo>
                  <a:cubicBezTo>
                    <a:pt x="618173" y="522923"/>
                    <a:pt x="604838" y="524828"/>
                    <a:pt x="591503" y="526733"/>
                  </a:cubicBezTo>
                  <a:lnTo>
                    <a:pt x="591503" y="489585"/>
                  </a:lnTo>
                  <a:close/>
                  <a:moveTo>
                    <a:pt x="591503" y="626745"/>
                  </a:moveTo>
                  <a:cubicBezTo>
                    <a:pt x="579120" y="627698"/>
                    <a:pt x="566738" y="628650"/>
                    <a:pt x="553403" y="628650"/>
                  </a:cubicBezTo>
                  <a:lnTo>
                    <a:pt x="553403" y="590550"/>
                  </a:lnTo>
                  <a:cubicBezTo>
                    <a:pt x="564833" y="590550"/>
                    <a:pt x="578168" y="589598"/>
                    <a:pt x="591503" y="588645"/>
                  </a:cubicBezTo>
                  <a:lnTo>
                    <a:pt x="591503" y="626745"/>
                  </a:lnTo>
                  <a:close/>
                  <a:moveTo>
                    <a:pt x="515303" y="533400"/>
                  </a:moveTo>
                  <a:lnTo>
                    <a:pt x="515303" y="495300"/>
                  </a:lnTo>
                  <a:cubicBezTo>
                    <a:pt x="526733" y="495300"/>
                    <a:pt x="540068" y="494348"/>
                    <a:pt x="553403" y="493395"/>
                  </a:cubicBezTo>
                  <a:lnTo>
                    <a:pt x="553403" y="531495"/>
                  </a:lnTo>
                  <a:cubicBezTo>
                    <a:pt x="541020" y="532448"/>
                    <a:pt x="528638" y="532448"/>
                    <a:pt x="515303" y="533400"/>
                  </a:cubicBezTo>
                  <a:close/>
                  <a:moveTo>
                    <a:pt x="515303" y="628650"/>
                  </a:moveTo>
                  <a:cubicBezTo>
                    <a:pt x="501968" y="628650"/>
                    <a:pt x="489585" y="627698"/>
                    <a:pt x="477203" y="626745"/>
                  </a:cubicBezTo>
                  <a:lnTo>
                    <a:pt x="477203" y="590550"/>
                  </a:lnTo>
                  <a:cubicBezTo>
                    <a:pt x="483870" y="590550"/>
                    <a:pt x="489585" y="590550"/>
                    <a:pt x="496253" y="590550"/>
                  </a:cubicBezTo>
                  <a:cubicBezTo>
                    <a:pt x="501968" y="590550"/>
                    <a:pt x="508635" y="590550"/>
                    <a:pt x="515303" y="590550"/>
                  </a:cubicBezTo>
                  <a:lnTo>
                    <a:pt x="515303" y="628650"/>
                  </a:lnTo>
                  <a:close/>
                  <a:moveTo>
                    <a:pt x="439103" y="493395"/>
                  </a:moveTo>
                  <a:cubicBezTo>
                    <a:pt x="451485" y="494348"/>
                    <a:pt x="463868" y="495300"/>
                    <a:pt x="477203" y="495300"/>
                  </a:cubicBezTo>
                  <a:lnTo>
                    <a:pt x="477203" y="533400"/>
                  </a:lnTo>
                  <a:cubicBezTo>
                    <a:pt x="463868" y="533400"/>
                    <a:pt x="451485" y="532448"/>
                    <a:pt x="439103" y="531495"/>
                  </a:cubicBezTo>
                  <a:lnTo>
                    <a:pt x="439103" y="493395"/>
                  </a:lnTo>
                  <a:close/>
                  <a:moveTo>
                    <a:pt x="439103" y="621983"/>
                  </a:moveTo>
                  <a:cubicBezTo>
                    <a:pt x="425768" y="620078"/>
                    <a:pt x="412433" y="618173"/>
                    <a:pt x="401003" y="615315"/>
                  </a:cubicBezTo>
                  <a:lnTo>
                    <a:pt x="401003" y="584835"/>
                  </a:lnTo>
                  <a:cubicBezTo>
                    <a:pt x="413385" y="586740"/>
                    <a:pt x="425768" y="587693"/>
                    <a:pt x="439103" y="588645"/>
                  </a:cubicBezTo>
                  <a:lnTo>
                    <a:pt x="439103" y="621983"/>
                  </a:lnTo>
                  <a:close/>
                  <a:moveTo>
                    <a:pt x="362903" y="520065"/>
                  </a:moveTo>
                  <a:lnTo>
                    <a:pt x="362903" y="482918"/>
                  </a:lnTo>
                  <a:cubicBezTo>
                    <a:pt x="375285" y="484823"/>
                    <a:pt x="387668" y="487680"/>
                    <a:pt x="401003" y="488633"/>
                  </a:cubicBezTo>
                  <a:lnTo>
                    <a:pt x="401003" y="526733"/>
                  </a:lnTo>
                  <a:cubicBezTo>
                    <a:pt x="387668" y="524828"/>
                    <a:pt x="374333" y="522923"/>
                    <a:pt x="362903" y="520065"/>
                  </a:cubicBezTo>
                  <a:close/>
                  <a:moveTo>
                    <a:pt x="362903" y="603885"/>
                  </a:moveTo>
                  <a:cubicBezTo>
                    <a:pt x="339090" y="594360"/>
                    <a:pt x="324803" y="582930"/>
                    <a:pt x="324803" y="571500"/>
                  </a:cubicBezTo>
                  <a:lnTo>
                    <a:pt x="324803" y="569595"/>
                  </a:lnTo>
                  <a:cubicBezTo>
                    <a:pt x="324803" y="569595"/>
                    <a:pt x="324803" y="569595"/>
                    <a:pt x="325755" y="569595"/>
                  </a:cubicBezTo>
                  <a:cubicBezTo>
                    <a:pt x="328613" y="570548"/>
                    <a:pt x="330518" y="571500"/>
                    <a:pt x="333375" y="571500"/>
                  </a:cubicBezTo>
                  <a:cubicBezTo>
                    <a:pt x="342900" y="574358"/>
                    <a:pt x="352425" y="576263"/>
                    <a:pt x="362903" y="578168"/>
                  </a:cubicBezTo>
                  <a:lnTo>
                    <a:pt x="362903" y="603885"/>
                  </a:lnTo>
                  <a:close/>
                  <a:moveTo>
                    <a:pt x="210503" y="474345"/>
                  </a:moveTo>
                  <a:cubicBezTo>
                    <a:pt x="217170" y="474345"/>
                    <a:pt x="222885" y="475298"/>
                    <a:pt x="229553" y="475298"/>
                  </a:cubicBezTo>
                  <a:lnTo>
                    <a:pt x="229553" y="476250"/>
                  </a:lnTo>
                  <a:cubicBezTo>
                    <a:pt x="229553" y="489585"/>
                    <a:pt x="232410" y="502920"/>
                    <a:pt x="239078" y="513398"/>
                  </a:cubicBezTo>
                  <a:cubicBezTo>
                    <a:pt x="229553" y="513398"/>
                    <a:pt x="220028" y="512445"/>
                    <a:pt x="210503" y="511492"/>
                  </a:cubicBezTo>
                  <a:lnTo>
                    <a:pt x="210503" y="474345"/>
                  </a:lnTo>
                  <a:close/>
                  <a:moveTo>
                    <a:pt x="172403" y="360045"/>
                  </a:moveTo>
                  <a:cubicBezTo>
                    <a:pt x="184785" y="361950"/>
                    <a:pt x="197168" y="364808"/>
                    <a:pt x="210503" y="365760"/>
                  </a:cubicBezTo>
                  <a:lnTo>
                    <a:pt x="210503" y="403860"/>
                  </a:lnTo>
                  <a:cubicBezTo>
                    <a:pt x="197168" y="401955"/>
                    <a:pt x="183833" y="400050"/>
                    <a:pt x="172403" y="397193"/>
                  </a:cubicBezTo>
                  <a:lnTo>
                    <a:pt x="172403" y="360045"/>
                  </a:lnTo>
                  <a:close/>
                  <a:moveTo>
                    <a:pt x="172403" y="507683"/>
                  </a:moveTo>
                  <a:cubicBezTo>
                    <a:pt x="159068" y="505778"/>
                    <a:pt x="145733" y="503873"/>
                    <a:pt x="134303" y="501015"/>
                  </a:cubicBezTo>
                  <a:lnTo>
                    <a:pt x="134303" y="463868"/>
                  </a:lnTo>
                  <a:cubicBezTo>
                    <a:pt x="146685" y="465773"/>
                    <a:pt x="159068" y="468630"/>
                    <a:pt x="172403" y="469583"/>
                  </a:cubicBezTo>
                  <a:lnTo>
                    <a:pt x="172403" y="507683"/>
                  </a:lnTo>
                  <a:close/>
                  <a:moveTo>
                    <a:pt x="96203" y="352425"/>
                  </a:moveTo>
                  <a:lnTo>
                    <a:pt x="96203" y="335280"/>
                  </a:lnTo>
                  <a:cubicBezTo>
                    <a:pt x="107633" y="340995"/>
                    <a:pt x="120015" y="345758"/>
                    <a:pt x="134303" y="349568"/>
                  </a:cubicBezTo>
                  <a:lnTo>
                    <a:pt x="134303" y="384810"/>
                  </a:lnTo>
                  <a:cubicBezTo>
                    <a:pt x="110490" y="376238"/>
                    <a:pt x="96203" y="364808"/>
                    <a:pt x="96203" y="352425"/>
                  </a:cubicBezTo>
                  <a:close/>
                  <a:moveTo>
                    <a:pt x="96203" y="489585"/>
                  </a:moveTo>
                  <a:cubicBezTo>
                    <a:pt x="72390" y="480060"/>
                    <a:pt x="58103" y="468630"/>
                    <a:pt x="58103" y="457200"/>
                  </a:cubicBezTo>
                  <a:lnTo>
                    <a:pt x="58103" y="440055"/>
                  </a:lnTo>
                  <a:cubicBezTo>
                    <a:pt x="69533" y="445770"/>
                    <a:pt x="81915" y="450533"/>
                    <a:pt x="96203" y="454343"/>
                  </a:cubicBezTo>
                  <a:lnTo>
                    <a:pt x="96203" y="489585"/>
                  </a:lnTo>
                  <a:close/>
                  <a:moveTo>
                    <a:pt x="58103" y="192405"/>
                  </a:moveTo>
                  <a:cubicBezTo>
                    <a:pt x="69533" y="198120"/>
                    <a:pt x="81915" y="202883"/>
                    <a:pt x="96203" y="206693"/>
                  </a:cubicBezTo>
                  <a:lnTo>
                    <a:pt x="96203" y="241935"/>
                  </a:lnTo>
                  <a:cubicBezTo>
                    <a:pt x="72390" y="232410"/>
                    <a:pt x="58103" y="220980"/>
                    <a:pt x="58103" y="209550"/>
                  </a:cubicBezTo>
                  <a:lnTo>
                    <a:pt x="58103" y="192405"/>
                  </a:lnTo>
                  <a:close/>
                  <a:moveTo>
                    <a:pt x="172403" y="222885"/>
                  </a:moveTo>
                  <a:lnTo>
                    <a:pt x="172403" y="260985"/>
                  </a:lnTo>
                  <a:cubicBezTo>
                    <a:pt x="159068" y="259080"/>
                    <a:pt x="145733" y="257175"/>
                    <a:pt x="134303" y="254318"/>
                  </a:cubicBezTo>
                  <a:lnTo>
                    <a:pt x="134303" y="217170"/>
                  </a:lnTo>
                  <a:cubicBezTo>
                    <a:pt x="146685" y="219075"/>
                    <a:pt x="159068" y="220980"/>
                    <a:pt x="172403" y="222885"/>
                  </a:cubicBezTo>
                  <a:close/>
                  <a:moveTo>
                    <a:pt x="267653" y="57150"/>
                  </a:moveTo>
                  <a:cubicBezTo>
                    <a:pt x="383858" y="57150"/>
                    <a:pt x="477203" y="82868"/>
                    <a:pt x="477203" y="114300"/>
                  </a:cubicBezTo>
                  <a:cubicBezTo>
                    <a:pt x="477203" y="145733"/>
                    <a:pt x="383858" y="171450"/>
                    <a:pt x="267653" y="171450"/>
                  </a:cubicBezTo>
                  <a:cubicBezTo>
                    <a:pt x="151447" y="171450"/>
                    <a:pt x="58103" y="145733"/>
                    <a:pt x="58103" y="114300"/>
                  </a:cubicBezTo>
                  <a:cubicBezTo>
                    <a:pt x="58103" y="82868"/>
                    <a:pt x="151447" y="57150"/>
                    <a:pt x="267653" y="57150"/>
                  </a:cubicBezTo>
                  <a:close/>
                  <a:moveTo>
                    <a:pt x="324803" y="508635"/>
                  </a:moveTo>
                  <a:cubicBezTo>
                    <a:pt x="300990" y="499110"/>
                    <a:pt x="286703" y="487680"/>
                    <a:pt x="286703" y="476250"/>
                  </a:cubicBezTo>
                  <a:lnTo>
                    <a:pt x="286703" y="459105"/>
                  </a:lnTo>
                  <a:cubicBezTo>
                    <a:pt x="298133" y="464820"/>
                    <a:pt x="310515" y="469583"/>
                    <a:pt x="324803" y="473393"/>
                  </a:cubicBezTo>
                  <a:lnTo>
                    <a:pt x="324803" y="508635"/>
                  </a:lnTo>
                  <a:close/>
                  <a:moveTo>
                    <a:pt x="439103" y="241935"/>
                  </a:moveTo>
                  <a:lnTo>
                    <a:pt x="439103" y="207645"/>
                  </a:lnTo>
                  <a:cubicBezTo>
                    <a:pt x="452438" y="203835"/>
                    <a:pt x="465773" y="198120"/>
                    <a:pt x="477203" y="192405"/>
                  </a:cubicBezTo>
                  <a:lnTo>
                    <a:pt x="477203" y="209550"/>
                  </a:lnTo>
                  <a:cubicBezTo>
                    <a:pt x="477203" y="221933"/>
                    <a:pt x="462915" y="233363"/>
                    <a:pt x="439103" y="241935"/>
                  </a:cubicBezTo>
                  <a:close/>
                  <a:moveTo>
                    <a:pt x="362903" y="260033"/>
                  </a:moveTo>
                  <a:lnTo>
                    <a:pt x="362903" y="222885"/>
                  </a:lnTo>
                  <a:cubicBezTo>
                    <a:pt x="375285" y="220980"/>
                    <a:pt x="388620" y="219075"/>
                    <a:pt x="401003" y="217170"/>
                  </a:cubicBezTo>
                  <a:lnTo>
                    <a:pt x="401003" y="253365"/>
                  </a:lnTo>
                  <a:cubicBezTo>
                    <a:pt x="389573" y="256223"/>
                    <a:pt x="376238" y="258127"/>
                    <a:pt x="362903" y="260033"/>
                  </a:cubicBezTo>
                  <a:close/>
                  <a:moveTo>
                    <a:pt x="286703" y="266700"/>
                  </a:moveTo>
                  <a:lnTo>
                    <a:pt x="286703" y="228600"/>
                  </a:lnTo>
                  <a:cubicBezTo>
                    <a:pt x="298133" y="228600"/>
                    <a:pt x="311468" y="227648"/>
                    <a:pt x="324803" y="226695"/>
                  </a:cubicBezTo>
                  <a:lnTo>
                    <a:pt x="324803" y="264795"/>
                  </a:lnTo>
                  <a:cubicBezTo>
                    <a:pt x="312420" y="265748"/>
                    <a:pt x="300038" y="265748"/>
                    <a:pt x="286703" y="266700"/>
                  </a:cubicBezTo>
                  <a:close/>
                  <a:moveTo>
                    <a:pt x="210503" y="264795"/>
                  </a:moveTo>
                  <a:lnTo>
                    <a:pt x="210503" y="226695"/>
                  </a:lnTo>
                  <a:cubicBezTo>
                    <a:pt x="222885" y="227648"/>
                    <a:pt x="235267" y="228600"/>
                    <a:pt x="248603" y="228600"/>
                  </a:cubicBezTo>
                  <a:lnTo>
                    <a:pt x="248603" y="266700"/>
                  </a:lnTo>
                  <a:cubicBezTo>
                    <a:pt x="235267" y="265748"/>
                    <a:pt x="222885" y="265748"/>
                    <a:pt x="210503" y="264795"/>
                  </a:cubicBezTo>
                  <a:close/>
                  <a:moveTo>
                    <a:pt x="705803" y="381000"/>
                  </a:moveTo>
                  <a:cubicBezTo>
                    <a:pt x="705803" y="412433"/>
                    <a:pt x="612458" y="438150"/>
                    <a:pt x="496253" y="438150"/>
                  </a:cubicBezTo>
                  <a:cubicBezTo>
                    <a:pt x="380048" y="438150"/>
                    <a:pt x="286703" y="412433"/>
                    <a:pt x="286703" y="381000"/>
                  </a:cubicBezTo>
                  <a:cubicBezTo>
                    <a:pt x="286703" y="349568"/>
                    <a:pt x="380048" y="323850"/>
                    <a:pt x="496253" y="323850"/>
                  </a:cubicBezTo>
                  <a:cubicBezTo>
                    <a:pt x="612458" y="323850"/>
                    <a:pt x="705803" y="349568"/>
                    <a:pt x="705803" y="381000"/>
                  </a:cubicBezTo>
                  <a:close/>
                  <a:moveTo>
                    <a:pt x="762953" y="409575"/>
                  </a:moveTo>
                  <a:lnTo>
                    <a:pt x="762953" y="381000"/>
                  </a:lnTo>
                  <a:cubicBezTo>
                    <a:pt x="762953" y="336233"/>
                    <a:pt x="727710" y="303848"/>
                    <a:pt x="659130" y="285750"/>
                  </a:cubicBezTo>
                  <a:cubicBezTo>
                    <a:pt x="633413" y="279083"/>
                    <a:pt x="603885" y="273368"/>
                    <a:pt x="570548" y="270510"/>
                  </a:cubicBezTo>
                  <a:cubicBezTo>
                    <a:pt x="571500" y="266700"/>
                    <a:pt x="571500" y="261938"/>
                    <a:pt x="571500" y="257175"/>
                  </a:cubicBezTo>
                  <a:cubicBezTo>
                    <a:pt x="571500" y="230505"/>
                    <a:pt x="559118" y="207645"/>
                    <a:pt x="533400" y="190500"/>
                  </a:cubicBezTo>
                  <a:lnTo>
                    <a:pt x="533400" y="114300"/>
                  </a:lnTo>
                  <a:cubicBezTo>
                    <a:pt x="533400" y="69532"/>
                    <a:pt x="498158" y="37147"/>
                    <a:pt x="429578" y="19050"/>
                  </a:cubicBezTo>
                  <a:cubicBezTo>
                    <a:pt x="384810" y="6667"/>
                    <a:pt x="327660" y="0"/>
                    <a:pt x="266700" y="0"/>
                  </a:cubicBezTo>
                  <a:cubicBezTo>
                    <a:pt x="186690" y="0"/>
                    <a:pt x="0" y="11430"/>
                    <a:pt x="0" y="114300"/>
                  </a:cubicBezTo>
                  <a:lnTo>
                    <a:pt x="0" y="209550"/>
                  </a:lnTo>
                  <a:cubicBezTo>
                    <a:pt x="0" y="236220"/>
                    <a:pt x="12382" y="259080"/>
                    <a:pt x="38100" y="276225"/>
                  </a:cubicBezTo>
                  <a:lnTo>
                    <a:pt x="38100" y="294323"/>
                  </a:lnTo>
                  <a:cubicBezTo>
                    <a:pt x="15240" y="310515"/>
                    <a:pt x="0" y="332423"/>
                    <a:pt x="0" y="361950"/>
                  </a:cubicBezTo>
                  <a:lnTo>
                    <a:pt x="0" y="457200"/>
                  </a:lnTo>
                  <a:cubicBezTo>
                    <a:pt x="0" y="501967"/>
                    <a:pt x="35243" y="534353"/>
                    <a:pt x="103822" y="552450"/>
                  </a:cubicBezTo>
                  <a:cubicBezTo>
                    <a:pt x="148590" y="564833"/>
                    <a:pt x="205740" y="571500"/>
                    <a:pt x="266700" y="571500"/>
                  </a:cubicBezTo>
                  <a:cubicBezTo>
                    <a:pt x="266700" y="616268"/>
                    <a:pt x="301943" y="648653"/>
                    <a:pt x="370523" y="666750"/>
                  </a:cubicBezTo>
                  <a:cubicBezTo>
                    <a:pt x="415290" y="679133"/>
                    <a:pt x="472440" y="685800"/>
                    <a:pt x="533400" y="685800"/>
                  </a:cubicBezTo>
                  <a:cubicBezTo>
                    <a:pt x="613410" y="685800"/>
                    <a:pt x="800100" y="674370"/>
                    <a:pt x="800100" y="571500"/>
                  </a:cubicBezTo>
                  <a:lnTo>
                    <a:pt x="800100" y="476250"/>
                  </a:lnTo>
                  <a:cubicBezTo>
                    <a:pt x="801053" y="449580"/>
                    <a:pt x="788670" y="426720"/>
                    <a:pt x="762953" y="409575"/>
                  </a:cubicBezTo>
                  <a:close/>
                </a:path>
              </a:pathLst>
            </a:custGeom>
            <a:solidFill>
              <a:srgbClr val="FFC000"/>
            </a:solidFill>
            <a:ln w="9525" cap="flat">
              <a:noFill/>
              <a:prstDash val="solid"/>
              <a:miter/>
            </a:ln>
          </p:spPr>
          <p:txBody>
            <a:bodyPr rtlCol="0" anchor="ctr"/>
            <a:lstStyle/>
            <a:p>
              <a:endParaRPr lang="en-GB" dirty="0"/>
            </a:p>
          </p:txBody>
        </p:sp>
        <p:sp>
          <p:nvSpPr>
            <p:cNvPr id="27" name="Freeform: Shape 26" descr="Coins with solid fill">
              <a:extLst>
                <a:ext uri="{FF2B5EF4-FFF2-40B4-BE49-F238E27FC236}">
                  <a16:creationId xmlns:a16="http://schemas.microsoft.com/office/drawing/2014/main" id="{69DF7C37-501F-D67B-F739-E06EF25DEC74}"/>
                </a:ext>
              </a:extLst>
            </p:cNvPr>
            <p:cNvSpPr>
              <a:spLocks noChangeAspect="1"/>
            </p:cNvSpPr>
            <p:nvPr/>
          </p:nvSpPr>
          <p:spPr>
            <a:xfrm>
              <a:off x="11102123" y="264526"/>
              <a:ext cx="395422" cy="107843"/>
            </a:xfrm>
            <a:custGeom>
              <a:avLst/>
              <a:gdLst>
                <a:gd name="connsiteX0" fmla="*/ 197711 w 395422"/>
                <a:gd name="connsiteY0" fmla="*/ 0 h 107843"/>
                <a:gd name="connsiteX1" fmla="*/ 395422 w 395422"/>
                <a:gd name="connsiteY1" fmla="*/ 53922 h 107843"/>
                <a:gd name="connsiteX2" fmla="*/ 197711 w 395422"/>
                <a:gd name="connsiteY2" fmla="*/ 107843 h 107843"/>
                <a:gd name="connsiteX3" fmla="*/ 0 w 395422"/>
                <a:gd name="connsiteY3" fmla="*/ 53922 h 107843"/>
                <a:gd name="connsiteX4" fmla="*/ 197711 w 395422"/>
                <a:gd name="connsiteY4" fmla="*/ 0 h 107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422" h="107843">
                  <a:moveTo>
                    <a:pt x="197711" y="0"/>
                  </a:moveTo>
                  <a:cubicBezTo>
                    <a:pt x="307351" y="0"/>
                    <a:pt x="395422" y="24265"/>
                    <a:pt x="395422" y="53922"/>
                  </a:cubicBezTo>
                  <a:cubicBezTo>
                    <a:pt x="395422" y="83579"/>
                    <a:pt x="307351" y="107843"/>
                    <a:pt x="197711" y="107843"/>
                  </a:cubicBezTo>
                  <a:cubicBezTo>
                    <a:pt x="88071" y="107843"/>
                    <a:pt x="0" y="83579"/>
                    <a:pt x="0" y="53922"/>
                  </a:cubicBezTo>
                  <a:cubicBezTo>
                    <a:pt x="0" y="24265"/>
                    <a:pt x="88071" y="0"/>
                    <a:pt x="197711"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8" name="Freeform: Shape 27" descr="Coins with solid fill">
              <a:extLst>
                <a:ext uri="{FF2B5EF4-FFF2-40B4-BE49-F238E27FC236}">
                  <a16:creationId xmlns:a16="http://schemas.microsoft.com/office/drawing/2014/main" id="{A0BDC6AF-9E9C-1841-7A0F-0F135580E4F8}"/>
                </a:ext>
              </a:extLst>
            </p:cNvPr>
            <p:cNvSpPr>
              <a:spLocks noChangeAspect="1"/>
            </p:cNvSpPr>
            <p:nvPr/>
          </p:nvSpPr>
          <p:spPr>
            <a:xfrm>
              <a:off x="11102123" y="392140"/>
              <a:ext cx="35948" cy="46732"/>
            </a:xfrm>
            <a:custGeom>
              <a:avLst/>
              <a:gdLst>
                <a:gd name="connsiteX0" fmla="*/ 0 w 35948"/>
                <a:gd name="connsiteY0" fmla="*/ 0 h 46732"/>
                <a:gd name="connsiteX1" fmla="*/ 35948 w 35948"/>
                <a:gd name="connsiteY1" fmla="*/ 13481 h 46732"/>
                <a:gd name="connsiteX2" fmla="*/ 35948 w 35948"/>
                <a:gd name="connsiteY2" fmla="*/ 46732 h 46732"/>
                <a:gd name="connsiteX3" fmla="*/ 0 w 35948"/>
                <a:gd name="connsiteY3" fmla="*/ 16176 h 46732"/>
                <a:gd name="connsiteX4" fmla="*/ 0 w 35948"/>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6732">
                  <a:moveTo>
                    <a:pt x="0" y="0"/>
                  </a:moveTo>
                  <a:cubicBezTo>
                    <a:pt x="10785" y="5392"/>
                    <a:pt x="22467" y="9886"/>
                    <a:pt x="35948" y="13481"/>
                  </a:cubicBezTo>
                  <a:lnTo>
                    <a:pt x="35948" y="46732"/>
                  </a:lnTo>
                  <a:cubicBezTo>
                    <a:pt x="13480" y="37745"/>
                    <a:pt x="0" y="26961"/>
                    <a:pt x="0" y="16176"/>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9" name="Freeform: Shape 28" descr="Coins with solid fill">
              <a:extLst>
                <a:ext uri="{FF2B5EF4-FFF2-40B4-BE49-F238E27FC236}">
                  <a16:creationId xmlns:a16="http://schemas.microsoft.com/office/drawing/2014/main" id="{C0B04AB9-702C-6FDE-238F-B4C22B03A9E4}"/>
                </a:ext>
              </a:extLst>
            </p:cNvPr>
            <p:cNvSpPr>
              <a:spLocks noChangeAspect="1"/>
            </p:cNvSpPr>
            <p:nvPr/>
          </p:nvSpPr>
          <p:spPr>
            <a:xfrm>
              <a:off x="11461599" y="392140"/>
              <a:ext cx="35947" cy="46732"/>
            </a:xfrm>
            <a:custGeom>
              <a:avLst/>
              <a:gdLst>
                <a:gd name="connsiteX0" fmla="*/ 35947 w 35947"/>
                <a:gd name="connsiteY0" fmla="*/ 0 h 46732"/>
                <a:gd name="connsiteX1" fmla="*/ 35947 w 35947"/>
                <a:gd name="connsiteY1" fmla="*/ 16176 h 46732"/>
                <a:gd name="connsiteX2" fmla="*/ 0 w 35947"/>
                <a:gd name="connsiteY2" fmla="*/ 46732 h 46732"/>
                <a:gd name="connsiteX3" fmla="*/ 0 w 35947"/>
                <a:gd name="connsiteY3" fmla="*/ 14379 h 46732"/>
                <a:gd name="connsiteX4" fmla="*/ 35947 w 35947"/>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6732">
                  <a:moveTo>
                    <a:pt x="35947" y="0"/>
                  </a:moveTo>
                  <a:lnTo>
                    <a:pt x="35947" y="16176"/>
                  </a:lnTo>
                  <a:cubicBezTo>
                    <a:pt x="35947" y="27860"/>
                    <a:pt x="22466" y="38644"/>
                    <a:pt x="0" y="46732"/>
                  </a:cubicBezTo>
                  <a:lnTo>
                    <a:pt x="0" y="14379"/>
                  </a:lnTo>
                  <a:cubicBezTo>
                    <a:pt x="12581" y="10784"/>
                    <a:pt x="25163" y="5392"/>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0" name="Freeform: Shape 29" descr="Coins with solid fill">
              <a:extLst>
                <a:ext uri="{FF2B5EF4-FFF2-40B4-BE49-F238E27FC236}">
                  <a16:creationId xmlns:a16="http://schemas.microsoft.com/office/drawing/2014/main" id="{C237DEA2-5C1F-A6F5-2661-FB8AC6D91FCF}"/>
                </a:ext>
              </a:extLst>
            </p:cNvPr>
            <p:cNvSpPr>
              <a:spLocks noChangeAspect="1"/>
            </p:cNvSpPr>
            <p:nvPr/>
          </p:nvSpPr>
          <p:spPr>
            <a:xfrm>
              <a:off x="11174018" y="415506"/>
              <a:ext cx="35948" cy="41339"/>
            </a:xfrm>
            <a:custGeom>
              <a:avLst/>
              <a:gdLst>
                <a:gd name="connsiteX0" fmla="*/ 0 w 35948"/>
                <a:gd name="connsiteY0" fmla="*/ 0 h 41339"/>
                <a:gd name="connsiteX1" fmla="*/ 35948 w 35948"/>
                <a:gd name="connsiteY1" fmla="*/ 5392 h 41339"/>
                <a:gd name="connsiteX2" fmla="*/ 35948 w 35948"/>
                <a:gd name="connsiteY2" fmla="*/ 41339 h 41339"/>
                <a:gd name="connsiteX3" fmla="*/ 0 w 35948"/>
                <a:gd name="connsiteY3" fmla="*/ 35049 h 41339"/>
                <a:gd name="connsiteX4" fmla="*/ 0 w 35948"/>
                <a:gd name="connsiteY4" fmla="*/ 0 h 41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1339">
                  <a:moveTo>
                    <a:pt x="0" y="0"/>
                  </a:moveTo>
                  <a:cubicBezTo>
                    <a:pt x="11683" y="1797"/>
                    <a:pt x="23366" y="3595"/>
                    <a:pt x="35948" y="5392"/>
                  </a:cubicBezTo>
                  <a:lnTo>
                    <a:pt x="35948" y="41339"/>
                  </a:lnTo>
                  <a:cubicBezTo>
                    <a:pt x="23366" y="39542"/>
                    <a:pt x="10784" y="37745"/>
                    <a:pt x="0" y="35049"/>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1" name="Freeform: Shape 30" descr="Coins with solid fill">
              <a:extLst>
                <a:ext uri="{FF2B5EF4-FFF2-40B4-BE49-F238E27FC236}">
                  <a16:creationId xmlns:a16="http://schemas.microsoft.com/office/drawing/2014/main" id="{4D755B95-3306-BD5A-E99B-6AA726A3B392}"/>
                </a:ext>
              </a:extLst>
            </p:cNvPr>
            <p:cNvSpPr>
              <a:spLocks noChangeAspect="1"/>
            </p:cNvSpPr>
            <p:nvPr/>
          </p:nvSpPr>
          <p:spPr>
            <a:xfrm>
              <a:off x="11389704" y="415506"/>
              <a:ext cx="35947" cy="40441"/>
            </a:xfrm>
            <a:custGeom>
              <a:avLst/>
              <a:gdLst>
                <a:gd name="connsiteX0" fmla="*/ 35947 w 35947"/>
                <a:gd name="connsiteY0" fmla="*/ 0 h 40441"/>
                <a:gd name="connsiteX1" fmla="*/ 35947 w 35947"/>
                <a:gd name="connsiteY1" fmla="*/ 34150 h 40441"/>
                <a:gd name="connsiteX2" fmla="*/ 0 w 35947"/>
                <a:gd name="connsiteY2" fmla="*/ 40441 h 40441"/>
                <a:gd name="connsiteX3" fmla="*/ 0 w 35947"/>
                <a:gd name="connsiteY3" fmla="*/ 5392 h 40441"/>
                <a:gd name="connsiteX4" fmla="*/ 35947 w 35947"/>
                <a:gd name="connsiteY4" fmla="*/ 0 h 4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0441">
                  <a:moveTo>
                    <a:pt x="35947" y="0"/>
                  </a:moveTo>
                  <a:lnTo>
                    <a:pt x="35947" y="34150"/>
                  </a:lnTo>
                  <a:cubicBezTo>
                    <a:pt x="25163" y="36846"/>
                    <a:pt x="12581" y="38643"/>
                    <a:pt x="0" y="40441"/>
                  </a:cubicBezTo>
                  <a:lnTo>
                    <a:pt x="0" y="5392"/>
                  </a:lnTo>
                  <a:cubicBezTo>
                    <a:pt x="11682" y="3595"/>
                    <a:pt x="24264" y="1797"/>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2" name="Freeform: Shape 31" descr="Coins with solid fill">
              <a:extLst>
                <a:ext uri="{FF2B5EF4-FFF2-40B4-BE49-F238E27FC236}">
                  <a16:creationId xmlns:a16="http://schemas.microsoft.com/office/drawing/2014/main" id="{EAE6B6FB-82E0-C54A-B53A-E205C1FC2370}"/>
                </a:ext>
              </a:extLst>
            </p:cNvPr>
            <p:cNvSpPr>
              <a:spLocks noChangeAspect="1"/>
            </p:cNvSpPr>
            <p:nvPr/>
          </p:nvSpPr>
          <p:spPr>
            <a:xfrm>
              <a:off x="11245914" y="424493"/>
              <a:ext cx="35947" cy="37745"/>
            </a:xfrm>
            <a:custGeom>
              <a:avLst/>
              <a:gdLst>
                <a:gd name="connsiteX0" fmla="*/ 0 w 35947"/>
                <a:gd name="connsiteY0" fmla="*/ 0 h 37745"/>
                <a:gd name="connsiteX1" fmla="*/ 35947 w 35947"/>
                <a:gd name="connsiteY1" fmla="*/ 1797 h 37745"/>
                <a:gd name="connsiteX2" fmla="*/ 35947 w 35947"/>
                <a:gd name="connsiteY2" fmla="*/ 37745 h 37745"/>
                <a:gd name="connsiteX3" fmla="*/ 0 w 35947"/>
                <a:gd name="connsiteY3" fmla="*/ 35947 h 37745"/>
                <a:gd name="connsiteX4" fmla="*/ 0 w 35947"/>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37745">
                  <a:moveTo>
                    <a:pt x="0" y="0"/>
                  </a:moveTo>
                  <a:cubicBezTo>
                    <a:pt x="11682" y="899"/>
                    <a:pt x="23365" y="1797"/>
                    <a:pt x="35947" y="1797"/>
                  </a:cubicBezTo>
                  <a:lnTo>
                    <a:pt x="35947" y="37745"/>
                  </a:lnTo>
                  <a:cubicBezTo>
                    <a:pt x="23365" y="36846"/>
                    <a:pt x="11682" y="36846"/>
                    <a:pt x="0" y="35947"/>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3" name="Freeform: Shape 32" descr="Coins with solid fill">
              <a:extLst>
                <a:ext uri="{FF2B5EF4-FFF2-40B4-BE49-F238E27FC236}">
                  <a16:creationId xmlns:a16="http://schemas.microsoft.com/office/drawing/2014/main" id="{CF92E80B-5546-47C5-7963-F0CCC7EFB0C1}"/>
                </a:ext>
              </a:extLst>
            </p:cNvPr>
            <p:cNvSpPr>
              <a:spLocks noChangeAspect="1"/>
            </p:cNvSpPr>
            <p:nvPr/>
          </p:nvSpPr>
          <p:spPr>
            <a:xfrm>
              <a:off x="11317809" y="424493"/>
              <a:ext cx="35947" cy="37745"/>
            </a:xfrm>
            <a:custGeom>
              <a:avLst/>
              <a:gdLst>
                <a:gd name="connsiteX0" fmla="*/ 35947 w 35947"/>
                <a:gd name="connsiteY0" fmla="*/ 0 h 37745"/>
                <a:gd name="connsiteX1" fmla="*/ 35947 w 35947"/>
                <a:gd name="connsiteY1" fmla="*/ 35947 h 37745"/>
                <a:gd name="connsiteX2" fmla="*/ 0 w 35947"/>
                <a:gd name="connsiteY2" fmla="*/ 37745 h 37745"/>
                <a:gd name="connsiteX3" fmla="*/ 0 w 35947"/>
                <a:gd name="connsiteY3" fmla="*/ 1797 h 37745"/>
                <a:gd name="connsiteX4" fmla="*/ 35947 w 35947"/>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37745">
                  <a:moveTo>
                    <a:pt x="35947" y="0"/>
                  </a:moveTo>
                  <a:lnTo>
                    <a:pt x="35947" y="35947"/>
                  </a:lnTo>
                  <a:cubicBezTo>
                    <a:pt x="24264" y="36846"/>
                    <a:pt x="12581" y="36846"/>
                    <a:pt x="0" y="37745"/>
                  </a:cubicBezTo>
                  <a:lnTo>
                    <a:pt x="0" y="1797"/>
                  </a:lnTo>
                  <a:cubicBezTo>
                    <a:pt x="10784" y="1797"/>
                    <a:pt x="23366" y="899"/>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4" name="Freeform: Shape 33" descr="Coins with solid fill">
              <a:extLst>
                <a:ext uri="{FF2B5EF4-FFF2-40B4-BE49-F238E27FC236}">
                  <a16:creationId xmlns:a16="http://schemas.microsoft.com/office/drawing/2014/main" id="{CB78AF10-155D-0D65-2961-5629946F30AC}"/>
                </a:ext>
              </a:extLst>
            </p:cNvPr>
            <p:cNvSpPr>
              <a:spLocks noChangeAspect="1"/>
            </p:cNvSpPr>
            <p:nvPr/>
          </p:nvSpPr>
          <p:spPr>
            <a:xfrm>
              <a:off x="11317808" y="516159"/>
              <a:ext cx="395422" cy="107842"/>
            </a:xfrm>
            <a:custGeom>
              <a:avLst/>
              <a:gdLst>
                <a:gd name="connsiteX0" fmla="*/ 197711 w 395422"/>
                <a:gd name="connsiteY0" fmla="*/ 0 h 107842"/>
                <a:gd name="connsiteX1" fmla="*/ 395422 w 395422"/>
                <a:gd name="connsiteY1" fmla="*/ 53921 h 107842"/>
                <a:gd name="connsiteX2" fmla="*/ 197711 w 395422"/>
                <a:gd name="connsiteY2" fmla="*/ 107842 h 107842"/>
                <a:gd name="connsiteX3" fmla="*/ 0 w 395422"/>
                <a:gd name="connsiteY3" fmla="*/ 53921 h 107842"/>
                <a:gd name="connsiteX4" fmla="*/ 197711 w 395422"/>
                <a:gd name="connsiteY4" fmla="*/ 0 h 107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422" h="107842">
                  <a:moveTo>
                    <a:pt x="197711" y="0"/>
                  </a:moveTo>
                  <a:cubicBezTo>
                    <a:pt x="307350" y="0"/>
                    <a:pt x="395422" y="24265"/>
                    <a:pt x="395422" y="53921"/>
                  </a:cubicBezTo>
                  <a:cubicBezTo>
                    <a:pt x="395422" y="83578"/>
                    <a:pt x="307350" y="107842"/>
                    <a:pt x="197711" y="107842"/>
                  </a:cubicBezTo>
                  <a:cubicBezTo>
                    <a:pt x="88071" y="107842"/>
                    <a:pt x="0" y="83578"/>
                    <a:pt x="0" y="53921"/>
                  </a:cubicBezTo>
                  <a:cubicBezTo>
                    <a:pt x="0" y="24265"/>
                    <a:pt x="88071" y="0"/>
                    <a:pt x="197711"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5" name="Freeform: Shape 34" descr="Coins with solid fill">
              <a:extLst>
                <a:ext uri="{FF2B5EF4-FFF2-40B4-BE49-F238E27FC236}">
                  <a16:creationId xmlns:a16="http://schemas.microsoft.com/office/drawing/2014/main" id="{B8B9DBBE-D40F-263A-CBE4-94C7549EB8BC}"/>
                </a:ext>
              </a:extLst>
            </p:cNvPr>
            <p:cNvSpPr>
              <a:spLocks noChangeAspect="1"/>
            </p:cNvSpPr>
            <p:nvPr/>
          </p:nvSpPr>
          <p:spPr>
            <a:xfrm>
              <a:off x="11138072" y="526943"/>
              <a:ext cx="35947" cy="46732"/>
            </a:xfrm>
            <a:custGeom>
              <a:avLst/>
              <a:gdLst>
                <a:gd name="connsiteX0" fmla="*/ 0 w 35947"/>
                <a:gd name="connsiteY0" fmla="*/ 0 h 46732"/>
                <a:gd name="connsiteX1" fmla="*/ 35947 w 35947"/>
                <a:gd name="connsiteY1" fmla="*/ 13481 h 46732"/>
                <a:gd name="connsiteX2" fmla="*/ 35947 w 35947"/>
                <a:gd name="connsiteY2" fmla="*/ 46732 h 46732"/>
                <a:gd name="connsiteX3" fmla="*/ 0 w 35947"/>
                <a:gd name="connsiteY3" fmla="*/ 16176 h 46732"/>
                <a:gd name="connsiteX4" fmla="*/ 0 w 35947"/>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6732">
                  <a:moveTo>
                    <a:pt x="0" y="0"/>
                  </a:moveTo>
                  <a:cubicBezTo>
                    <a:pt x="10784" y="5392"/>
                    <a:pt x="22466" y="9886"/>
                    <a:pt x="35947" y="13481"/>
                  </a:cubicBezTo>
                  <a:lnTo>
                    <a:pt x="35947" y="46732"/>
                  </a:lnTo>
                  <a:cubicBezTo>
                    <a:pt x="13480" y="38644"/>
                    <a:pt x="0" y="27860"/>
                    <a:pt x="0" y="16176"/>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6" name="Freeform: Shape 35" descr="Coins with solid fill">
              <a:extLst>
                <a:ext uri="{FF2B5EF4-FFF2-40B4-BE49-F238E27FC236}">
                  <a16:creationId xmlns:a16="http://schemas.microsoft.com/office/drawing/2014/main" id="{90A89CFE-2F74-43FE-042B-DE1828E484DB}"/>
                </a:ext>
              </a:extLst>
            </p:cNvPr>
            <p:cNvSpPr>
              <a:spLocks noChangeAspect="1"/>
            </p:cNvSpPr>
            <p:nvPr/>
          </p:nvSpPr>
          <p:spPr>
            <a:xfrm>
              <a:off x="11209967" y="550309"/>
              <a:ext cx="35947" cy="41340"/>
            </a:xfrm>
            <a:custGeom>
              <a:avLst/>
              <a:gdLst>
                <a:gd name="connsiteX0" fmla="*/ 0 w 35947"/>
                <a:gd name="connsiteY0" fmla="*/ 0 h 41340"/>
                <a:gd name="connsiteX1" fmla="*/ 35947 w 35947"/>
                <a:gd name="connsiteY1" fmla="*/ 5392 h 41340"/>
                <a:gd name="connsiteX2" fmla="*/ 35947 w 35947"/>
                <a:gd name="connsiteY2" fmla="*/ 41340 h 41340"/>
                <a:gd name="connsiteX3" fmla="*/ 0 w 35947"/>
                <a:gd name="connsiteY3" fmla="*/ 35049 h 41340"/>
                <a:gd name="connsiteX4" fmla="*/ 0 w 35947"/>
                <a:gd name="connsiteY4" fmla="*/ 0 h 41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1340">
                  <a:moveTo>
                    <a:pt x="0" y="0"/>
                  </a:moveTo>
                  <a:cubicBezTo>
                    <a:pt x="11682" y="1797"/>
                    <a:pt x="23365" y="4494"/>
                    <a:pt x="35947" y="5392"/>
                  </a:cubicBezTo>
                  <a:lnTo>
                    <a:pt x="35947" y="41340"/>
                  </a:lnTo>
                  <a:cubicBezTo>
                    <a:pt x="23365" y="39542"/>
                    <a:pt x="10784" y="37745"/>
                    <a:pt x="0" y="35049"/>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7" name="Freeform: Shape 36" descr="Coins with solid fill">
              <a:extLst>
                <a:ext uri="{FF2B5EF4-FFF2-40B4-BE49-F238E27FC236}">
                  <a16:creationId xmlns:a16="http://schemas.microsoft.com/office/drawing/2014/main" id="{E326B51C-316D-DAF3-C749-E3C9B68C7C05}"/>
                </a:ext>
              </a:extLst>
            </p:cNvPr>
            <p:cNvSpPr>
              <a:spLocks noChangeAspect="1"/>
            </p:cNvSpPr>
            <p:nvPr/>
          </p:nvSpPr>
          <p:spPr>
            <a:xfrm>
              <a:off x="11102123" y="625799"/>
              <a:ext cx="35948" cy="46731"/>
            </a:xfrm>
            <a:custGeom>
              <a:avLst/>
              <a:gdLst>
                <a:gd name="connsiteX0" fmla="*/ 0 w 35948"/>
                <a:gd name="connsiteY0" fmla="*/ 0 h 46731"/>
                <a:gd name="connsiteX1" fmla="*/ 35948 w 35948"/>
                <a:gd name="connsiteY1" fmla="*/ 13480 h 46731"/>
                <a:gd name="connsiteX2" fmla="*/ 35948 w 35948"/>
                <a:gd name="connsiteY2" fmla="*/ 46731 h 46731"/>
                <a:gd name="connsiteX3" fmla="*/ 0 w 35948"/>
                <a:gd name="connsiteY3" fmla="*/ 16176 h 46731"/>
                <a:gd name="connsiteX4" fmla="*/ 0 w 35948"/>
                <a:gd name="connsiteY4" fmla="*/ 0 h 46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6731">
                  <a:moveTo>
                    <a:pt x="0" y="0"/>
                  </a:moveTo>
                  <a:cubicBezTo>
                    <a:pt x="10785" y="5392"/>
                    <a:pt x="22467" y="9886"/>
                    <a:pt x="35948" y="13480"/>
                  </a:cubicBezTo>
                  <a:lnTo>
                    <a:pt x="35948" y="46731"/>
                  </a:lnTo>
                  <a:cubicBezTo>
                    <a:pt x="13480" y="37745"/>
                    <a:pt x="0" y="26960"/>
                    <a:pt x="0" y="16176"/>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8" name="Freeform: Shape 37" descr="Coins with solid fill">
              <a:extLst>
                <a:ext uri="{FF2B5EF4-FFF2-40B4-BE49-F238E27FC236}">
                  <a16:creationId xmlns:a16="http://schemas.microsoft.com/office/drawing/2014/main" id="{72A8EF3E-6764-C4A6-02EC-CE2BC1F5FC8D}"/>
                </a:ext>
              </a:extLst>
            </p:cNvPr>
            <p:cNvSpPr>
              <a:spLocks noChangeAspect="1"/>
            </p:cNvSpPr>
            <p:nvPr/>
          </p:nvSpPr>
          <p:spPr>
            <a:xfrm>
              <a:off x="11317809" y="643772"/>
              <a:ext cx="35947" cy="46732"/>
            </a:xfrm>
            <a:custGeom>
              <a:avLst/>
              <a:gdLst>
                <a:gd name="connsiteX0" fmla="*/ 0 w 35947"/>
                <a:gd name="connsiteY0" fmla="*/ 0 h 46732"/>
                <a:gd name="connsiteX1" fmla="*/ 35947 w 35947"/>
                <a:gd name="connsiteY1" fmla="*/ 13481 h 46732"/>
                <a:gd name="connsiteX2" fmla="*/ 35947 w 35947"/>
                <a:gd name="connsiteY2" fmla="*/ 46732 h 46732"/>
                <a:gd name="connsiteX3" fmla="*/ 0 w 35947"/>
                <a:gd name="connsiteY3" fmla="*/ 16177 h 46732"/>
                <a:gd name="connsiteX4" fmla="*/ 0 w 35947"/>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6732">
                  <a:moveTo>
                    <a:pt x="0" y="0"/>
                  </a:moveTo>
                  <a:cubicBezTo>
                    <a:pt x="10784" y="5393"/>
                    <a:pt x="22466" y="9886"/>
                    <a:pt x="35947" y="13481"/>
                  </a:cubicBezTo>
                  <a:lnTo>
                    <a:pt x="35947" y="46732"/>
                  </a:lnTo>
                  <a:cubicBezTo>
                    <a:pt x="13480" y="37745"/>
                    <a:pt x="0" y="26961"/>
                    <a:pt x="0" y="16177"/>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9" name="Freeform: Shape 38" descr="Coins with solid fill">
              <a:extLst>
                <a:ext uri="{FF2B5EF4-FFF2-40B4-BE49-F238E27FC236}">
                  <a16:creationId xmlns:a16="http://schemas.microsoft.com/office/drawing/2014/main" id="{D8837C93-E967-EB75-42B1-BFF88D28F11B}"/>
                </a:ext>
              </a:extLst>
            </p:cNvPr>
            <p:cNvSpPr>
              <a:spLocks noChangeAspect="1"/>
            </p:cNvSpPr>
            <p:nvPr/>
          </p:nvSpPr>
          <p:spPr>
            <a:xfrm>
              <a:off x="11677282" y="643772"/>
              <a:ext cx="35948" cy="46732"/>
            </a:xfrm>
            <a:custGeom>
              <a:avLst/>
              <a:gdLst>
                <a:gd name="connsiteX0" fmla="*/ 35948 w 35948"/>
                <a:gd name="connsiteY0" fmla="*/ 0 h 46732"/>
                <a:gd name="connsiteX1" fmla="*/ 35948 w 35948"/>
                <a:gd name="connsiteY1" fmla="*/ 16177 h 46732"/>
                <a:gd name="connsiteX2" fmla="*/ 0 w 35948"/>
                <a:gd name="connsiteY2" fmla="*/ 46732 h 46732"/>
                <a:gd name="connsiteX3" fmla="*/ 0 w 35948"/>
                <a:gd name="connsiteY3" fmla="*/ 14379 h 46732"/>
                <a:gd name="connsiteX4" fmla="*/ 35948 w 35948"/>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6732">
                  <a:moveTo>
                    <a:pt x="35948" y="0"/>
                  </a:moveTo>
                  <a:lnTo>
                    <a:pt x="35948" y="16177"/>
                  </a:lnTo>
                  <a:cubicBezTo>
                    <a:pt x="35948" y="27860"/>
                    <a:pt x="22467" y="38644"/>
                    <a:pt x="0" y="46732"/>
                  </a:cubicBezTo>
                  <a:lnTo>
                    <a:pt x="0" y="14379"/>
                  </a:lnTo>
                  <a:cubicBezTo>
                    <a:pt x="12582" y="10785"/>
                    <a:pt x="25163" y="5393"/>
                    <a:pt x="35948"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0" name="Freeform: Shape 39" descr="Coins with solid fill">
              <a:extLst>
                <a:ext uri="{FF2B5EF4-FFF2-40B4-BE49-F238E27FC236}">
                  <a16:creationId xmlns:a16="http://schemas.microsoft.com/office/drawing/2014/main" id="{68810B78-3F58-A957-D8EF-9F0E9D662DF8}"/>
                </a:ext>
              </a:extLst>
            </p:cNvPr>
            <p:cNvSpPr>
              <a:spLocks noChangeAspect="1"/>
            </p:cNvSpPr>
            <p:nvPr/>
          </p:nvSpPr>
          <p:spPr>
            <a:xfrm>
              <a:off x="11174018" y="648266"/>
              <a:ext cx="35948" cy="41340"/>
            </a:xfrm>
            <a:custGeom>
              <a:avLst/>
              <a:gdLst>
                <a:gd name="connsiteX0" fmla="*/ 0 w 35948"/>
                <a:gd name="connsiteY0" fmla="*/ 0 h 41340"/>
                <a:gd name="connsiteX1" fmla="*/ 35948 w 35948"/>
                <a:gd name="connsiteY1" fmla="*/ 5392 h 41340"/>
                <a:gd name="connsiteX2" fmla="*/ 35948 w 35948"/>
                <a:gd name="connsiteY2" fmla="*/ 41340 h 41340"/>
                <a:gd name="connsiteX3" fmla="*/ 0 w 35948"/>
                <a:gd name="connsiteY3" fmla="*/ 35049 h 41340"/>
                <a:gd name="connsiteX4" fmla="*/ 0 w 35948"/>
                <a:gd name="connsiteY4" fmla="*/ 0 h 41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1340">
                  <a:moveTo>
                    <a:pt x="0" y="0"/>
                  </a:moveTo>
                  <a:cubicBezTo>
                    <a:pt x="11683" y="1798"/>
                    <a:pt x="23366" y="4493"/>
                    <a:pt x="35948" y="5392"/>
                  </a:cubicBezTo>
                  <a:lnTo>
                    <a:pt x="35948" y="41340"/>
                  </a:lnTo>
                  <a:cubicBezTo>
                    <a:pt x="23366" y="39543"/>
                    <a:pt x="10784" y="37745"/>
                    <a:pt x="0" y="35049"/>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1" name="Freeform: Shape 40" descr="Coins with solid fill">
              <a:extLst>
                <a:ext uri="{FF2B5EF4-FFF2-40B4-BE49-F238E27FC236}">
                  <a16:creationId xmlns:a16="http://schemas.microsoft.com/office/drawing/2014/main" id="{12838177-B7A6-155A-F9D5-5C19955069B6}"/>
                </a:ext>
              </a:extLst>
            </p:cNvPr>
            <p:cNvSpPr>
              <a:spLocks noChangeAspect="1"/>
            </p:cNvSpPr>
            <p:nvPr/>
          </p:nvSpPr>
          <p:spPr>
            <a:xfrm>
              <a:off x="11245914" y="658151"/>
              <a:ext cx="26961" cy="36847"/>
            </a:xfrm>
            <a:custGeom>
              <a:avLst/>
              <a:gdLst>
                <a:gd name="connsiteX0" fmla="*/ 0 w 26961"/>
                <a:gd name="connsiteY0" fmla="*/ 0 h 36847"/>
                <a:gd name="connsiteX1" fmla="*/ 17974 w 26961"/>
                <a:gd name="connsiteY1" fmla="*/ 900 h 36847"/>
                <a:gd name="connsiteX2" fmla="*/ 17974 w 26961"/>
                <a:gd name="connsiteY2" fmla="*/ 1798 h 36847"/>
                <a:gd name="connsiteX3" fmla="*/ 26961 w 26961"/>
                <a:gd name="connsiteY3" fmla="*/ 36847 h 36847"/>
                <a:gd name="connsiteX4" fmla="*/ 0 w 26961"/>
                <a:gd name="connsiteY4" fmla="*/ 35049 h 36847"/>
                <a:gd name="connsiteX5" fmla="*/ 0 w 26961"/>
                <a:gd name="connsiteY5" fmla="*/ 0 h 3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61" h="36847">
                  <a:moveTo>
                    <a:pt x="0" y="0"/>
                  </a:moveTo>
                  <a:cubicBezTo>
                    <a:pt x="6290" y="0"/>
                    <a:pt x="11682" y="900"/>
                    <a:pt x="17974" y="900"/>
                  </a:cubicBezTo>
                  <a:lnTo>
                    <a:pt x="17974" y="1798"/>
                  </a:lnTo>
                  <a:cubicBezTo>
                    <a:pt x="17974" y="14379"/>
                    <a:pt x="20669" y="26961"/>
                    <a:pt x="26961" y="36847"/>
                  </a:cubicBezTo>
                  <a:cubicBezTo>
                    <a:pt x="17974" y="36847"/>
                    <a:pt x="8987" y="35948"/>
                    <a:pt x="0" y="35049"/>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2" name="Freeform: Shape 41" descr="Coins with solid fill">
              <a:extLst>
                <a:ext uri="{FF2B5EF4-FFF2-40B4-BE49-F238E27FC236}">
                  <a16:creationId xmlns:a16="http://schemas.microsoft.com/office/drawing/2014/main" id="{FAAA3F2A-B098-A4D7-05EC-F28E42691400}"/>
                </a:ext>
              </a:extLst>
            </p:cNvPr>
            <p:cNvSpPr>
              <a:spLocks noChangeAspect="1"/>
            </p:cNvSpPr>
            <p:nvPr/>
          </p:nvSpPr>
          <p:spPr>
            <a:xfrm>
              <a:off x="11389704" y="666240"/>
              <a:ext cx="35947" cy="41340"/>
            </a:xfrm>
            <a:custGeom>
              <a:avLst/>
              <a:gdLst>
                <a:gd name="connsiteX0" fmla="*/ 0 w 35947"/>
                <a:gd name="connsiteY0" fmla="*/ 0 h 41340"/>
                <a:gd name="connsiteX1" fmla="*/ 35947 w 35947"/>
                <a:gd name="connsiteY1" fmla="*/ 5392 h 41340"/>
                <a:gd name="connsiteX2" fmla="*/ 35947 w 35947"/>
                <a:gd name="connsiteY2" fmla="*/ 41340 h 41340"/>
                <a:gd name="connsiteX3" fmla="*/ 0 w 35947"/>
                <a:gd name="connsiteY3" fmla="*/ 35048 h 41340"/>
                <a:gd name="connsiteX4" fmla="*/ 0 w 35947"/>
                <a:gd name="connsiteY4" fmla="*/ 0 h 41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1340">
                  <a:moveTo>
                    <a:pt x="0" y="0"/>
                  </a:moveTo>
                  <a:cubicBezTo>
                    <a:pt x="11682" y="1797"/>
                    <a:pt x="23365" y="4493"/>
                    <a:pt x="35947" y="5392"/>
                  </a:cubicBezTo>
                  <a:lnTo>
                    <a:pt x="35947" y="41340"/>
                  </a:lnTo>
                  <a:cubicBezTo>
                    <a:pt x="23365" y="39542"/>
                    <a:pt x="10784" y="37745"/>
                    <a:pt x="0" y="35048"/>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3" name="Freeform: Shape 42" descr="Coins with solid fill">
              <a:extLst>
                <a:ext uri="{FF2B5EF4-FFF2-40B4-BE49-F238E27FC236}">
                  <a16:creationId xmlns:a16="http://schemas.microsoft.com/office/drawing/2014/main" id="{D84AC00A-E394-87AD-5BD0-87DC1CD00D54}"/>
                </a:ext>
              </a:extLst>
            </p:cNvPr>
            <p:cNvSpPr>
              <a:spLocks noChangeAspect="1"/>
            </p:cNvSpPr>
            <p:nvPr/>
          </p:nvSpPr>
          <p:spPr>
            <a:xfrm>
              <a:off x="11605387" y="667138"/>
              <a:ext cx="35948" cy="40442"/>
            </a:xfrm>
            <a:custGeom>
              <a:avLst/>
              <a:gdLst>
                <a:gd name="connsiteX0" fmla="*/ 35948 w 35948"/>
                <a:gd name="connsiteY0" fmla="*/ 0 h 40442"/>
                <a:gd name="connsiteX1" fmla="*/ 35948 w 35948"/>
                <a:gd name="connsiteY1" fmla="*/ 34150 h 40442"/>
                <a:gd name="connsiteX2" fmla="*/ 0 w 35948"/>
                <a:gd name="connsiteY2" fmla="*/ 40442 h 40442"/>
                <a:gd name="connsiteX3" fmla="*/ 0 w 35948"/>
                <a:gd name="connsiteY3" fmla="*/ 5392 h 40442"/>
                <a:gd name="connsiteX4" fmla="*/ 35948 w 35948"/>
                <a:gd name="connsiteY4" fmla="*/ 0 h 40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0442">
                  <a:moveTo>
                    <a:pt x="35948" y="0"/>
                  </a:moveTo>
                  <a:lnTo>
                    <a:pt x="35948" y="34150"/>
                  </a:lnTo>
                  <a:cubicBezTo>
                    <a:pt x="25163" y="36847"/>
                    <a:pt x="12582" y="38644"/>
                    <a:pt x="0" y="40442"/>
                  </a:cubicBezTo>
                  <a:lnTo>
                    <a:pt x="0" y="5392"/>
                  </a:lnTo>
                  <a:cubicBezTo>
                    <a:pt x="11683" y="3595"/>
                    <a:pt x="24264" y="1798"/>
                    <a:pt x="35948"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4" name="Freeform: Shape 43" descr="Coins with solid fill">
              <a:extLst>
                <a:ext uri="{FF2B5EF4-FFF2-40B4-BE49-F238E27FC236}">
                  <a16:creationId xmlns:a16="http://schemas.microsoft.com/office/drawing/2014/main" id="{74CBC84B-6FBB-AA14-B4C8-0F634E26543A}"/>
                </a:ext>
              </a:extLst>
            </p:cNvPr>
            <p:cNvSpPr>
              <a:spLocks noChangeAspect="1"/>
            </p:cNvSpPr>
            <p:nvPr/>
          </p:nvSpPr>
          <p:spPr>
            <a:xfrm>
              <a:off x="11461599" y="676125"/>
              <a:ext cx="35947" cy="37745"/>
            </a:xfrm>
            <a:custGeom>
              <a:avLst/>
              <a:gdLst>
                <a:gd name="connsiteX0" fmla="*/ 0 w 35947"/>
                <a:gd name="connsiteY0" fmla="*/ 0 h 37745"/>
                <a:gd name="connsiteX1" fmla="*/ 35947 w 35947"/>
                <a:gd name="connsiteY1" fmla="*/ 1798 h 37745"/>
                <a:gd name="connsiteX2" fmla="*/ 35947 w 35947"/>
                <a:gd name="connsiteY2" fmla="*/ 37745 h 37745"/>
                <a:gd name="connsiteX3" fmla="*/ 0 w 35947"/>
                <a:gd name="connsiteY3" fmla="*/ 35948 h 37745"/>
                <a:gd name="connsiteX4" fmla="*/ 0 w 35947"/>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37745">
                  <a:moveTo>
                    <a:pt x="0" y="0"/>
                  </a:moveTo>
                  <a:cubicBezTo>
                    <a:pt x="11682" y="899"/>
                    <a:pt x="23365" y="1798"/>
                    <a:pt x="35947" y="1798"/>
                  </a:cubicBezTo>
                  <a:lnTo>
                    <a:pt x="35947" y="37745"/>
                  </a:lnTo>
                  <a:cubicBezTo>
                    <a:pt x="23365" y="37745"/>
                    <a:pt x="11682" y="36847"/>
                    <a:pt x="0" y="35948"/>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5" name="Freeform: Shape 44" descr="Coins with solid fill">
              <a:extLst>
                <a:ext uri="{FF2B5EF4-FFF2-40B4-BE49-F238E27FC236}">
                  <a16:creationId xmlns:a16="http://schemas.microsoft.com/office/drawing/2014/main" id="{89628092-1834-9232-A5A0-80AECF3F0D44}"/>
                </a:ext>
              </a:extLst>
            </p:cNvPr>
            <p:cNvSpPr>
              <a:spLocks noChangeAspect="1"/>
            </p:cNvSpPr>
            <p:nvPr/>
          </p:nvSpPr>
          <p:spPr>
            <a:xfrm>
              <a:off x="11533492" y="676125"/>
              <a:ext cx="35948" cy="37745"/>
            </a:xfrm>
            <a:custGeom>
              <a:avLst/>
              <a:gdLst>
                <a:gd name="connsiteX0" fmla="*/ 35948 w 35948"/>
                <a:gd name="connsiteY0" fmla="*/ 0 h 37745"/>
                <a:gd name="connsiteX1" fmla="*/ 35948 w 35948"/>
                <a:gd name="connsiteY1" fmla="*/ 35948 h 37745"/>
                <a:gd name="connsiteX2" fmla="*/ 0 w 35948"/>
                <a:gd name="connsiteY2" fmla="*/ 37745 h 37745"/>
                <a:gd name="connsiteX3" fmla="*/ 0 w 35948"/>
                <a:gd name="connsiteY3" fmla="*/ 1798 h 37745"/>
                <a:gd name="connsiteX4" fmla="*/ 35948 w 35948"/>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37745">
                  <a:moveTo>
                    <a:pt x="35948" y="0"/>
                  </a:moveTo>
                  <a:lnTo>
                    <a:pt x="35948" y="35948"/>
                  </a:lnTo>
                  <a:cubicBezTo>
                    <a:pt x="24264" y="36847"/>
                    <a:pt x="12582" y="36847"/>
                    <a:pt x="0" y="37745"/>
                  </a:cubicBezTo>
                  <a:lnTo>
                    <a:pt x="0" y="1798"/>
                  </a:lnTo>
                  <a:cubicBezTo>
                    <a:pt x="10785" y="1798"/>
                    <a:pt x="23366" y="899"/>
                    <a:pt x="35948"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6" name="Freeform: Shape 45" descr="Coins with solid fill">
              <a:extLst>
                <a:ext uri="{FF2B5EF4-FFF2-40B4-BE49-F238E27FC236}">
                  <a16:creationId xmlns:a16="http://schemas.microsoft.com/office/drawing/2014/main" id="{40C98765-F722-FC93-B1A1-B4CCFCE0424A}"/>
                </a:ext>
              </a:extLst>
            </p:cNvPr>
            <p:cNvSpPr>
              <a:spLocks noChangeAspect="1"/>
            </p:cNvSpPr>
            <p:nvPr/>
          </p:nvSpPr>
          <p:spPr>
            <a:xfrm>
              <a:off x="11713231" y="733641"/>
              <a:ext cx="35947" cy="46732"/>
            </a:xfrm>
            <a:custGeom>
              <a:avLst/>
              <a:gdLst>
                <a:gd name="connsiteX0" fmla="*/ 35947 w 35947"/>
                <a:gd name="connsiteY0" fmla="*/ 0 h 46732"/>
                <a:gd name="connsiteX1" fmla="*/ 35947 w 35947"/>
                <a:gd name="connsiteY1" fmla="*/ 16177 h 46732"/>
                <a:gd name="connsiteX2" fmla="*/ 0 w 35947"/>
                <a:gd name="connsiteY2" fmla="*/ 46732 h 46732"/>
                <a:gd name="connsiteX3" fmla="*/ 0 w 35947"/>
                <a:gd name="connsiteY3" fmla="*/ 14379 h 46732"/>
                <a:gd name="connsiteX4" fmla="*/ 35947 w 35947"/>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6732">
                  <a:moveTo>
                    <a:pt x="35947" y="0"/>
                  </a:moveTo>
                  <a:lnTo>
                    <a:pt x="35947" y="16177"/>
                  </a:lnTo>
                  <a:cubicBezTo>
                    <a:pt x="35947" y="27860"/>
                    <a:pt x="22466" y="38644"/>
                    <a:pt x="0" y="46732"/>
                  </a:cubicBezTo>
                  <a:lnTo>
                    <a:pt x="0" y="14379"/>
                  </a:lnTo>
                  <a:cubicBezTo>
                    <a:pt x="12581" y="10784"/>
                    <a:pt x="25163" y="5392"/>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7" name="Freeform: Shape 46" descr="Coins with solid fill">
              <a:extLst>
                <a:ext uri="{FF2B5EF4-FFF2-40B4-BE49-F238E27FC236}">
                  <a16:creationId xmlns:a16="http://schemas.microsoft.com/office/drawing/2014/main" id="{DDED0C6D-8367-DD03-1758-097248F724E8}"/>
                </a:ext>
              </a:extLst>
            </p:cNvPr>
            <p:cNvSpPr>
              <a:spLocks noChangeAspect="1"/>
            </p:cNvSpPr>
            <p:nvPr/>
          </p:nvSpPr>
          <p:spPr>
            <a:xfrm>
              <a:off x="11353755" y="748020"/>
              <a:ext cx="35948" cy="32353"/>
            </a:xfrm>
            <a:custGeom>
              <a:avLst/>
              <a:gdLst>
                <a:gd name="connsiteX0" fmla="*/ 0 w 35948"/>
                <a:gd name="connsiteY0" fmla="*/ 0 h 32353"/>
                <a:gd name="connsiteX1" fmla="*/ 898 w 35948"/>
                <a:gd name="connsiteY1" fmla="*/ 0 h 32353"/>
                <a:gd name="connsiteX2" fmla="*/ 8088 w 35948"/>
                <a:gd name="connsiteY2" fmla="*/ 1798 h 32353"/>
                <a:gd name="connsiteX3" fmla="*/ 35948 w 35948"/>
                <a:gd name="connsiteY3" fmla="*/ 8089 h 32353"/>
                <a:gd name="connsiteX4" fmla="*/ 35948 w 35948"/>
                <a:gd name="connsiteY4" fmla="*/ 32353 h 32353"/>
                <a:gd name="connsiteX5" fmla="*/ 0 w 35948"/>
                <a:gd name="connsiteY5" fmla="*/ 1798 h 32353"/>
                <a:gd name="connsiteX6" fmla="*/ 0 w 35948"/>
                <a:gd name="connsiteY6" fmla="*/ 0 h 3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48" h="32353">
                  <a:moveTo>
                    <a:pt x="0" y="0"/>
                  </a:moveTo>
                  <a:cubicBezTo>
                    <a:pt x="0" y="0"/>
                    <a:pt x="0" y="0"/>
                    <a:pt x="898" y="0"/>
                  </a:cubicBezTo>
                  <a:cubicBezTo>
                    <a:pt x="3595" y="899"/>
                    <a:pt x="5392" y="1798"/>
                    <a:pt x="8088" y="1798"/>
                  </a:cubicBezTo>
                  <a:cubicBezTo>
                    <a:pt x="17075" y="4494"/>
                    <a:pt x="26062" y="6291"/>
                    <a:pt x="35948" y="8089"/>
                  </a:cubicBezTo>
                  <a:lnTo>
                    <a:pt x="35948" y="32353"/>
                  </a:lnTo>
                  <a:cubicBezTo>
                    <a:pt x="13480" y="23366"/>
                    <a:pt x="0" y="12582"/>
                    <a:pt x="0" y="1798"/>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8" name="Freeform: Shape 47" descr="Coins with solid fill">
              <a:extLst>
                <a:ext uri="{FF2B5EF4-FFF2-40B4-BE49-F238E27FC236}">
                  <a16:creationId xmlns:a16="http://schemas.microsoft.com/office/drawing/2014/main" id="{4F68CE6C-B23A-3FEA-2889-4FD7185D45CA}"/>
                </a:ext>
              </a:extLst>
            </p:cNvPr>
            <p:cNvSpPr>
              <a:spLocks noChangeAspect="1"/>
            </p:cNvSpPr>
            <p:nvPr/>
          </p:nvSpPr>
          <p:spPr>
            <a:xfrm>
              <a:off x="11641336" y="757007"/>
              <a:ext cx="35947" cy="40441"/>
            </a:xfrm>
            <a:custGeom>
              <a:avLst/>
              <a:gdLst>
                <a:gd name="connsiteX0" fmla="*/ 35947 w 35947"/>
                <a:gd name="connsiteY0" fmla="*/ 0 h 40441"/>
                <a:gd name="connsiteX1" fmla="*/ 35947 w 35947"/>
                <a:gd name="connsiteY1" fmla="*/ 34150 h 40441"/>
                <a:gd name="connsiteX2" fmla="*/ 0 w 35947"/>
                <a:gd name="connsiteY2" fmla="*/ 40441 h 40441"/>
                <a:gd name="connsiteX3" fmla="*/ 0 w 35947"/>
                <a:gd name="connsiteY3" fmla="*/ 5392 h 40441"/>
                <a:gd name="connsiteX4" fmla="*/ 35947 w 35947"/>
                <a:gd name="connsiteY4" fmla="*/ 0 h 4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0441">
                  <a:moveTo>
                    <a:pt x="35947" y="0"/>
                  </a:moveTo>
                  <a:lnTo>
                    <a:pt x="35947" y="34150"/>
                  </a:lnTo>
                  <a:cubicBezTo>
                    <a:pt x="25163" y="36847"/>
                    <a:pt x="12581" y="38644"/>
                    <a:pt x="0" y="40441"/>
                  </a:cubicBezTo>
                  <a:lnTo>
                    <a:pt x="0" y="5392"/>
                  </a:lnTo>
                  <a:cubicBezTo>
                    <a:pt x="11682" y="3595"/>
                    <a:pt x="24264" y="1797"/>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9" name="Freeform: Shape 48" descr="Coins with solid fill">
              <a:extLst>
                <a:ext uri="{FF2B5EF4-FFF2-40B4-BE49-F238E27FC236}">
                  <a16:creationId xmlns:a16="http://schemas.microsoft.com/office/drawing/2014/main" id="{B0DE52EF-A4BC-3C05-DD54-936D27361FE4}"/>
                </a:ext>
              </a:extLst>
            </p:cNvPr>
            <p:cNvSpPr>
              <a:spLocks noChangeAspect="1"/>
            </p:cNvSpPr>
            <p:nvPr/>
          </p:nvSpPr>
          <p:spPr>
            <a:xfrm>
              <a:off x="11425650" y="762399"/>
              <a:ext cx="35948" cy="35049"/>
            </a:xfrm>
            <a:custGeom>
              <a:avLst/>
              <a:gdLst>
                <a:gd name="connsiteX0" fmla="*/ 0 w 35948"/>
                <a:gd name="connsiteY0" fmla="*/ 0 h 35049"/>
                <a:gd name="connsiteX1" fmla="*/ 35948 w 35948"/>
                <a:gd name="connsiteY1" fmla="*/ 3595 h 35049"/>
                <a:gd name="connsiteX2" fmla="*/ 35948 w 35948"/>
                <a:gd name="connsiteY2" fmla="*/ 35049 h 35049"/>
                <a:gd name="connsiteX3" fmla="*/ 0 w 35948"/>
                <a:gd name="connsiteY3" fmla="*/ 28758 h 35049"/>
                <a:gd name="connsiteX4" fmla="*/ 0 w 35948"/>
                <a:gd name="connsiteY4" fmla="*/ 0 h 3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35049">
                  <a:moveTo>
                    <a:pt x="0" y="0"/>
                  </a:moveTo>
                  <a:cubicBezTo>
                    <a:pt x="11683" y="1798"/>
                    <a:pt x="23366" y="2697"/>
                    <a:pt x="35948" y="3595"/>
                  </a:cubicBezTo>
                  <a:lnTo>
                    <a:pt x="35948" y="35049"/>
                  </a:lnTo>
                  <a:cubicBezTo>
                    <a:pt x="23366" y="33252"/>
                    <a:pt x="10784" y="31455"/>
                    <a:pt x="0" y="28758"/>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50" name="Freeform: Shape 49" descr="Coins with solid fill">
              <a:extLst>
                <a:ext uri="{FF2B5EF4-FFF2-40B4-BE49-F238E27FC236}">
                  <a16:creationId xmlns:a16="http://schemas.microsoft.com/office/drawing/2014/main" id="{2A748D44-C265-85E0-7346-88F1E3717EC4}"/>
                </a:ext>
              </a:extLst>
            </p:cNvPr>
            <p:cNvSpPr>
              <a:spLocks noChangeAspect="1"/>
            </p:cNvSpPr>
            <p:nvPr/>
          </p:nvSpPr>
          <p:spPr>
            <a:xfrm>
              <a:off x="11569441" y="765994"/>
              <a:ext cx="35947" cy="37745"/>
            </a:xfrm>
            <a:custGeom>
              <a:avLst/>
              <a:gdLst>
                <a:gd name="connsiteX0" fmla="*/ 35947 w 35947"/>
                <a:gd name="connsiteY0" fmla="*/ 0 h 37745"/>
                <a:gd name="connsiteX1" fmla="*/ 35947 w 35947"/>
                <a:gd name="connsiteY1" fmla="*/ 35947 h 37745"/>
                <a:gd name="connsiteX2" fmla="*/ 0 w 35947"/>
                <a:gd name="connsiteY2" fmla="*/ 37745 h 37745"/>
                <a:gd name="connsiteX3" fmla="*/ 0 w 35947"/>
                <a:gd name="connsiteY3" fmla="*/ 1797 h 37745"/>
                <a:gd name="connsiteX4" fmla="*/ 35947 w 35947"/>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37745">
                  <a:moveTo>
                    <a:pt x="35947" y="0"/>
                  </a:moveTo>
                  <a:lnTo>
                    <a:pt x="35947" y="35947"/>
                  </a:lnTo>
                  <a:cubicBezTo>
                    <a:pt x="24264" y="36847"/>
                    <a:pt x="12581" y="37745"/>
                    <a:pt x="0" y="37745"/>
                  </a:cubicBezTo>
                  <a:lnTo>
                    <a:pt x="0" y="1797"/>
                  </a:lnTo>
                  <a:cubicBezTo>
                    <a:pt x="10784" y="1797"/>
                    <a:pt x="23366" y="899"/>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51" name="Freeform: Shape 50" descr="Coins with solid fill">
              <a:extLst>
                <a:ext uri="{FF2B5EF4-FFF2-40B4-BE49-F238E27FC236}">
                  <a16:creationId xmlns:a16="http://schemas.microsoft.com/office/drawing/2014/main" id="{7735D193-FC2D-DB9C-C5CB-8FDBCF31EB85}"/>
                </a:ext>
              </a:extLst>
            </p:cNvPr>
            <p:cNvSpPr>
              <a:spLocks noChangeAspect="1"/>
            </p:cNvSpPr>
            <p:nvPr/>
          </p:nvSpPr>
          <p:spPr>
            <a:xfrm>
              <a:off x="11497546" y="767791"/>
              <a:ext cx="35947" cy="35948"/>
            </a:xfrm>
            <a:custGeom>
              <a:avLst/>
              <a:gdLst>
                <a:gd name="connsiteX0" fmla="*/ 0 w 35947"/>
                <a:gd name="connsiteY0" fmla="*/ 0 h 35948"/>
                <a:gd name="connsiteX1" fmla="*/ 17974 w 35947"/>
                <a:gd name="connsiteY1" fmla="*/ 0 h 35948"/>
                <a:gd name="connsiteX2" fmla="*/ 35947 w 35947"/>
                <a:gd name="connsiteY2" fmla="*/ 0 h 35948"/>
                <a:gd name="connsiteX3" fmla="*/ 35947 w 35947"/>
                <a:gd name="connsiteY3" fmla="*/ 35948 h 35948"/>
                <a:gd name="connsiteX4" fmla="*/ 0 w 35947"/>
                <a:gd name="connsiteY4" fmla="*/ 34150 h 35948"/>
                <a:gd name="connsiteX5" fmla="*/ 0 w 35947"/>
                <a:gd name="connsiteY5" fmla="*/ 0 h 3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47" h="35948">
                  <a:moveTo>
                    <a:pt x="0" y="0"/>
                  </a:moveTo>
                  <a:cubicBezTo>
                    <a:pt x="6290" y="0"/>
                    <a:pt x="11682" y="0"/>
                    <a:pt x="17974" y="0"/>
                  </a:cubicBezTo>
                  <a:cubicBezTo>
                    <a:pt x="23366" y="0"/>
                    <a:pt x="29656" y="0"/>
                    <a:pt x="35947" y="0"/>
                  </a:cubicBezTo>
                  <a:lnTo>
                    <a:pt x="35947" y="35948"/>
                  </a:lnTo>
                  <a:cubicBezTo>
                    <a:pt x="23366" y="35948"/>
                    <a:pt x="11682" y="35050"/>
                    <a:pt x="0" y="34150"/>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13455184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4BBCC-4789-2870-8A5A-2B416095B791}"/>
              </a:ext>
            </a:extLst>
          </p:cNvPr>
          <p:cNvSpPr>
            <a:spLocks noGrp="1"/>
          </p:cNvSpPr>
          <p:nvPr>
            <p:ph type="title"/>
          </p:nvPr>
        </p:nvSpPr>
        <p:spPr/>
        <p:txBody>
          <a:bodyPr/>
          <a:lstStyle/>
          <a:p>
            <a:r>
              <a:rPr lang="en-GB" dirty="0"/>
              <a:t>Science ITT </a:t>
            </a:r>
            <a:r>
              <a:rPr lang="en-GB" b="0" dirty="0"/>
              <a:t>2017-18 to 2023-24</a:t>
            </a:r>
            <a:endParaRPr lang="en-GB" dirty="0"/>
          </a:p>
        </p:txBody>
      </p:sp>
      <p:pic>
        <p:nvPicPr>
          <p:cNvPr id="14" name="Picture 13">
            <a:extLst>
              <a:ext uri="{FF2B5EF4-FFF2-40B4-BE49-F238E27FC236}">
                <a16:creationId xmlns:a16="http://schemas.microsoft.com/office/drawing/2014/main" id="{3B5C7070-01BA-CD96-7A15-97495780C3D8}"/>
              </a:ext>
            </a:extLst>
          </p:cNvPr>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2291766" y="827096"/>
            <a:ext cx="7608467" cy="5029636"/>
          </a:xfrm>
          <a:prstGeom prst="rect">
            <a:avLst/>
          </a:prstGeom>
        </p:spPr>
      </p:pic>
      <p:pic>
        <p:nvPicPr>
          <p:cNvPr id="3" name="Picture 2">
            <a:extLst>
              <a:ext uri="{FF2B5EF4-FFF2-40B4-BE49-F238E27FC236}">
                <a16:creationId xmlns:a16="http://schemas.microsoft.com/office/drawing/2014/main" id="{0A2598CE-FCB4-F515-B0A3-D6784512E7E3}"/>
              </a:ext>
            </a:extLst>
          </p:cNvPr>
          <p:cNvPicPr>
            <a:picLocks noChangeAspect="1"/>
          </p:cNvPicPr>
          <p:nvPr/>
        </p:nvPicPr>
        <p:blipFill rotWithShape="1">
          <a:blip r:embed="rId4">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Lst>
          </a:blip>
          <a:srcRect b="93048"/>
          <a:stretch/>
        </p:blipFill>
        <p:spPr>
          <a:xfrm>
            <a:off x="2291766" y="827096"/>
            <a:ext cx="7608467" cy="349636"/>
          </a:xfrm>
          <a:prstGeom prst="rect">
            <a:avLst/>
          </a:prstGeom>
        </p:spPr>
      </p:pic>
      <p:sp>
        <p:nvSpPr>
          <p:cNvPr id="7" name="Speech Bubble: Rectangle 6">
            <a:extLst>
              <a:ext uri="{FF2B5EF4-FFF2-40B4-BE49-F238E27FC236}">
                <a16:creationId xmlns:a16="http://schemas.microsoft.com/office/drawing/2014/main" id="{73739F90-4F06-3B30-CDD1-FF43687E2F48}"/>
              </a:ext>
            </a:extLst>
          </p:cNvPr>
          <p:cNvSpPr/>
          <p:nvPr/>
        </p:nvSpPr>
        <p:spPr bwMode="auto">
          <a:xfrm>
            <a:off x="8522229" y="1218978"/>
            <a:ext cx="2937934" cy="1023475"/>
          </a:xfrm>
          <a:prstGeom prst="wedgeRectCallout">
            <a:avLst>
              <a:gd name="adj1" fmla="val -63770"/>
              <a:gd name="adj2" fmla="val -49672"/>
            </a:avLst>
          </a:prstGeom>
          <a:solidFill>
            <a:srgbClr val="C1F0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144000" rIns="91440" bIns="14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b="1" dirty="0">
                <a:latin typeface="Verdana" pitchFamily="34" charset="0"/>
                <a:cs typeface="Arial" charset="0"/>
              </a:rPr>
              <a:t>1,800</a:t>
            </a:r>
            <a:r>
              <a:rPr kumimoji="0" lang="en-GB" sz="2000" b="0" i="0" u="none" strike="noStrike" cap="none" normalizeH="0" baseline="0" dirty="0">
                <a:ln>
                  <a:noFill/>
                </a:ln>
                <a:effectLst/>
                <a:latin typeface="Verdana" pitchFamily="34" charset="0"/>
                <a:cs typeface="Arial" charset="0"/>
              </a:rPr>
              <a:t> trainees</a:t>
            </a:r>
            <a:r>
              <a:rPr kumimoji="0" lang="en-GB" sz="2000" b="0" i="0" u="none" strike="noStrike" cap="none" normalizeH="0" dirty="0">
                <a:ln>
                  <a:noFill/>
                </a:ln>
                <a:effectLst/>
                <a:latin typeface="Verdana" pitchFamily="34" charset="0"/>
                <a:cs typeface="Arial" charset="0"/>
              </a:rPr>
              <a:t> not able to receive an ITT bursary</a:t>
            </a:r>
            <a:endParaRPr kumimoji="0" lang="en-GB" sz="2000" b="0" i="0" u="none" strike="noStrike" cap="none" normalizeH="0" baseline="0" dirty="0">
              <a:ln>
                <a:noFill/>
              </a:ln>
              <a:effectLst/>
              <a:latin typeface="Verdana" pitchFamily="34" charset="0"/>
              <a:cs typeface="Arial" charset="0"/>
            </a:endParaRPr>
          </a:p>
        </p:txBody>
      </p:sp>
      <p:sp>
        <p:nvSpPr>
          <p:cNvPr id="9" name="Speech Bubble: Rectangle 8">
            <a:extLst>
              <a:ext uri="{FF2B5EF4-FFF2-40B4-BE49-F238E27FC236}">
                <a16:creationId xmlns:a16="http://schemas.microsoft.com/office/drawing/2014/main" id="{C37B39D3-8DA7-EC47-7A89-0D12E2768347}"/>
              </a:ext>
            </a:extLst>
          </p:cNvPr>
          <p:cNvSpPr/>
          <p:nvPr/>
        </p:nvSpPr>
        <p:spPr bwMode="auto">
          <a:xfrm>
            <a:off x="731838" y="1218978"/>
            <a:ext cx="2678657" cy="794875"/>
          </a:xfrm>
          <a:prstGeom prst="wedgeRectCallout">
            <a:avLst>
              <a:gd name="adj1" fmla="val 64557"/>
              <a:gd name="adj2" fmla="val 48520"/>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144000" rIns="91440" bIns="14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dirty="0">
                <a:latin typeface="Verdana" pitchFamily="34" charset="0"/>
                <a:cs typeface="Arial" charset="0"/>
              </a:rPr>
              <a:t>Target of </a:t>
            </a:r>
            <a:r>
              <a:rPr lang="en-GB" sz="2000" b="1" dirty="0">
                <a:latin typeface="Verdana" pitchFamily="34" charset="0"/>
                <a:cs typeface="Arial" charset="0"/>
              </a:rPr>
              <a:t>27,700</a:t>
            </a:r>
            <a:r>
              <a:rPr kumimoji="0" lang="en-GB" sz="2000" b="0" i="0" u="none" strike="noStrike" cap="none" normalizeH="0" baseline="0" dirty="0">
                <a:ln>
                  <a:noFill/>
                </a:ln>
                <a:effectLst/>
                <a:latin typeface="Verdana" pitchFamily="34" charset="0"/>
                <a:cs typeface="Arial" charset="0"/>
              </a:rPr>
              <a:t> science trainees</a:t>
            </a:r>
          </a:p>
        </p:txBody>
      </p:sp>
      <p:sp>
        <p:nvSpPr>
          <p:cNvPr id="10" name="Speech Bubble: Rectangle 9">
            <a:extLst>
              <a:ext uri="{FF2B5EF4-FFF2-40B4-BE49-F238E27FC236}">
                <a16:creationId xmlns:a16="http://schemas.microsoft.com/office/drawing/2014/main" id="{FF253A90-88C0-A20B-ED90-DF75FEDC8D70}"/>
              </a:ext>
            </a:extLst>
          </p:cNvPr>
          <p:cNvSpPr/>
          <p:nvPr/>
        </p:nvSpPr>
        <p:spPr bwMode="auto">
          <a:xfrm>
            <a:off x="731838" y="2165818"/>
            <a:ext cx="2678657" cy="903950"/>
          </a:xfrm>
          <a:prstGeom prst="wedgeRectCallout">
            <a:avLst>
              <a:gd name="adj1" fmla="val 58461"/>
              <a:gd name="adj2" fmla="val 31353"/>
            </a:avLst>
          </a:prstGeom>
          <a:solidFill>
            <a:srgbClr val="BECACA"/>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144000" rIns="91440" bIns="144000" numCol="1" rtlCol="0" anchor="ctr" anchorCtr="0" compatLnSpc="1">
            <a:prstTxWarp prst="textNoShape">
              <a:avLst/>
            </a:prstTxWarp>
          </a:bodyPr>
          <a:lstStyle/>
          <a:p>
            <a:pPr eaLnBrk="0" fontAlgn="base" hangingPunct="0">
              <a:spcBef>
                <a:spcPct val="0"/>
              </a:spcBef>
              <a:spcAft>
                <a:spcPct val="0"/>
              </a:spcAft>
            </a:pPr>
            <a:r>
              <a:rPr lang="en-GB" sz="2000" b="1" dirty="0">
                <a:latin typeface="Verdana" pitchFamily="34" charset="0"/>
                <a:cs typeface="Arial" charset="0"/>
              </a:rPr>
              <a:t>19,000</a:t>
            </a:r>
            <a:r>
              <a:rPr kumimoji="0" lang="en-GB" sz="2000" b="0" i="0" u="none" strike="noStrike" cap="none" normalizeH="0" baseline="0" dirty="0">
                <a:ln>
                  <a:noFill/>
                </a:ln>
                <a:effectLst/>
                <a:latin typeface="Verdana" pitchFamily="34" charset="0"/>
                <a:cs typeface="Arial" charset="0"/>
              </a:rPr>
              <a:t> trainees </a:t>
            </a:r>
            <a:r>
              <a:rPr lang="en-GB" sz="2000" dirty="0">
                <a:latin typeface="Verdana" pitchFamily="34" charset="0"/>
                <a:cs typeface="Arial" charset="0"/>
              </a:rPr>
              <a:t>in </a:t>
            </a:r>
            <a:r>
              <a:rPr kumimoji="0" lang="en-GB" sz="2000" b="0" i="0" u="none" strike="noStrike" cap="none" normalizeH="0" baseline="0" dirty="0">
                <a:ln>
                  <a:noFill/>
                </a:ln>
                <a:effectLst/>
                <a:latin typeface="Verdana" pitchFamily="34" charset="0"/>
                <a:cs typeface="Arial" charset="0"/>
              </a:rPr>
              <a:t>DfE </a:t>
            </a:r>
            <a:r>
              <a:rPr lang="en-GB" sz="2000" dirty="0">
                <a:latin typeface="Verdana" pitchFamily="34" charset="0"/>
                <a:cs typeface="Arial" charset="0"/>
              </a:rPr>
              <a:t>census (69%) </a:t>
            </a:r>
            <a:endParaRPr kumimoji="0" lang="en-GB" sz="2000" b="0" i="0" u="none" strike="noStrike" cap="none" normalizeH="0" baseline="0" dirty="0">
              <a:ln>
                <a:noFill/>
              </a:ln>
              <a:effectLst/>
              <a:latin typeface="Verdana" pitchFamily="34" charset="0"/>
              <a:cs typeface="Arial" charset="0"/>
            </a:endParaRPr>
          </a:p>
        </p:txBody>
      </p:sp>
      <p:grpSp>
        <p:nvGrpSpPr>
          <p:cNvPr id="12" name="Group 11">
            <a:extLst>
              <a:ext uri="{FF2B5EF4-FFF2-40B4-BE49-F238E27FC236}">
                <a16:creationId xmlns:a16="http://schemas.microsoft.com/office/drawing/2014/main" id="{0483DD4F-E233-8BDE-1866-7C6C0AD24EDD}"/>
              </a:ext>
            </a:extLst>
          </p:cNvPr>
          <p:cNvGrpSpPr/>
          <p:nvPr/>
        </p:nvGrpSpPr>
        <p:grpSpPr>
          <a:xfrm>
            <a:off x="11173704" y="276092"/>
            <a:ext cx="754944" cy="647055"/>
            <a:chOff x="11048178" y="210605"/>
            <a:chExt cx="754944" cy="647055"/>
          </a:xfrm>
        </p:grpSpPr>
        <p:sp>
          <p:nvSpPr>
            <p:cNvPr id="13" name="Graphic 57" descr="Coins with solid fill">
              <a:extLst>
                <a:ext uri="{FF2B5EF4-FFF2-40B4-BE49-F238E27FC236}">
                  <a16:creationId xmlns:a16="http://schemas.microsoft.com/office/drawing/2014/main" id="{C9B1B36C-EDE5-98E7-B37F-9BC0379CB06B}"/>
                </a:ext>
              </a:extLst>
            </p:cNvPr>
            <p:cNvSpPr>
              <a:spLocks noChangeAspect="1"/>
            </p:cNvSpPr>
            <p:nvPr/>
          </p:nvSpPr>
          <p:spPr>
            <a:xfrm>
              <a:off x="11048178" y="210605"/>
              <a:ext cx="754944" cy="647055"/>
            </a:xfrm>
            <a:custGeom>
              <a:avLst/>
              <a:gdLst>
                <a:gd name="connsiteX0" fmla="*/ 743903 w 800151"/>
                <a:gd name="connsiteY0" fmla="*/ 571500 h 685800"/>
                <a:gd name="connsiteX1" fmla="*/ 705803 w 800151"/>
                <a:gd name="connsiteY1" fmla="*/ 603885 h 685800"/>
                <a:gd name="connsiteX2" fmla="*/ 705803 w 800151"/>
                <a:gd name="connsiteY2" fmla="*/ 569595 h 685800"/>
                <a:gd name="connsiteX3" fmla="*/ 743903 w 800151"/>
                <a:gd name="connsiteY3" fmla="*/ 554355 h 685800"/>
                <a:gd name="connsiteX4" fmla="*/ 743903 w 800151"/>
                <a:gd name="connsiteY4" fmla="*/ 571500 h 685800"/>
                <a:gd name="connsiteX5" fmla="*/ 667703 w 800151"/>
                <a:gd name="connsiteY5" fmla="*/ 508635 h 685800"/>
                <a:gd name="connsiteX6" fmla="*/ 667703 w 800151"/>
                <a:gd name="connsiteY6" fmla="*/ 474345 h 685800"/>
                <a:gd name="connsiteX7" fmla="*/ 705803 w 800151"/>
                <a:gd name="connsiteY7" fmla="*/ 459105 h 685800"/>
                <a:gd name="connsiteX8" fmla="*/ 705803 w 800151"/>
                <a:gd name="connsiteY8" fmla="*/ 476250 h 685800"/>
                <a:gd name="connsiteX9" fmla="*/ 667703 w 800151"/>
                <a:gd name="connsiteY9" fmla="*/ 508635 h 685800"/>
                <a:gd name="connsiteX10" fmla="*/ 667703 w 800151"/>
                <a:gd name="connsiteY10" fmla="*/ 615315 h 685800"/>
                <a:gd name="connsiteX11" fmla="*/ 629603 w 800151"/>
                <a:gd name="connsiteY11" fmla="*/ 621983 h 685800"/>
                <a:gd name="connsiteX12" fmla="*/ 629603 w 800151"/>
                <a:gd name="connsiteY12" fmla="*/ 584835 h 685800"/>
                <a:gd name="connsiteX13" fmla="*/ 667703 w 800151"/>
                <a:gd name="connsiteY13" fmla="*/ 579120 h 685800"/>
                <a:gd name="connsiteX14" fmla="*/ 667703 w 800151"/>
                <a:gd name="connsiteY14" fmla="*/ 615315 h 685800"/>
                <a:gd name="connsiteX15" fmla="*/ 591503 w 800151"/>
                <a:gd name="connsiteY15" fmla="*/ 489585 h 685800"/>
                <a:gd name="connsiteX16" fmla="*/ 629603 w 800151"/>
                <a:gd name="connsiteY16" fmla="*/ 483870 h 685800"/>
                <a:gd name="connsiteX17" fmla="*/ 629603 w 800151"/>
                <a:gd name="connsiteY17" fmla="*/ 520065 h 685800"/>
                <a:gd name="connsiteX18" fmla="*/ 591503 w 800151"/>
                <a:gd name="connsiteY18" fmla="*/ 526733 h 685800"/>
                <a:gd name="connsiteX19" fmla="*/ 591503 w 800151"/>
                <a:gd name="connsiteY19" fmla="*/ 489585 h 685800"/>
                <a:gd name="connsiteX20" fmla="*/ 591503 w 800151"/>
                <a:gd name="connsiteY20" fmla="*/ 626745 h 685800"/>
                <a:gd name="connsiteX21" fmla="*/ 553403 w 800151"/>
                <a:gd name="connsiteY21" fmla="*/ 628650 h 685800"/>
                <a:gd name="connsiteX22" fmla="*/ 553403 w 800151"/>
                <a:gd name="connsiteY22" fmla="*/ 590550 h 685800"/>
                <a:gd name="connsiteX23" fmla="*/ 591503 w 800151"/>
                <a:gd name="connsiteY23" fmla="*/ 588645 h 685800"/>
                <a:gd name="connsiteX24" fmla="*/ 591503 w 800151"/>
                <a:gd name="connsiteY24" fmla="*/ 626745 h 685800"/>
                <a:gd name="connsiteX25" fmla="*/ 515303 w 800151"/>
                <a:gd name="connsiteY25" fmla="*/ 533400 h 685800"/>
                <a:gd name="connsiteX26" fmla="*/ 515303 w 800151"/>
                <a:gd name="connsiteY26" fmla="*/ 495300 h 685800"/>
                <a:gd name="connsiteX27" fmla="*/ 553403 w 800151"/>
                <a:gd name="connsiteY27" fmla="*/ 493395 h 685800"/>
                <a:gd name="connsiteX28" fmla="*/ 553403 w 800151"/>
                <a:gd name="connsiteY28" fmla="*/ 531495 h 685800"/>
                <a:gd name="connsiteX29" fmla="*/ 515303 w 800151"/>
                <a:gd name="connsiteY29" fmla="*/ 533400 h 685800"/>
                <a:gd name="connsiteX30" fmla="*/ 515303 w 800151"/>
                <a:gd name="connsiteY30" fmla="*/ 628650 h 685800"/>
                <a:gd name="connsiteX31" fmla="*/ 477203 w 800151"/>
                <a:gd name="connsiteY31" fmla="*/ 626745 h 685800"/>
                <a:gd name="connsiteX32" fmla="*/ 477203 w 800151"/>
                <a:gd name="connsiteY32" fmla="*/ 590550 h 685800"/>
                <a:gd name="connsiteX33" fmla="*/ 496253 w 800151"/>
                <a:gd name="connsiteY33" fmla="*/ 590550 h 685800"/>
                <a:gd name="connsiteX34" fmla="*/ 515303 w 800151"/>
                <a:gd name="connsiteY34" fmla="*/ 590550 h 685800"/>
                <a:gd name="connsiteX35" fmla="*/ 515303 w 800151"/>
                <a:gd name="connsiteY35" fmla="*/ 628650 h 685800"/>
                <a:gd name="connsiteX36" fmla="*/ 439103 w 800151"/>
                <a:gd name="connsiteY36" fmla="*/ 493395 h 685800"/>
                <a:gd name="connsiteX37" fmla="*/ 477203 w 800151"/>
                <a:gd name="connsiteY37" fmla="*/ 495300 h 685800"/>
                <a:gd name="connsiteX38" fmla="*/ 477203 w 800151"/>
                <a:gd name="connsiteY38" fmla="*/ 533400 h 685800"/>
                <a:gd name="connsiteX39" fmla="*/ 439103 w 800151"/>
                <a:gd name="connsiteY39" fmla="*/ 531495 h 685800"/>
                <a:gd name="connsiteX40" fmla="*/ 439103 w 800151"/>
                <a:gd name="connsiteY40" fmla="*/ 493395 h 685800"/>
                <a:gd name="connsiteX41" fmla="*/ 439103 w 800151"/>
                <a:gd name="connsiteY41" fmla="*/ 621983 h 685800"/>
                <a:gd name="connsiteX42" fmla="*/ 401003 w 800151"/>
                <a:gd name="connsiteY42" fmla="*/ 615315 h 685800"/>
                <a:gd name="connsiteX43" fmla="*/ 401003 w 800151"/>
                <a:gd name="connsiteY43" fmla="*/ 584835 h 685800"/>
                <a:gd name="connsiteX44" fmla="*/ 439103 w 800151"/>
                <a:gd name="connsiteY44" fmla="*/ 588645 h 685800"/>
                <a:gd name="connsiteX45" fmla="*/ 439103 w 800151"/>
                <a:gd name="connsiteY45" fmla="*/ 621983 h 685800"/>
                <a:gd name="connsiteX46" fmla="*/ 362903 w 800151"/>
                <a:gd name="connsiteY46" fmla="*/ 520065 h 685800"/>
                <a:gd name="connsiteX47" fmla="*/ 362903 w 800151"/>
                <a:gd name="connsiteY47" fmla="*/ 482918 h 685800"/>
                <a:gd name="connsiteX48" fmla="*/ 401003 w 800151"/>
                <a:gd name="connsiteY48" fmla="*/ 488633 h 685800"/>
                <a:gd name="connsiteX49" fmla="*/ 401003 w 800151"/>
                <a:gd name="connsiteY49" fmla="*/ 526733 h 685800"/>
                <a:gd name="connsiteX50" fmla="*/ 362903 w 800151"/>
                <a:gd name="connsiteY50" fmla="*/ 520065 h 685800"/>
                <a:gd name="connsiteX51" fmla="*/ 362903 w 800151"/>
                <a:gd name="connsiteY51" fmla="*/ 603885 h 685800"/>
                <a:gd name="connsiteX52" fmla="*/ 324803 w 800151"/>
                <a:gd name="connsiteY52" fmla="*/ 571500 h 685800"/>
                <a:gd name="connsiteX53" fmla="*/ 324803 w 800151"/>
                <a:gd name="connsiteY53" fmla="*/ 569595 h 685800"/>
                <a:gd name="connsiteX54" fmla="*/ 325755 w 800151"/>
                <a:gd name="connsiteY54" fmla="*/ 569595 h 685800"/>
                <a:gd name="connsiteX55" fmla="*/ 333375 w 800151"/>
                <a:gd name="connsiteY55" fmla="*/ 571500 h 685800"/>
                <a:gd name="connsiteX56" fmla="*/ 362903 w 800151"/>
                <a:gd name="connsiteY56" fmla="*/ 578168 h 685800"/>
                <a:gd name="connsiteX57" fmla="*/ 362903 w 800151"/>
                <a:gd name="connsiteY57" fmla="*/ 603885 h 685800"/>
                <a:gd name="connsiteX58" fmla="*/ 210503 w 800151"/>
                <a:gd name="connsiteY58" fmla="*/ 474345 h 685800"/>
                <a:gd name="connsiteX59" fmla="*/ 229553 w 800151"/>
                <a:gd name="connsiteY59" fmla="*/ 475298 h 685800"/>
                <a:gd name="connsiteX60" fmla="*/ 229553 w 800151"/>
                <a:gd name="connsiteY60" fmla="*/ 476250 h 685800"/>
                <a:gd name="connsiteX61" fmla="*/ 239078 w 800151"/>
                <a:gd name="connsiteY61" fmla="*/ 513398 h 685800"/>
                <a:gd name="connsiteX62" fmla="*/ 210503 w 800151"/>
                <a:gd name="connsiteY62" fmla="*/ 511492 h 685800"/>
                <a:gd name="connsiteX63" fmla="*/ 210503 w 800151"/>
                <a:gd name="connsiteY63" fmla="*/ 474345 h 685800"/>
                <a:gd name="connsiteX64" fmla="*/ 172403 w 800151"/>
                <a:gd name="connsiteY64" fmla="*/ 360045 h 685800"/>
                <a:gd name="connsiteX65" fmla="*/ 210503 w 800151"/>
                <a:gd name="connsiteY65" fmla="*/ 365760 h 685800"/>
                <a:gd name="connsiteX66" fmla="*/ 210503 w 800151"/>
                <a:gd name="connsiteY66" fmla="*/ 403860 h 685800"/>
                <a:gd name="connsiteX67" fmla="*/ 172403 w 800151"/>
                <a:gd name="connsiteY67" fmla="*/ 397193 h 685800"/>
                <a:gd name="connsiteX68" fmla="*/ 172403 w 800151"/>
                <a:gd name="connsiteY68" fmla="*/ 360045 h 685800"/>
                <a:gd name="connsiteX69" fmla="*/ 172403 w 800151"/>
                <a:gd name="connsiteY69" fmla="*/ 507683 h 685800"/>
                <a:gd name="connsiteX70" fmla="*/ 134303 w 800151"/>
                <a:gd name="connsiteY70" fmla="*/ 501015 h 685800"/>
                <a:gd name="connsiteX71" fmla="*/ 134303 w 800151"/>
                <a:gd name="connsiteY71" fmla="*/ 463868 h 685800"/>
                <a:gd name="connsiteX72" fmla="*/ 172403 w 800151"/>
                <a:gd name="connsiteY72" fmla="*/ 469583 h 685800"/>
                <a:gd name="connsiteX73" fmla="*/ 172403 w 800151"/>
                <a:gd name="connsiteY73" fmla="*/ 507683 h 685800"/>
                <a:gd name="connsiteX74" fmla="*/ 96203 w 800151"/>
                <a:gd name="connsiteY74" fmla="*/ 352425 h 685800"/>
                <a:gd name="connsiteX75" fmla="*/ 96203 w 800151"/>
                <a:gd name="connsiteY75" fmla="*/ 335280 h 685800"/>
                <a:gd name="connsiteX76" fmla="*/ 134303 w 800151"/>
                <a:gd name="connsiteY76" fmla="*/ 349568 h 685800"/>
                <a:gd name="connsiteX77" fmla="*/ 134303 w 800151"/>
                <a:gd name="connsiteY77" fmla="*/ 384810 h 685800"/>
                <a:gd name="connsiteX78" fmla="*/ 96203 w 800151"/>
                <a:gd name="connsiteY78" fmla="*/ 352425 h 685800"/>
                <a:gd name="connsiteX79" fmla="*/ 96203 w 800151"/>
                <a:gd name="connsiteY79" fmla="*/ 489585 h 685800"/>
                <a:gd name="connsiteX80" fmla="*/ 58103 w 800151"/>
                <a:gd name="connsiteY80" fmla="*/ 457200 h 685800"/>
                <a:gd name="connsiteX81" fmla="*/ 58103 w 800151"/>
                <a:gd name="connsiteY81" fmla="*/ 440055 h 685800"/>
                <a:gd name="connsiteX82" fmla="*/ 96203 w 800151"/>
                <a:gd name="connsiteY82" fmla="*/ 454343 h 685800"/>
                <a:gd name="connsiteX83" fmla="*/ 96203 w 800151"/>
                <a:gd name="connsiteY83" fmla="*/ 489585 h 685800"/>
                <a:gd name="connsiteX84" fmla="*/ 58103 w 800151"/>
                <a:gd name="connsiteY84" fmla="*/ 192405 h 685800"/>
                <a:gd name="connsiteX85" fmla="*/ 96203 w 800151"/>
                <a:gd name="connsiteY85" fmla="*/ 206693 h 685800"/>
                <a:gd name="connsiteX86" fmla="*/ 96203 w 800151"/>
                <a:gd name="connsiteY86" fmla="*/ 241935 h 685800"/>
                <a:gd name="connsiteX87" fmla="*/ 58103 w 800151"/>
                <a:gd name="connsiteY87" fmla="*/ 209550 h 685800"/>
                <a:gd name="connsiteX88" fmla="*/ 58103 w 800151"/>
                <a:gd name="connsiteY88" fmla="*/ 192405 h 685800"/>
                <a:gd name="connsiteX89" fmla="*/ 172403 w 800151"/>
                <a:gd name="connsiteY89" fmla="*/ 222885 h 685800"/>
                <a:gd name="connsiteX90" fmla="*/ 172403 w 800151"/>
                <a:gd name="connsiteY90" fmla="*/ 260985 h 685800"/>
                <a:gd name="connsiteX91" fmla="*/ 134303 w 800151"/>
                <a:gd name="connsiteY91" fmla="*/ 254318 h 685800"/>
                <a:gd name="connsiteX92" fmla="*/ 134303 w 800151"/>
                <a:gd name="connsiteY92" fmla="*/ 217170 h 685800"/>
                <a:gd name="connsiteX93" fmla="*/ 172403 w 800151"/>
                <a:gd name="connsiteY93" fmla="*/ 222885 h 685800"/>
                <a:gd name="connsiteX94" fmla="*/ 267653 w 800151"/>
                <a:gd name="connsiteY94" fmla="*/ 57150 h 685800"/>
                <a:gd name="connsiteX95" fmla="*/ 477203 w 800151"/>
                <a:gd name="connsiteY95" fmla="*/ 114300 h 685800"/>
                <a:gd name="connsiteX96" fmla="*/ 267653 w 800151"/>
                <a:gd name="connsiteY96" fmla="*/ 171450 h 685800"/>
                <a:gd name="connsiteX97" fmla="*/ 58103 w 800151"/>
                <a:gd name="connsiteY97" fmla="*/ 114300 h 685800"/>
                <a:gd name="connsiteX98" fmla="*/ 267653 w 800151"/>
                <a:gd name="connsiteY98" fmla="*/ 57150 h 685800"/>
                <a:gd name="connsiteX99" fmla="*/ 324803 w 800151"/>
                <a:gd name="connsiteY99" fmla="*/ 508635 h 685800"/>
                <a:gd name="connsiteX100" fmla="*/ 286703 w 800151"/>
                <a:gd name="connsiteY100" fmla="*/ 476250 h 685800"/>
                <a:gd name="connsiteX101" fmla="*/ 286703 w 800151"/>
                <a:gd name="connsiteY101" fmla="*/ 459105 h 685800"/>
                <a:gd name="connsiteX102" fmla="*/ 324803 w 800151"/>
                <a:gd name="connsiteY102" fmla="*/ 473393 h 685800"/>
                <a:gd name="connsiteX103" fmla="*/ 324803 w 800151"/>
                <a:gd name="connsiteY103" fmla="*/ 508635 h 685800"/>
                <a:gd name="connsiteX104" fmla="*/ 439103 w 800151"/>
                <a:gd name="connsiteY104" fmla="*/ 241935 h 685800"/>
                <a:gd name="connsiteX105" fmla="*/ 439103 w 800151"/>
                <a:gd name="connsiteY105" fmla="*/ 207645 h 685800"/>
                <a:gd name="connsiteX106" fmla="*/ 477203 w 800151"/>
                <a:gd name="connsiteY106" fmla="*/ 192405 h 685800"/>
                <a:gd name="connsiteX107" fmla="*/ 477203 w 800151"/>
                <a:gd name="connsiteY107" fmla="*/ 209550 h 685800"/>
                <a:gd name="connsiteX108" fmla="*/ 439103 w 800151"/>
                <a:gd name="connsiteY108" fmla="*/ 241935 h 685800"/>
                <a:gd name="connsiteX109" fmla="*/ 362903 w 800151"/>
                <a:gd name="connsiteY109" fmla="*/ 260033 h 685800"/>
                <a:gd name="connsiteX110" fmla="*/ 362903 w 800151"/>
                <a:gd name="connsiteY110" fmla="*/ 222885 h 685800"/>
                <a:gd name="connsiteX111" fmla="*/ 401003 w 800151"/>
                <a:gd name="connsiteY111" fmla="*/ 217170 h 685800"/>
                <a:gd name="connsiteX112" fmla="*/ 401003 w 800151"/>
                <a:gd name="connsiteY112" fmla="*/ 253365 h 685800"/>
                <a:gd name="connsiteX113" fmla="*/ 362903 w 800151"/>
                <a:gd name="connsiteY113" fmla="*/ 260033 h 685800"/>
                <a:gd name="connsiteX114" fmla="*/ 286703 w 800151"/>
                <a:gd name="connsiteY114" fmla="*/ 266700 h 685800"/>
                <a:gd name="connsiteX115" fmla="*/ 286703 w 800151"/>
                <a:gd name="connsiteY115" fmla="*/ 228600 h 685800"/>
                <a:gd name="connsiteX116" fmla="*/ 324803 w 800151"/>
                <a:gd name="connsiteY116" fmla="*/ 226695 h 685800"/>
                <a:gd name="connsiteX117" fmla="*/ 324803 w 800151"/>
                <a:gd name="connsiteY117" fmla="*/ 264795 h 685800"/>
                <a:gd name="connsiteX118" fmla="*/ 286703 w 800151"/>
                <a:gd name="connsiteY118" fmla="*/ 266700 h 685800"/>
                <a:gd name="connsiteX119" fmla="*/ 210503 w 800151"/>
                <a:gd name="connsiteY119" fmla="*/ 264795 h 685800"/>
                <a:gd name="connsiteX120" fmla="*/ 210503 w 800151"/>
                <a:gd name="connsiteY120" fmla="*/ 226695 h 685800"/>
                <a:gd name="connsiteX121" fmla="*/ 248603 w 800151"/>
                <a:gd name="connsiteY121" fmla="*/ 228600 h 685800"/>
                <a:gd name="connsiteX122" fmla="*/ 248603 w 800151"/>
                <a:gd name="connsiteY122" fmla="*/ 266700 h 685800"/>
                <a:gd name="connsiteX123" fmla="*/ 210503 w 800151"/>
                <a:gd name="connsiteY123" fmla="*/ 264795 h 685800"/>
                <a:gd name="connsiteX124" fmla="*/ 705803 w 800151"/>
                <a:gd name="connsiteY124" fmla="*/ 381000 h 685800"/>
                <a:gd name="connsiteX125" fmla="*/ 496253 w 800151"/>
                <a:gd name="connsiteY125" fmla="*/ 438150 h 685800"/>
                <a:gd name="connsiteX126" fmla="*/ 286703 w 800151"/>
                <a:gd name="connsiteY126" fmla="*/ 381000 h 685800"/>
                <a:gd name="connsiteX127" fmla="*/ 496253 w 800151"/>
                <a:gd name="connsiteY127" fmla="*/ 323850 h 685800"/>
                <a:gd name="connsiteX128" fmla="*/ 705803 w 800151"/>
                <a:gd name="connsiteY128" fmla="*/ 381000 h 685800"/>
                <a:gd name="connsiteX129" fmla="*/ 762953 w 800151"/>
                <a:gd name="connsiteY129" fmla="*/ 409575 h 685800"/>
                <a:gd name="connsiteX130" fmla="*/ 762953 w 800151"/>
                <a:gd name="connsiteY130" fmla="*/ 381000 h 685800"/>
                <a:gd name="connsiteX131" fmla="*/ 659130 w 800151"/>
                <a:gd name="connsiteY131" fmla="*/ 285750 h 685800"/>
                <a:gd name="connsiteX132" fmla="*/ 570548 w 800151"/>
                <a:gd name="connsiteY132" fmla="*/ 270510 h 685800"/>
                <a:gd name="connsiteX133" fmla="*/ 571500 w 800151"/>
                <a:gd name="connsiteY133" fmla="*/ 257175 h 685800"/>
                <a:gd name="connsiteX134" fmla="*/ 533400 w 800151"/>
                <a:gd name="connsiteY134" fmla="*/ 190500 h 685800"/>
                <a:gd name="connsiteX135" fmla="*/ 533400 w 800151"/>
                <a:gd name="connsiteY135" fmla="*/ 114300 h 685800"/>
                <a:gd name="connsiteX136" fmla="*/ 429578 w 800151"/>
                <a:gd name="connsiteY136" fmla="*/ 19050 h 685800"/>
                <a:gd name="connsiteX137" fmla="*/ 266700 w 800151"/>
                <a:gd name="connsiteY137" fmla="*/ 0 h 685800"/>
                <a:gd name="connsiteX138" fmla="*/ 0 w 800151"/>
                <a:gd name="connsiteY138" fmla="*/ 114300 h 685800"/>
                <a:gd name="connsiteX139" fmla="*/ 0 w 800151"/>
                <a:gd name="connsiteY139" fmla="*/ 209550 h 685800"/>
                <a:gd name="connsiteX140" fmla="*/ 38100 w 800151"/>
                <a:gd name="connsiteY140" fmla="*/ 276225 h 685800"/>
                <a:gd name="connsiteX141" fmla="*/ 38100 w 800151"/>
                <a:gd name="connsiteY141" fmla="*/ 294323 h 685800"/>
                <a:gd name="connsiteX142" fmla="*/ 0 w 800151"/>
                <a:gd name="connsiteY142" fmla="*/ 361950 h 685800"/>
                <a:gd name="connsiteX143" fmla="*/ 0 w 800151"/>
                <a:gd name="connsiteY143" fmla="*/ 457200 h 685800"/>
                <a:gd name="connsiteX144" fmla="*/ 103822 w 800151"/>
                <a:gd name="connsiteY144" fmla="*/ 552450 h 685800"/>
                <a:gd name="connsiteX145" fmla="*/ 266700 w 800151"/>
                <a:gd name="connsiteY145" fmla="*/ 571500 h 685800"/>
                <a:gd name="connsiteX146" fmla="*/ 370523 w 800151"/>
                <a:gd name="connsiteY146" fmla="*/ 666750 h 685800"/>
                <a:gd name="connsiteX147" fmla="*/ 533400 w 800151"/>
                <a:gd name="connsiteY147" fmla="*/ 685800 h 685800"/>
                <a:gd name="connsiteX148" fmla="*/ 800100 w 800151"/>
                <a:gd name="connsiteY148" fmla="*/ 571500 h 685800"/>
                <a:gd name="connsiteX149" fmla="*/ 800100 w 800151"/>
                <a:gd name="connsiteY149" fmla="*/ 476250 h 685800"/>
                <a:gd name="connsiteX150" fmla="*/ 762953 w 800151"/>
                <a:gd name="connsiteY150" fmla="*/ 4095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00151" h="685800">
                  <a:moveTo>
                    <a:pt x="743903" y="571500"/>
                  </a:moveTo>
                  <a:cubicBezTo>
                    <a:pt x="743903" y="583883"/>
                    <a:pt x="729615" y="595313"/>
                    <a:pt x="705803" y="603885"/>
                  </a:cubicBezTo>
                  <a:lnTo>
                    <a:pt x="705803" y="569595"/>
                  </a:lnTo>
                  <a:cubicBezTo>
                    <a:pt x="719138" y="565785"/>
                    <a:pt x="732473" y="560070"/>
                    <a:pt x="743903" y="554355"/>
                  </a:cubicBezTo>
                  <a:lnTo>
                    <a:pt x="743903" y="571500"/>
                  </a:lnTo>
                  <a:close/>
                  <a:moveTo>
                    <a:pt x="667703" y="508635"/>
                  </a:moveTo>
                  <a:lnTo>
                    <a:pt x="667703" y="474345"/>
                  </a:lnTo>
                  <a:cubicBezTo>
                    <a:pt x="681038" y="470535"/>
                    <a:pt x="694373" y="464820"/>
                    <a:pt x="705803" y="459105"/>
                  </a:cubicBezTo>
                  <a:lnTo>
                    <a:pt x="705803" y="476250"/>
                  </a:lnTo>
                  <a:cubicBezTo>
                    <a:pt x="705803" y="488633"/>
                    <a:pt x="691515" y="500063"/>
                    <a:pt x="667703" y="508635"/>
                  </a:cubicBezTo>
                  <a:close/>
                  <a:moveTo>
                    <a:pt x="667703" y="615315"/>
                  </a:moveTo>
                  <a:cubicBezTo>
                    <a:pt x="656273" y="618173"/>
                    <a:pt x="642938" y="620078"/>
                    <a:pt x="629603" y="621983"/>
                  </a:cubicBezTo>
                  <a:lnTo>
                    <a:pt x="629603" y="584835"/>
                  </a:lnTo>
                  <a:cubicBezTo>
                    <a:pt x="641985" y="582930"/>
                    <a:pt x="655320" y="581025"/>
                    <a:pt x="667703" y="579120"/>
                  </a:cubicBezTo>
                  <a:lnTo>
                    <a:pt x="667703" y="615315"/>
                  </a:lnTo>
                  <a:close/>
                  <a:moveTo>
                    <a:pt x="591503" y="489585"/>
                  </a:moveTo>
                  <a:cubicBezTo>
                    <a:pt x="603885" y="487680"/>
                    <a:pt x="617220" y="485775"/>
                    <a:pt x="629603" y="483870"/>
                  </a:cubicBezTo>
                  <a:lnTo>
                    <a:pt x="629603" y="520065"/>
                  </a:lnTo>
                  <a:cubicBezTo>
                    <a:pt x="618173" y="522923"/>
                    <a:pt x="604838" y="524828"/>
                    <a:pt x="591503" y="526733"/>
                  </a:cubicBezTo>
                  <a:lnTo>
                    <a:pt x="591503" y="489585"/>
                  </a:lnTo>
                  <a:close/>
                  <a:moveTo>
                    <a:pt x="591503" y="626745"/>
                  </a:moveTo>
                  <a:cubicBezTo>
                    <a:pt x="579120" y="627698"/>
                    <a:pt x="566738" y="628650"/>
                    <a:pt x="553403" y="628650"/>
                  </a:cubicBezTo>
                  <a:lnTo>
                    <a:pt x="553403" y="590550"/>
                  </a:lnTo>
                  <a:cubicBezTo>
                    <a:pt x="564833" y="590550"/>
                    <a:pt x="578168" y="589598"/>
                    <a:pt x="591503" y="588645"/>
                  </a:cubicBezTo>
                  <a:lnTo>
                    <a:pt x="591503" y="626745"/>
                  </a:lnTo>
                  <a:close/>
                  <a:moveTo>
                    <a:pt x="515303" y="533400"/>
                  </a:moveTo>
                  <a:lnTo>
                    <a:pt x="515303" y="495300"/>
                  </a:lnTo>
                  <a:cubicBezTo>
                    <a:pt x="526733" y="495300"/>
                    <a:pt x="540068" y="494348"/>
                    <a:pt x="553403" y="493395"/>
                  </a:cubicBezTo>
                  <a:lnTo>
                    <a:pt x="553403" y="531495"/>
                  </a:lnTo>
                  <a:cubicBezTo>
                    <a:pt x="541020" y="532448"/>
                    <a:pt x="528638" y="532448"/>
                    <a:pt x="515303" y="533400"/>
                  </a:cubicBezTo>
                  <a:close/>
                  <a:moveTo>
                    <a:pt x="515303" y="628650"/>
                  </a:moveTo>
                  <a:cubicBezTo>
                    <a:pt x="501968" y="628650"/>
                    <a:pt x="489585" y="627698"/>
                    <a:pt x="477203" y="626745"/>
                  </a:cubicBezTo>
                  <a:lnTo>
                    <a:pt x="477203" y="590550"/>
                  </a:lnTo>
                  <a:cubicBezTo>
                    <a:pt x="483870" y="590550"/>
                    <a:pt x="489585" y="590550"/>
                    <a:pt x="496253" y="590550"/>
                  </a:cubicBezTo>
                  <a:cubicBezTo>
                    <a:pt x="501968" y="590550"/>
                    <a:pt x="508635" y="590550"/>
                    <a:pt x="515303" y="590550"/>
                  </a:cubicBezTo>
                  <a:lnTo>
                    <a:pt x="515303" y="628650"/>
                  </a:lnTo>
                  <a:close/>
                  <a:moveTo>
                    <a:pt x="439103" y="493395"/>
                  </a:moveTo>
                  <a:cubicBezTo>
                    <a:pt x="451485" y="494348"/>
                    <a:pt x="463868" y="495300"/>
                    <a:pt x="477203" y="495300"/>
                  </a:cubicBezTo>
                  <a:lnTo>
                    <a:pt x="477203" y="533400"/>
                  </a:lnTo>
                  <a:cubicBezTo>
                    <a:pt x="463868" y="533400"/>
                    <a:pt x="451485" y="532448"/>
                    <a:pt x="439103" y="531495"/>
                  </a:cubicBezTo>
                  <a:lnTo>
                    <a:pt x="439103" y="493395"/>
                  </a:lnTo>
                  <a:close/>
                  <a:moveTo>
                    <a:pt x="439103" y="621983"/>
                  </a:moveTo>
                  <a:cubicBezTo>
                    <a:pt x="425768" y="620078"/>
                    <a:pt x="412433" y="618173"/>
                    <a:pt x="401003" y="615315"/>
                  </a:cubicBezTo>
                  <a:lnTo>
                    <a:pt x="401003" y="584835"/>
                  </a:lnTo>
                  <a:cubicBezTo>
                    <a:pt x="413385" y="586740"/>
                    <a:pt x="425768" y="587693"/>
                    <a:pt x="439103" y="588645"/>
                  </a:cubicBezTo>
                  <a:lnTo>
                    <a:pt x="439103" y="621983"/>
                  </a:lnTo>
                  <a:close/>
                  <a:moveTo>
                    <a:pt x="362903" y="520065"/>
                  </a:moveTo>
                  <a:lnTo>
                    <a:pt x="362903" y="482918"/>
                  </a:lnTo>
                  <a:cubicBezTo>
                    <a:pt x="375285" y="484823"/>
                    <a:pt x="387668" y="487680"/>
                    <a:pt x="401003" y="488633"/>
                  </a:cubicBezTo>
                  <a:lnTo>
                    <a:pt x="401003" y="526733"/>
                  </a:lnTo>
                  <a:cubicBezTo>
                    <a:pt x="387668" y="524828"/>
                    <a:pt x="374333" y="522923"/>
                    <a:pt x="362903" y="520065"/>
                  </a:cubicBezTo>
                  <a:close/>
                  <a:moveTo>
                    <a:pt x="362903" y="603885"/>
                  </a:moveTo>
                  <a:cubicBezTo>
                    <a:pt x="339090" y="594360"/>
                    <a:pt x="324803" y="582930"/>
                    <a:pt x="324803" y="571500"/>
                  </a:cubicBezTo>
                  <a:lnTo>
                    <a:pt x="324803" y="569595"/>
                  </a:lnTo>
                  <a:cubicBezTo>
                    <a:pt x="324803" y="569595"/>
                    <a:pt x="324803" y="569595"/>
                    <a:pt x="325755" y="569595"/>
                  </a:cubicBezTo>
                  <a:cubicBezTo>
                    <a:pt x="328613" y="570548"/>
                    <a:pt x="330518" y="571500"/>
                    <a:pt x="333375" y="571500"/>
                  </a:cubicBezTo>
                  <a:cubicBezTo>
                    <a:pt x="342900" y="574358"/>
                    <a:pt x="352425" y="576263"/>
                    <a:pt x="362903" y="578168"/>
                  </a:cubicBezTo>
                  <a:lnTo>
                    <a:pt x="362903" y="603885"/>
                  </a:lnTo>
                  <a:close/>
                  <a:moveTo>
                    <a:pt x="210503" y="474345"/>
                  </a:moveTo>
                  <a:cubicBezTo>
                    <a:pt x="217170" y="474345"/>
                    <a:pt x="222885" y="475298"/>
                    <a:pt x="229553" y="475298"/>
                  </a:cubicBezTo>
                  <a:lnTo>
                    <a:pt x="229553" y="476250"/>
                  </a:lnTo>
                  <a:cubicBezTo>
                    <a:pt x="229553" y="489585"/>
                    <a:pt x="232410" y="502920"/>
                    <a:pt x="239078" y="513398"/>
                  </a:cubicBezTo>
                  <a:cubicBezTo>
                    <a:pt x="229553" y="513398"/>
                    <a:pt x="220028" y="512445"/>
                    <a:pt x="210503" y="511492"/>
                  </a:cubicBezTo>
                  <a:lnTo>
                    <a:pt x="210503" y="474345"/>
                  </a:lnTo>
                  <a:close/>
                  <a:moveTo>
                    <a:pt x="172403" y="360045"/>
                  </a:moveTo>
                  <a:cubicBezTo>
                    <a:pt x="184785" y="361950"/>
                    <a:pt x="197168" y="364808"/>
                    <a:pt x="210503" y="365760"/>
                  </a:cubicBezTo>
                  <a:lnTo>
                    <a:pt x="210503" y="403860"/>
                  </a:lnTo>
                  <a:cubicBezTo>
                    <a:pt x="197168" y="401955"/>
                    <a:pt x="183833" y="400050"/>
                    <a:pt x="172403" y="397193"/>
                  </a:cubicBezTo>
                  <a:lnTo>
                    <a:pt x="172403" y="360045"/>
                  </a:lnTo>
                  <a:close/>
                  <a:moveTo>
                    <a:pt x="172403" y="507683"/>
                  </a:moveTo>
                  <a:cubicBezTo>
                    <a:pt x="159068" y="505778"/>
                    <a:pt x="145733" y="503873"/>
                    <a:pt x="134303" y="501015"/>
                  </a:cubicBezTo>
                  <a:lnTo>
                    <a:pt x="134303" y="463868"/>
                  </a:lnTo>
                  <a:cubicBezTo>
                    <a:pt x="146685" y="465773"/>
                    <a:pt x="159068" y="468630"/>
                    <a:pt x="172403" y="469583"/>
                  </a:cubicBezTo>
                  <a:lnTo>
                    <a:pt x="172403" y="507683"/>
                  </a:lnTo>
                  <a:close/>
                  <a:moveTo>
                    <a:pt x="96203" y="352425"/>
                  </a:moveTo>
                  <a:lnTo>
                    <a:pt x="96203" y="335280"/>
                  </a:lnTo>
                  <a:cubicBezTo>
                    <a:pt x="107633" y="340995"/>
                    <a:pt x="120015" y="345758"/>
                    <a:pt x="134303" y="349568"/>
                  </a:cubicBezTo>
                  <a:lnTo>
                    <a:pt x="134303" y="384810"/>
                  </a:lnTo>
                  <a:cubicBezTo>
                    <a:pt x="110490" y="376238"/>
                    <a:pt x="96203" y="364808"/>
                    <a:pt x="96203" y="352425"/>
                  </a:cubicBezTo>
                  <a:close/>
                  <a:moveTo>
                    <a:pt x="96203" y="489585"/>
                  </a:moveTo>
                  <a:cubicBezTo>
                    <a:pt x="72390" y="480060"/>
                    <a:pt x="58103" y="468630"/>
                    <a:pt x="58103" y="457200"/>
                  </a:cubicBezTo>
                  <a:lnTo>
                    <a:pt x="58103" y="440055"/>
                  </a:lnTo>
                  <a:cubicBezTo>
                    <a:pt x="69533" y="445770"/>
                    <a:pt x="81915" y="450533"/>
                    <a:pt x="96203" y="454343"/>
                  </a:cubicBezTo>
                  <a:lnTo>
                    <a:pt x="96203" y="489585"/>
                  </a:lnTo>
                  <a:close/>
                  <a:moveTo>
                    <a:pt x="58103" y="192405"/>
                  </a:moveTo>
                  <a:cubicBezTo>
                    <a:pt x="69533" y="198120"/>
                    <a:pt x="81915" y="202883"/>
                    <a:pt x="96203" y="206693"/>
                  </a:cubicBezTo>
                  <a:lnTo>
                    <a:pt x="96203" y="241935"/>
                  </a:lnTo>
                  <a:cubicBezTo>
                    <a:pt x="72390" y="232410"/>
                    <a:pt x="58103" y="220980"/>
                    <a:pt x="58103" y="209550"/>
                  </a:cubicBezTo>
                  <a:lnTo>
                    <a:pt x="58103" y="192405"/>
                  </a:lnTo>
                  <a:close/>
                  <a:moveTo>
                    <a:pt x="172403" y="222885"/>
                  </a:moveTo>
                  <a:lnTo>
                    <a:pt x="172403" y="260985"/>
                  </a:lnTo>
                  <a:cubicBezTo>
                    <a:pt x="159068" y="259080"/>
                    <a:pt x="145733" y="257175"/>
                    <a:pt x="134303" y="254318"/>
                  </a:cubicBezTo>
                  <a:lnTo>
                    <a:pt x="134303" y="217170"/>
                  </a:lnTo>
                  <a:cubicBezTo>
                    <a:pt x="146685" y="219075"/>
                    <a:pt x="159068" y="220980"/>
                    <a:pt x="172403" y="222885"/>
                  </a:cubicBezTo>
                  <a:close/>
                  <a:moveTo>
                    <a:pt x="267653" y="57150"/>
                  </a:moveTo>
                  <a:cubicBezTo>
                    <a:pt x="383858" y="57150"/>
                    <a:pt x="477203" y="82868"/>
                    <a:pt x="477203" y="114300"/>
                  </a:cubicBezTo>
                  <a:cubicBezTo>
                    <a:pt x="477203" y="145733"/>
                    <a:pt x="383858" y="171450"/>
                    <a:pt x="267653" y="171450"/>
                  </a:cubicBezTo>
                  <a:cubicBezTo>
                    <a:pt x="151447" y="171450"/>
                    <a:pt x="58103" y="145733"/>
                    <a:pt x="58103" y="114300"/>
                  </a:cubicBezTo>
                  <a:cubicBezTo>
                    <a:pt x="58103" y="82868"/>
                    <a:pt x="151447" y="57150"/>
                    <a:pt x="267653" y="57150"/>
                  </a:cubicBezTo>
                  <a:close/>
                  <a:moveTo>
                    <a:pt x="324803" y="508635"/>
                  </a:moveTo>
                  <a:cubicBezTo>
                    <a:pt x="300990" y="499110"/>
                    <a:pt x="286703" y="487680"/>
                    <a:pt x="286703" y="476250"/>
                  </a:cubicBezTo>
                  <a:lnTo>
                    <a:pt x="286703" y="459105"/>
                  </a:lnTo>
                  <a:cubicBezTo>
                    <a:pt x="298133" y="464820"/>
                    <a:pt x="310515" y="469583"/>
                    <a:pt x="324803" y="473393"/>
                  </a:cubicBezTo>
                  <a:lnTo>
                    <a:pt x="324803" y="508635"/>
                  </a:lnTo>
                  <a:close/>
                  <a:moveTo>
                    <a:pt x="439103" y="241935"/>
                  </a:moveTo>
                  <a:lnTo>
                    <a:pt x="439103" y="207645"/>
                  </a:lnTo>
                  <a:cubicBezTo>
                    <a:pt x="452438" y="203835"/>
                    <a:pt x="465773" y="198120"/>
                    <a:pt x="477203" y="192405"/>
                  </a:cubicBezTo>
                  <a:lnTo>
                    <a:pt x="477203" y="209550"/>
                  </a:lnTo>
                  <a:cubicBezTo>
                    <a:pt x="477203" y="221933"/>
                    <a:pt x="462915" y="233363"/>
                    <a:pt x="439103" y="241935"/>
                  </a:cubicBezTo>
                  <a:close/>
                  <a:moveTo>
                    <a:pt x="362903" y="260033"/>
                  </a:moveTo>
                  <a:lnTo>
                    <a:pt x="362903" y="222885"/>
                  </a:lnTo>
                  <a:cubicBezTo>
                    <a:pt x="375285" y="220980"/>
                    <a:pt x="388620" y="219075"/>
                    <a:pt x="401003" y="217170"/>
                  </a:cubicBezTo>
                  <a:lnTo>
                    <a:pt x="401003" y="253365"/>
                  </a:lnTo>
                  <a:cubicBezTo>
                    <a:pt x="389573" y="256223"/>
                    <a:pt x="376238" y="258127"/>
                    <a:pt x="362903" y="260033"/>
                  </a:cubicBezTo>
                  <a:close/>
                  <a:moveTo>
                    <a:pt x="286703" y="266700"/>
                  </a:moveTo>
                  <a:lnTo>
                    <a:pt x="286703" y="228600"/>
                  </a:lnTo>
                  <a:cubicBezTo>
                    <a:pt x="298133" y="228600"/>
                    <a:pt x="311468" y="227648"/>
                    <a:pt x="324803" y="226695"/>
                  </a:cubicBezTo>
                  <a:lnTo>
                    <a:pt x="324803" y="264795"/>
                  </a:lnTo>
                  <a:cubicBezTo>
                    <a:pt x="312420" y="265748"/>
                    <a:pt x="300038" y="265748"/>
                    <a:pt x="286703" y="266700"/>
                  </a:cubicBezTo>
                  <a:close/>
                  <a:moveTo>
                    <a:pt x="210503" y="264795"/>
                  </a:moveTo>
                  <a:lnTo>
                    <a:pt x="210503" y="226695"/>
                  </a:lnTo>
                  <a:cubicBezTo>
                    <a:pt x="222885" y="227648"/>
                    <a:pt x="235267" y="228600"/>
                    <a:pt x="248603" y="228600"/>
                  </a:cubicBezTo>
                  <a:lnTo>
                    <a:pt x="248603" y="266700"/>
                  </a:lnTo>
                  <a:cubicBezTo>
                    <a:pt x="235267" y="265748"/>
                    <a:pt x="222885" y="265748"/>
                    <a:pt x="210503" y="264795"/>
                  </a:cubicBezTo>
                  <a:close/>
                  <a:moveTo>
                    <a:pt x="705803" y="381000"/>
                  </a:moveTo>
                  <a:cubicBezTo>
                    <a:pt x="705803" y="412433"/>
                    <a:pt x="612458" y="438150"/>
                    <a:pt x="496253" y="438150"/>
                  </a:cubicBezTo>
                  <a:cubicBezTo>
                    <a:pt x="380048" y="438150"/>
                    <a:pt x="286703" y="412433"/>
                    <a:pt x="286703" y="381000"/>
                  </a:cubicBezTo>
                  <a:cubicBezTo>
                    <a:pt x="286703" y="349568"/>
                    <a:pt x="380048" y="323850"/>
                    <a:pt x="496253" y="323850"/>
                  </a:cubicBezTo>
                  <a:cubicBezTo>
                    <a:pt x="612458" y="323850"/>
                    <a:pt x="705803" y="349568"/>
                    <a:pt x="705803" y="381000"/>
                  </a:cubicBezTo>
                  <a:close/>
                  <a:moveTo>
                    <a:pt x="762953" y="409575"/>
                  </a:moveTo>
                  <a:lnTo>
                    <a:pt x="762953" y="381000"/>
                  </a:lnTo>
                  <a:cubicBezTo>
                    <a:pt x="762953" y="336233"/>
                    <a:pt x="727710" y="303848"/>
                    <a:pt x="659130" y="285750"/>
                  </a:cubicBezTo>
                  <a:cubicBezTo>
                    <a:pt x="633413" y="279083"/>
                    <a:pt x="603885" y="273368"/>
                    <a:pt x="570548" y="270510"/>
                  </a:cubicBezTo>
                  <a:cubicBezTo>
                    <a:pt x="571500" y="266700"/>
                    <a:pt x="571500" y="261938"/>
                    <a:pt x="571500" y="257175"/>
                  </a:cubicBezTo>
                  <a:cubicBezTo>
                    <a:pt x="571500" y="230505"/>
                    <a:pt x="559118" y="207645"/>
                    <a:pt x="533400" y="190500"/>
                  </a:cubicBezTo>
                  <a:lnTo>
                    <a:pt x="533400" y="114300"/>
                  </a:lnTo>
                  <a:cubicBezTo>
                    <a:pt x="533400" y="69532"/>
                    <a:pt x="498158" y="37147"/>
                    <a:pt x="429578" y="19050"/>
                  </a:cubicBezTo>
                  <a:cubicBezTo>
                    <a:pt x="384810" y="6667"/>
                    <a:pt x="327660" y="0"/>
                    <a:pt x="266700" y="0"/>
                  </a:cubicBezTo>
                  <a:cubicBezTo>
                    <a:pt x="186690" y="0"/>
                    <a:pt x="0" y="11430"/>
                    <a:pt x="0" y="114300"/>
                  </a:cubicBezTo>
                  <a:lnTo>
                    <a:pt x="0" y="209550"/>
                  </a:lnTo>
                  <a:cubicBezTo>
                    <a:pt x="0" y="236220"/>
                    <a:pt x="12382" y="259080"/>
                    <a:pt x="38100" y="276225"/>
                  </a:cubicBezTo>
                  <a:lnTo>
                    <a:pt x="38100" y="294323"/>
                  </a:lnTo>
                  <a:cubicBezTo>
                    <a:pt x="15240" y="310515"/>
                    <a:pt x="0" y="332423"/>
                    <a:pt x="0" y="361950"/>
                  </a:cubicBezTo>
                  <a:lnTo>
                    <a:pt x="0" y="457200"/>
                  </a:lnTo>
                  <a:cubicBezTo>
                    <a:pt x="0" y="501967"/>
                    <a:pt x="35243" y="534353"/>
                    <a:pt x="103822" y="552450"/>
                  </a:cubicBezTo>
                  <a:cubicBezTo>
                    <a:pt x="148590" y="564833"/>
                    <a:pt x="205740" y="571500"/>
                    <a:pt x="266700" y="571500"/>
                  </a:cubicBezTo>
                  <a:cubicBezTo>
                    <a:pt x="266700" y="616268"/>
                    <a:pt x="301943" y="648653"/>
                    <a:pt x="370523" y="666750"/>
                  </a:cubicBezTo>
                  <a:cubicBezTo>
                    <a:pt x="415290" y="679133"/>
                    <a:pt x="472440" y="685800"/>
                    <a:pt x="533400" y="685800"/>
                  </a:cubicBezTo>
                  <a:cubicBezTo>
                    <a:pt x="613410" y="685800"/>
                    <a:pt x="800100" y="674370"/>
                    <a:pt x="800100" y="571500"/>
                  </a:cubicBezTo>
                  <a:lnTo>
                    <a:pt x="800100" y="476250"/>
                  </a:lnTo>
                  <a:cubicBezTo>
                    <a:pt x="801053" y="449580"/>
                    <a:pt x="788670" y="426720"/>
                    <a:pt x="762953" y="409575"/>
                  </a:cubicBezTo>
                  <a:close/>
                </a:path>
              </a:pathLst>
            </a:custGeom>
            <a:solidFill>
              <a:srgbClr val="FFC000"/>
            </a:solidFill>
            <a:ln w="9525" cap="flat">
              <a:noFill/>
              <a:prstDash val="solid"/>
              <a:miter/>
            </a:ln>
          </p:spPr>
          <p:txBody>
            <a:bodyPr rtlCol="0" anchor="ctr"/>
            <a:lstStyle/>
            <a:p>
              <a:endParaRPr lang="en-GB" dirty="0"/>
            </a:p>
          </p:txBody>
        </p:sp>
        <p:sp>
          <p:nvSpPr>
            <p:cNvPr id="15" name="Freeform: Shape 14" descr="Coins with solid fill">
              <a:extLst>
                <a:ext uri="{FF2B5EF4-FFF2-40B4-BE49-F238E27FC236}">
                  <a16:creationId xmlns:a16="http://schemas.microsoft.com/office/drawing/2014/main" id="{40EDBCBC-5D21-53E3-6A02-D2109D54E29A}"/>
                </a:ext>
              </a:extLst>
            </p:cNvPr>
            <p:cNvSpPr>
              <a:spLocks noChangeAspect="1"/>
            </p:cNvSpPr>
            <p:nvPr/>
          </p:nvSpPr>
          <p:spPr>
            <a:xfrm>
              <a:off x="11102123" y="264526"/>
              <a:ext cx="395422" cy="107843"/>
            </a:xfrm>
            <a:custGeom>
              <a:avLst/>
              <a:gdLst>
                <a:gd name="connsiteX0" fmla="*/ 197711 w 395422"/>
                <a:gd name="connsiteY0" fmla="*/ 0 h 107843"/>
                <a:gd name="connsiteX1" fmla="*/ 395422 w 395422"/>
                <a:gd name="connsiteY1" fmla="*/ 53922 h 107843"/>
                <a:gd name="connsiteX2" fmla="*/ 197711 w 395422"/>
                <a:gd name="connsiteY2" fmla="*/ 107843 h 107843"/>
                <a:gd name="connsiteX3" fmla="*/ 0 w 395422"/>
                <a:gd name="connsiteY3" fmla="*/ 53922 h 107843"/>
                <a:gd name="connsiteX4" fmla="*/ 197711 w 395422"/>
                <a:gd name="connsiteY4" fmla="*/ 0 h 107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422" h="107843">
                  <a:moveTo>
                    <a:pt x="197711" y="0"/>
                  </a:moveTo>
                  <a:cubicBezTo>
                    <a:pt x="307351" y="0"/>
                    <a:pt x="395422" y="24265"/>
                    <a:pt x="395422" y="53922"/>
                  </a:cubicBezTo>
                  <a:cubicBezTo>
                    <a:pt x="395422" y="83579"/>
                    <a:pt x="307351" y="107843"/>
                    <a:pt x="197711" y="107843"/>
                  </a:cubicBezTo>
                  <a:cubicBezTo>
                    <a:pt x="88071" y="107843"/>
                    <a:pt x="0" y="83579"/>
                    <a:pt x="0" y="53922"/>
                  </a:cubicBezTo>
                  <a:cubicBezTo>
                    <a:pt x="0" y="24265"/>
                    <a:pt x="88071" y="0"/>
                    <a:pt x="197711"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16" name="Freeform: Shape 15" descr="Coins with solid fill">
              <a:extLst>
                <a:ext uri="{FF2B5EF4-FFF2-40B4-BE49-F238E27FC236}">
                  <a16:creationId xmlns:a16="http://schemas.microsoft.com/office/drawing/2014/main" id="{99656DB2-24E1-85E8-D5FD-3CA8E5C87E6D}"/>
                </a:ext>
              </a:extLst>
            </p:cNvPr>
            <p:cNvSpPr>
              <a:spLocks noChangeAspect="1"/>
            </p:cNvSpPr>
            <p:nvPr/>
          </p:nvSpPr>
          <p:spPr>
            <a:xfrm>
              <a:off x="11102123" y="392140"/>
              <a:ext cx="35948" cy="46732"/>
            </a:xfrm>
            <a:custGeom>
              <a:avLst/>
              <a:gdLst>
                <a:gd name="connsiteX0" fmla="*/ 0 w 35948"/>
                <a:gd name="connsiteY0" fmla="*/ 0 h 46732"/>
                <a:gd name="connsiteX1" fmla="*/ 35948 w 35948"/>
                <a:gd name="connsiteY1" fmla="*/ 13481 h 46732"/>
                <a:gd name="connsiteX2" fmla="*/ 35948 w 35948"/>
                <a:gd name="connsiteY2" fmla="*/ 46732 h 46732"/>
                <a:gd name="connsiteX3" fmla="*/ 0 w 35948"/>
                <a:gd name="connsiteY3" fmla="*/ 16176 h 46732"/>
                <a:gd name="connsiteX4" fmla="*/ 0 w 35948"/>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6732">
                  <a:moveTo>
                    <a:pt x="0" y="0"/>
                  </a:moveTo>
                  <a:cubicBezTo>
                    <a:pt x="10785" y="5392"/>
                    <a:pt x="22467" y="9886"/>
                    <a:pt x="35948" y="13481"/>
                  </a:cubicBezTo>
                  <a:lnTo>
                    <a:pt x="35948" y="46732"/>
                  </a:lnTo>
                  <a:cubicBezTo>
                    <a:pt x="13480" y="37745"/>
                    <a:pt x="0" y="26961"/>
                    <a:pt x="0" y="16176"/>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17" name="Freeform: Shape 16" descr="Coins with solid fill">
              <a:extLst>
                <a:ext uri="{FF2B5EF4-FFF2-40B4-BE49-F238E27FC236}">
                  <a16:creationId xmlns:a16="http://schemas.microsoft.com/office/drawing/2014/main" id="{F3051842-A5DC-83C1-75F1-0EFCB4C3B1FC}"/>
                </a:ext>
              </a:extLst>
            </p:cNvPr>
            <p:cNvSpPr>
              <a:spLocks noChangeAspect="1"/>
            </p:cNvSpPr>
            <p:nvPr/>
          </p:nvSpPr>
          <p:spPr>
            <a:xfrm>
              <a:off x="11461599" y="392140"/>
              <a:ext cx="35947" cy="46732"/>
            </a:xfrm>
            <a:custGeom>
              <a:avLst/>
              <a:gdLst>
                <a:gd name="connsiteX0" fmla="*/ 35947 w 35947"/>
                <a:gd name="connsiteY0" fmla="*/ 0 h 46732"/>
                <a:gd name="connsiteX1" fmla="*/ 35947 w 35947"/>
                <a:gd name="connsiteY1" fmla="*/ 16176 h 46732"/>
                <a:gd name="connsiteX2" fmla="*/ 0 w 35947"/>
                <a:gd name="connsiteY2" fmla="*/ 46732 h 46732"/>
                <a:gd name="connsiteX3" fmla="*/ 0 w 35947"/>
                <a:gd name="connsiteY3" fmla="*/ 14379 h 46732"/>
                <a:gd name="connsiteX4" fmla="*/ 35947 w 35947"/>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6732">
                  <a:moveTo>
                    <a:pt x="35947" y="0"/>
                  </a:moveTo>
                  <a:lnTo>
                    <a:pt x="35947" y="16176"/>
                  </a:lnTo>
                  <a:cubicBezTo>
                    <a:pt x="35947" y="27860"/>
                    <a:pt x="22466" y="38644"/>
                    <a:pt x="0" y="46732"/>
                  </a:cubicBezTo>
                  <a:lnTo>
                    <a:pt x="0" y="14379"/>
                  </a:lnTo>
                  <a:cubicBezTo>
                    <a:pt x="12581" y="10784"/>
                    <a:pt x="25163" y="5392"/>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18" name="Freeform: Shape 17" descr="Coins with solid fill">
              <a:extLst>
                <a:ext uri="{FF2B5EF4-FFF2-40B4-BE49-F238E27FC236}">
                  <a16:creationId xmlns:a16="http://schemas.microsoft.com/office/drawing/2014/main" id="{E0BE00A3-3961-B6FC-8CEA-7E77A722230D}"/>
                </a:ext>
              </a:extLst>
            </p:cNvPr>
            <p:cNvSpPr>
              <a:spLocks noChangeAspect="1"/>
            </p:cNvSpPr>
            <p:nvPr/>
          </p:nvSpPr>
          <p:spPr>
            <a:xfrm>
              <a:off x="11174018" y="415506"/>
              <a:ext cx="35948" cy="41339"/>
            </a:xfrm>
            <a:custGeom>
              <a:avLst/>
              <a:gdLst>
                <a:gd name="connsiteX0" fmla="*/ 0 w 35948"/>
                <a:gd name="connsiteY0" fmla="*/ 0 h 41339"/>
                <a:gd name="connsiteX1" fmla="*/ 35948 w 35948"/>
                <a:gd name="connsiteY1" fmla="*/ 5392 h 41339"/>
                <a:gd name="connsiteX2" fmla="*/ 35948 w 35948"/>
                <a:gd name="connsiteY2" fmla="*/ 41339 h 41339"/>
                <a:gd name="connsiteX3" fmla="*/ 0 w 35948"/>
                <a:gd name="connsiteY3" fmla="*/ 35049 h 41339"/>
                <a:gd name="connsiteX4" fmla="*/ 0 w 35948"/>
                <a:gd name="connsiteY4" fmla="*/ 0 h 41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1339">
                  <a:moveTo>
                    <a:pt x="0" y="0"/>
                  </a:moveTo>
                  <a:cubicBezTo>
                    <a:pt x="11683" y="1797"/>
                    <a:pt x="23366" y="3595"/>
                    <a:pt x="35948" y="5392"/>
                  </a:cubicBezTo>
                  <a:lnTo>
                    <a:pt x="35948" y="41339"/>
                  </a:lnTo>
                  <a:cubicBezTo>
                    <a:pt x="23366" y="39542"/>
                    <a:pt x="10784" y="37745"/>
                    <a:pt x="0" y="35049"/>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19" name="Freeform: Shape 18" descr="Coins with solid fill">
              <a:extLst>
                <a:ext uri="{FF2B5EF4-FFF2-40B4-BE49-F238E27FC236}">
                  <a16:creationId xmlns:a16="http://schemas.microsoft.com/office/drawing/2014/main" id="{4DC17405-7486-5F0D-A033-18EEB5EE74F7}"/>
                </a:ext>
              </a:extLst>
            </p:cNvPr>
            <p:cNvSpPr>
              <a:spLocks noChangeAspect="1"/>
            </p:cNvSpPr>
            <p:nvPr/>
          </p:nvSpPr>
          <p:spPr>
            <a:xfrm>
              <a:off x="11389704" y="415506"/>
              <a:ext cx="35947" cy="40441"/>
            </a:xfrm>
            <a:custGeom>
              <a:avLst/>
              <a:gdLst>
                <a:gd name="connsiteX0" fmla="*/ 35947 w 35947"/>
                <a:gd name="connsiteY0" fmla="*/ 0 h 40441"/>
                <a:gd name="connsiteX1" fmla="*/ 35947 w 35947"/>
                <a:gd name="connsiteY1" fmla="*/ 34150 h 40441"/>
                <a:gd name="connsiteX2" fmla="*/ 0 w 35947"/>
                <a:gd name="connsiteY2" fmla="*/ 40441 h 40441"/>
                <a:gd name="connsiteX3" fmla="*/ 0 w 35947"/>
                <a:gd name="connsiteY3" fmla="*/ 5392 h 40441"/>
                <a:gd name="connsiteX4" fmla="*/ 35947 w 35947"/>
                <a:gd name="connsiteY4" fmla="*/ 0 h 4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0441">
                  <a:moveTo>
                    <a:pt x="35947" y="0"/>
                  </a:moveTo>
                  <a:lnTo>
                    <a:pt x="35947" y="34150"/>
                  </a:lnTo>
                  <a:cubicBezTo>
                    <a:pt x="25163" y="36846"/>
                    <a:pt x="12581" y="38643"/>
                    <a:pt x="0" y="40441"/>
                  </a:cubicBezTo>
                  <a:lnTo>
                    <a:pt x="0" y="5392"/>
                  </a:lnTo>
                  <a:cubicBezTo>
                    <a:pt x="11682" y="3595"/>
                    <a:pt x="24264" y="1797"/>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0" name="Freeform: Shape 19" descr="Coins with solid fill">
              <a:extLst>
                <a:ext uri="{FF2B5EF4-FFF2-40B4-BE49-F238E27FC236}">
                  <a16:creationId xmlns:a16="http://schemas.microsoft.com/office/drawing/2014/main" id="{888811D9-4A13-DA00-C456-68E6CD773E95}"/>
                </a:ext>
              </a:extLst>
            </p:cNvPr>
            <p:cNvSpPr>
              <a:spLocks noChangeAspect="1"/>
            </p:cNvSpPr>
            <p:nvPr/>
          </p:nvSpPr>
          <p:spPr>
            <a:xfrm>
              <a:off x="11245914" y="424493"/>
              <a:ext cx="35947" cy="37745"/>
            </a:xfrm>
            <a:custGeom>
              <a:avLst/>
              <a:gdLst>
                <a:gd name="connsiteX0" fmla="*/ 0 w 35947"/>
                <a:gd name="connsiteY0" fmla="*/ 0 h 37745"/>
                <a:gd name="connsiteX1" fmla="*/ 35947 w 35947"/>
                <a:gd name="connsiteY1" fmla="*/ 1797 h 37745"/>
                <a:gd name="connsiteX2" fmla="*/ 35947 w 35947"/>
                <a:gd name="connsiteY2" fmla="*/ 37745 h 37745"/>
                <a:gd name="connsiteX3" fmla="*/ 0 w 35947"/>
                <a:gd name="connsiteY3" fmla="*/ 35947 h 37745"/>
                <a:gd name="connsiteX4" fmla="*/ 0 w 35947"/>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37745">
                  <a:moveTo>
                    <a:pt x="0" y="0"/>
                  </a:moveTo>
                  <a:cubicBezTo>
                    <a:pt x="11682" y="899"/>
                    <a:pt x="23365" y="1797"/>
                    <a:pt x="35947" y="1797"/>
                  </a:cubicBezTo>
                  <a:lnTo>
                    <a:pt x="35947" y="37745"/>
                  </a:lnTo>
                  <a:cubicBezTo>
                    <a:pt x="23365" y="36846"/>
                    <a:pt x="11682" y="36846"/>
                    <a:pt x="0" y="35947"/>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1" name="Freeform: Shape 20" descr="Coins with solid fill">
              <a:extLst>
                <a:ext uri="{FF2B5EF4-FFF2-40B4-BE49-F238E27FC236}">
                  <a16:creationId xmlns:a16="http://schemas.microsoft.com/office/drawing/2014/main" id="{8BA66C8F-5099-87DD-6D9D-A4AFDF51D229}"/>
                </a:ext>
              </a:extLst>
            </p:cNvPr>
            <p:cNvSpPr>
              <a:spLocks noChangeAspect="1"/>
            </p:cNvSpPr>
            <p:nvPr/>
          </p:nvSpPr>
          <p:spPr>
            <a:xfrm>
              <a:off x="11317809" y="424493"/>
              <a:ext cx="35947" cy="37745"/>
            </a:xfrm>
            <a:custGeom>
              <a:avLst/>
              <a:gdLst>
                <a:gd name="connsiteX0" fmla="*/ 35947 w 35947"/>
                <a:gd name="connsiteY0" fmla="*/ 0 h 37745"/>
                <a:gd name="connsiteX1" fmla="*/ 35947 w 35947"/>
                <a:gd name="connsiteY1" fmla="*/ 35947 h 37745"/>
                <a:gd name="connsiteX2" fmla="*/ 0 w 35947"/>
                <a:gd name="connsiteY2" fmla="*/ 37745 h 37745"/>
                <a:gd name="connsiteX3" fmla="*/ 0 w 35947"/>
                <a:gd name="connsiteY3" fmla="*/ 1797 h 37745"/>
                <a:gd name="connsiteX4" fmla="*/ 35947 w 35947"/>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37745">
                  <a:moveTo>
                    <a:pt x="35947" y="0"/>
                  </a:moveTo>
                  <a:lnTo>
                    <a:pt x="35947" y="35947"/>
                  </a:lnTo>
                  <a:cubicBezTo>
                    <a:pt x="24264" y="36846"/>
                    <a:pt x="12581" y="36846"/>
                    <a:pt x="0" y="37745"/>
                  </a:cubicBezTo>
                  <a:lnTo>
                    <a:pt x="0" y="1797"/>
                  </a:lnTo>
                  <a:cubicBezTo>
                    <a:pt x="10784" y="1797"/>
                    <a:pt x="23366" y="899"/>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2" name="Freeform: Shape 21" descr="Coins with solid fill">
              <a:extLst>
                <a:ext uri="{FF2B5EF4-FFF2-40B4-BE49-F238E27FC236}">
                  <a16:creationId xmlns:a16="http://schemas.microsoft.com/office/drawing/2014/main" id="{1C12F503-2341-8BCA-7870-AA0D769C686A}"/>
                </a:ext>
              </a:extLst>
            </p:cNvPr>
            <p:cNvSpPr>
              <a:spLocks noChangeAspect="1"/>
            </p:cNvSpPr>
            <p:nvPr/>
          </p:nvSpPr>
          <p:spPr>
            <a:xfrm>
              <a:off x="11317808" y="516159"/>
              <a:ext cx="395422" cy="107842"/>
            </a:xfrm>
            <a:custGeom>
              <a:avLst/>
              <a:gdLst>
                <a:gd name="connsiteX0" fmla="*/ 197711 w 395422"/>
                <a:gd name="connsiteY0" fmla="*/ 0 h 107842"/>
                <a:gd name="connsiteX1" fmla="*/ 395422 w 395422"/>
                <a:gd name="connsiteY1" fmla="*/ 53921 h 107842"/>
                <a:gd name="connsiteX2" fmla="*/ 197711 w 395422"/>
                <a:gd name="connsiteY2" fmla="*/ 107842 h 107842"/>
                <a:gd name="connsiteX3" fmla="*/ 0 w 395422"/>
                <a:gd name="connsiteY3" fmla="*/ 53921 h 107842"/>
                <a:gd name="connsiteX4" fmla="*/ 197711 w 395422"/>
                <a:gd name="connsiteY4" fmla="*/ 0 h 107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422" h="107842">
                  <a:moveTo>
                    <a:pt x="197711" y="0"/>
                  </a:moveTo>
                  <a:cubicBezTo>
                    <a:pt x="307350" y="0"/>
                    <a:pt x="395422" y="24265"/>
                    <a:pt x="395422" y="53921"/>
                  </a:cubicBezTo>
                  <a:cubicBezTo>
                    <a:pt x="395422" y="83578"/>
                    <a:pt x="307350" y="107842"/>
                    <a:pt x="197711" y="107842"/>
                  </a:cubicBezTo>
                  <a:cubicBezTo>
                    <a:pt x="88071" y="107842"/>
                    <a:pt x="0" y="83578"/>
                    <a:pt x="0" y="53921"/>
                  </a:cubicBezTo>
                  <a:cubicBezTo>
                    <a:pt x="0" y="24265"/>
                    <a:pt x="88071" y="0"/>
                    <a:pt x="197711"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3" name="Freeform: Shape 22" descr="Coins with solid fill">
              <a:extLst>
                <a:ext uri="{FF2B5EF4-FFF2-40B4-BE49-F238E27FC236}">
                  <a16:creationId xmlns:a16="http://schemas.microsoft.com/office/drawing/2014/main" id="{A1E0508B-A8E3-91E7-2C14-982914572AE7}"/>
                </a:ext>
              </a:extLst>
            </p:cNvPr>
            <p:cNvSpPr>
              <a:spLocks noChangeAspect="1"/>
            </p:cNvSpPr>
            <p:nvPr/>
          </p:nvSpPr>
          <p:spPr>
            <a:xfrm>
              <a:off x="11138072" y="526943"/>
              <a:ext cx="35947" cy="46732"/>
            </a:xfrm>
            <a:custGeom>
              <a:avLst/>
              <a:gdLst>
                <a:gd name="connsiteX0" fmla="*/ 0 w 35947"/>
                <a:gd name="connsiteY0" fmla="*/ 0 h 46732"/>
                <a:gd name="connsiteX1" fmla="*/ 35947 w 35947"/>
                <a:gd name="connsiteY1" fmla="*/ 13481 h 46732"/>
                <a:gd name="connsiteX2" fmla="*/ 35947 w 35947"/>
                <a:gd name="connsiteY2" fmla="*/ 46732 h 46732"/>
                <a:gd name="connsiteX3" fmla="*/ 0 w 35947"/>
                <a:gd name="connsiteY3" fmla="*/ 16176 h 46732"/>
                <a:gd name="connsiteX4" fmla="*/ 0 w 35947"/>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6732">
                  <a:moveTo>
                    <a:pt x="0" y="0"/>
                  </a:moveTo>
                  <a:cubicBezTo>
                    <a:pt x="10784" y="5392"/>
                    <a:pt x="22466" y="9886"/>
                    <a:pt x="35947" y="13481"/>
                  </a:cubicBezTo>
                  <a:lnTo>
                    <a:pt x="35947" y="46732"/>
                  </a:lnTo>
                  <a:cubicBezTo>
                    <a:pt x="13480" y="38644"/>
                    <a:pt x="0" y="27860"/>
                    <a:pt x="0" y="16176"/>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4" name="Freeform: Shape 23" descr="Coins with solid fill">
              <a:extLst>
                <a:ext uri="{FF2B5EF4-FFF2-40B4-BE49-F238E27FC236}">
                  <a16:creationId xmlns:a16="http://schemas.microsoft.com/office/drawing/2014/main" id="{5A6F89AF-B3DF-FB9E-EAAD-D3AED3E421B2}"/>
                </a:ext>
              </a:extLst>
            </p:cNvPr>
            <p:cNvSpPr>
              <a:spLocks noChangeAspect="1"/>
            </p:cNvSpPr>
            <p:nvPr/>
          </p:nvSpPr>
          <p:spPr>
            <a:xfrm>
              <a:off x="11209967" y="550309"/>
              <a:ext cx="35947" cy="41340"/>
            </a:xfrm>
            <a:custGeom>
              <a:avLst/>
              <a:gdLst>
                <a:gd name="connsiteX0" fmla="*/ 0 w 35947"/>
                <a:gd name="connsiteY0" fmla="*/ 0 h 41340"/>
                <a:gd name="connsiteX1" fmla="*/ 35947 w 35947"/>
                <a:gd name="connsiteY1" fmla="*/ 5392 h 41340"/>
                <a:gd name="connsiteX2" fmla="*/ 35947 w 35947"/>
                <a:gd name="connsiteY2" fmla="*/ 41340 h 41340"/>
                <a:gd name="connsiteX3" fmla="*/ 0 w 35947"/>
                <a:gd name="connsiteY3" fmla="*/ 35049 h 41340"/>
                <a:gd name="connsiteX4" fmla="*/ 0 w 35947"/>
                <a:gd name="connsiteY4" fmla="*/ 0 h 41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1340">
                  <a:moveTo>
                    <a:pt x="0" y="0"/>
                  </a:moveTo>
                  <a:cubicBezTo>
                    <a:pt x="11682" y="1797"/>
                    <a:pt x="23365" y="4494"/>
                    <a:pt x="35947" y="5392"/>
                  </a:cubicBezTo>
                  <a:lnTo>
                    <a:pt x="35947" y="41340"/>
                  </a:lnTo>
                  <a:cubicBezTo>
                    <a:pt x="23365" y="39542"/>
                    <a:pt x="10784" y="37745"/>
                    <a:pt x="0" y="35049"/>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5" name="Freeform: Shape 24" descr="Coins with solid fill">
              <a:extLst>
                <a:ext uri="{FF2B5EF4-FFF2-40B4-BE49-F238E27FC236}">
                  <a16:creationId xmlns:a16="http://schemas.microsoft.com/office/drawing/2014/main" id="{6A544218-1C7C-435D-36E8-FB8531FD2BFE}"/>
                </a:ext>
              </a:extLst>
            </p:cNvPr>
            <p:cNvSpPr>
              <a:spLocks noChangeAspect="1"/>
            </p:cNvSpPr>
            <p:nvPr/>
          </p:nvSpPr>
          <p:spPr>
            <a:xfrm>
              <a:off x="11102123" y="625799"/>
              <a:ext cx="35948" cy="46731"/>
            </a:xfrm>
            <a:custGeom>
              <a:avLst/>
              <a:gdLst>
                <a:gd name="connsiteX0" fmla="*/ 0 w 35948"/>
                <a:gd name="connsiteY0" fmla="*/ 0 h 46731"/>
                <a:gd name="connsiteX1" fmla="*/ 35948 w 35948"/>
                <a:gd name="connsiteY1" fmla="*/ 13480 h 46731"/>
                <a:gd name="connsiteX2" fmla="*/ 35948 w 35948"/>
                <a:gd name="connsiteY2" fmla="*/ 46731 h 46731"/>
                <a:gd name="connsiteX3" fmla="*/ 0 w 35948"/>
                <a:gd name="connsiteY3" fmla="*/ 16176 h 46731"/>
                <a:gd name="connsiteX4" fmla="*/ 0 w 35948"/>
                <a:gd name="connsiteY4" fmla="*/ 0 h 46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6731">
                  <a:moveTo>
                    <a:pt x="0" y="0"/>
                  </a:moveTo>
                  <a:cubicBezTo>
                    <a:pt x="10785" y="5392"/>
                    <a:pt x="22467" y="9886"/>
                    <a:pt x="35948" y="13480"/>
                  </a:cubicBezTo>
                  <a:lnTo>
                    <a:pt x="35948" y="46731"/>
                  </a:lnTo>
                  <a:cubicBezTo>
                    <a:pt x="13480" y="37745"/>
                    <a:pt x="0" y="26960"/>
                    <a:pt x="0" y="16176"/>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6" name="Freeform: Shape 25" descr="Coins with solid fill">
              <a:extLst>
                <a:ext uri="{FF2B5EF4-FFF2-40B4-BE49-F238E27FC236}">
                  <a16:creationId xmlns:a16="http://schemas.microsoft.com/office/drawing/2014/main" id="{EF5E4414-5EE4-D6B8-39AD-BE4A47BF5CB3}"/>
                </a:ext>
              </a:extLst>
            </p:cNvPr>
            <p:cNvSpPr>
              <a:spLocks noChangeAspect="1"/>
            </p:cNvSpPr>
            <p:nvPr/>
          </p:nvSpPr>
          <p:spPr>
            <a:xfrm>
              <a:off x="11317809" y="643772"/>
              <a:ext cx="35947" cy="46732"/>
            </a:xfrm>
            <a:custGeom>
              <a:avLst/>
              <a:gdLst>
                <a:gd name="connsiteX0" fmla="*/ 0 w 35947"/>
                <a:gd name="connsiteY0" fmla="*/ 0 h 46732"/>
                <a:gd name="connsiteX1" fmla="*/ 35947 w 35947"/>
                <a:gd name="connsiteY1" fmla="*/ 13481 h 46732"/>
                <a:gd name="connsiteX2" fmla="*/ 35947 w 35947"/>
                <a:gd name="connsiteY2" fmla="*/ 46732 h 46732"/>
                <a:gd name="connsiteX3" fmla="*/ 0 w 35947"/>
                <a:gd name="connsiteY3" fmla="*/ 16177 h 46732"/>
                <a:gd name="connsiteX4" fmla="*/ 0 w 35947"/>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6732">
                  <a:moveTo>
                    <a:pt x="0" y="0"/>
                  </a:moveTo>
                  <a:cubicBezTo>
                    <a:pt x="10784" y="5393"/>
                    <a:pt x="22466" y="9886"/>
                    <a:pt x="35947" y="13481"/>
                  </a:cubicBezTo>
                  <a:lnTo>
                    <a:pt x="35947" y="46732"/>
                  </a:lnTo>
                  <a:cubicBezTo>
                    <a:pt x="13480" y="37745"/>
                    <a:pt x="0" y="26961"/>
                    <a:pt x="0" y="16177"/>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7" name="Freeform: Shape 26" descr="Coins with solid fill">
              <a:extLst>
                <a:ext uri="{FF2B5EF4-FFF2-40B4-BE49-F238E27FC236}">
                  <a16:creationId xmlns:a16="http://schemas.microsoft.com/office/drawing/2014/main" id="{2790DDC8-B7EC-7985-4148-DDED42BD360C}"/>
                </a:ext>
              </a:extLst>
            </p:cNvPr>
            <p:cNvSpPr>
              <a:spLocks noChangeAspect="1"/>
            </p:cNvSpPr>
            <p:nvPr/>
          </p:nvSpPr>
          <p:spPr>
            <a:xfrm>
              <a:off x="11677282" y="643772"/>
              <a:ext cx="35948" cy="46732"/>
            </a:xfrm>
            <a:custGeom>
              <a:avLst/>
              <a:gdLst>
                <a:gd name="connsiteX0" fmla="*/ 35948 w 35948"/>
                <a:gd name="connsiteY0" fmla="*/ 0 h 46732"/>
                <a:gd name="connsiteX1" fmla="*/ 35948 w 35948"/>
                <a:gd name="connsiteY1" fmla="*/ 16177 h 46732"/>
                <a:gd name="connsiteX2" fmla="*/ 0 w 35948"/>
                <a:gd name="connsiteY2" fmla="*/ 46732 h 46732"/>
                <a:gd name="connsiteX3" fmla="*/ 0 w 35948"/>
                <a:gd name="connsiteY3" fmla="*/ 14379 h 46732"/>
                <a:gd name="connsiteX4" fmla="*/ 35948 w 35948"/>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6732">
                  <a:moveTo>
                    <a:pt x="35948" y="0"/>
                  </a:moveTo>
                  <a:lnTo>
                    <a:pt x="35948" y="16177"/>
                  </a:lnTo>
                  <a:cubicBezTo>
                    <a:pt x="35948" y="27860"/>
                    <a:pt x="22467" y="38644"/>
                    <a:pt x="0" y="46732"/>
                  </a:cubicBezTo>
                  <a:lnTo>
                    <a:pt x="0" y="14379"/>
                  </a:lnTo>
                  <a:cubicBezTo>
                    <a:pt x="12582" y="10785"/>
                    <a:pt x="25163" y="5393"/>
                    <a:pt x="35948"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8" name="Freeform: Shape 27" descr="Coins with solid fill">
              <a:extLst>
                <a:ext uri="{FF2B5EF4-FFF2-40B4-BE49-F238E27FC236}">
                  <a16:creationId xmlns:a16="http://schemas.microsoft.com/office/drawing/2014/main" id="{872A6977-DD90-51CC-64F7-CFB075FA1550}"/>
                </a:ext>
              </a:extLst>
            </p:cNvPr>
            <p:cNvSpPr>
              <a:spLocks noChangeAspect="1"/>
            </p:cNvSpPr>
            <p:nvPr/>
          </p:nvSpPr>
          <p:spPr>
            <a:xfrm>
              <a:off x="11174018" y="648266"/>
              <a:ext cx="35948" cy="41340"/>
            </a:xfrm>
            <a:custGeom>
              <a:avLst/>
              <a:gdLst>
                <a:gd name="connsiteX0" fmla="*/ 0 w 35948"/>
                <a:gd name="connsiteY0" fmla="*/ 0 h 41340"/>
                <a:gd name="connsiteX1" fmla="*/ 35948 w 35948"/>
                <a:gd name="connsiteY1" fmla="*/ 5392 h 41340"/>
                <a:gd name="connsiteX2" fmla="*/ 35948 w 35948"/>
                <a:gd name="connsiteY2" fmla="*/ 41340 h 41340"/>
                <a:gd name="connsiteX3" fmla="*/ 0 w 35948"/>
                <a:gd name="connsiteY3" fmla="*/ 35049 h 41340"/>
                <a:gd name="connsiteX4" fmla="*/ 0 w 35948"/>
                <a:gd name="connsiteY4" fmla="*/ 0 h 41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1340">
                  <a:moveTo>
                    <a:pt x="0" y="0"/>
                  </a:moveTo>
                  <a:cubicBezTo>
                    <a:pt x="11683" y="1798"/>
                    <a:pt x="23366" y="4493"/>
                    <a:pt x="35948" y="5392"/>
                  </a:cubicBezTo>
                  <a:lnTo>
                    <a:pt x="35948" y="41340"/>
                  </a:lnTo>
                  <a:cubicBezTo>
                    <a:pt x="23366" y="39543"/>
                    <a:pt x="10784" y="37745"/>
                    <a:pt x="0" y="35049"/>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9" name="Freeform: Shape 28" descr="Coins with solid fill">
              <a:extLst>
                <a:ext uri="{FF2B5EF4-FFF2-40B4-BE49-F238E27FC236}">
                  <a16:creationId xmlns:a16="http://schemas.microsoft.com/office/drawing/2014/main" id="{7DD51084-1F10-BFD1-D085-B257E9507396}"/>
                </a:ext>
              </a:extLst>
            </p:cNvPr>
            <p:cNvSpPr>
              <a:spLocks noChangeAspect="1"/>
            </p:cNvSpPr>
            <p:nvPr/>
          </p:nvSpPr>
          <p:spPr>
            <a:xfrm>
              <a:off x="11245914" y="658151"/>
              <a:ext cx="26961" cy="36847"/>
            </a:xfrm>
            <a:custGeom>
              <a:avLst/>
              <a:gdLst>
                <a:gd name="connsiteX0" fmla="*/ 0 w 26961"/>
                <a:gd name="connsiteY0" fmla="*/ 0 h 36847"/>
                <a:gd name="connsiteX1" fmla="*/ 17974 w 26961"/>
                <a:gd name="connsiteY1" fmla="*/ 900 h 36847"/>
                <a:gd name="connsiteX2" fmla="*/ 17974 w 26961"/>
                <a:gd name="connsiteY2" fmla="*/ 1798 h 36847"/>
                <a:gd name="connsiteX3" fmla="*/ 26961 w 26961"/>
                <a:gd name="connsiteY3" fmla="*/ 36847 h 36847"/>
                <a:gd name="connsiteX4" fmla="*/ 0 w 26961"/>
                <a:gd name="connsiteY4" fmla="*/ 35049 h 36847"/>
                <a:gd name="connsiteX5" fmla="*/ 0 w 26961"/>
                <a:gd name="connsiteY5" fmla="*/ 0 h 3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61" h="36847">
                  <a:moveTo>
                    <a:pt x="0" y="0"/>
                  </a:moveTo>
                  <a:cubicBezTo>
                    <a:pt x="6290" y="0"/>
                    <a:pt x="11682" y="900"/>
                    <a:pt x="17974" y="900"/>
                  </a:cubicBezTo>
                  <a:lnTo>
                    <a:pt x="17974" y="1798"/>
                  </a:lnTo>
                  <a:cubicBezTo>
                    <a:pt x="17974" y="14379"/>
                    <a:pt x="20669" y="26961"/>
                    <a:pt x="26961" y="36847"/>
                  </a:cubicBezTo>
                  <a:cubicBezTo>
                    <a:pt x="17974" y="36847"/>
                    <a:pt x="8987" y="35948"/>
                    <a:pt x="0" y="35049"/>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0" name="Freeform: Shape 29" descr="Coins with solid fill">
              <a:extLst>
                <a:ext uri="{FF2B5EF4-FFF2-40B4-BE49-F238E27FC236}">
                  <a16:creationId xmlns:a16="http://schemas.microsoft.com/office/drawing/2014/main" id="{343551AB-1DA8-7371-DEE3-79531A33A94C}"/>
                </a:ext>
              </a:extLst>
            </p:cNvPr>
            <p:cNvSpPr>
              <a:spLocks noChangeAspect="1"/>
            </p:cNvSpPr>
            <p:nvPr/>
          </p:nvSpPr>
          <p:spPr>
            <a:xfrm>
              <a:off x="11389704" y="666240"/>
              <a:ext cx="35947" cy="41340"/>
            </a:xfrm>
            <a:custGeom>
              <a:avLst/>
              <a:gdLst>
                <a:gd name="connsiteX0" fmla="*/ 0 w 35947"/>
                <a:gd name="connsiteY0" fmla="*/ 0 h 41340"/>
                <a:gd name="connsiteX1" fmla="*/ 35947 w 35947"/>
                <a:gd name="connsiteY1" fmla="*/ 5392 h 41340"/>
                <a:gd name="connsiteX2" fmla="*/ 35947 w 35947"/>
                <a:gd name="connsiteY2" fmla="*/ 41340 h 41340"/>
                <a:gd name="connsiteX3" fmla="*/ 0 w 35947"/>
                <a:gd name="connsiteY3" fmla="*/ 35048 h 41340"/>
                <a:gd name="connsiteX4" fmla="*/ 0 w 35947"/>
                <a:gd name="connsiteY4" fmla="*/ 0 h 41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1340">
                  <a:moveTo>
                    <a:pt x="0" y="0"/>
                  </a:moveTo>
                  <a:cubicBezTo>
                    <a:pt x="11682" y="1797"/>
                    <a:pt x="23365" y="4493"/>
                    <a:pt x="35947" y="5392"/>
                  </a:cubicBezTo>
                  <a:lnTo>
                    <a:pt x="35947" y="41340"/>
                  </a:lnTo>
                  <a:cubicBezTo>
                    <a:pt x="23365" y="39542"/>
                    <a:pt x="10784" y="37745"/>
                    <a:pt x="0" y="35048"/>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1" name="Freeform: Shape 30" descr="Coins with solid fill">
              <a:extLst>
                <a:ext uri="{FF2B5EF4-FFF2-40B4-BE49-F238E27FC236}">
                  <a16:creationId xmlns:a16="http://schemas.microsoft.com/office/drawing/2014/main" id="{11BE058D-2516-1DBB-6CDC-B615320F6E70}"/>
                </a:ext>
              </a:extLst>
            </p:cNvPr>
            <p:cNvSpPr>
              <a:spLocks noChangeAspect="1"/>
            </p:cNvSpPr>
            <p:nvPr/>
          </p:nvSpPr>
          <p:spPr>
            <a:xfrm>
              <a:off x="11605387" y="667138"/>
              <a:ext cx="35948" cy="40442"/>
            </a:xfrm>
            <a:custGeom>
              <a:avLst/>
              <a:gdLst>
                <a:gd name="connsiteX0" fmla="*/ 35948 w 35948"/>
                <a:gd name="connsiteY0" fmla="*/ 0 h 40442"/>
                <a:gd name="connsiteX1" fmla="*/ 35948 w 35948"/>
                <a:gd name="connsiteY1" fmla="*/ 34150 h 40442"/>
                <a:gd name="connsiteX2" fmla="*/ 0 w 35948"/>
                <a:gd name="connsiteY2" fmla="*/ 40442 h 40442"/>
                <a:gd name="connsiteX3" fmla="*/ 0 w 35948"/>
                <a:gd name="connsiteY3" fmla="*/ 5392 h 40442"/>
                <a:gd name="connsiteX4" fmla="*/ 35948 w 35948"/>
                <a:gd name="connsiteY4" fmla="*/ 0 h 40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0442">
                  <a:moveTo>
                    <a:pt x="35948" y="0"/>
                  </a:moveTo>
                  <a:lnTo>
                    <a:pt x="35948" y="34150"/>
                  </a:lnTo>
                  <a:cubicBezTo>
                    <a:pt x="25163" y="36847"/>
                    <a:pt x="12582" y="38644"/>
                    <a:pt x="0" y="40442"/>
                  </a:cubicBezTo>
                  <a:lnTo>
                    <a:pt x="0" y="5392"/>
                  </a:lnTo>
                  <a:cubicBezTo>
                    <a:pt x="11683" y="3595"/>
                    <a:pt x="24264" y="1798"/>
                    <a:pt x="35948"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2" name="Freeform: Shape 31" descr="Coins with solid fill">
              <a:extLst>
                <a:ext uri="{FF2B5EF4-FFF2-40B4-BE49-F238E27FC236}">
                  <a16:creationId xmlns:a16="http://schemas.microsoft.com/office/drawing/2014/main" id="{A948AE3F-0B6B-34EF-7EDA-30C361A1AA45}"/>
                </a:ext>
              </a:extLst>
            </p:cNvPr>
            <p:cNvSpPr>
              <a:spLocks noChangeAspect="1"/>
            </p:cNvSpPr>
            <p:nvPr/>
          </p:nvSpPr>
          <p:spPr>
            <a:xfrm>
              <a:off x="11461599" y="676125"/>
              <a:ext cx="35947" cy="37745"/>
            </a:xfrm>
            <a:custGeom>
              <a:avLst/>
              <a:gdLst>
                <a:gd name="connsiteX0" fmla="*/ 0 w 35947"/>
                <a:gd name="connsiteY0" fmla="*/ 0 h 37745"/>
                <a:gd name="connsiteX1" fmla="*/ 35947 w 35947"/>
                <a:gd name="connsiteY1" fmla="*/ 1798 h 37745"/>
                <a:gd name="connsiteX2" fmla="*/ 35947 w 35947"/>
                <a:gd name="connsiteY2" fmla="*/ 37745 h 37745"/>
                <a:gd name="connsiteX3" fmla="*/ 0 w 35947"/>
                <a:gd name="connsiteY3" fmla="*/ 35948 h 37745"/>
                <a:gd name="connsiteX4" fmla="*/ 0 w 35947"/>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37745">
                  <a:moveTo>
                    <a:pt x="0" y="0"/>
                  </a:moveTo>
                  <a:cubicBezTo>
                    <a:pt x="11682" y="899"/>
                    <a:pt x="23365" y="1798"/>
                    <a:pt x="35947" y="1798"/>
                  </a:cubicBezTo>
                  <a:lnTo>
                    <a:pt x="35947" y="37745"/>
                  </a:lnTo>
                  <a:cubicBezTo>
                    <a:pt x="23365" y="37745"/>
                    <a:pt x="11682" y="36847"/>
                    <a:pt x="0" y="35948"/>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3" name="Freeform: Shape 32" descr="Coins with solid fill">
              <a:extLst>
                <a:ext uri="{FF2B5EF4-FFF2-40B4-BE49-F238E27FC236}">
                  <a16:creationId xmlns:a16="http://schemas.microsoft.com/office/drawing/2014/main" id="{7F8621D7-9186-21A0-8B59-CF5255A66C62}"/>
                </a:ext>
              </a:extLst>
            </p:cNvPr>
            <p:cNvSpPr>
              <a:spLocks noChangeAspect="1"/>
            </p:cNvSpPr>
            <p:nvPr/>
          </p:nvSpPr>
          <p:spPr>
            <a:xfrm>
              <a:off x="11533492" y="676125"/>
              <a:ext cx="35948" cy="37745"/>
            </a:xfrm>
            <a:custGeom>
              <a:avLst/>
              <a:gdLst>
                <a:gd name="connsiteX0" fmla="*/ 35948 w 35948"/>
                <a:gd name="connsiteY0" fmla="*/ 0 h 37745"/>
                <a:gd name="connsiteX1" fmla="*/ 35948 w 35948"/>
                <a:gd name="connsiteY1" fmla="*/ 35948 h 37745"/>
                <a:gd name="connsiteX2" fmla="*/ 0 w 35948"/>
                <a:gd name="connsiteY2" fmla="*/ 37745 h 37745"/>
                <a:gd name="connsiteX3" fmla="*/ 0 w 35948"/>
                <a:gd name="connsiteY3" fmla="*/ 1798 h 37745"/>
                <a:gd name="connsiteX4" fmla="*/ 35948 w 35948"/>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37745">
                  <a:moveTo>
                    <a:pt x="35948" y="0"/>
                  </a:moveTo>
                  <a:lnTo>
                    <a:pt x="35948" y="35948"/>
                  </a:lnTo>
                  <a:cubicBezTo>
                    <a:pt x="24264" y="36847"/>
                    <a:pt x="12582" y="36847"/>
                    <a:pt x="0" y="37745"/>
                  </a:cubicBezTo>
                  <a:lnTo>
                    <a:pt x="0" y="1798"/>
                  </a:lnTo>
                  <a:cubicBezTo>
                    <a:pt x="10785" y="1798"/>
                    <a:pt x="23366" y="899"/>
                    <a:pt x="35948"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4" name="Freeform: Shape 33" descr="Coins with solid fill">
              <a:extLst>
                <a:ext uri="{FF2B5EF4-FFF2-40B4-BE49-F238E27FC236}">
                  <a16:creationId xmlns:a16="http://schemas.microsoft.com/office/drawing/2014/main" id="{E4C482B0-DD49-6980-4928-E4FFA1E4136D}"/>
                </a:ext>
              </a:extLst>
            </p:cNvPr>
            <p:cNvSpPr>
              <a:spLocks noChangeAspect="1"/>
            </p:cNvSpPr>
            <p:nvPr/>
          </p:nvSpPr>
          <p:spPr>
            <a:xfrm>
              <a:off x="11713231" y="733641"/>
              <a:ext cx="35947" cy="46732"/>
            </a:xfrm>
            <a:custGeom>
              <a:avLst/>
              <a:gdLst>
                <a:gd name="connsiteX0" fmla="*/ 35947 w 35947"/>
                <a:gd name="connsiteY0" fmla="*/ 0 h 46732"/>
                <a:gd name="connsiteX1" fmla="*/ 35947 w 35947"/>
                <a:gd name="connsiteY1" fmla="*/ 16177 h 46732"/>
                <a:gd name="connsiteX2" fmla="*/ 0 w 35947"/>
                <a:gd name="connsiteY2" fmla="*/ 46732 h 46732"/>
                <a:gd name="connsiteX3" fmla="*/ 0 w 35947"/>
                <a:gd name="connsiteY3" fmla="*/ 14379 h 46732"/>
                <a:gd name="connsiteX4" fmla="*/ 35947 w 35947"/>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6732">
                  <a:moveTo>
                    <a:pt x="35947" y="0"/>
                  </a:moveTo>
                  <a:lnTo>
                    <a:pt x="35947" y="16177"/>
                  </a:lnTo>
                  <a:cubicBezTo>
                    <a:pt x="35947" y="27860"/>
                    <a:pt x="22466" y="38644"/>
                    <a:pt x="0" y="46732"/>
                  </a:cubicBezTo>
                  <a:lnTo>
                    <a:pt x="0" y="14379"/>
                  </a:lnTo>
                  <a:cubicBezTo>
                    <a:pt x="12581" y="10784"/>
                    <a:pt x="25163" y="5392"/>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5" name="Freeform: Shape 34" descr="Coins with solid fill">
              <a:extLst>
                <a:ext uri="{FF2B5EF4-FFF2-40B4-BE49-F238E27FC236}">
                  <a16:creationId xmlns:a16="http://schemas.microsoft.com/office/drawing/2014/main" id="{C14C37A6-BD6B-84B8-E44A-BEECB2DF2ADC}"/>
                </a:ext>
              </a:extLst>
            </p:cNvPr>
            <p:cNvSpPr>
              <a:spLocks noChangeAspect="1"/>
            </p:cNvSpPr>
            <p:nvPr/>
          </p:nvSpPr>
          <p:spPr>
            <a:xfrm>
              <a:off x="11353755" y="748020"/>
              <a:ext cx="35948" cy="32353"/>
            </a:xfrm>
            <a:custGeom>
              <a:avLst/>
              <a:gdLst>
                <a:gd name="connsiteX0" fmla="*/ 0 w 35948"/>
                <a:gd name="connsiteY0" fmla="*/ 0 h 32353"/>
                <a:gd name="connsiteX1" fmla="*/ 898 w 35948"/>
                <a:gd name="connsiteY1" fmla="*/ 0 h 32353"/>
                <a:gd name="connsiteX2" fmla="*/ 8088 w 35948"/>
                <a:gd name="connsiteY2" fmla="*/ 1798 h 32353"/>
                <a:gd name="connsiteX3" fmla="*/ 35948 w 35948"/>
                <a:gd name="connsiteY3" fmla="*/ 8089 h 32353"/>
                <a:gd name="connsiteX4" fmla="*/ 35948 w 35948"/>
                <a:gd name="connsiteY4" fmla="*/ 32353 h 32353"/>
                <a:gd name="connsiteX5" fmla="*/ 0 w 35948"/>
                <a:gd name="connsiteY5" fmla="*/ 1798 h 32353"/>
                <a:gd name="connsiteX6" fmla="*/ 0 w 35948"/>
                <a:gd name="connsiteY6" fmla="*/ 0 h 3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48" h="32353">
                  <a:moveTo>
                    <a:pt x="0" y="0"/>
                  </a:moveTo>
                  <a:cubicBezTo>
                    <a:pt x="0" y="0"/>
                    <a:pt x="0" y="0"/>
                    <a:pt x="898" y="0"/>
                  </a:cubicBezTo>
                  <a:cubicBezTo>
                    <a:pt x="3595" y="899"/>
                    <a:pt x="5392" y="1798"/>
                    <a:pt x="8088" y="1798"/>
                  </a:cubicBezTo>
                  <a:cubicBezTo>
                    <a:pt x="17075" y="4494"/>
                    <a:pt x="26062" y="6291"/>
                    <a:pt x="35948" y="8089"/>
                  </a:cubicBezTo>
                  <a:lnTo>
                    <a:pt x="35948" y="32353"/>
                  </a:lnTo>
                  <a:cubicBezTo>
                    <a:pt x="13480" y="23366"/>
                    <a:pt x="0" y="12582"/>
                    <a:pt x="0" y="1798"/>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6" name="Freeform: Shape 35" descr="Coins with solid fill">
              <a:extLst>
                <a:ext uri="{FF2B5EF4-FFF2-40B4-BE49-F238E27FC236}">
                  <a16:creationId xmlns:a16="http://schemas.microsoft.com/office/drawing/2014/main" id="{F2B0A943-EBED-91BE-3B28-9AAFF13AA7C3}"/>
                </a:ext>
              </a:extLst>
            </p:cNvPr>
            <p:cNvSpPr>
              <a:spLocks noChangeAspect="1"/>
            </p:cNvSpPr>
            <p:nvPr/>
          </p:nvSpPr>
          <p:spPr>
            <a:xfrm>
              <a:off x="11641336" y="757007"/>
              <a:ext cx="35947" cy="40441"/>
            </a:xfrm>
            <a:custGeom>
              <a:avLst/>
              <a:gdLst>
                <a:gd name="connsiteX0" fmla="*/ 35947 w 35947"/>
                <a:gd name="connsiteY0" fmla="*/ 0 h 40441"/>
                <a:gd name="connsiteX1" fmla="*/ 35947 w 35947"/>
                <a:gd name="connsiteY1" fmla="*/ 34150 h 40441"/>
                <a:gd name="connsiteX2" fmla="*/ 0 w 35947"/>
                <a:gd name="connsiteY2" fmla="*/ 40441 h 40441"/>
                <a:gd name="connsiteX3" fmla="*/ 0 w 35947"/>
                <a:gd name="connsiteY3" fmla="*/ 5392 h 40441"/>
                <a:gd name="connsiteX4" fmla="*/ 35947 w 35947"/>
                <a:gd name="connsiteY4" fmla="*/ 0 h 4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0441">
                  <a:moveTo>
                    <a:pt x="35947" y="0"/>
                  </a:moveTo>
                  <a:lnTo>
                    <a:pt x="35947" y="34150"/>
                  </a:lnTo>
                  <a:cubicBezTo>
                    <a:pt x="25163" y="36847"/>
                    <a:pt x="12581" y="38644"/>
                    <a:pt x="0" y="40441"/>
                  </a:cubicBezTo>
                  <a:lnTo>
                    <a:pt x="0" y="5392"/>
                  </a:lnTo>
                  <a:cubicBezTo>
                    <a:pt x="11682" y="3595"/>
                    <a:pt x="24264" y="1797"/>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7" name="Freeform: Shape 36" descr="Coins with solid fill">
              <a:extLst>
                <a:ext uri="{FF2B5EF4-FFF2-40B4-BE49-F238E27FC236}">
                  <a16:creationId xmlns:a16="http://schemas.microsoft.com/office/drawing/2014/main" id="{75AA1C27-8E25-A6BE-7E69-BD44236B6477}"/>
                </a:ext>
              </a:extLst>
            </p:cNvPr>
            <p:cNvSpPr>
              <a:spLocks noChangeAspect="1"/>
            </p:cNvSpPr>
            <p:nvPr/>
          </p:nvSpPr>
          <p:spPr>
            <a:xfrm>
              <a:off x="11425650" y="762399"/>
              <a:ext cx="35948" cy="35049"/>
            </a:xfrm>
            <a:custGeom>
              <a:avLst/>
              <a:gdLst>
                <a:gd name="connsiteX0" fmla="*/ 0 w 35948"/>
                <a:gd name="connsiteY0" fmla="*/ 0 h 35049"/>
                <a:gd name="connsiteX1" fmla="*/ 35948 w 35948"/>
                <a:gd name="connsiteY1" fmla="*/ 3595 h 35049"/>
                <a:gd name="connsiteX2" fmla="*/ 35948 w 35948"/>
                <a:gd name="connsiteY2" fmla="*/ 35049 h 35049"/>
                <a:gd name="connsiteX3" fmla="*/ 0 w 35948"/>
                <a:gd name="connsiteY3" fmla="*/ 28758 h 35049"/>
                <a:gd name="connsiteX4" fmla="*/ 0 w 35948"/>
                <a:gd name="connsiteY4" fmla="*/ 0 h 3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35049">
                  <a:moveTo>
                    <a:pt x="0" y="0"/>
                  </a:moveTo>
                  <a:cubicBezTo>
                    <a:pt x="11683" y="1798"/>
                    <a:pt x="23366" y="2697"/>
                    <a:pt x="35948" y="3595"/>
                  </a:cubicBezTo>
                  <a:lnTo>
                    <a:pt x="35948" y="35049"/>
                  </a:lnTo>
                  <a:cubicBezTo>
                    <a:pt x="23366" y="33252"/>
                    <a:pt x="10784" y="31455"/>
                    <a:pt x="0" y="28758"/>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8" name="Freeform: Shape 37" descr="Coins with solid fill">
              <a:extLst>
                <a:ext uri="{FF2B5EF4-FFF2-40B4-BE49-F238E27FC236}">
                  <a16:creationId xmlns:a16="http://schemas.microsoft.com/office/drawing/2014/main" id="{F85A47CC-594E-DB7E-BE68-301FCAF02329}"/>
                </a:ext>
              </a:extLst>
            </p:cNvPr>
            <p:cNvSpPr>
              <a:spLocks noChangeAspect="1"/>
            </p:cNvSpPr>
            <p:nvPr/>
          </p:nvSpPr>
          <p:spPr>
            <a:xfrm>
              <a:off x="11569441" y="765994"/>
              <a:ext cx="35947" cy="37745"/>
            </a:xfrm>
            <a:custGeom>
              <a:avLst/>
              <a:gdLst>
                <a:gd name="connsiteX0" fmla="*/ 35947 w 35947"/>
                <a:gd name="connsiteY0" fmla="*/ 0 h 37745"/>
                <a:gd name="connsiteX1" fmla="*/ 35947 w 35947"/>
                <a:gd name="connsiteY1" fmla="*/ 35947 h 37745"/>
                <a:gd name="connsiteX2" fmla="*/ 0 w 35947"/>
                <a:gd name="connsiteY2" fmla="*/ 37745 h 37745"/>
                <a:gd name="connsiteX3" fmla="*/ 0 w 35947"/>
                <a:gd name="connsiteY3" fmla="*/ 1797 h 37745"/>
                <a:gd name="connsiteX4" fmla="*/ 35947 w 35947"/>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37745">
                  <a:moveTo>
                    <a:pt x="35947" y="0"/>
                  </a:moveTo>
                  <a:lnTo>
                    <a:pt x="35947" y="35947"/>
                  </a:lnTo>
                  <a:cubicBezTo>
                    <a:pt x="24264" y="36847"/>
                    <a:pt x="12581" y="37745"/>
                    <a:pt x="0" y="37745"/>
                  </a:cubicBezTo>
                  <a:lnTo>
                    <a:pt x="0" y="1797"/>
                  </a:lnTo>
                  <a:cubicBezTo>
                    <a:pt x="10784" y="1797"/>
                    <a:pt x="23366" y="899"/>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9" name="Freeform: Shape 38" descr="Coins with solid fill">
              <a:extLst>
                <a:ext uri="{FF2B5EF4-FFF2-40B4-BE49-F238E27FC236}">
                  <a16:creationId xmlns:a16="http://schemas.microsoft.com/office/drawing/2014/main" id="{6BA0DDA6-B1EC-8981-92C3-1D2F0DE1F032}"/>
                </a:ext>
              </a:extLst>
            </p:cNvPr>
            <p:cNvSpPr>
              <a:spLocks noChangeAspect="1"/>
            </p:cNvSpPr>
            <p:nvPr/>
          </p:nvSpPr>
          <p:spPr>
            <a:xfrm>
              <a:off x="11497546" y="767791"/>
              <a:ext cx="35947" cy="35948"/>
            </a:xfrm>
            <a:custGeom>
              <a:avLst/>
              <a:gdLst>
                <a:gd name="connsiteX0" fmla="*/ 0 w 35947"/>
                <a:gd name="connsiteY0" fmla="*/ 0 h 35948"/>
                <a:gd name="connsiteX1" fmla="*/ 17974 w 35947"/>
                <a:gd name="connsiteY1" fmla="*/ 0 h 35948"/>
                <a:gd name="connsiteX2" fmla="*/ 35947 w 35947"/>
                <a:gd name="connsiteY2" fmla="*/ 0 h 35948"/>
                <a:gd name="connsiteX3" fmla="*/ 35947 w 35947"/>
                <a:gd name="connsiteY3" fmla="*/ 35948 h 35948"/>
                <a:gd name="connsiteX4" fmla="*/ 0 w 35947"/>
                <a:gd name="connsiteY4" fmla="*/ 34150 h 35948"/>
                <a:gd name="connsiteX5" fmla="*/ 0 w 35947"/>
                <a:gd name="connsiteY5" fmla="*/ 0 h 3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47" h="35948">
                  <a:moveTo>
                    <a:pt x="0" y="0"/>
                  </a:moveTo>
                  <a:cubicBezTo>
                    <a:pt x="6290" y="0"/>
                    <a:pt x="11682" y="0"/>
                    <a:pt x="17974" y="0"/>
                  </a:cubicBezTo>
                  <a:cubicBezTo>
                    <a:pt x="23366" y="0"/>
                    <a:pt x="29656" y="0"/>
                    <a:pt x="35947" y="0"/>
                  </a:cubicBezTo>
                  <a:lnTo>
                    <a:pt x="35947" y="35948"/>
                  </a:lnTo>
                  <a:cubicBezTo>
                    <a:pt x="23366" y="35948"/>
                    <a:pt x="11682" y="35050"/>
                    <a:pt x="0" y="34150"/>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123114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2FA6751-C13C-8019-F7EA-5591F0BDBFFC}"/>
              </a:ext>
            </a:extLst>
          </p:cNvPr>
          <p:cNvPicPr>
            <a:picLocks noChangeAspect="1"/>
          </p:cNvPicPr>
          <p:nvPr/>
        </p:nvPicPr>
        <p:blipFill>
          <a:blip r:embed="rId2">
            <a:alphaModFix amt="25000"/>
          </a:blip>
          <a:stretch>
            <a:fillRect/>
          </a:stretch>
        </p:blipFill>
        <p:spPr>
          <a:xfrm>
            <a:off x="2291767" y="827096"/>
            <a:ext cx="7608467" cy="5029636"/>
          </a:xfrm>
          <a:prstGeom prst="rect">
            <a:avLst/>
          </a:prstGeom>
        </p:spPr>
      </p:pic>
      <p:sp>
        <p:nvSpPr>
          <p:cNvPr id="2" name="Title 1">
            <a:extLst>
              <a:ext uri="{FF2B5EF4-FFF2-40B4-BE49-F238E27FC236}">
                <a16:creationId xmlns:a16="http://schemas.microsoft.com/office/drawing/2014/main" id="{A884BBCC-4789-2870-8A5A-2B416095B791}"/>
              </a:ext>
            </a:extLst>
          </p:cNvPr>
          <p:cNvSpPr>
            <a:spLocks noGrp="1"/>
          </p:cNvSpPr>
          <p:nvPr>
            <p:ph type="title"/>
          </p:nvPr>
        </p:nvSpPr>
        <p:spPr/>
        <p:txBody>
          <a:bodyPr/>
          <a:lstStyle/>
          <a:p>
            <a:r>
              <a:rPr lang="en-GB" dirty="0"/>
              <a:t>Science ITT </a:t>
            </a:r>
            <a:r>
              <a:rPr lang="en-GB" b="0" dirty="0"/>
              <a:t>2017-18 to 2023-24</a:t>
            </a:r>
            <a:endParaRPr lang="en-GB" dirty="0"/>
          </a:p>
        </p:txBody>
      </p:sp>
      <p:pic>
        <p:nvPicPr>
          <p:cNvPr id="9" name="Picture 8">
            <a:extLst>
              <a:ext uri="{FF2B5EF4-FFF2-40B4-BE49-F238E27FC236}">
                <a16:creationId xmlns:a16="http://schemas.microsoft.com/office/drawing/2014/main" id="{D154E9FA-93EE-FB43-4E4E-77CC4950BEED}"/>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8800"/>
                    </a14:imgEffect>
                    <a14:imgEffect>
                      <a14:saturation sat="300000"/>
                    </a14:imgEffect>
                  </a14:imgLayer>
                </a14:imgProps>
              </a:ext>
            </a:extLst>
          </a:blip>
          <a:srcRect r="9939"/>
          <a:stretch/>
        </p:blipFill>
        <p:spPr>
          <a:xfrm>
            <a:off x="2291767" y="827096"/>
            <a:ext cx="6852234" cy="5029636"/>
          </a:xfrm>
          <a:prstGeom prst="rect">
            <a:avLst/>
          </a:prstGeom>
        </p:spPr>
      </p:pic>
      <p:sp>
        <p:nvSpPr>
          <p:cNvPr id="11" name="Speech Bubble: Rectangle 10">
            <a:extLst>
              <a:ext uri="{FF2B5EF4-FFF2-40B4-BE49-F238E27FC236}">
                <a16:creationId xmlns:a16="http://schemas.microsoft.com/office/drawing/2014/main" id="{EDEA7885-1AC3-9E3B-F995-249881011525}"/>
              </a:ext>
            </a:extLst>
          </p:cNvPr>
          <p:cNvSpPr/>
          <p:nvPr/>
        </p:nvSpPr>
        <p:spPr bwMode="auto">
          <a:xfrm>
            <a:off x="8522228" y="1218978"/>
            <a:ext cx="2937934" cy="1023475"/>
          </a:xfrm>
          <a:prstGeom prst="wedgeRectCallout">
            <a:avLst>
              <a:gd name="adj1" fmla="val -63770"/>
              <a:gd name="adj2" fmla="val -49672"/>
            </a:avLst>
          </a:prstGeom>
          <a:solidFill>
            <a:srgbClr val="C1F0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144000" rIns="91440" bIns="144000" numCol="1" rtlCol="0" anchor="ctr" anchorCtr="0" compatLnSpc="1">
            <a:prstTxWarp prst="textNoShape">
              <a:avLst/>
            </a:prstTxWarp>
          </a:bodyPr>
          <a:lstStyle/>
          <a:p>
            <a:pPr eaLnBrk="0" fontAlgn="base" hangingPunct="0">
              <a:spcBef>
                <a:spcPct val="0"/>
              </a:spcBef>
              <a:spcAft>
                <a:spcPct val="0"/>
              </a:spcAft>
            </a:pPr>
            <a:r>
              <a:rPr lang="en-GB" sz="2000" b="1" dirty="0">
                <a:latin typeface="Verdana" pitchFamily="34" charset="0"/>
                <a:cs typeface="Arial" charset="0"/>
              </a:rPr>
              <a:t>1,800</a:t>
            </a:r>
            <a:r>
              <a:rPr lang="en-GB" sz="2000" dirty="0">
                <a:latin typeface="Verdana" pitchFamily="34" charset="0"/>
                <a:cs typeface="Arial" charset="0"/>
              </a:rPr>
              <a:t> trainees not able to receive an ITT bursary</a:t>
            </a:r>
          </a:p>
        </p:txBody>
      </p:sp>
      <p:sp>
        <p:nvSpPr>
          <p:cNvPr id="12" name="Speech Bubble: Rectangle 11">
            <a:extLst>
              <a:ext uri="{FF2B5EF4-FFF2-40B4-BE49-F238E27FC236}">
                <a16:creationId xmlns:a16="http://schemas.microsoft.com/office/drawing/2014/main" id="{995FAA2E-928C-E46B-57BE-1782E75DACB9}"/>
              </a:ext>
            </a:extLst>
          </p:cNvPr>
          <p:cNvSpPr/>
          <p:nvPr/>
        </p:nvSpPr>
        <p:spPr bwMode="auto">
          <a:xfrm>
            <a:off x="8522228" y="2416496"/>
            <a:ext cx="2937934" cy="849520"/>
          </a:xfrm>
          <a:prstGeom prst="wedgeRectCallout">
            <a:avLst>
              <a:gd name="adj1" fmla="val -77789"/>
              <a:gd name="adj2" fmla="val -53416"/>
            </a:avLst>
          </a:prstGeom>
          <a:solidFill>
            <a:srgbClr val="BCE2BC"/>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144000" rIns="91440" bIns="14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b="1" dirty="0">
                <a:latin typeface="Verdana" pitchFamily="34" charset="0"/>
                <a:cs typeface="Arial" charset="0"/>
              </a:rPr>
              <a:t>17,000</a:t>
            </a:r>
            <a:r>
              <a:rPr kumimoji="0" lang="en-GB" sz="2000" b="0" i="0" u="none" strike="noStrike" cap="none" normalizeH="0" baseline="0" dirty="0">
                <a:ln>
                  <a:noFill/>
                </a:ln>
                <a:effectLst/>
                <a:latin typeface="Verdana" pitchFamily="34" charset="0"/>
                <a:cs typeface="Arial" charset="0"/>
              </a:rPr>
              <a:t> trainees</a:t>
            </a:r>
            <a:r>
              <a:rPr kumimoji="0" lang="en-GB" sz="2000" b="0" i="0" u="none" strike="noStrike" cap="none" normalizeH="0" dirty="0">
                <a:ln>
                  <a:noFill/>
                </a:ln>
                <a:effectLst/>
                <a:latin typeface="Verdana" pitchFamily="34" charset="0"/>
                <a:cs typeface="Arial" charset="0"/>
              </a:rPr>
              <a:t> complete QTS (89%)</a:t>
            </a:r>
            <a:endParaRPr kumimoji="0" lang="en-GB" sz="2000" b="0" i="0" u="none" strike="noStrike" cap="none" normalizeH="0" baseline="0" dirty="0">
              <a:ln>
                <a:noFill/>
              </a:ln>
              <a:effectLst/>
              <a:latin typeface="Verdana" pitchFamily="34" charset="0"/>
              <a:cs typeface="Arial" charset="0"/>
            </a:endParaRPr>
          </a:p>
        </p:txBody>
      </p:sp>
      <p:sp>
        <p:nvSpPr>
          <p:cNvPr id="13" name="Speech Bubble: Rectangle 12">
            <a:extLst>
              <a:ext uri="{FF2B5EF4-FFF2-40B4-BE49-F238E27FC236}">
                <a16:creationId xmlns:a16="http://schemas.microsoft.com/office/drawing/2014/main" id="{B3F88DAF-537D-3506-3ED4-4272236FD953}"/>
              </a:ext>
            </a:extLst>
          </p:cNvPr>
          <p:cNvSpPr/>
          <p:nvPr/>
        </p:nvSpPr>
        <p:spPr bwMode="auto">
          <a:xfrm>
            <a:off x="731838" y="1218978"/>
            <a:ext cx="2678657" cy="794875"/>
          </a:xfrm>
          <a:prstGeom prst="wedgeRectCallout">
            <a:avLst>
              <a:gd name="adj1" fmla="val 64557"/>
              <a:gd name="adj2" fmla="val 48520"/>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144000" rIns="91440" bIns="14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dirty="0">
                <a:latin typeface="Verdana" pitchFamily="34" charset="0"/>
                <a:cs typeface="Arial" charset="0"/>
              </a:rPr>
              <a:t>Target of </a:t>
            </a:r>
            <a:r>
              <a:rPr lang="en-GB" sz="2000" b="1" dirty="0">
                <a:latin typeface="Verdana" pitchFamily="34" charset="0"/>
                <a:cs typeface="Arial" charset="0"/>
              </a:rPr>
              <a:t>27,700</a:t>
            </a:r>
            <a:r>
              <a:rPr kumimoji="0" lang="en-GB" sz="2000" b="0" i="0" u="none" strike="noStrike" cap="none" normalizeH="0" baseline="0" dirty="0">
                <a:ln>
                  <a:noFill/>
                </a:ln>
                <a:effectLst/>
                <a:latin typeface="Verdana" pitchFamily="34" charset="0"/>
                <a:cs typeface="Arial" charset="0"/>
              </a:rPr>
              <a:t> science trainees</a:t>
            </a:r>
          </a:p>
        </p:txBody>
      </p:sp>
      <p:sp>
        <p:nvSpPr>
          <p:cNvPr id="15" name="Speech Bubble: Rectangle 14">
            <a:extLst>
              <a:ext uri="{FF2B5EF4-FFF2-40B4-BE49-F238E27FC236}">
                <a16:creationId xmlns:a16="http://schemas.microsoft.com/office/drawing/2014/main" id="{41D22915-7EC7-8402-35DD-6DB0D1079342}"/>
              </a:ext>
            </a:extLst>
          </p:cNvPr>
          <p:cNvSpPr/>
          <p:nvPr/>
        </p:nvSpPr>
        <p:spPr bwMode="auto">
          <a:xfrm>
            <a:off x="731838" y="2165818"/>
            <a:ext cx="2678657" cy="903950"/>
          </a:xfrm>
          <a:prstGeom prst="wedgeRectCallout">
            <a:avLst>
              <a:gd name="adj1" fmla="val 58461"/>
              <a:gd name="adj2" fmla="val 31353"/>
            </a:avLst>
          </a:prstGeom>
          <a:solidFill>
            <a:srgbClr val="BECACA"/>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144000" rIns="91440" bIns="144000" numCol="1" rtlCol="0" anchor="ctr" anchorCtr="0" compatLnSpc="1">
            <a:prstTxWarp prst="textNoShape">
              <a:avLst/>
            </a:prstTxWarp>
          </a:bodyPr>
          <a:lstStyle/>
          <a:p>
            <a:pPr eaLnBrk="0" fontAlgn="base" hangingPunct="0">
              <a:spcBef>
                <a:spcPct val="0"/>
              </a:spcBef>
              <a:spcAft>
                <a:spcPct val="0"/>
              </a:spcAft>
            </a:pPr>
            <a:r>
              <a:rPr lang="en-GB" sz="2000" b="1" dirty="0">
                <a:latin typeface="Verdana" pitchFamily="34" charset="0"/>
                <a:cs typeface="Arial" charset="0"/>
              </a:rPr>
              <a:t>19,000</a:t>
            </a:r>
            <a:r>
              <a:rPr kumimoji="0" lang="en-GB" sz="2000" b="0" i="0" u="none" strike="noStrike" cap="none" normalizeH="0" baseline="0" dirty="0">
                <a:ln>
                  <a:noFill/>
                </a:ln>
                <a:effectLst/>
                <a:latin typeface="Verdana" pitchFamily="34" charset="0"/>
                <a:cs typeface="Arial" charset="0"/>
              </a:rPr>
              <a:t> trainees </a:t>
            </a:r>
            <a:r>
              <a:rPr lang="en-GB" sz="2000" dirty="0">
                <a:latin typeface="Verdana" pitchFamily="34" charset="0"/>
                <a:cs typeface="Arial" charset="0"/>
              </a:rPr>
              <a:t>in </a:t>
            </a:r>
            <a:r>
              <a:rPr kumimoji="0" lang="en-GB" sz="2000" b="0" i="0" u="none" strike="noStrike" cap="none" normalizeH="0" baseline="0" dirty="0">
                <a:ln>
                  <a:noFill/>
                </a:ln>
                <a:effectLst/>
                <a:latin typeface="Verdana" pitchFamily="34" charset="0"/>
                <a:cs typeface="Arial" charset="0"/>
              </a:rPr>
              <a:t>DfE </a:t>
            </a:r>
            <a:r>
              <a:rPr lang="en-GB" sz="2000" dirty="0">
                <a:latin typeface="Verdana" pitchFamily="34" charset="0"/>
                <a:cs typeface="Arial" charset="0"/>
              </a:rPr>
              <a:t>census (69%) </a:t>
            </a:r>
            <a:endParaRPr kumimoji="0" lang="en-GB" sz="2000" b="0" i="0" u="none" strike="noStrike" cap="none" normalizeH="0" baseline="0" dirty="0">
              <a:ln>
                <a:noFill/>
              </a:ln>
              <a:effectLst/>
              <a:latin typeface="Verdana" pitchFamily="34" charset="0"/>
              <a:cs typeface="Arial" charset="0"/>
            </a:endParaRPr>
          </a:p>
        </p:txBody>
      </p:sp>
      <p:grpSp>
        <p:nvGrpSpPr>
          <p:cNvPr id="18" name="Group 17">
            <a:extLst>
              <a:ext uri="{FF2B5EF4-FFF2-40B4-BE49-F238E27FC236}">
                <a16:creationId xmlns:a16="http://schemas.microsoft.com/office/drawing/2014/main" id="{9249EDF7-6144-849A-71D4-018F5882A429}"/>
              </a:ext>
            </a:extLst>
          </p:cNvPr>
          <p:cNvGrpSpPr/>
          <p:nvPr/>
        </p:nvGrpSpPr>
        <p:grpSpPr>
          <a:xfrm>
            <a:off x="11173704" y="276092"/>
            <a:ext cx="754944" cy="647055"/>
            <a:chOff x="11048178" y="210605"/>
            <a:chExt cx="754944" cy="647055"/>
          </a:xfrm>
        </p:grpSpPr>
        <p:sp>
          <p:nvSpPr>
            <p:cNvPr id="19" name="Graphic 57" descr="Coins with solid fill">
              <a:extLst>
                <a:ext uri="{FF2B5EF4-FFF2-40B4-BE49-F238E27FC236}">
                  <a16:creationId xmlns:a16="http://schemas.microsoft.com/office/drawing/2014/main" id="{BC72482A-8F78-C086-FF29-854019A7AA68}"/>
                </a:ext>
              </a:extLst>
            </p:cNvPr>
            <p:cNvSpPr>
              <a:spLocks noChangeAspect="1"/>
            </p:cNvSpPr>
            <p:nvPr/>
          </p:nvSpPr>
          <p:spPr>
            <a:xfrm>
              <a:off x="11048178" y="210605"/>
              <a:ext cx="754944" cy="647055"/>
            </a:xfrm>
            <a:custGeom>
              <a:avLst/>
              <a:gdLst>
                <a:gd name="connsiteX0" fmla="*/ 743903 w 800151"/>
                <a:gd name="connsiteY0" fmla="*/ 571500 h 685800"/>
                <a:gd name="connsiteX1" fmla="*/ 705803 w 800151"/>
                <a:gd name="connsiteY1" fmla="*/ 603885 h 685800"/>
                <a:gd name="connsiteX2" fmla="*/ 705803 w 800151"/>
                <a:gd name="connsiteY2" fmla="*/ 569595 h 685800"/>
                <a:gd name="connsiteX3" fmla="*/ 743903 w 800151"/>
                <a:gd name="connsiteY3" fmla="*/ 554355 h 685800"/>
                <a:gd name="connsiteX4" fmla="*/ 743903 w 800151"/>
                <a:gd name="connsiteY4" fmla="*/ 571500 h 685800"/>
                <a:gd name="connsiteX5" fmla="*/ 667703 w 800151"/>
                <a:gd name="connsiteY5" fmla="*/ 508635 h 685800"/>
                <a:gd name="connsiteX6" fmla="*/ 667703 w 800151"/>
                <a:gd name="connsiteY6" fmla="*/ 474345 h 685800"/>
                <a:gd name="connsiteX7" fmla="*/ 705803 w 800151"/>
                <a:gd name="connsiteY7" fmla="*/ 459105 h 685800"/>
                <a:gd name="connsiteX8" fmla="*/ 705803 w 800151"/>
                <a:gd name="connsiteY8" fmla="*/ 476250 h 685800"/>
                <a:gd name="connsiteX9" fmla="*/ 667703 w 800151"/>
                <a:gd name="connsiteY9" fmla="*/ 508635 h 685800"/>
                <a:gd name="connsiteX10" fmla="*/ 667703 w 800151"/>
                <a:gd name="connsiteY10" fmla="*/ 615315 h 685800"/>
                <a:gd name="connsiteX11" fmla="*/ 629603 w 800151"/>
                <a:gd name="connsiteY11" fmla="*/ 621983 h 685800"/>
                <a:gd name="connsiteX12" fmla="*/ 629603 w 800151"/>
                <a:gd name="connsiteY12" fmla="*/ 584835 h 685800"/>
                <a:gd name="connsiteX13" fmla="*/ 667703 w 800151"/>
                <a:gd name="connsiteY13" fmla="*/ 579120 h 685800"/>
                <a:gd name="connsiteX14" fmla="*/ 667703 w 800151"/>
                <a:gd name="connsiteY14" fmla="*/ 615315 h 685800"/>
                <a:gd name="connsiteX15" fmla="*/ 591503 w 800151"/>
                <a:gd name="connsiteY15" fmla="*/ 489585 h 685800"/>
                <a:gd name="connsiteX16" fmla="*/ 629603 w 800151"/>
                <a:gd name="connsiteY16" fmla="*/ 483870 h 685800"/>
                <a:gd name="connsiteX17" fmla="*/ 629603 w 800151"/>
                <a:gd name="connsiteY17" fmla="*/ 520065 h 685800"/>
                <a:gd name="connsiteX18" fmla="*/ 591503 w 800151"/>
                <a:gd name="connsiteY18" fmla="*/ 526733 h 685800"/>
                <a:gd name="connsiteX19" fmla="*/ 591503 w 800151"/>
                <a:gd name="connsiteY19" fmla="*/ 489585 h 685800"/>
                <a:gd name="connsiteX20" fmla="*/ 591503 w 800151"/>
                <a:gd name="connsiteY20" fmla="*/ 626745 h 685800"/>
                <a:gd name="connsiteX21" fmla="*/ 553403 w 800151"/>
                <a:gd name="connsiteY21" fmla="*/ 628650 h 685800"/>
                <a:gd name="connsiteX22" fmla="*/ 553403 w 800151"/>
                <a:gd name="connsiteY22" fmla="*/ 590550 h 685800"/>
                <a:gd name="connsiteX23" fmla="*/ 591503 w 800151"/>
                <a:gd name="connsiteY23" fmla="*/ 588645 h 685800"/>
                <a:gd name="connsiteX24" fmla="*/ 591503 w 800151"/>
                <a:gd name="connsiteY24" fmla="*/ 626745 h 685800"/>
                <a:gd name="connsiteX25" fmla="*/ 515303 w 800151"/>
                <a:gd name="connsiteY25" fmla="*/ 533400 h 685800"/>
                <a:gd name="connsiteX26" fmla="*/ 515303 w 800151"/>
                <a:gd name="connsiteY26" fmla="*/ 495300 h 685800"/>
                <a:gd name="connsiteX27" fmla="*/ 553403 w 800151"/>
                <a:gd name="connsiteY27" fmla="*/ 493395 h 685800"/>
                <a:gd name="connsiteX28" fmla="*/ 553403 w 800151"/>
                <a:gd name="connsiteY28" fmla="*/ 531495 h 685800"/>
                <a:gd name="connsiteX29" fmla="*/ 515303 w 800151"/>
                <a:gd name="connsiteY29" fmla="*/ 533400 h 685800"/>
                <a:gd name="connsiteX30" fmla="*/ 515303 w 800151"/>
                <a:gd name="connsiteY30" fmla="*/ 628650 h 685800"/>
                <a:gd name="connsiteX31" fmla="*/ 477203 w 800151"/>
                <a:gd name="connsiteY31" fmla="*/ 626745 h 685800"/>
                <a:gd name="connsiteX32" fmla="*/ 477203 w 800151"/>
                <a:gd name="connsiteY32" fmla="*/ 590550 h 685800"/>
                <a:gd name="connsiteX33" fmla="*/ 496253 w 800151"/>
                <a:gd name="connsiteY33" fmla="*/ 590550 h 685800"/>
                <a:gd name="connsiteX34" fmla="*/ 515303 w 800151"/>
                <a:gd name="connsiteY34" fmla="*/ 590550 h 685800"/>
                <a:gd name="connsiteX35" fmla="*/ 515303 w 800151"/>
                <a:gd name="connsiteY35" fmla="*/ 628650 h 685800"/>
                <a:gd name="connsiteX36" fmla="*/ 439103 w 800151"/>
                <a:gd name="connsiteY36" fmla="*/ 493395 h 685800"/>
                <a:gd name="connsiteX37" fmla="*/ 477203 w 800151"/>
                <a:gd name="connsiteY37" fmla="*/ 495300 h 685800"/>
                <a:gd name="connsiteX38" fmla="*/ 477203 w 800151"/>
                <a:gd name="connsiteY38" fmla="*/ 533400 h 685800"/>
                <a:gd name="connsiteX39" fmla="*/ 439103 w 800151"/>
                <a:gd name="connsiteY39" fmla="*/ 531495 h 685800"/>
                <a:gd name="connsiteX40" fmla="*/ 439103 w 800151"/>
                <a:gd name="connsiteY40" fmla="*/ 493395 h 685800"/>
                <a:gd name="connsiteX41" fmla="*/ 439103 w 800151"/>
                <a:gd name="connsiteY41" fmla="*/ 621983 h 685800"/>
                <a:gd name="connsiteX42" fmla="*/ 401003 w 800151"/>
                <a:gd name="connsiteY42" fmla="*/ 615315 h 685800"/>
                <a:gd name="connsiteX43" fmla="*/ 401003 w 800151"/>
                <a:gd name="connsiteY43" fmla="*/ 584835 h 685800"/>
                <a:gd name="connsiteX44" fmla="*/ 439103 w 800151"/>
                <a:gd name="connsiteY44" fmla="*/ 588645 h 685800"/>
                <a:gd name="connsiteX45" fmla="*/ 439103 w 800151"/>
                <a:gd name="connsiteY45" fmla="*/ 621983 h 685800"/>
                <a:gd name="connsiteX46" fmla="*/ 362903 w 800151"/>
                <a:gd name="connsiteY46" fmla="*/ 520065 h 685800"/>
                <a:gd name="connsiteX47" fmla="*/ 362903 w 800151"/>
                <a:gd name="connsiteY47" fmla="*/ 482918 h 685800"/>
                <a:gd name="connsiteX48" fmla="*/ 401003 w 800151"/>
                <a:gd name="connsiteY48" fmla="*/ 488633 h 685800"/>
                <a:gd name="connsiteX49" fmla="*/ 401003 w 800151"/>
                <a:gd name="connsiteY49" fmla="*/ 526733 h 685800"/>
                <a:gd name="connsiteX50" fmla="*/ 362903 w 800151"/>
                <a:gd name="connsiteY50" fmla="*/ 520065 h 685800"/>
                <a:gd name="connsiteX51" fmla="*/ 362903 w 800151"/>
                <a:gd name="connsiteY51" fmla="*/ 603885 h 685800"/>
                <a:gd name="connsiteX52" fmla="*/ 324803 w 800151"/>
                <a:gd name="connsiteY52" fmla="*/ 571500 h 685800"/>
                <a:gd name="connsiteX53" fmla="*/ 324803 w 800151"/>
                <a:gd name="connsiteY53" fmla="*/ 569595 h 685800"/>
                <a:gd name="connsiteX54" fmla="*/ 325755 w 800151"/>
                <a:gd name="connsiteY54" fmla="*/ 569595 h 685800"/>
                <a:gd name="connsiteX55" fmla="*/ 333375 w 800151"/>
                <a:gd name="connsiteY55" fmla="*/ 571500 h 685800"/>
                <a:gd name="connsiteX56" fmla="*/ 362903 w 800151"/>
                <a:gd name="connsiteY56" fmla="*/ 578168 h 685800"/>
                <a:gd name="connsiteX57" fmla="*/ 362903 w 800151"/>
                <a:gd name="connsiteY57" fmla="*/ 603885 h 685800"/>
                <a:gd name="connsiteX58" fmla="*/ 210503 w 800151"/>
                <a:gd name="connsiteY58" fmla="*/ 474345 h 685800"/>
                <a:gd name="connsiteX59" fmla="*/ 229553 w 800151"/>
                <a:gd name="connsiteY59" fmla="*/ 475298 h 685800"/>
                <a:gd name="connsiteX60" fmla="*/ 229553 w 800151"/>
                <a:gd name="connsiteY60" fmla="*/ 476250 h 685800"/>
                <a:gd name="connsiteX61" fmla="*/ 239078 w 800151"/>
                <a:gd name="connsiteY61" fmla="*/ 513398 h 685800"/>
                <a:gd name="connsiteX62" fmla="*/ 210503 w 800151"/>
                <a:gd name="connsiteY62" fmla="*/ 511492 h 685800"/>
                <a:gd name="connsiteX63" fmla="*/ 210503 w 800151"/>
                <a:gd name="connsiteY63" fmla="*/ 474345 h 685800"/>
                <a:gd name="connsiteX64" fmla="*/ 172403 w 800151"/>
                <a:gd name="connsiteY64" fmla="*/ 360045 h 685800"/>
                <a:gd name="connsiteX65" fmla="*/ 210503 w 800151"/>
                <a:gd name="connsiteY65" fmla="*/ 365760 h 685800"/>
                <a:gd name="connsiteX66" fmla="*/ 210503 w 800151"/>
                <a:gd name="connsiteY66" fmla="*/ 403860 h 685800"/>
                <a:gd name="connsiteX67" fmla="*/ 172403 w 800151"/>
                <a:gd name="connsiteY67" fmla="*/ 397193 h 685800"/>
                <a:gd name="connsiteX68" fmla="*/ 172403 w 800151"/>
                <a:gd name="connsiteY68" fmla="*/ 360045 h 685800"/>
                <a:gd name="connsiteX69" fmla="*/ 172403 w 800151"/>
                <a:gd name="connsiteY69" fmla="*/ 507683 h 685800"/>
                <a:gd name="connsiteX70" fmla="*/ 134303 w 800151"/>
                <a:gd name="connsiteY70" fmla="*/ 501015 h 685800"/>
                <a:gd name="connsiteX71" fmla="*/ 134303 w 800151"/>
                <a:gd name="connsiteY71" fmla="*/ 463868 h 685800"/>
                <a:gd name="connsiteX72" fmla="*/ 172403 w 800151"/>
                <a:gd name="connsiteY72" fmla="*/ 469583 h 685800"/>
                <a:gd name="connsiteX73" fmla="*/ 172403 w 800151"/>
                <a:gd name="connsiteY73" fmla="*/ 507683 h 685800"/>
                <a:gd name="connsiteX74" fmla="*/ 96203 w 800151"/>
                <a:gd name="connsiteY74" fmla="*/ 352425 h 685800"/>
                <a:gd name="connsiteX75" fmla="*/ 96203 w 800151"/>
                <a:gd name="connsiteY75" fmla="*/ 335280 h 685800"/>
                <a:gd name="connsiteX76" fmla="*/ 134303 w 800151"/>
                <a:gd name="connsiteY76" fmla="*/ 349568 h 685800"/>
                <a:gd name="connsiteX77" fmla="*/ 134303 w 800151"/>
                <a:gd name="connsiteY77" fmla="*/ 384810 h 685800"/>
                <a:gd name="connsiteX78" fmla="*/ 96203 w 800151"/>
                <a:gd name="connsiteY78" fmla="*/ 352425 h 685800"/>
                <a:gd name="connsiteX79" fmla="*/ 96203 w 800151"/>
                <a:gd name="connsiteY79" fmla="*/ 489585 h 685800"/>
                <a:gd name="connsiteX80" fmla="*/ 58103 w 800151"/>
                <a:gd name="connsiteY80" fmla="*/ 457200 h 685800"/>
                <a:gd name="connsiteX81" fmla="*/ 58103 w 800151"/>
                <a:gd name="connsiteY81" fmla="*/ 440055 h 685800"/>
                <a:gd name="connsiteX82" fmla="*/ 96203 w 800151"/>
                <a:gd name="connsiteY82" fmla="*/ 454343 h 685800"/>
                <a:gd name="connsiteX83" fmla="*/ 96203 w 800151"/>
                <a:gd name="connsiteY83" fmla="*/ 489585 h 685800"/>
                <a:gd name="connsiteX84" fmla="*/ 58103 w 800151"/>
                <a:gd name="connsiteY84" fmla="*/ 192405 h 685800"/>
                <a:gd name="connsiteX85" fmla="*/ 96203 w 800151"/>
                <a:gd name="connsiteY85" fmla="*/ 206693 h 685800"/>
                <a:gd name="connsiteX86" fmla="*/ 96203 w 800151"/>
                <a:gd name="connsiteY86" fmla="*/ 241935 h 685800"/>
                <a:gd name="connsiteX87" fmla="*/ 58103 w 800151"/>
                <a:gd name="connsiteY87" fmla="*/ 209550 h 685800"/>
                <a:gd name="connsiteX88" fmla="*/ 58103 w 800151"/>
                <a:gd name="connsiteY88" fmla="*/ 192405 h 685800"/>
                <a:gd name="connsiteX89" fmla="*/ 172403 w 800151"/>
                <a:gd name="connsiteY89" fmla="*/ 222885 h 685800"/>
                <a:gd name="connsiteX90" fmla="*/ 172403 w 800151"/>
                <a:gd name="connsiteY90" fmla="*/ 260985 h 685800"/>
                <a:gd name="connsiteX91" fmla="*/ 134303 w 800151"/>
                <a:gd name="connsiteY91" fmla="*/ 254318 h 685800"/>
                <a:gd name="connsiteX92" fmla="*/ 134303 w 800151"/>
                <a:gd name="connsiteY92" fmla="*/ 217170 h 685800"/>
                <a:gd name="connsiteX93" fmla="*/ 172403 w 800151"/>
                <a:gd name="connsiteY93" fmla="*/ 222885 h 685800"/>
                <a:gd name="connsiteX94" fmla="*/ 267653 w 800151"/>
                <a:gd name="connsiteY94" fmla="*/ 57150 h 685800"/>
                <a:gd name="connsiteX95" fmla="*/ 477203 w 800151"/>
                <a:gd name="connsiteY95" fmla="*/ 114300 h 685800"/>
                <a:gd name="connsiteX96" fmla="*/ 267653 w 800151"/>
                <a:gd name="connsiteY96" fmla="*/ 171450 h 685800"/>
                <a:gd name="connsiteX97" fmla="*/ 58103 w 800151"/>
                <a:gd name="connsiteY97" fmla="*/ 114300 h 685800"/>
                <a:gd name="connsiteX98" fmla="*/ 267653 w 800151"/>
                <a:gd name="connsiteY98" fmla="*/ 57150 h 685800"/>
                <a:gd name="connsiteX99" fmla="*/ 324803 w 800151"/>
                <a:gd name="connsiteY99" fmla="*/ 508635 h 685800"/>
                <a:gd name="connsiteX100" fmla="*/ 286703 w 800151"/>
                <a:gd name="connsiteY100" fmla="*/ 476250 h 685800"/>
                <a:gd name="connsiteX101" fmla="*/ 286703 w 800151"/>
                <a:gd name="connsiteY101" fmla="*/ 459105 h 685800"/>
                <a:gd name="connsiteX102" fmla="*/ 324803 w 800151"/>
                <a:gd name="connsiteY102" fmla="*/ 473393 h 685800"/>
                <a:gd name="connsiteX103" fmla="*/ 324803 w 800151"/>
                <a:gd name="connsiteY103" fmla="*/ 508635 h 685800"/>
                <a:gd name="connsiteX104" fmla="*/ 439103 w 800151"/>
                <a:gd name="connsiteY104" fmla="*/ 241935 h 685800"/>
                <a:gd name="connsiteX105" fmla="*/ 439103 w 800151"/>
                <a:gd name="connsiteY105" fmla="*/ 207645 h 685800"/>
                <a:gd name="connsiteX106" fmla="*/ 477203 w 800151"/>
                <a:gd name="connsiteY106" fmla="*/ 192405 h 685800"/>
                <a:gd name="connsiteX107" fmla="*/ 477203 w 800151"/>
                <a:gd name="connsiteY107" fmla="*/ 209550 h 685800"/>
                <a:gd name="connsiteX108" fmla="*/ 439103 w 800151"/>
                <a:gd name="connsiteY108" fmla="*/ 241935 h 685800"/>
                <a:gd name="connsiteX109" fmla="*/ 362903 w 800151"/>
                <a:gd name="connsiteY109" fmla="*/ 260033 h 685800"/>
                <a:gd name="connsiteX110" fmla="*/ 362903 w 800151"/>
                <a:gd name="connsiteY110" fmla="*/ 222885 h 685800"/>
                <a:gd name="connsiteX111" fmla="*/ 401003 w 800151"/>
                <a:gd name="connsiteY111" fmla="*/ 217170 h 685800"/>
                <a:gd name="connsiteX112" fmla="*/ 401003 w 800151"/>
                <a:gd name="connsiteY112" fmla="*/ 253365 h 685800"/>
                <a:gd name="connsiteX113" fmla="*/ 362903 w 800151"/>
                <a:gd name="connsiteY113" fmla="*/ 260033 h 685800"/>
                <a:gd name="connsiteX114" fmla="*/ 286703 w 800151"/>
                <a:gd name="connsiteY114" fmla="*/ 266700 h 685800"/>
                <a:gd name="connsiteX115" fmla="*/ 286703 w 800151"/>
                <a:gd name="connsiteY115" fmla="*/ 228600 h 685800"/>
                <a:gd name="connsiteX116" fmla="*/ 324803 w 800151"/>
                <a:gd name="connsiteY116" fmla="*/ 226695 h 685800"/>
                <a:gd name="connsiteX117" fmla="*/ 324803 w 800151"/>
                <a:gd name="connsiteY117" fmla="*/ 264795 h 685800"/>
                <a:gd name="connsiteX118" fmla="*/ 286703 w 800151"/>
                <a:gd name="connsiteY118" fmla="*/ 266700 h 685800"/>
                <a:gd name="connsiteX119" fmla="*/ 210503 w 800151"/>
                <a:gd name="connsiteY119" fmla="*/ 264795 h 685800"/>
                <a:gd name="connsiteX120" fmla="*/ 210503 w 800151"/>
                <a:gd name="connsiteY120" fmla="*/ 226695 h 685800"/>
                <a:gd name="connsiteX121" fmla="*/ 248603 w 800151"/>
                <a:gd name="connsiteY121" fmla="*/ 228600 h 685800"/>
                <a:gd name="connsiteX122" fmla="*/ 248603 w 800151"/>
                <a:gd name="connsiteY122" fmla="*/ 266700 h 685800"/>
                <a:gd name="connsiteX123" fmla="*/ 210503 w 800151"/>
                <a:gd name="connsiteY123" fmla="*/ 264795 h 685800"/>
                <a:gd name="connsiteX124" fmla="*/ 705803 w 800151"/>
                <a:gd name="connsiteY124" fmla="*/ 381000 h 685800"/>
                <a:gd name="connsiteX125" fmla="*/ 496253 w 800151"/>
                <a:gd name="connsiteY125" fmla="*/ 438150 h 685800"/>
                <a:gd name="connsiteX126" fmla="*/ 286703 w 800151"/>
                <a:gd name="connsiteY126" fmla="*/ 381000 h 685800"/>
                <a:gd name="connsiteX127" fmla="*/ 496253 w 800151"/>
                <a:gd name="connsiteY127" fmla="*/ 323850 h 685800"/>
                <a:gd name="connsiteX128" fmla="*/ 705803 w 800151"/>
                <a:gd name="connsiteY128" fmla="*/ 381000 h 685800"/>
                <a:gd name="connsiteX129" fmla="*/ 762953 w 800151"/>
                <a:gd name="connsiteY129" fmla="*/ 409575 h 685800"/>
                <a:gd name="connsiteX130" fmla="*/ 762953 w 800151"/>
                <a:gd name="connsiteY130" fmla="*/ 381000 h 685800"/>
                <a:gd name="connsiteX131" fmla="*/ 659130 w 800151"/>
                <a:gd name="connsiteY131" fmla="*/ 285750 h 685800"/>
                <a:gd name="connsiteX132" fmla="*/ 570548 w 800151"/>
                <a:gd name="connsiteY132" fmla="*/ 270510 h 685800"/>
                <a:gd name="connsiteX133" fmla="*/ 571500 w 800151"/>
                <a:gd name="connsiteY133" fmla="*/ 257175 h 685800"/>
                <a:gd name="connsiteX134" fmla="*/ 533400 w 800151"/>
                <a:gd name="connsiteY134" fmla="*/ 190500 h 685800"/>
                <a:gd name="connsiteX135" fmla="*/ 533400 w 800151"/>
                <a:gd name="connsiteY135" fmla="*/ 114300 h 685800"/>
                <a:gd name="connsiteX136" fmla="*/ 429578 w 800151"/>
                <a:gd name="connsiteY136" fmla="*/ 19050 h 685800"/>
                <a:gd name="connsiteX137" fmla="*/ 266700 w 800151"/>
                <a:gd name="connsiteY137" fmla="*/ 0 h 685800"/>
                <a:gd name="connsiteX138" fmla="*/ 0 w 800151"/>
                <a:gd name="connsiteY138" fmla="*/ 114300 h 685800"/>
                <a:gd name="connsiteX139" fmla="*/ 0 w 800151"/>
                <a:gd name="connsiteY139" fmla="*/ 209550 h 685800"/>
                <a:gd name="connsiteX140" fmla="*/ 38100 w 800151"/>
                <a:gd name="connsiteY140" fmla="*/ 276225 h 685800"/>
                <a:gd name="connsiteX141" fmla="*/ 38100 w 800151"/>
                <a:gd name="connsiteY141" fmla="*/ 294323 h 685800"/>
                <a:gd name="connsiteX142" fmla="*/ 0 w 800151"/>
                <a:gd name="connsiteY142" fmla="*/ 361950 h 685800"/>
                <a:gd name="connsiteX143" fmla="*/ 0 w 800151"/>
                <a:gd name="connsiteY143" fmla="*/ 457200 h 685800"/>
                <a:gd name="connsiteX144" fmla="*/ 103822 w 800151"/>
                <a:gd name="connsiteY144" fmla="*/ 552450 h 685800"/>
                <a:gd name="connsiteX145" fmla="*/ 266700 w 800151"/>
                <a:gd name="connsiteY145" fmla="*/ 571500 h 685800"/>
                <a:gd name="connsiteX146" fmla="*/ 370523 w 800151"/>
                <a:gd name="connsiteY146" fmla="*/ 666750 h 685800"/>
                <a:gd name="connsiteX147" fmla="*/ 533400 w 800151"/>
                <a:gd name="connsiteY147" fmla="*/ 685800 h 685800"/>
                <a:gd name="connsiteX148" fmla="*/ 800100 w 800151"/>
                <a:gd name="connsiteY148" fmla="*/ 571500 h 685800"/>
                <a:gd name="connsiteX149" fmla="*/ 800100 w 800151"/>
                <a:gd name="connsiteY149" fmla="*/ 476250 h 685800"/>
                <a:gd name="connsiteX150" fmla="*/ 762953 w 800151"/>
                <a:gd name="connsiteY150" fmla="*/ 4095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00151" h="685800">
                  <a:moveTo>
                    <a:pt x="743903" y="571500"/>
                  </a:moveTo>
                  <a:cubicBezTo>
                    <a:pt x="743903" y="583883"/>
                    <a:pt x="729615" y="595313"/>
                    <a:pt x="705803" y="603885"/>
                  </a:cubicBezTo>
                  <a:lnTo>
                    <a:pt x="705803" y="569595"/>
                  </a:lnTo>
                  <a:cubicBezTo>
                    <a:pt x="719138" y="565785"/>
                    <a:pt x="732473" y="560070"/>
                    <a:pt x="743903" y="554355"/>
                  </a:cubicBezTo>
                  <a:lnTo>
                    <a:pt x="743903" y="571500"/>
                  </a:lnTo>
                  <a:close/>
                  <a:moveTo>
                    <a:pt x="667703" y="508635"/>
                  </a:moveTo>
                  <a:lnTo>
                    <a:pt x="667703" y="474345"/>
                  </a:lnTo>
                  <a:cubicBezTo>
                    <a:pt x="681038" y="470535"/>
                    <a:pt x="694373" y="464820"/>
                    <a:pt x="705803" y="459105"/>
                  </a:cubicBezTo>
                  <a:lnTo>
                    <a:pt x="705803" y="476250"/>
                  </a:lnTo>
                  <a:cubicBezTo>
                    <a:pt x="705803" y="488633"/>
                    <a:pt x="691515" y="500063"/>
                    <a:pt x="667703" y="508635"/>
                  </a:cubicBezTo>
                  <a:close/>
                  <a:moveTo>
                    <a:pt x="667703" y="615315"/>
                  </a:moveTo>
                  <a:cubicBezTo>
                    <a:pt x="656273" y="618173"/>
                    <a:pt x="642938" y="620078"/>
                    <a:pt x="629603" y="621983"/>
                  </a:cubicBezTo>
                  <a:lnTo>
                    <a:pt x="629603" y="584835"/>
                  </a:lnTo>
                  <a:cubicBezTo>
                    <a:pt x="641985" y="582930"/>
                    <a:pt x="655320" y="581025"/>
                    <a:pt x="667703" y="579120"/>
                  </a:cubicBezTo>
                  <a:lnTo>
                    <a:pt x="667703" y="615315"/>
                  </a:lnTo>
                  <a:close/>
                  <a:moveTo>
                    <a:pt x="591503" y="489585"/>
                  </a:moveTo>
                  <a:cubicBezTo>
                    <a:pt x="603885" y="487680"/>
                    <a:pt x="617220" y="485775"/>
                    <a:pt x="629603" y="483870"/>
                  </a:cubicBezTo>
                  <a:lnTo>
                    <a:pt x="629603" y="520065"/>
                  </a:lnTo>
                  <a:cubicBezTo>
                    <a:pt x="618173" y="522923"/>
                    <a:pt x="604838" y="524828"/>
                    <a:pt x="591503" y="526733"/>
                  </a:cubicBezTo>
                  <a:lnTo>
                    <a:pt x="591503" y="489585"/>
                  </a:lnTo>
                  <a:close/>
                  <a:moveTo>
                    <a:pt x="591503" y="626745"/>
                  </a:moveTo>
                  <a:cubicBezTo>
                    <a:pt x="579120" y="627698"/>
                    <a:pt x="566738" y="628650"/>
                    <a:pt x="553403" y="628650"/>
                  </a:cubicBezTo>
                  <a:lnTo>
                    <a:pt x="553403" y="590550"/>
                  </a:lnTo>
                  <a:cubicBezTo>
                    <a:pt x="564833" y="590550"/>
                    <a:pt x="578168" y="589598"/>
                    <a:pt x="591503" y="588645"/>
                  </a:cubicBezTo>
                  <a:lnTo>
                    <a:pt x="591503" y="626745"/>
                  </a:lnTo>
                  <a:close/>
                  <a:moveTo>
                    <a:pt x="515303" y="533400"/>
                  </a:moveTo>
                  <a:lnTo>
                    <a:pt x="515303" y="495300"/>
                  </a:lnTo>
                  <a:cubicBezTo>
                    <a:pt x="526733" y="495300"/>
                    <a:pt x="540068" y="494348"/>
                    <a:pt x="553403" y="493395"/>
                  </a:cubicBezTo>
                  <a:lnTo>
                    <a:pt x="553403" y="531495"/>
                  </a:lnTo>
                  <a:cubicBezTo>
                    <a:pt x="541020" y="532448"/>
                    <a:pt x="528638" y="532448"/>
                    <a:pt x="515303" y="533400"/>
                  </a:cubicBezTo>
                  <a:close/>
                  <a:moveTo>
                    <a:pt x="515303" y="628650"/>
                  </a:moveTo>
                  <a:cubicBezTo>
                    <a:pt x="501968" y="628650"/>
                    <a:pt x="489585" y="627698"/>
                    <a:pt x="477203" y="626745"/>
                  </a:cubicBezTo>
                  <a:lnTo>
                    <a:pt x="477203" y="590550"/>
                  </a:lnTo>
                  <a:cubicBezTo>
                    <a:pt x="483870" y="590550"/>
                    <a:pt x="489585" y="590550"/>
                    <a:pt x="496253" y="590550"/>
                  </a:cubicBezTo>
                  <a:cubicBezTo>
                    <a:pt x="501968" y="590550"/>
                    <a:pt x="508635" y="590550"/>
                    <a:pt x="515303" y="590550"/>
                  </a:cubicBezTo>
                  <a:lnTo>
                    <a:pt x="515303" y="628650"/>
                  </a:lnTo>
                  <a:close/>
                  <a:moveTo>
                    <a:pt x="439103" y="493395"/>
                  </a:moveTo>
                  <a:cubicBezTo>
                    <a:pt x="451485" y="494348"/>
                    <a:pt x="463868" y="495300"/>
                    <a:pt x="477203" y="495300"/>
                  </a:cubicBezTo>
                  <a:lnTo>
                    <a:pt x="477203" y="533400"/>
                  </a:lnTo>
                  <a:cubicBezTo>
                    <a:pt x="463868" y="533400"/>
                    <a:pt x="451485" y="532448"/>
                    <a:pt x="439103" y="531495"/>
                  </a:cubicBezTo>
                  <a:lnTo>
                    <a:pt x="439103" y="493395"/>
                  </a:lnTo>
                  <a:close/>
                  <a:moveTo>
                    <a:pt x="439103" y="621983"/>
                  </a:moveTo>
                  <a:cubicBezTo>
                    <a:pt x="425768" y="620078"/>
                    <a:pt x="412433" y="618173"/>
                    <a:pt x="401003" y="615315"/>
                  </a:cubicBezTo>
                  <a:lnTo>
                    <a:pt x="401003" y="584835"/>
                  </a:lnTo>
                  <a:cubicBezTo>
                    <a:pt x="413385" y="586740"/>
                    <a:pt x="425768" y="587693"/>
                    <a:pt x="439103" y="588645"/>
                  </a:cubicBezTo>
                  <a:lnTo>
                    <a:pt x="439103" y="621983"/>
                  </a:lnTo>
                  <a:close/>
                  <a:moveTo>
                    <a:pt x="362903" y="520065"/>
                  </a:moveTo>
                  <a:lnTo>
                    <a:pt x="362903" y="482918"/>
                  </a:lnTo>
                  <a:cubicBezTo>
                    <a:pt x="375285" y="484823"/>
                    <a:pt x="387668" y="487680"/>
                    <a:pt x="401003" y="488633"/>
                  </a:cubicBezTo>
                  <a:lnTo>
                    <a:pt x="401003" y="526733"/>
                  </a:lnTo>
                  <a:cubicBezTo>
                    <a:pt x="387668" y="524828"/>
                    <a:pt x="374333" y="522923"/>
                    <a:pt x="362903" y="520065"/>
                  </a:cubicBezTo>
                  <a:close/>
                  <a:moveTo>
                    <a:pt x="362903" y="603885"/>
                  </a:moveTo>
                  <a:cubicBezTo>
                    <a:pt x="339090" y="594360"/>
                    <a:pt x="324803" y="582930"/>
                    <a:pt x="324803" y="571500"/>
                  </a:cubicBezTo>
                  <a:lnTo>
                    <a:pt x="324803" y="569595"/>
                  </a:lnTo>
                  <a:cubicBezTo>
                    <a:pt x="324803" y="569595"/>
                    <a:pt x="324803" y="569595"/>
                    <a:pt x="325755" y="569595"/>
                  </a:cubicBezTo>
                  <a:cubicBezTo>
                    <a:pt x="328613" y="570548"/>
                    <a:pt x="330518" y="571500"/>
                    <a:pt x="333375" y="571500"/>
                  </a:cubicBezTo>
                  <a:cubicBezTo>
                    <a:pt x="342900" y="574358"/>
                    <a:pt x="352425" y="576263"/>
                    <a:pt x="362903" y="578168"/>
                  </a:cubicBezTo>
                  <a:lnTo>
                    <a:pt x="362903" y="603885"/>
                  </a:lnTo>
                  <a:close/>
                  <a:moveTo>
                    <a:pt x="210503" y="474345"/>
                  </a:moveTo>
                  <a:cubicBezTo>
                    <a:pt x="217170" y="474345"/>
                    <a:pt x="222885" y="475298"/>
                    <a:pt x="229553" y="475298"/>
                  </a:cubicBezTo>
                  <a:lnTo>
                    <a:pt x="229553" y="476250"/>
                  </a:lnTo>
                  <a:cubicBezTo>
                    <a:pt x="229553" y="489585"/>
                    <a:pt x="232410" y="502920"/>
                    <a:pt x="239078" y="513398"/>
                  </a:cubicBezTo>
                  <a:cubicBezTo>
                    <a:pt x="229553" y="513398"/>
                    <a:pt x="220028" y="512445"/>
                    <a:pt x="210503" y="511492"/>
                  </a:cubicBezTo>
                  <a:lnTo>
                    <a:pt x="210503" y="474345"/>
                  </a:lnTo>
                  <a:close/>
                  <a:moveTo>
                    <a:pt x="172403" y="360045"/>
                  </a:moveTo>
                  <a:cubicBezTo>
                    <a:pt x="184785" y="361950"/>
                    <a:pt x="197168" y="364808"/>
                    <a:pt x="210503" y="365760"/>
                  </a:cubicBezTo>
                  <a:lnTo>
                    <a:pt x="210503" y="403860"/>
                  </a:lnTo>
                  <a:cubicBezTo>
                    <a:pt x="197168" y="401955"/>
                    <a:pt x="183833" y="400050"/>
                    <a:pt x="172403" y="397193"/>
                  </a:cubicBezTo>
                  <a:lnTo>
                    <a:pt x="172403" y="360045"/>
                  </a:lnTo>
                  <a:close/>
                  <a:moveTo>
                    <a:pt x="172403" y="507683"/>
                  </a:moveTo>
                  <a:cubicBezTo>
                    <a:pt x="159068" y="505778"/>
                    <a:pt x="145733" y="503873"/>
                    <a:pt x="134303" y="501015"/>
                  </a:cubicBezTo>
                  <a:lnTo>
                    <a:pt x="134303" y="463868"/>
                  </a:lnTo>
                  <a:cubicBezTo>
                    <a:pt x="146685" y="465773"/>
                    <a:pt x="159068" y="468630"/>
                    <a:pt x="172403" y="469583"/>
                  </a:cubicBezTo>
                  <a:lnTo>
                    <a:pt x="172403" y="507683"/>
                  </a:lnTo>
                  <a:close/>
                  <a:moveTo>
                    <a:pt x="96203" y="352425"/>
                  </a:moveTo>
                  <a:lnTo>
                    <a:pt x="96203" y="335280"/>
                  </a:lnTo>
                  <a:cubicBezTo>
                    <a:pt x="107633" y="340995"/>
                    <a:pt x="120015" y="345758"/>
                    <a:pt x="134303" y="349568"/>
                  </a:cubicBezTo>
                  <a:lnTo>
                    <a:pt x="134303" y="384810"/>
                  </a:lnTo>
                  <a:cubicBezTo>
                    <a:pt x="110490" y="376238"/>
                    <a:pt x="96203" y="364808"/>
                    <a:pt x="96203" y="352425"/>
                  </a:cubicBezTo>
                  <a:close/>
                  <a:moveTo>
                    <a:pt x="96203" y="489585"/>
                  </a:moveTo>
                  <a:cubicBezTo>
                    <a:pt x="72390" y="480060"/>
                    <a:pt x="58103" y="468630"/>
                    <a:pt x="58103" y="457200"/>
                  </a:cubicBezTo>
                  <a:lnTo>
                    <a:pt x="58103" y="440055"/>
                  </a:lnTo>
                  <a:cubicBezTo>
                    <a:pt x="69533" y="445770"/>
                    <a:pt x="81915" y="450533"/>
                    <a:pt x="96203" y="454343"/>
                  </a:cubicBezTo>
                  <a:lnTo>
                    <a:pt x="96203" y="489585"/>
                  </a:lnTo>
                  <a:close/>
                  <a:moveTo>
                    <a:pt x="58103" y="192405"/>
                  </a:moveTo>
                  <a:cubicBezTo>
                    <a:pt x="69533" y="198120"/>
                    <a:pt x="81915" y="202883"/>
                    <a:pt x="96203" y="206693"/>
                  </a:cubicBezTo>
                  <a:lnTo>
                    <a:pt x="96203" y="241935"/>
                  </a:lnTo>
                  <a:cubicBezTo>
                    <a:pt x="72390" y="232410"/>
                    <a:pt x="58103" y="220980"/>
                    <a:pt x="58103" y="209550"/>
                  </a:cubicBezTo>
                  <a:lnTo>
                    <a:pt x="58103" y="192405"/>
                  </a:lnTo>
                  <a:close/>
                  <a:moveTo>
                    <a:pt x="172403" y="222885"/>
                  </a:moveTo>
                  <a:lnTo>
                    <a:pt x="172403" y="260985"/>
                  </a:lnTo>
                  <a:cubicBezTo>
                    <a:pt x="159068" y="259080"/>
                    <a:pt x="145733" y="257175"/>
                    <a:pt x="134303" y="254318"/>
                  </a:cubicBezTo>
                  <a:lnTo>
                    <a:pt x="134303" y="217170"/>
                  </a:lnTo>
                  <a:cubicBezTo>
                    <a:pt x="146685" y="219075"/>
                    <a:pt x="159068" y="220980"/>
                    <a:pt x="172403" y="222885"/>
                  </a:cubicBezTo>
                  <a:close/>
                  <a:moveTo>
                    <a:pt x="267653" y="57150"/>
                  </a:moveTo>
                  <a:cubicBezTo>
                    <a:pt x="383858" y="57150"/>
                    <a:pt x="477203" y="82868"/>
                    <a:pt x="477203" y="114300"/>
                  </a:cubicBezTo>
                  <a:cubicBezTo>
                    <a:pt x="477203" y="145733"/>
                    <a:pt x="383858" y="171450"/>
                    <a:pt x="267653" y="171450"/>
                  </a:cubicBezTo>
                  <a:cubicBezTo>
                    <a:pt x="151447" y="171450"/>
                    <a:pt x="58103" y="145733"/>
                    <a:pt x="58103" y="114300"/>
                  </a:cubicBezTo>
                  <a:cubicBezTo>
                    <a:pt x="58103" y="82868"/>
                    <a:pt x="151447" y="57150"/>
                    <a:pt x="267653" y="57150"/>
                  </a:cubicBezTo>
                  <a:close/>
                  <a:moveTo>
                    <a:pt x="324803" y="508635"/>
                  </a:moveTo>
                  <a:cubicBezTo>
                    <a:pt x="300990" y="499110"/>
                    <a:pt x="286703" y="487680"/>
                    <a:pt x="286703" y="476250"/>
                  </a:cubicBezTo>
                  <a:lnTo>
                    <a:pt x="286703" y="459105"/>
                  </a:lnTo>
                  <a:cubicBezTo>
                    <a:pt x="298133" y="464820"/>
                    <a:pt x="310515" y="469583"/>
                    <a:pt x="324803" y="473393"/>
                  </a:cubicBezTo>
                  <a:lnTo>
                    <a:pt x="324803" y="508635"/>
                  </a:lnTo>
                  <a:close/>
                  <a:moveTo>
                    <a:pt x="439103" y="241935"/>
                  </a:moveTo>
                  <a:lnTo>
                    <a:pt x="439103" y="207645"/>
                  </a:lnTo>
                  <a:cubicBezTo>
                    <a:pt x="452438" y="203835"/>
                    <a:pt x="465773" y="198120"/>
                    <a:pt x="477203" y="192405"/>
                  </a:cubicBezTo>
                  <a:lnTo>
                    <a:pt x="477203" y="209550"/>
                  </a:lnTo>
                  <a:cubicBezTo>
                    <a:pt x="477203" y="221933"/>
                    <a:pt x="462915" y="233363"/>
                    <a:pt x="439103" y="241935"/>
                  </a:cubicBezTo>
                  <a:close/>
                  <a:moveTo>
                    <a:pt x="362903" y="260033"/>
                  </a:moveTo>
                  <a:lnTo>
                    <a:pt x="362903" y="222885"/>
                  </a:lnTo>
                  <a:cubicBezTo>
                    <a:pt x="375285" y="220980"/>
                    <a:pt x="388620" y="219075"/>
                    <a:pt x="401003" y="217170"/>
                  </a:cubicBezTo>
                  <a:lnTo>
                    <a:pt x="401003" y="253365"/>
                  </a:lnTo>
                  <a:cubicBezTo>
                    <a:pt x="389573" y="256223"/>
                    <a:pt x="376238" y="258127"/>
                    <a:pt x="362903" y="260033"/>
                  </a:cubicBezTo>
                  <a:close/>
                  <a:moveTo>
                    <a:pt x="286703" y="266700"/>
                  </a:moveTo>
                  <a:lnTo>
                    <a:pt x="286703" y="228600"/>
                  </a:lnTo>
                  <a:cubicBezTo>
                    <a:pt x="298133" y="228600"/>
                    <a:pt x="311468" y="227648"/>
                    <a:pt x="324803" y="226695"/>
                  </a:cubicBezTo>
                  <a:lnTo>
                    <a:pt x="324803" y="264795"/>
                  </a:lnTo>
                  <a:cubicBezTo>
                    <a:pt x="312420" y="265748"/>
                    <a:pt x="300038" y="265748"/>
                    <a:pt x="286703" y="266700"/>
                  </a:cubicBezTo>
                  <a:close/>
                  <a:moveTo>
                    <a:pt x="210503" y="264795"/>
                  </a:moveTo>
                  <a:lnTo>
                    <a:pt x="210503" y="226695"/>
                  </a:lnTo>
                  <a:cubicBezTo>
                    <a:pt x="222885" y="227648"/>
                    <a:pt x="235267" y="228600"/>
                    <a:pt x="248603" y="228600"/>
                  </a:cubicBezTo>
                  <a:lnTo>
                    <a:pt x="248603" y="266700"/>
                  </a:lnTo>
                  <a:cubicBezTo>
                    <a:pt x="235267" y="265748"/>
                    <a:pt x="222885" y="265748"/>
                    <a:pt x="210503" y="264795"/>
                  </a:cubicBezTo>
                  <a:close/>
                  <a:moveTo>
                    <a:pt x="705803" y="381000"/>
                  </a:moveTo>
                  <a:cubicBezTo>
                    <a:pt x="705803" y="412433"/>
                    <a:pt x="612458" y="438150"/>
                    <a:pt x="496253" y="438150"/>
                  </a:cubicBezTo>
                  <a:cubicBezTo>
                    <a:pt x="380048" y="438150"/>
                    <a:pt x="286703" y="412433"/>
                    <a:pt x="286703" y="381000"/>
                  </a:cubicBezTo>
                  <a:cubicBezTo>
                    <a:pt x="286703" y="349568"/>
                    <a:pt x="380048" y="323850"/>
                    <a:pt x="496253" y="323850"/>
                  </a:cubicBezTo>
                  <a:cubicBezTo>
                    <a:pt x="612458" y="323850"/>
                    <a:pt x="705803" y="349568"/>
                    <a:pt x="705803" y="381000"/>
                  </a:cubicBezTo>
                  <a:close/>
                  <a:moveTo>
                    <a:pt x="762953" y="409575"/>
                  </a:moveTo>
                  <a:lnTo>
                    <a:pt x="762953" y="381000"/>
                  </a:lnTo>
                  <a:cubicBezTo>
                    <a:pt x="762953" y="336233"/>
                    <a:pt x="727710" y="303848"/>
                    <a:pt x="659130" y="285750"/>
                  </a:cubicBezTo>
                  <a:cubicBezTo>
                    <a:pt x="633413" y="279083"/>
                    <a:pt x="603885" y="273368"/>
                    <a:pt x="570548" y="270510"/>
                  </a:cubicBezTo>
                  <a:cubicBezTo>
                    <a:pt x="571500" y="266700"/>
                    <a:pt x="571500" y="261938"/>
                    <a:pt x="571500" y="257175"/>
                  </a:cubicBezTo>
                  <a:cubicBezTo>
                    <a:pt x="571500" y="230505"/>
                    <a:pt x="559118" y="207645"/>
                    <a:pt x="533400" y="190500"/>
                  </a:cubicBezTo>
                  <a:lnTo>
                    <a:pt x="533400" y="114300"/>
                  </a:lnTo>
                  <a:cubicBezTo>
                    <a:pt x="533400" y="69532"/>
                    <a:pt x="498158" y="37147"/>
                    <a:pt x="429578" y="19050"/>
                  </a:cubicBezTo>
                  <a:cubicBezTo>
                    <a:pt x="384810" y="6667"/>
                    <a:pt x="327660" y="0"/>
                    <a:pt x="266700" y="0"/>
                  </a:cubicBezTo>
                  <a:cubicBezTo>
                    <a:pt x="186690" y="0"/>
                    <a:pt x="0" y="11430"/>
                    <a:pt x="0" y="114300"/>
                  </a:cubicBezTo>
                  <a:lnTo>
                    <a:pt x="0" y="209550"/>
                  </a:lnTo>
                  <a:cubicBezTo>
                    <a:pt x="0" y="236220"/>
                    <a:pt x="12382" y="259080"/>
                    <a:pt x="38100" y="276225"/>
                  </a:cubicBezTo>
                  <a:lnTo>
                    <a:pt x="38100" y="294323"/>
                  </a:lnTo>
                  <a:cubicBezTo>
                    <a:pt x="15240" y="310515"/>
                    <a:pt x="0" y="332423"/>
                    <a:pt x="0" y="361950"/>
                  </a:cubicBezTo>
                  <a:lnTo>
                    <a:pt x="0" y="457200"/>
                  </a:lnTo>
                  <a:cubicBezTo>
                    <a:pt x="0" y="501967"/>
                    <a:pt x="35243" y="534353"/>
                    <a:pt x="103822" y="552450"/>
                  </a:cubicBezTo>
                  <a:cubicBezTo>
                    <a:pt x="148590" y="564833"/>
                    <a:pt x="205740" y="571500"/>
                    <a:pt x="266700" y="571500"/>
                  </a:cubicBezTo>
                  <a:cubicBezTo>
                    <a:pt x="266700" y="616268"/>
                    <a:pt x="301943" y="648653"/>
                    <a:pt x="370523" y="666750"/>
                  </a:cubicBezTo>
                  <a:cubicBezTo>
                    <a:pt x="415290" y="679133"/>
                    <a:pt x="472440" y="685800"/>
                    <a:pt x="533400" y="685800"/>
                  </a:cubicBezTo>
                  <a:cubicBezTo>
                    <a:pt x="613410" y="685800"/>
                    <a:pt x="800100" y="674370"/>
                    <a:pt x="800100" y="571500"/>
                  </a:cubicBezTo>
                  <a:lnTo>
                    <a:pt x="800100" y="476250"/>
                  </a:lnTo>
                  <a:cubicBezTo>
                    <a:pt x="801053" y="449580"/>
                    <a:pt x="788670" y="426720"/>
                    <a:pt x="762953" y="409575"/>
                  </a:cubicBezTo>
                  <a:close/>
                </a:path>
              </a:pathLst>
            </a:custGeom>
            <a:solidFill>
              <a:srgbClr val="FFC000"/>
            </a:solidFill>
            <a:ln w="9525" cap="flat">
              <a:noFill/>
              <a:prstDash val="solid"/>
              <a:miter/>
            </a:ln>
          </p:spPr>
          <p:txBody>
            <a:bodyPr rtlCol="0" anchor="ctr"/>
            <a:lstStyle/>
            <a:p>
              <a:endParaRPr lang="en-GB" dirty="0"/>
            </a:p>
          </p:txBody>
        </p:sp>
        <p:sp>
          <p:nvSpPr>
            <p:cNvPr id="20" name="Freeform: Shape 19" descr="Coins with solid fill">
              <a:extLst>
                <a:ext uri="{FF2B5EF4-FFF2-40B4-BE49-F238E27FC236}">
                  <a16:creationId xmlns:a16="http://schemas.microsoft.com/office/drawing/2014/main" id="{785E3A97-2171-1725-E7CB-CBAF00B2425E}"/>
                </a:ext>
              </a:extLst>
            </p:cNvPr>
            <p:cNvSpPr>
              <a:spLocks noChangeAspect="1"/>
            </p:cNvSpPr>
            <p:nvPr/>
          </p:nvSpPr>
          <p:spPr>
            <a:xfrm>
              <a:off x="11102123" y="264526"/>
              <a:ext cx="395422" cy="107843"/>
            </a:xfrm>
            <a:custGeom>
              <a:avLst/>
              <a:gdLst>
                <a:gd name="connsiteX0" fmla="*/ 197711 w 395422"/>
                <a:gd name="connsiteY0" fmla="*/ 0 h 107843"/>
                <a:gd name="connsiteX1" fmla="*/ 395422 w 395422"/>
                <a:gd name="connsiteY1" fmla="*/ 53922 h 107843"/>
                <a:gd name="connsiteX2" fmla="*/ 197711 w 395422"/>
                <a:gd name="connsiteY2" fmla="*/ 107843 h 107843"/>
                <a:gd name="connsiteX3" fmla="*/ 0 w 395422"/>
                <a:gd name="connsiteY3" fmla="*/ 53922 h 107843"/>
                <a:gd name="connsiteX4" fmla="*/ 197711 w 395422"/>
                <a:gd name="connsiteY4" fmla="*/ 0 h 107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422" h="107843">
                  <a:moveTo>
                    <a:pt x="197711" y="0"/>
                  </a:moveTo>
                  <a:cubicBezTo>
                    <a:pt x="307351" y="0"/>
                    <a:pt x="395422" y="24265"/>
                    <a:pt x="395422" y="53922"/>
                  </a:cubicBezTo>
                  <a:cubicBezTo>
                    <a:pt x="395422" y="83579"/>
                    <a:pt x="307351" y="107843"/>
                    <a:pt x="197711" y="107843"/>
                  </a:cubicBezTo>
                  <a:cubicBezTo>
                    <a:pt x="88071" y="107843"/>
                    <a:pt x="0" y="83579"/>
                    <a:pt x="0" y="53922"/>
                  </a:cubicBezTo>
                  <a:cubicBezTo>
                    <a:pt x="0" y="24265"/>
                    <a:pt x="88071" y="0"/>
                    <a:pt x="197711"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1" name="Freeform: Shape 20" descr="Coins with solid fill">
              <a:extLst>
                <a:ext uri="{FF2B5EF4-FFF2-40B4-BE49-F238E27FC236}">
                  <a16:creationId xmlns:a16="http://schemas.microsoft.com/office/drawing/2014/main" id="{190AF26A-04C0-9991-DC62-7227ED8301C0}"/>
                </a:ext>
              </a:extLst>
            </p:cNvPr>
            <p:cNvSpPr>
              <a:spLocks noChangeAspect="1"/>
            </p:cNvSpPr>
            <p:nvPr/>
          </p:nvSpPr>
          <p:spPr>
            <a:xfrm>
              <a:off x="11102123" y="392140"/>
              <a:ext cx="35948" cy="46732"/>
            </a:xfrm>
            <a:custGeom>
              <a:avLst/>
              <a:gdLst>
                <a:gd name="connsiteX0" fmla="*/ 0 w 35948"/>
                <a:gd name="connsiteY0" fmla="*/ 0 h 46732"/>
                <a:gd name="connsiteX1" fmla="*/ 35948 w 35948"/>
                <a:gd name="connsiteY1" fmla="*/ 13481 h 46732"/>
                <a:gd name="connsiteX2" fmla="*/ 35948 w 35948"/>
                <a:gd name="connsiteY2" fmla="*/ 46732 h 46732"/>
                <a:gd name="connsiteX3" fmla="*/ 0 w 35948"/>
                <a:gd name="connsiteY3" fmla="*/ 16176 h 46732"/>
                <a:gd name="connsiteX4" fmla="*/ 0 w 35948"/>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6732">
                  <a:moveTo>
                    <a:pt x="0" y="0"/>
                  </a:moveTo>
                  <a:cubicBezTo>
                    <a:pt x="10785" y="5392"/>
                    <a:pt x="22467" y="9886"/>
                    <a:pt x="35948" y="13481"/>
                  </a:cubicBezTo>
                  <a:lnTo>
                    <a:pt x="35948" y="46732"/>
                  </a:lnTo>
                  <a:cubicBezTo>
                    <a:pt x="13480" y="37745"/>
                    <a:pt x="0" y="26961"/>
                    <a:pt x="0" y="16176"/>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2" name="Freeform: Shape 21" descr="Coins with solid fill">
              <a:extLst>
                <a:ext uri="{FF2B5EF4-FFF2-40B4-BE49-F238E27FC236}">
                  <a16:creationId xmlns:a16="http://schemas.microsoft.com/office/drawing/2014/main" id="{394F3523-2849-56A6-F08C-6BBEBAEB7AE4}"/>
                </a:ext>
              </a:extLst>
            </p:cNvPr>
            <p:cNvSpPr>
              <a:spLocks noChangeAspect="1"/>
            </p:cNvSpPr>
            <p:nvPr/>
          </p:nvSpPr>
          <p:spPr>
            <a:xfrm>
              <a:off x="11461599" y="392140"/>
              <a:ext cx="35947" cy="46732"/>
            </a:xfrm>
            <a:custGeom>
              <a:avLst/>
              <a:gdLst>
                <a:gd name="connsiteX0" fmla="*/ 35947 w 35947"/>
                <a:gd name="connsiteY0" fmla="*/ 0 h 46732"/>
                <a:gd name="connsiteX1" fmla="*/ 35947 w 35947"/>
                <a:gd name="connsiteY1" fmla="*/ 16176 h 46732"/>
                <a:gd name="connsiteX2" fmla="*/ 0 w 35947"/>
                <a:gd name="connsiteY2" fmla="*/ 46732 h 46732"/>
                <a:gd name="connsiteX3" fmla="*/ 0 w 35947"/>
                <a:gd name="connsiteY3" fmla="*/ 14379 h 46732"/>
                <a:gd name="connsiteX4" fmla="*/ 35947 w 35947"/>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6732">
                  <a:moveTo>
                    <a:pt x="35947" y="0"/>
                  </a:moveTo>
                  <a:lnTo>
                    <a:pt x="35947" y="16176"/>
                  </a:lnTo>
                  <a:cubicBezTo>
                    <a:pt x="35947" y="27860"/>
                    <a:pt x="22466" y="38644"/>
                    <a:pt x="0" y="46732"/>
                  </a:cubicBezTo>
                  <a:lnTo>
                    <a:pt x="0" y="14379"/>
                  </a:lnTo>
                  <a:cubicBezTo>
                    <a:pt x="12581" y="10784"/>
                    <a:pt x="25163" y="5392"/>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3" name="Freeform: Shape 22" descr="Coins with solid fill">
              <a:extLst>
                <a:ext uri="{FF2B5EF4-FFF2-40B4-BE49-F238E27FC236}">
                  <a16:creationId xmlns:a16="http://schemas.microsoft.com/office/drawing/2014/main" id="{C53AE221-BDD9-C295-9F39-90440ABA9948}"/>
                </a:ext>
              </a:extLst>
            </p:cNvPr>
            <p:cNvSpPr>
              <a:spLocks noChangeAspect="1"/>
            </p:cNvSpPr>
            <p:nvPr/>
          </p:nvSpPr>
          <p:spPr>
            <a:xfrm>
              <a:off x="11174018" y="415506"/>
              <a:ext cx="35948" cy="41339"/>
            </a:xfrm>
            <a:custGeom>
              <a:avLst/>
              <a:gdLst>
                <a:gd name="connsiteX0" fmla="*/ 0 w 35948"/>
                <a:gd name="connsiteY0" fmla="*/ 0 h 41339"/>
                <a:gd name="connsiteX1" fmla="*/ 35948 w 35948"/>
                <a:gd name="connsiteY1" fmla="*/ 5392 h 41339"/>
                <a:gd name="connsiteX2" fmla="*/ 35948 w 35948"/>
                <a:gd name="connsiteY2" fmla="*/ 41339 h 41339"/>
                <a:gd name="connsiteX3" fmla="*/ 0 w 35948"/>
                <a:gd name="connsiteY3" fmla="*/ 35049 h 41339"/>
                <a:gd name="connsiteX4" fmla="*/ 0 w 35948"/>
                <a:gd name="connsiteY4" fmla="*/ 0 h 41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1339">
                  <a:moveTo>
                    <a:pt x="0" y="0"/>
                  </a:moveTo>
                  <a:cubicBezTo>
                    <a:pt x="11683" y="1797"/>
                    <a:pt x="23366" y="3595"/>
                    <a:pt x="35948" y="5392"/>
                  </a:cubicBezTo>
                  <a:lnTo>
                    <a:pt x="35948" y="41339"/>
                  </a:lnTo>
                  <a:cubicBezTo>
                    <a:pt x="23366" y="39542"/>
                    <a:pt x="10784" y="37745"/>
                    <a:pt x="0" y="35049"/>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4" name="Freeform: Shape 23" descr="Coins with solid fill">
              <a:extLst>
                <a:ext uri="{FF2B5EF4-FFF2-40B4-BE49-F238E27FC236}">
                  <a16:creationId xmlns:a16="http://schemas.microsoft.com/office/drawing/2014/main" id="{552B4646-CF22-6FBA-1C7C-366843D2054F}"/>
                </a:ext>
              </a:extLst>
            </p:cNvPr>
            <p:cNvSpPr>
              <a:spLocks noChangeAspect="1"/>
            </p:cNvSpPr>
            <p:nvPr/>
          </p:nvSpPr>
          <p:spPr>
            <a:xfrm>
              <a:off x="11389704" y="415506"/>
              <a:ext cx="35947" cy="40441"/>
            </a:xfrm>
            <a:custGeom>
              <a:avLst/>
              <a:gdLst>
                <a:gd name="connsiteX0" fmla="*/ 35947 w 35947"/>
                <a:gd name="connsiteY0" fmla="*/ 0 h 40441"/>
                <a:gd name="connsiteX1" fmla="*/ 35947 w 35947"/>
                <a:gd name="connsiteY1" fmla="*/ 34150 h 40441"/>
                <a:gd name="connsiteX2" fmla="*/ 0 w 35947"/>
                <a:gd name="connsiteY2" fmla="*/ 40441 h 40441"/>
                <a:gd name="connsiteX3" fmla="*/ 0 w 35947"/>
                <a:gd name="connsiteY3" fmla="*/ 5392 h 40441"/>
                <a:gd name="connsiteX4" fmla="*/ 35947 w 35947"/>
                <a:gd name="connsiteY4" fmla="*/ 0 h 4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0441">
                  <a:moveTo>
                    <a:pt x="35947" y="0"/>
                  </a:moveTo>
                  <a:lnTo>
                    <a:pt x="35947" y="34150"/>
                  </a:lnTo>
                  <a:cubicBezTo>
                    <a:pt x="25163" y="36846"/>
                    <a:pt x="12581" y="38643"/>
                    <a:pt x="0" y="40441"/>
                  </a:cubicBezTo>
                  <a:lnTo>
                    <a:pt x="0" y="5392"/>
                  </a:lnTo>
                  <a:cubicBezTo>
                    <a:pt x="11682" y="3595"/>
                    <a:pt x="24264" y="1797"/>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5" name="Freeform: Shape 24" descr="Coins with solid fill">
              <a:extLst>
                <a:ext uri="{FF2B5EF4-FFF2-40B4-BE49-F238E27FC236}">
                  <a16:creationId xmlns:a16="http://schemas.microsoft.com/office/drawing/2014/main" id="{BB5C40DF-A91B-22A5-6890-E8C179DC6730}"/>
                </a:ext>
              </a:extLst>
            </p:cNvPr>
            <p:cNvSpPr>
              <a:spLocks noChangeAspect="1"/>
            </p:cNvSpPr>
            <p:nvPr/>
          </p:nvSpPr>
          <p:spPr>
            <a:xfrm>
              <a:off x="11245914" y="424493"/>
              <a:ext cx="35947" cy="37745"/>
            </a:xfrm>
            <a:custGeom>
              <a:avLst/>
              <a:gdLst>
                <a:gd name="connsiteX0" fmla="*/ 0 w 35947"/>
                <a:gd name="connsiteY0" fmla="*/ 0 h 37745"/>
                <a:gd name="connsiteX1" fmla="*/ 35947 w 35947"/>
                <a:gd name="connsiteY1" fmla="*/ 1797 h 37745"/>
                <a:gd name="connsiteX2" fmla="*/ 35947 w 35947"/>
                <a:gd name="connsiteY2" fmla="*/ 37745 h 37745"/>
                <a:gd name="connsiteX3" fmla="*/ 0 w 35947"/>
                <a:gd name="connsiteY3" fmla="*/ 35947 h 37745"/>
                <a:gd name="connsiteX4" fmla="*/ 0 w 35947"/>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37745">
                  <a:moveTo>
                    <a:pt x="0" y="0"/>
                  </a:moveTo>
                  <a:cubicBezTo>
                    <a:pt x="11682" y="899"/>
                    <a:pt x="23365" y="1797"/>
                    <a:pt x="35947" y="1797"/>
                  </a:cubicBezTo>
                  <a:lnTo>
                    <a:pt x="35947" y="37745"/>
                  </a:lnTo>
                  <a:cubicBezTo>
                    <a:pt x="23365" y="36846"/>
                    <a:pt x="11682" y="36846"/>
                    <a:pt x="0" y="35947"/>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6" name="Freeform: Shape 25" descr="Coins with solid fill">
              <a:extLst>
                <a:ext uri="{FF2B5EF4-FFF2-40B4-BE49-F238E27FC236}">
                  <a16:creationId xmlns:a16="http://schemas.microsoft.com/office/drawing/2014/main" id="{C1EF977E-9EE8-003B-E0DF-B48260E46F3B}"/>
                </a:ext>
              </a:extLst>
            </p:cNvPr>
            <p:cNvSpPr>
              <a:spLocks noChangeAspect="1"/>
            </p:cNvSpPr>
            <p:nvPr/>
          </p:nvSpPr>
          <p:spPr>
            <a:xfrm>
              <a:off x="11317809" y="424493"/>
              <a:ext cx="35947" cy="37745"/>
            </a:xfrm>
            <a:custGeom>
              <a:avLst/>
              <a:gdLst>
                <a:gd name="connsiteX0" fmla="*/ 35947 w 35947"/>
                <a:gd name="connsiteY0" fmla="*/ 0 h 37745"/>
                <a:gd name="connsiteX1" fmla="*/ 35947 w 35947"/>
                <a:gd name="connsiteY1" fmla="*/ 35947 h 37745"/>
                <a:gd name="connsiteX2" fmla="*/ 0 w 35947"/>
                <a:gd name="connsiteY2" fmla="*/ 37745 h 37745"/>
                <a:gd name="connsiteX3" fmla="*/ 0 w 35947"/>
                <a:gd name="connsiteY3" fmla="*/ 1797 h 37745"/>
                <a:gd name="connsiteX4" fmla="*/ 35947 w 35947"/>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37745">
                  <a:moveTo>
                    <a:pt x="35947" y="0"/>
                  </a:moveTo>
                  <a:lnTo>
                    <a:pt x="35947" y="35947"/>
                  </a:lnTo>
                  <a:cubicBezTo>
                    <a:pt x="24264" y="36846"/>
                    <a:pt x="12581" y="36846"/>
                    <a:pt x="0" y="37745"/>
                  </a:cubicBezTo>
                  <a:lnTo>
                    <a:pt x="0" y="1797"/>
                  </a:lnTo>
                  <a:cubicBezTo>
                    <a:pt x="10784" y="1797"/>
                    <a:pt x="23366" y="899"/>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7" name="Freeform: Shape 26" descr="Coins with solid fill">
              <a:extLst>
                <a:ext uri="{FF2B5EF4-FFF2-40B4-BE49-F238E27FC236}">
                  <a16:creationId xmlns:a16="http://schemas.microsoft.com/office/drawing/2014/main" id="{C64EDE4C-C3E4-E9CB-06BC-A021E5406D68}"/>
                </a:ext>
              </a:extLst>
            </p:cNvPr>
            <p:cNvSpPr>
              <a:spLocks noChangeAspect="1"/>
            </p:cNvSpPr>
            <p:nvPr/>
          </p:nvSpPr>
          <p:spPr>
            <a:xfrm>
              <a:off x="11317808" y="516159"/>
              <a:ext cx="395422" cy="107842"/>
            </a:xfrm>
            <a:custGeom>
              <a:avLst/>
              <a:gdLst>
                <a:gd name="connsiteX0" fmla="*/ 197711 w 395422"/>
                <a:gd name="connsiteY0" fmla="*/ 0 h 107842"/>
                <a:gd name="connsiteX1" fmla="*/ 395422 w 395422"/>
                <a:gd name="connsiteY1" fmla="*/ 53921 h 107842"/>
                <a:gd name="connsiteX2" fmla="*/ 197711 w 395422"/>
                <a:gd name="connsiteY2" fmla="*/ 107842 h 107842"/>
                <a:gd name="connsiteX3" fmla="*/ 0 w 395422"/>
                <a:gd name="connsiteY3" fmla="*/ 53921 h 107842"/>
                <a:gd name="connsiteX4" fmla="*/ 197711 w 395422"/>
                <a:gd name="connsiteY4" fmla="*/ 0 h 107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422" h="107842">
                  <a:moveTo>
                    <a:pt x="197711" y="0"/>
                  </a:moveTo>
                  <a:cubicBezTo>
                    <a:pt x="307350" y="0"/>
                    <a:pt x="395422" y="24265"/>
                    <a:pt x="395422" y="53921"/>
                  </a:cubicBezTo>
                  <a:cubicBezTo>
                    <a:pt x="395422" y="83578"/>
                    <a:pt x="307350" y="107842"/>
                    <a:pt x="197711" y="107842"/>
                  </a:cubicBezTo>
                  <a:cubicBezTo>
                    <a:pt x="88071" y="107842"/>
                    <a:pt x="0" y="83578"/>
                    <a:pt x="0" y="53921"/>
                  </a:cubicBezTo>
                  <a:cubicBezTo>
                    <a:pt x="0" y="24265"/>
                    <a:pt x="88071" y="0"/>
                    <a:pt x="197711"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8" name="Freeform: Shape 27" descr="Coins with solid fill">
              <a:extLst>
                <a:ext uri="{FF2B5EF4-FFF2-40B4-BE49-F238E27FC236}">
                  <a16:creationId xmlns:a16="http://schemas.microsoft.com/office/drawing/2014/main" id="{ADDBC7F7-BCDF-8B39-C5D8-75DA6E6B2BE4}"/>
                </a:ext>
              </a:extLst>
            </p:cNvPr>
            <p:cNvSpPr>
              <a:spLocks noChangeAspect="1"/>
            </p:cNvSpPr>
            <p:nvPr/>
          </p:nvSpPr>
          <p:spPr>
            <a:xfrm>
              <a:off x="11138072" y="526943"/>
              <a:ext cx="35947" cy="46732"/>
            </a:xfrm>
            <a:custGeom>
              <a:avLst/>
              <a:gdLst>
                <a:gd name="connsiteX0" fmla="*/ 0 w 35947"/>
                <a:gd name="connsiteY0" fmla="*/ 0 h 46732"/>
                <a:gd name="connsiteX1" fmla="*/ 35947 w 35947"/>
                <a:gd name="connsiteY1" fmla="*/ 13481 h 46732"/>
                <a:gd name="connsiteX2" fmla="*/ 35947 w 35947"/>
                <a:gd name="connsiteY2" fmla="*/ 46732 h 46732"/>
                <a:gd name="connsiteX3" fmla="*/ 0 w 35947"/>
                <a:gd name="connsiteY3" fmla="*/ 16176 h 46732"/>
                <a:gd name="connsiteX4" fmla="*/ 0 w 35947"/>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6732">
                  <a:moveTo>
                    <a:pt x="0" y="0"/>
                  </a:moveTo>
                  <a:cubicBezTo>
                    <a:pt x="10784" y="5392"/>
                    <a:pt x="22466" y="9886"/>
                    <a:pt x="35947" y="13481"/>
                  </a:cubicBezTo>
                  <a:lnTo>
                    <a:pt x="35947" y="46732"/>
                  </a:lnTo>
                  <a:cubicBezTo>
                    <a:pt x="13480" y="38644"/>
                    <a:pt x="0" y="27860"/>
                    <a:pt x="0" y="16176"/>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9" name="Freeform: Shape 28" descr="Coins with solid fill">
              <a:extLst>
                <a:ext uri="{FF2B5EF4-FFF2-40B4-BE49-F238E27FC236}">
                  <a16:creationId xmlns:a16="http://schemas.microsoft.com/office/drawing/2014/main" id="{4DCBCB20-AD99-6D5F-AD89-79646127E7C1}"/>
                </a:ext>
              </a:extLst>
            </p:cNvPr>
            <p:cNvSpPr>
              <a:spLocks noChangeAspect="1"/>
            </p:cNvSpPr>
            <p:nvPr/>
          </p:nvSpPr>
          <p:spPr>
            <a:xfrm>
              <a:off x="11209967" y="550309"/>
              <a:ext cx="35947" cy="41340"/>
            </a:xfrm>
            <a:custGeom>
              <a:avLst/>
              <a:gdLst>
                <a:gd name="connsiteX0" fmla="*/ 0 w 35947"/>
                <a:gd name="connsiteY0" fmla="*/ 0 h 41340"/>
                <a:gd name="connsiteX1" fmla="*/ 35947 w 35947"/>
                <a:gd name="connsiteY1" fmla="*/ 5392 h 41340"/>
                <a:gd name="connsiteX2" fmla="*/ 35947 w 35947"/>
                <a:gd name="connsiteY2" fmla="*/ 41340 h 41340"/>
                <a:gd name="connsiteX3" fmla="*/ 0 w 35947"/>
                <a:gd name="connsiteY3" fmla="*/ 35049 h 41340"/>
                <a:gd name="connsiteX4" fmla="*/ 0 w 35947"/>
                <a:gd name="connsiteY4" fmla="*/ 0 h 41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1340">
                  <a:moveTo>
                    <a:pt x="0" y="0"/>
                  </a:moveTo>
                  <a:cubicBezTo>
                    <a:pt x="11682" y="1797"/>
                    <a:pt x="23365" y="4494"/>
                    <a:pt x="35947" y="5392"/>
                  </a:cubicBezTo>
                  <a:lnTo>
                    <a:pt x="35947" y="41340"/>
                  </a:lnTo>
                  <a:cubicBezTo>
                    <a:pt x="23365" y="39542"/>
                    <a:pt x="10784" y="37745"/>
                    <a:pt x="0" y="35049"/>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0" name="Freeform: Shape 29" descr="Coins with solid fill">
              <a:extLst>
                <a:ext uri="{FF2B5EF4-FFF2-40B4-BE49-F238E27FC236}">
                  <a16:creationId xmlns:a16="http://schemas.microsoft.com/office/drawing/2014/main" id="{454D7D87-0842-F385-E357-DBC7090300B8}"/>
                </a:ext>
              </a:extLst>
            </p:cNvPr>
            <p:cNvSpPr>
              <a:spLocks noChangeAspect="1"/>
            </p:cNvSpPr>
            <p:nvPr/>
          </p:nvSpPr>
          <p:spPr>
            <a:xfrm>
              <a:off x="11102123" y="625799"/>
              <a:ext cx="35948" cy="46731"/>
            </a:xfrm>
            <a:custGeom>
              <a:avLst/>
              <a:gdLst>
                <a:gd name="connsiteX0" fmla="*/ 0 w 35948"/>
                <a:gd name="connsiteY0" fmla="*/ 0 h 46731"/>
                <a:gd name="connsiteX1" fmla="*/ 35948 w 35948"/>
                <a:gd name="connsiteY1" fmla="*/ 13480 h 46731"/>
                <a:gd name="connsiteX2" fmla="*/ 35948 w 35948"/>
                <a:gd name="connsiteY2" fmla="*/ 46731 h 46731"/>
                <a:gd name="connsiteX3" fmla="*/ 0 w 35948"/>
                <a:gd name="connsiteY3" fmla="*/ 16176 h 46731"/>
                <a:gd name="connsiteX4" fmla="*/ 0 w 35948"/>
                <a:gd name="connsiteY4" fmla="*/ 0 h 46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6731">
                  <a:moveTo>
                    <a:pt x="0" y="0"/>
                  </a:moveTo>
                  <a:cubicBezTo>
                    <a:pt x="10785" y="5392"/>
                    <a:pt x="22467" y="9886"/>
                    <a:pt x="35948" y="13480"/>
                  </a:cubicBezTo>
                  <a:lnTo>
                    <a:pt x="35948" y="46731"/>
                  </a:lnTo>
                  <a:cubicBezTo>
                    <a:pt x="13480" y="37745"/>
                    <a:pt x="0" y="26960"/>
                    <a:pt x="0" y="16176"/>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1" name="Freeform: Shape 30" descr="Coins with solid fill">
              <a:extLst>
                <a:ext uri="{FF2B5EF4-FFF2-40B4-BE49-F238E27FC236}">
                  <a16:creationId xmlns:a16="http://schemas.microsoft.com/office/drawing/2014/main" id="{BC90C7B8-2DA5-53BC-DBCD-4C96DA500FBF}"/>
                </a:ext>
              </a:extLst>
            </p:cNvPr>
            <p:cNvSpPr>
              <a:spLocks noChangeAspect="1"/>
            </p:cNvSpPr>
            <p:nvPr/>
          </p:nvSpPr>
          <p:spPr>
            <a:xfrm>
              <a:off x="11317809" y="643772"/>
              <a:ext cx="35947" cy="46732"/>
            </a:xfrm>
            <a:custGeom>
              <a:avLst/>
              <a:gdLst>
                <a:gd name="connsiteX0" fmla="*/ 0 w 35947"/>
                <a:gd name="connsiteY0" fmla="*/ 0 h 46732"/>
                <a:gd name="connsiteX1" fmla="*/ 35947 w 35947"/>
                <a:gd name="connsiteY1" fmla="*/ 13481 h 46732"/>
                <a:gd name="connsiteX2" fmla="*/ 35947 w 35947"/>
                <a:gd name="connsiteY2" fmla="*/ 46732 h 46732"/>
                <a:gd name="connsiteX3" fmla="*/ 0 w 35947"/>
                <a:gd name="connsiteY3" fmla="*/ 16177 h 46732"/>
                <a:gd name="connsiteX4" fmla="*/ 0 w 35947"/>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6732">
                  <a:moveTo>
                    <a:pt x="0" y="0"/>
                  </a:moveTo>
                  <a:cubicBezTo>
                    <a:pt x="10784" y="5393"/>
                    <a:pt x="22466" y="9886"/>
                    <a:pt x="35947" y="13481"/>
                  </a:cubicBezTo>
                  <a:lnTo>
                    <a:pt x="35947" y="46732"/>
                  </a:lnTo>
                  <a:cubicBezTo>
                    <a:pt x="13480" y="37745"/>
                    <a:pt x="0" y="26961"/>
                    <a:pt x="0" y="16177"/>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2" name="Freeform: Shape 31" descr="Coins with solid fill">
              <a:extLst>
                <a:ext uri="{FF2B5EF4-FFF2-40B4-BE49-F238E27FC236}">
                  <a16:creationId xmlns:a16="http://schemas.microsoft.com/office/drawing/2014/main" id="{1B430DEE-DEBC-6755-866F-1BCDB1948749}"/>
                </a:ext>
              </a:extLst>
            </p:cNvPr>
            <p:cNvSpPr>
              <a:spLocks noChangeAspect="1"/>
            </p:cNvSpPr>
            <p:nvPr/>
          </p:nvSpPr>
          <p:spPr>
            <a:xfrm>
              <a:off x="11677282" y="643772"/>
              <a:ext cx="35948" cy="46732"/>
            </a:xfrm>
            <a:custGeom>
              <a:avLst/>
              <a:gdLst>
                <a:gd name="connsiteX0" fmla="*/ 35948 w 35948"/>
                <a:gd name="connsiteY0" fmla="*/ 0 h 46732"/>
                <a:gd name="connsiteX1" fmla="*/ 35948 w 35948"/>
                <a:gd name="connsiteY1" fmla="*/ 16177 h 46732"/>
                <a:gd name="connsiteX2" fmla="*/ 0 w 35948"/>
                <a:gd name="connsiteY2" fmla="*/ 46732 h 46732"/>
                <a:gd name="connsiteX3" fmla="*/ 0 w 35948"/>
                <a:gd name="connsiteY3" fmla="*/ 14379 h 46732"/>
                <a:gd name="connsiteX4" fmla="*/ 35948 w 35948"/>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6732">
                  <a:moveTo>
                    <a:pt x="35948" y="0"/>
                  </a:moveTo>
                  <a:lnTo>
                    <a:pt x="35948" y="16177"/>
                  </a:lnTo>
                  <a:cubicBezTo>
                    <a:pt x="35948" y="27860"/>
                    <a:pt x="22467" y="38644"/>
                    <a:pt x="0" y="46732"/>
                  </a:cubicBezTo>
                  <a:lnTo>
                    <a:pt x="0" y="14379"/>
                  </a:lnTo>
                  <a:cubicBezTo>
                    <a:pt x="12582" y="10785"/>
                    <a:pt x="25163" y="5393"/>
                    <a:pt x="35948"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3" name="Freeform: Shape 32" descr="Coins with solid fill">
              <a:extLst>
                <a:ext uri="{FF2B5EF4-FFF2-40B4-BE49-F238E27FC236}">
                  <a16:creationId xmlns:a16="http://schemas.microsoft.com/office/drawing/2014/main" id="{E150C472-9CCD-DAD1-DDE7-A23A37D0A3B5}"/>
                </a:ext>
              </a:extLst>
            </p:cNvPr>
            <p:cNvSpPr>
              <a:spLocks noChangeAspect="1"/>
            </p:cNvSpPr>
            <p:nvPr/>
          </p:nvSpPr>
          <p:spPr>
            <a:xfrm>
              <a:off x="11174018" y="648266"/>
              <a:ext cx="35948" cy="41340"/>
            </a:xfrm>
            <a:custGeom>
              <a:avLst/>
              <a:gdLst>
                <a:gd name="connsiteX0" fmla="*/ 0 w 35948"/>
                <a:gd name="connsiteY0" fmla="*/ 0 h 41340"/>
                <a:gd name="connsiteX1" fmla="*/ 35948 w 35948"/>
                <a:gd name="connsiteY1" fmla="*/ 5392 h 41340"/>
                <a:gd name="connsiteX2" fmla="*/ 35948 w 35948"/>
                <a:gd name="connsiteY2" fmla="*/ 41340 h 41340"/>
                <a:gd name="connsiteX3" fmla="*/ 0 w 35948"/>
                <a:gd name="connsiteY3" fmla="*/ 35049 h 41340"/>
                <a:gd name="connsiteX4" fmla="*/ 0 w 35948"/>
                <a:gd name="connsiteY4" fmla="*/ 0 h 41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1340">
                  <a:moveTo>
                    <a:pt x="0" y="0"/>
                  </a:moveTo>
                  <a:cubicBezTo>
                    <a:pt x="11683" y="1798"/>
                    <a:pt x="23366" y="4493"/>
                    <a:pt x="35948" y="5392"/>
                  </a:cubicBezTo>
                  <a:lnTo>
                    <a:pt x="35948" y="41340"/>
                  </a:lnTo>
                  <a:cubicBezTo>
                    <a:pt x="23366" y="39543"/>
                    <a:pt x="10784" y="37745"/>
                    <a:pt x="0" y="35049"/>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4" name="Freeform: Shape 33" descr="Coins with solid fill">
              <a:extLst>
                <a:ext uri="{FF2B5EF4-FFF2-40B4-BE49-F238E27FC236}">
                  <a16:creationId xmlns:a16="http://schemas.microsoft.com/office/drawing/2014/main" id="{A68E234B-4720-B491-97BC-B35B23D3A384}"/>
                </a:ext>
              </a:extLst>
            </p:cNvPr>
            <p:cNvSpPr>
              <a:spLocks noChangeAspect="1"/>
            </p:cNvSpPr>
            <p:nvPr/>
          </p:nvSpPr>
          <p:spPr>
            <a:xfrm>
              <a:off x="11245914" y="658151"/>
              <a:ext cx="26961" cy="36847"/>
            </a:xfrm>
            <a:custGeom>
              <a:avLst/>
              <a:gdLst>
                <a:gd name="connsiteX0" fmla="*/ 0 w 26961"/>
                <a:gd name="connsiteY0" fmla="*/ 0 h 36847"/>
                <a:gd name="connsiteX1" fmla="*/ 17974 w 26961"/>
                <a:gd name="connsiteY1" fmla="*/ 900 h 36847"/>
                <a:gd name="connsiteX2" fmla="*/ 17974 w 26961"/>
                <a:gd name="connsiteY2" fmla="*/ 1798 h 36847"/>
                <a:gd name="connsiteX3" fmla="*/ 26961 w 26961"/>
                <a:gd name="connsiteY3" fmla="*/ 36847 h 36847"/>
                <a:gd name="connsiteX4" fmla="*/ 0 w 26961"/>
                <a:gd name="connsiteY4" fmla="*/ 35049 h 36847"/>
                <a:gd name="connsiteX5" fmla="*/ 0 w 26961"/>
                <a:gd name="connsiteY5" fmla="*/ 0 h 3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61" h="36847">
                  <a:moveTo>
                    <a:pt x="0" y="0"/>
                  </a:moveTo>
                  <a:cubicBezTo>
                    <a:pt x="6290" y="0"/>
                    <a:pt x="11682" y="900"/>
                    <a:pt x="17974" y="900"/>
                  </a:cubicBezTo>
                  <a:lnTo>
                    <a:pt x="17974" y="1798"/>
                  </a:lnTo>
                  <a:cubicBezTo>
                    <a:pt x="17974" y="14379"/>
                    <a:pt x="20669" y="26961"/>
                    <a:pt x="26961" y="36847"/>
                  </a:cubicBezTo>
                  <a:cubicBezTo>
                    <a:pt x="17974" y="36847"/>
                    <a:pt x="8987" y="35948"/>
                    <a:pt x="0" y="35049"/>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5" name="Freeform: Shape 34" descr="Coins with solid fill">
              <a:extLst>
                <a:ext uri="{FF2B5EF4-FFF2-40B4-BE49-F238E27FC236}">
                  <a16:creationId xmlns:a16="http://schemas.microsoft.com/office/drawing/2014/main" id="{F28BD464-64CA-AB40-9EFE-9AAB922C3E55}"/>
                </a:ext>
              </a:extLst>
            </p:cNvPr>
            <p:cNvSpPr>
              <a:spLocks noChangeAspect="1"/>
            </p:cNvSpPr>
            <p:nvPr/>
          </p:nvSpPr>
          <p:spPr>
            <a:xfrm>
              <a:off x="11389704" y="666240"/>
              <a:ext cx="35947" cy="41340"/>
            </a:xfrm>
            <a:custGeom>
              <a:avLst/>
              <a:gdLst>
                <a:gd name="connsiteX0" fmla="*/ 0 w 35947"/>
                <a:gd name="connsiteY0" fmla="*/ 0 h 41340"/>
                <a:gd name="connsiteX1" fmla="*/ 35947 w 35947"/>
                <a:gd name="connsiteY1" fmla="*/ 5392 h 41340"/>
                <a:gd name="connsiteX2" fmla="*/ 35947 w 35947"/>
                <a:gd name="connsiteY2" fmla="*/ 41340 h 41340"/>
                <a:gd name="connsiteX3" fmla="*/ 0 w 35947"/>
                <a:gd name="connsiteY3" fmla="*/ 35048 h 41340"/>
                <a:gd name="connsiteX4" fmla="*/ 0 w 35947"/>
                <a:gd name="connsiteY4" fmla="*/ 0 h 41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1340">
                  <a:moveTo>
                    <a:pt x="0" y="0"/>
                  </a:moveTo>
                  <a:cubicBezTo>
                    <a:pt x="11682" y="1797"/>
                    <a:pt x="23365" y="4493"/>
                    <a:pt x="35947" y="5392"/>
                  </a:cubicBezTo>
                  <a:lnTo>
                    <a:pt x="35947" y="41340"/>
                  </a:lnTo>
                  <a:cubicBezTo>
                    <a:pt x="23365" y="39542"/>
                    <a:pt x="10784" y="37745"/>
                    <a:pt x="0" y="35048"/>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6" name="Freeform: Shape 35" descr="Coins with solid fill">
              <a:extLst>
                <a:ext uri="{FF2B5EF4-FFF2-40B4-BE49-F238E27FC236}">
                  <a16:creationId xmlns:a16="http://schemas.microsoft.com/office/drawing/2014/main" id="{005587A5-5A79-5185-83CC-7CF6B590F8AA}"/>
                </a:ext>
              </a:extLst>
            </p:cNvPr>
            <p:cNvSpPr>
              <a:spLocks noChangeAspect="1"/>
            </p:cNvSpPr>
            <p:nvPr/>
          </p:nvSpPr>
          <p:spPr>
            <a:xfrm>
              <a:off x="11605387" y="667138"/>
              <a:ext cx="35948" cy="40442"/>
            </a:xfrm>
            <a:custGeom>
              <a:avLst/>
              <a:gdLst>
                <a:gd name="connsiteX0" fmla="*/ 35948 w 35948"/>
                <a:gd name="connsiteY0" fmla="*/ 0 h 40442"/>
                <a:gd name="connsiteX1" fmla="*/ 35948 w 35948"/>
                <a:gd name="connsiteY1" fmla="*/ 34150 h 40442"/>
                <a:gd name="connsiteX2" fmla="*/ 0 w 35948"/>
                <a:gd name="connsiteY2" fmla="*/ 40442 h 40442"/>
                <a:gd name="connsiteX3" fmla="*/ 0 w 35948"/>
                <a:gd name="connsiteY3" fmla="*/ 5392 h 40442"/>
                <a:gd name="connsiteX4" fmla="*/ 35948 w 35948"/>
                <a:gd name="connsiteY4" fmla="*/ 0 h 40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0442">
                  <a:moveTo>
                    <a:pt x="35948" y="0"/>
                  </a:moveTo>
                  <a:lnTo>
                    <a:pt x="35948" y="34150"/>
                  </a:lnTo>
                  <a:cubicBezTo>
                    <a:pt x="25163" y="36847"/>
                    <a:pt x="12582" y="38644"/>
                    <a:pt x="0" y="40442"/>
                  </a:cubicBezTo>
                  <a:lnTo>
                    <a:pt x="0" y="5392"/>
                  </a:lnTo>
                  <a:cubicBezTo>
                    <a:pt x="11683" y="3595"/>
                    <a:pt x="24264" y="1798"/>
                    <a:pt x="35948"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7" name="Freeform: Shape 36" descr="Coins with solid fill">
              <a:extLst>
                <a:ext uri="{FF2B5EF4-FFF2-40B4-BE49-F238E27FC236}">
                  <a16:creationId xmlns:a16="http://schemas.microsoft.com/office/drawing/2014/main" id="{8F0AA48B-0CD1-0141-9B6A-8C31533B2563}"/>
                </a:ext>
              </a:extLst>
            </p:cNvPr>
            <p:cNvSpPr>
              <a:spLocks noChangeAspect="1"/>
            </p:cNvSpPr>
            <p:nvPr/>
          </p:nvSpPr>
          <p:spPr>
            <a:xfrm>
              <a:off x="11461599" y="676125"/>
              <a:ext cx="35947" cy="37745"/>
            </a:xfrm>
            <a:custGeom>
              <a:avLst/>
              <a:gdLst>
                <a:gd name="connsiteX0" fmla="*/ 0 w 35947"/>
                <a:gd name="connsiteY0" fmla="*/ 0 h 37745"/>
                <a:gd name="connsiteX1" fmla="*/ 35947 w 35947"/>
                <a:gd name="connsiteY1" fmla="*/ 1798 h 37745"/>
                <a:gd name="connsiteX2" fmla="*/ 35947 w 35947"/>
                <a:gd name="connsiteY2" fmla="*/ 37745 h 37745"/>
                <a:gd name="connsiteX3" fmla="*/ 0 w 35947"/>
                <a:gd name="connsiteY3" fmla="*/ 35948 h 37745"/>
                <a:gd name="connsiteX4" fmla="*/ 0 w 35947"/>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37745">
                  <a:moveTo>
                    <a:pt x="0" y="0"/>
                  </a:moveTo>
                  <a:cubicBezTo>
                    <a:pt x="11682" y="899"/>
                    <a:pt x="23365" y="1798"/>
                    <a:pt x="35947" y="1798"/>
                  </a:cubicBezTo>
                  <a:lnTo>
                    <a:pt x="35947" y="37745"/>
                  </a:lnTo>
                  <a:cubicBezTo>
                    <a:pt x="23365" y="37745"/>
                    <a:pt x="11682" y="36847"/>
                    <a:pt x="0" y="35948"/>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8" name="Freeform: Shape 37" descr="Coins with solid fill">
              <a:extLst>
                <a:ext uri="{FF2B5EF4-FFF2-40B4-BE49-F238E27FC236}">
                  <a16:creationId xmlns:a16="http://schemas.microsoft.com/office/drawing/2014/main" id="{43B0F879-331A-6280-4BD9-63A7195D0D81}"/>
                </a:ext>
              </a:extLst>
            </p:cNvPr>
            <p:cNvSpPr>
              <a:spLocks noChangeAspect="1"/>
            </p:cNvSpPr>
            <p:nvPr/>
          </p:nvSpPr>
          <p:spPr>
            <a:xfrm>
              <a:off x="11533492" y="676125"/>
              <a:ext cx="35948" cy="37745"/>
            </a:xfrm>
            <a:custGeom>
              <a:avLst/>
              <a:gdLst>
                <a:gd name="connsiteX0" fmla="*/ 35948 w 35948"/>
                <a:gd name="connsiteY0" fmla="*/ 0 h 37745"/>
                <a:gd name="connsiteX1" fmla="*/ 35948 w 35948"/>
                <a:gd name="connsiteY1" fmla="*/ 35948 h 37745"/>
                <a:gd name="connsiteX2" fmla="*/ 0 w 35948"/>
                <a:gd name="connsiteY2" fmla="*/ 37745 h 37745"/>
                <a:gd name="connsiteX3" fmla="*/ 0 w 35948"/>
                <a:gd name="connsiteY3" fmla="*/ 1798 h 37745"/>
                <a:gd name="connsiteX4" fmla="*/ 35948 w 35948"/>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37745">
                  <a:moveTo>
                    <a:pt x="35948" y="0"/>
                  </a:moveTo>
                  <a:lnTo>
                    <a:pt x="35948" y="35948"/>
                  </a:lnTo>
                  <a:cubicBezTo>
                    <a:pt x="24264" y="36847"/>
                    <a:pt x="12582" y="36847"/>
                    <a:pt x="0" y="37745"/>
                  </a:cubicBezTo>
                  <a:lnTo>
                    <a:pt x="0" y="1798"/>
                  </a:lnTo>
                  <a:cubicBezTo>
                    <a:pt x="10785" y="1798"/>
                    <a:pt x="23366" y="899"/>
                    <a:pt x="35948"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9" name="Freeform: Shape 38" descr="Coins with solid fill">
              <a:extLst>
                <a:ext uri="{FF2B5EF4-FFF2-40B4-BE49-F238E27FC236}">
                  <a16:creationId xmlns:a16="http://schemas.microsoft.com/office/drawing/2014/main" id="{884FE22A-040C-3F8D-3F0C-79B4015563DE}"/>
                </a:ext>
              </a:extLst>
            </p:cNvPr>
            <p:cNvSpPr>
              <a:spLocks noChangeAspect="1"/>
            </p:cNvSpPr>
            <p:nvPr/>
          </p:nvSpPr>
          <p:spPr>
            <a:xfrm>
              <a:off x="11713231" y="733641"/>
              <a:ext cx="35947" cy="46732"/>
            </a:xfrm>
            <a:custGeom>
              <a:avLst/>
              <a:gdLst>
                <a:gd name="connsiteX0" fmla="*/ 35947 w 35947"/>
                <a:gd name="connsiteY0" fmla="*/ 0 h 46732"/>
                <a:gd name="connsiteX1" fmla="*/ 35947 w 35947"/>
                <a:gd name="connsiteY1" fmla="*/ 16177 h 46732"/>
                <a:gd name="connsiteX2" fmla="*/ 0 w 35947"/>
                <a:gd name="connsiteY2" fmla="*/ 46732 h 46732"/>
                <a:gd name="connsiteX3" fmla="*/ 0 w 35947"/>
                <a:gd name="connsiteY3" fmla="*/ 14379 h 46732"/>
                <a:gd name="connsiteX4" fmla="*/ 35947 w 35947"/>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6732">
                  <a:moveTo>
                    <a:pt x="35947" y="0"/>
                  </a:moveTo>
                  <a:lnTo>
                    <a:pt x="35947" y="16177"/>
                  </a:lnTo>
                  <a:cubicBezTo>
                    <a:pt x="35947" y="27860"/>
                    <a:pt x="22466" y="38644"/>
                    <a:pt x="0" y="46732"/>
                  </a:cubicBezTo>
                  <a:lnTo>
                    <a:pt x="0" y="14379"/>
                  </a:lnTo>
                  <a:cubicBezTo>
                    <a:pt x="12581" y="10784"/>
                    <a:pt x="25163" y="5392"/>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0" name="Freeform: Shape 39" descr="Coins with solid fill">
              <a:extLst>
                <a:ext uri="{FF2B5EF4-FFF2-40B4-BE49-F238E27FC236}">
                  <a16:creationId xmlns:a16="http://schemas.microsoft.com/office/drawing/2014/main" id="{15EEFB91-D5FF-468B-3E12-FE2C2068F6B8}"/>
                </a:ext>
              </a:extLst>
            </p:cNvPr>
            <p:cNvSpPr>
              <a:spLocks noChangeAspect="1"/>
            </p:cNvSpPr>
            <p:nvPr/>
          </p:nvSpPr>
          <p:spPr>
            <a:xfrm>
              <a:off x="11353755" y="748020"/>
              <a:ext cx="35948" cy="32353"/>
            </a:xfrm>
            <a:custGeom>
              <a:avLst/>
              <a:gdLst>
                <a:gd name="connsiteX0" fmla="*/ 0 w 35948"/>
                <a:gd name="connsiteY0" fmla="*/ 0 h 32353"/>
                <a:gd name="connsiteX1" fmla="*/ 898 w 35948"/>
                <a:gd name="connsiteY1" fmla="*/ 0 h 32353"/>
                <a:gd name="connsiteX2" fmla="*/ 8088 w 35948"/>
                <a:gd name="connsiteY2" fmla="*/ 1798 h 32353"/>
                <a:gd name="connsiteX3" fmla="*/ 35948 w 35948"/>
                <a:gd name="connsiteY3" fmla="*/ 8089 h 32353"/>
                <a:gd name="connsiteX4" fmla="*/ 35948 w 35948"/>
                <a:gd name="connsiteY4" fmla="*/ 32353 h 32353"/>
                <a:gd name="connsiteX5" fmla="*/ 0 w 35948"/>
                <a:gd name="connsiteY5" fmla="*/ 1798 h 32353"/>
                <a:gd name="connsiteX6" fmla="*/ 0 w 35948"/>
                <a:gd name="connsiteY6" fmla="*/ 0 h 3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48" h="32353">
                  <a:moveTo>
                    <a:pt x="0" y="0"/>
                  </a:moveTo>
                  <a:cubicBezTo>
                    <a:pt x="0" y="0"/>
                    <a:pt x="0" y="0"/>
                    <a:pt x="898" y="0"/>
                  </a:cubicBezTo>
                  <a:cubicBezTo>
                    <a:pt x="3595" y="899"/>
                    <a:pt x="5392" y="1798"/>
                    <a:pt x="8088" y="1798"/>
                  </a:cubicBezTo>
                  <a:cubicBezTo>
                    <a:pt x="17075" y="4494"/>
                    <a:pt x="26062" y="6291"/>
                    <a:pt x="35948" y="8089"/>
                  </a:cubicBezTo>
                  <a:lnTo>
                    <a:pt x="35948" y="32353"/>
                  </a:lnTo>
                  <a:cubicBezTo>
                    <a:pt x="13480" y="23366"/>
                    <a:pt x="0" y="12582"/>
                    <a:pt x="0" y="1798"/>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1" name="Freeform: Shape 40" descr="Coins with solid fill">
              <a:extLst>
                <a:ext uri="{FF2B5EF4-FFF2-40B4-BE49-F238E27FC236}">
                  <a16:creationId xmlns:a16="http://schemas.microsoft.com/office/drawing/2014/main" id="{A8E24049-EA23-0EE9-32A4-0B47458D7572}"/>
                </a:ext>
              </a:extLst>
            </p:cNvPr>
            <p:cNvSpPr>
              <a:spLocks noChangeAspect="1"/>
            </p:cNvSpPr>
            <p:nvPr/>
          </p:nvSpPr>
          <p:spPr>
            <a:xfrm>
              <a:off x="11641336" y="757007"/>
              <a:ext cx="35947" cy="40441"/>
            </a:xfrm>
            <a:custGeom>
              <a:avLst/>
              <a:gdLst>
                <a:gd name="connsiteX0" fmla="*/ 35947 w 35947"/>
                <a:gd name="connsiteY0" fmla="*/ 0 h 40441"/>
                <a:gd name="connsiteX1" fmla="*/ 35947 w 35947"/>
                <a:gd name="connsiteY1" fmla="*/ 34150 h 40441"/>
                <a:gd name="connsiteX2" fmla="*/ 0 w 35947"/>
                <a:gd name="connsiteY2" fmla="*/ 40441 h 40441"/>
                <a:gd name="connsiteX3" fmla="*/ 0 w 35947"/>
                <a:gd name="connsiteY3" fmla="*/ 5392 h 40441"/>
                <a:gd name="connsiteX4" fmla="*/ 35947 w 35947"/>
                <a:gd name="connsiteY4" fmla="*/ 0 h 4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0441">
                  <a:moveTo>
                    <a:pt x="35947" y="0"/>
                  </a:moveTo>
                  <a:lnTo>
                    <a:pt x="35947" y="34150"/>
                  </a:lnTo>
                  <a:cubicBezTo>
                    <a:pt x="25163" y="36847"/>
                    <a:pt x="12581" y="38644"/>
                    <a:pt x="0" y="40441"/>
                  </a:cubicBezTo>
                  <a:lnTo>
                    <a:pt x="0" y="5392"/>
                  </a:lnTo>
                  <a:cubicBezTo>
                    <a:pt x="11682" y="3595"/>
                    <a:pt x="24264" y="1797"/>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2" name="Freeform: Shape 41" descr="Coins with solid fill">
              <a:extLst>
                <a:ext uri="{FF2B5EF4-FFF2-40B4-BE49-F238E27FC236}">
                  <a16:creationId xmlns:a16="http://schemas.microsoft.com/office/drawing/2014/main" id="{3A1999CE-259D-0EEB-632D-0E2679F841C4}"/>
                </a:ext>
              </a:extLst>
            </p:cNvPr>
            <p:cNvSpPr>
              <a:spLocks noChangeAspect="1"/>
            </p:cNvSpPr>
            <p:nvPr/>
          </p:nvSpPr>
          <p:spPr>
            <a:xfrm>
              <a:off x="11425650" y="762399"/>
              <a:ext cx="35948" cy="35049"/>
            </a:xfrm>
            <a:custGeom>
              <a:avLst/>
              <a:gdLst>
                <a:gd name="connsiteX0" fmla="*/ 0 w 35948"/>
                <a:gd name="connsiteY0" fmla="*/ 0 h 35049"/>
                <a:gd name="connsiteX1" fmla="*/ 35948 w 35948"/>
                <a:gd name="connsiteY1" fmla="*/ 3595 h 35049"/>
                <a:gd name="connsiteX2" fmla="*/ 35948 w 35948"/>
                <a:gd name="connsiteY2" fmla="*/ 35049 h 35049"/>
                <a:gd name="connsiteX3" fmla="*/ 0 w 35948"/>
                <a:gd name="connsiteY3" fmla="*/ 28758 h 35049"/>
                <a:gd name="connsiteX4" fmla="*/ 0 w 35948"/>
                <a:gd name="connsiteY4" fmla="*/ 0 h 3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35049">
                  <a:moveTo>
                    <a:pt x="0" y="0"/>
                  </a:moveTo>
                  <a:cubicBezTo>
                    <a:pt x="11683" y="1798"/>
                    <a:pt x="23366" y="2697"/>
                    <a:pt x="35948" y="3595"/>
                  </a:cubicBezTo>
                  <a:lnTo>
                    <a:pt x="35948" y="35049"/>
                  </a:lnTo>
                  <a:cubicBezTo>
                    <a:pt x="23366" y="33252"/>
                    <a:pt x="10784" y="31455"/>
                    <a:pt x="0" y="28758"/>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3" name="Freeform: Shape 42" descr="Coins with solid fill">
              <a:extLst>
                <a:ext uri="{FF2B5EF4-FFF2-40B4-BE49-F238E27FC236}">
                  <a16:creationId xmlns:a16="http://schemas.microsoft.com/office/drawing/2014/main" id="{2C8C4197-8DEC-59A8-716C-CF125C61831C}"/>
                </a:ext>
              </a:extLst>
            </p:cNvPr>
            <p:cNvSpPr>
              <a:spLocks noChangeAspect="1"/>
            </p:cNvSpPr>
            <p:nvPr/>
          </p:nvSpPr>
          <p:spPr>
            <a:xfrm>
              <a:off x="11569441" y="765994"/>
              <a:ext cx="35947" cy="37745"/>
            </a:xfrm>
            <a:custGeom>
              <a:avLst/>
              <a:gdLst>
                <a:gd name="connsiteX0" fmla="*/ 35947 w 35947"/>
                <a:gd name="connsiteY0" fmla="*/ 0 h 37745"/>
                <a:gd name="connsiteX1" fmla="*/ 35947 w 35947"/>
                <a:gd name="connsiteY1" fmla="*/ 35947 h 37745"/>
                <a:gd name="connsiteX2" fmla="*/ 0 w 35947"/>
                <a:gd name="connsiteY2" fmla="*/ 37745 h 37745"/>
                <a:gd name="connsiteX3" fmla="*/ 0 w 35947"/>
                <a:gd name="connsiteY3" fmla="*/ 1797 h 37745"/>
                <a:gd name="connsiteX4" fmla="*/ 35947 w 35947"/>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37745">
                  <a:moveTo>
                    <a:pt x="35947" y="0"/>
                  </a:moveTo>
                  <a:lnTo>
                    <a:pt x="35947" y="35947"/>
                  </a:lnTo>
                  <a:cubicBezTo>
                    <a:pt x="24264" y="36847"/>
                    <a:pt x="12581" y="37745"/>
                    <a:pt x="0" y="37745"/>
                  </a:cubicBezTo>
                  <a:lnTo>
                    <a:pt x="0" y="1797"/>
                  </a:lnTo>
                  <a:cubicBezTo>
                    <a:pt x="10784" y="1797"/>
                    <a:pt x="23366" y="899"/>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4" name="Freeform: Shape 43" descr="Coins with solid fill">
              <a:extLst>
                <a:ext uri="{FF2B5EF4-FFF2-40B4-BE49-F238E27FC236}">
                  <a16:creationId xmlns:a16="http://schemas.microsoft.com/office/drawing/2014/main" id="{D5F36625-247A-596A-3E5F-C3430A4F8D44}"/>
                </a:ext>
              </a:extLst>
            </p:cNvPr>
            <p:cNvSpPr>
              <a:spLocks noChangeAspect="1"/>
            </p:cNvSpPr>
            <p:nvPr/>
          </p:nvSpPr>
          <p:spPr>
            <a:xfrm>
              <a:off x="11497546" y="767791"/>
              <a:ext cx="35947" cy="35948"/>
            </a:xfrm>
            <a:custGeom>
              <a:avLst/>
              <a:gdLst>
                <a:gd name="connsiteX0" fmla="*/ 0 w 35947"/>
                <a:gd name="connsiteY0" fmla="*/ 0 h 35948"/>
                <a:gd name="connsiteX1" fmla="*/ 17974 w 35947"/>
                <a:gd name="connsiteY1" fmla="*/ 0 h 35948"/>
                <a:gd name="connsiteX2" fmla="*/ 35947 w 35947"/>
                <a:gd name="connsiteY2" fmla="*/ 0 h 35948"/>
                <a:gd name="connsiteX3" fmla="*/ 35947 w 35947"/>
                <a:gd name="connsiteY3" fmla="*/ 35948 h 35948"/>
                <a:gd name="connsiteX4" fmla="*/ 0 w 35947"/>
                <a:gd name="connsiteY4" fmla="*/ 34150 h 35948"/>
                <a:gd name="connsiteX5" fmla="*/ 0 w 35947"/>
                <a:gd name="connsiteY5" fmla="*/ 0 h 3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47" h="35948">
                  <a:moveTo>
                    <a:pt x="0" y="0"/>
                  </a:moveTo>
                  <a:cubicBezTo>
                    <a:pt x="6290" y="0"/>
                    <a:pt x="11682" y="0"/>
                    <a:pt x="17974" y="0"/>
                  </a:cubicBezTo>
                  <a:cubicBezTo>
                    <a:pt x="23366" y="0"/>
                    <a:pt x="29656" y="0"/>
                    <a:pt x="35947" y="0"/>
                  </a:cubicBezTo>
                  <a:lnTo>
                    <a:pt x="35947" y="35948"/>
                  </a:lnTo>
                  <a:cubicBezTo>
                    <a:pt x="23366" y="35948"/>
                    <a:pt x="11682" y="35050"/>
                    <a:pt x="0" y="34150"/>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171056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000"/>
                                        <p:tgtEl>
                                          <p:spTgt spid="9"/>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4E413AC-4FBD-8C96-5A0A-7231F9FAF052}"/>
              </a:ext>
            </a:extLst>
          </p:cNvPr>
          <p:cNvPicPr>
            <a:picLocks noChangeAspect="1"/>
          </p:cNvPicPr>
          <p:nvPr/>
        </p:nvPicPr>
        <p:blipFill>
          <a:blip r:embed="rId2">
            <a:alphaModFix amt="25000"/>
          </a:blip>
          <a:stretch>
            <a:fillRect/>
          </a:stretch>
        </p:blipFill>
        <p:spPr>
          <a:xfrm>
            <a:off x="2291765" y="827096"/>
            <a:ext cx="7608467" cy="5029636"/>
          </a:xfrm>
          <a:prstGeom prst="rect">
            <a:avLst/>
          </a:prstGeom>
        </p:spPr>
      </p:pic>
      <p:sp>
        <p:nvSpPr>
          <p:cNvPr id="2" name="Title 1">
            <a:extLst>
              <a:ext uri="{FF2B5EF4-FFF2-40B4-BE49-F238E27FC236}">
                <a16:creationId xmlns:a16="http://schemas.microsoft.com/office/drawing/2014/main" id="{A884BBCC-4789-2870-8A5A-2B416095B791}"/>
              </a:ext>
            </a:extLst>
          </p:cNvPr>
          <p:cNvSpPr>
            <a:spLocks noGrp="1"/>
          </p:cNvSpPr>
          <p:nvPr>
            <p:ph type="title"/>
          </p:nvPr>
        </p:nvSpPr>
        <p:spPr/>
        <p:txBody>
          <a:bodyPr/>
          <a:lstStyle/>
          <a:p>
            <a:r>
              <a:rPr lang="en-GB" dirty="0"/>
              <a:t>Science ITT </a:t>
            </a:r>
            <a:r>
              <a:rPr lang="en-GB" b="0" dirty="0"/>
              <a:t>2017-18 to 2023-24</a:t>
            </a:r>
            <a:endParaRPr lang="en-GB" dirty="0"/>
          </a:p>
        </p:txBody>
      </p:sp>
      <p:pic>
        <p:nvPicPr>
          <p:cNvPr id="6" name="Picture 5">
            <a:extLst>
              <a:ext uri="{FF2B5EF4-FFF2-40B4-BE49-F238E27FC236}">
                <a16:creationId xmlns:a16="http://schemas.microsoft.com/office/drawing/2014/main" id="{25078322-D46B-26F5-39B8-A49431E7799E}"/>
              </a:ext>
            </a:extLst>
          </p:cNvPr>
          <p:cNvPicPr>
            <a:picLocks noChangeAspect="1"/>
          </p:cNvPicPr>
          <p:nvPr/>
        </p:nvPicPr>
        <p:blipFill>
          <a:blip r:embed="rId3"/>
          <a:stretch>
            <a:fillRect/>
          </a:stretch>
        </p:blipFill>
        <p:spPr>
          <a:xfrm>
            <a:off x="2291765" y="827096"/>
            <a:ext cx="5425910" cy="5029636"/>
          </a:xfrm>
          <a:prstGeom prst="rect">
            <a:avLst/>
          </a:prstGeom>
        </p:spPr>
      </p:pic>
      <p:sp>
        <p:nvSpPr>
          <p:cNvPr id="11" name="Speech Bubble: Rectangle 10">
            <a:extLst>
              <a:ext uri="{FF2B5EF4-FFF2-40B4-BE49-F238E27FC236}">
                <a16:creationId xmlns:a16="http://schemas.microsoft.com/office/drawing/2014/main" id="{EDEA7885-1AC3-9E3B-F995-249881011525}"/>
              </a:ext>
            </a:extLst>
          </p:cNvPr>
          <p:cNvSpPr/>
          <p:nvPr/>
        </p:nvSpPr>
        <p:spPr bwMode="auto">
          <a:xfrm>
            <a:off x="8522229" y="1213950"/>
            <a:ext cx="2937934" cy="1023475"/>
          </a:xfrm>
          <a:prstGeom prst="wedgeRectCallout">
            <a:avLst>
              <a:gd name="adj1" fmla="val -63770"/>
              <a:gd name="adj2" fmla="val -49672"/>
            </a:avLst>
          </a:prstGeom>
          <a:solidFill>
            <a:srgbClr val="C1F0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144000" rIns="91440" bIns="144000" numCol="1" rtlCol="0" anchor="ctr" anchorCtr="0" compatLnSpc="1">
            <a:prstTxWarp prst="textNoShape">
              <a:avLst/>
            </a:prstTxWarp>
          </a:bodyPr>
          <a:lstStyle/>
          <a:p>
            <a:pPr eaLnBrk="0" fontAlgn="base" hangingPunct="0">
              <a:spcBef>
                <a:spcPct val="0"/>
              </a:spcBef>
              <a:spcAft>
                <a:spcPct val="0"/>
              </a:spcAft>
            </a:pPr>
            <a:r>
              <a:rPr lang="en-GB" sz="2000" b="1" dirty="0">
                <a:latin typeface="Verdana" pitchFamily="34" charset="0"/>
                <a:cs typeface="Arial" charset="0"/>
              </a:rPr>
              <a:t>1,800</a:t>
            </a:r>
            <a:r>
              <a:rPr lang="en-GB" sz="2000" dirty="0">
                <a:latin typeface="Verdana" pitchFamily="34" charset="0"/>
                <a:cs typeface="Arial" charset="0"/>
              </a:rPr>
              <a:t> trainees not able to receive an ITT bursary</a:t>
            </a:r>
          </a:p>
        </p:txBody>
      </p:sp>
      <p:sp>
        <p:nvSpPr>
          <p:cNvPr id="13" name="Speech Bubble: Rectangle 12">
            <a:extLst>
              <a:ext uri="{FF2B5EF4-FFF2-40B4-BE49-F238E27FC236}">
                <a16:creationId xmlns:a16="http://schemas.microsoft.com/office/drawing/2014/main" id="{B3F88DAF-537D-3506-3ED4-4272236FD953}"/>
              </a:ext>
            </a:extLst>
          </p:cNvPr>
          <p:cNvSpPr/>
          <p:nvPr/>
        </p:nvSpPr>
        <p:spPr bwMode="auto">
          <a:xfrm>
            <a:off x="731838" y="1218978"/>
            <a:ext cx="2678657" cy="794875"/>
          </a:xfrm>
          <a:prstGeom prst="wedgeRectCallout">
            <a:avLst>
              <a:gd name="adj1" fmla="val 64557"/>
              <a:gd name="adj2" fmla="val 48520"/>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144000" rIns="91440" bIns="14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dirty="0">
                <a:latin typeface="Verdana" pitchFamily="34" charset="0"/>
                <a:cs typeface="Arial" charset="0"/>
              </a:rPr>
              <a:t>Target of </a:t>
            </a:r>
            <a:r>
              <a:rPr lang="en-GB" sz="2000" b="1" dirty="0">
                <a:latin typeface="Verdana" pitchFamily="34" charset="0"/>
                <a:cs typeface="Arial" charset="0"/>
              </a:rPr>
              <a:t>27,700</a:t>
            </a:r>
            <a:r>
              <a:rPr kumimoji="0" lang="en-GB" sz="2000" b="0" i="0" u="none" strike="noStrike" cap="none" normalizeH="0" baseline="0" dirty="0">
                <a:ln>
                  <a:noFill/>
                </a:ln>
                <a:effectLst/>
                <a:latin typeface="Verdana" pitchFamily="34" charset="0"/>
                <a:cs typeface="Arial" charset="0"/>
              </a:rPr>
              <a:t> science trainees</a:t>
            </a:r>
          </a:p>
        </p:txBody>
      </p:sp>
      <p:sp>
        <p:nvSpPr>
          <p:cNvPr id="15" name="Speech Bubble: Rectangle 14">
            <a:extLst>
              <a:ext uri="{FF2B5EF4-FFF2-40B4-BE49-F238E27FC236}">
                <a16:creationId xmlns:a16="http://schemas.microsoft.com/office/drawing/2014/main" id="{41D22915-7EC7-8402-35DD-6DB0D1079342}"/>
              </a:ext>
            </a:extLst>
          </p:cNvPr>
          <p:cNvSpPr/>
          <p:nvPr/>
        </p:nvSpPr>
        <p:spPr bwMode="auto">
          <a:xfrm>
            <a:off x="731838" y="2165818"/>
            <a:ext cx="2678657" cy="903950"/>
          </a:xfrm>
          <a:prstGeom prst="wedgeRectCallout">
            <a:avLst>
              <a:gd name="adj1" fmla="val 58461"/>
              <a:gd name="adj2" fmla="val 31353"/>
            </a:avLst>
          </a:prstGeom>
          <a:solidFill>
            <a:srgbClr val="BECACA"/>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144000" rIns="91440" bIns="144000" numCol="1" rtlCol="0" anchor="ctr" anchorCtr="0" compatLnSpc="1">
            <a:prstTxWarp prst="textNoShape">
              <a:avLst/>
            </a:prstTxWarp>
          </a:bodyPr>
          <a:lstStyle/>
          <a:p>
            <a:pPr eaLnBrk="0" fontAlgn="base" hangingPunct="0">
              <a:spcBef>
                <a:spcPct val="0"/>
              </a:spcBef>
              <a:spcAft>
                <a:spcPct val="0"/>
              </a:spcAft>
            </a:pPr>
            <a:r>
              <a:rPr lang="en-GB" sz="2000" b="1" dirty="0">
                <a:latin typeface="Verdana" pitchFamily="34" charset="0"/>
                <a:cs typeface="Arial" charset="0"/>
              </a:rPr>
              <a:t>19,000</a:t>
            </a:r>
            <a:r>
              <a:rPr kumimoji="0" lang="en-GB" sz="2000" b="0" i="0" u="none" strike="noStrike" cap="none" normalizeH="0" baseline="0" dirty="0">
                <a:ln>
                  <a:noFill/>
                </a:ln>
                <a:effectLst/>
                <a:latin typeface="Verdana" pitchFamily="34" charset="0"/>
                <a:cs typeface="Arial" charset="0"/>
              </a:rPr>
              <a:t> trainees </a:t>
            </a:r>
            <a:r>
              <a:rPr lang="en-GB" sz="2000" dirty="0">
                <a:latin typeface="Verdana" pitchFamily="34" charset="0"/>
                <a:cs typeface="Arial" charset="0"/>
              </a:rPr>
              <a:t>in </a:t>
            </a:r>
            <a:r>
              <a:rPr kumimoji="0" lang="en-GB" sz="2000" b="0" i="0" u="none" strike="noStrike" cap="none" normalizeH="0" baseline="0" dirty="0">
                <a:ln>
                  <a:noFill/>
                </a:ln>
                <a:effectLst/>
                <a:latin typeface="Verdana" pitchFamily="34" charset="0"/>
                <a:cs typeface="Arial" charset="0"/>
              </a:rPr>
              <a:t>DfE </a:t>
            </a:r>
            <a:r>
              <a:rPr lang="en-GB" sz="2000" dirty="0">
                <a:latin typeface="Verdana" pitchFamily="34" charset="0"/>
                <a:cs typeface="Arial" charset="0"/>
              </a:rPr>
              <a:t>census (69%) </a:t>
            </a:r>
            <a:endParaRPr kumimoji="0" lang="en-GB" sz="2000" b="0" i="0" u="none" strike="noStrike" cap="none" normalizeH="0" baseline="0" dirty="0">
              <a:ln>
                <a:noFill/>
              </a:ln>
              <a:effectLst/>
              <a:latin typeface="Verdana" pitchFamily="34" charset="0"/>
              <a:cs typeface="Arial" charset="0"/>
            </a:endParaRPr>
          </a:p>
        </p:txBody>
      </p:sp>
      <p:sp>
        <p:nvSpPr>
          <p:cNvPr id="16" name="Speech Bubble: Rectangle 15">
            <a:extLst>
              <a:ext uri="{FF2B5EF4-FFF2-40B4-BE49-F238E27FC236}">
                <a16:creationId xmlns:a16="http://schemas.microsoft.com/office/drawing/2014/main" id="{7588776D-302D-AE39-6995-B6534A443F41}"/>
              </a:ext>
            </a:extLst>
          </p:cNvPr>
          <p:cNvSpPr/>
          <p:nvPr/>
        </p:nvSpPr>
        <p:spPr bwMode="auto">
          <a:xfrm>
            <a:off x="8522229" y="3369543"/>
            <a:ext cx="2937934" cy="1164772"/>
          </a:xfrm>
          <a:prstGeom prst="wedgeRectCallout">
            <a:avLst>
              <a:gd name="adj1" fmla="val -104611"/>
              <a:gd name="adj2" fmla="val -21850"/>
            </a:avLst>
          </a:prstGeom>
          <a:solidFill>
            <a:srgbClr val="B5D2F9"/>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144000" rIns="91440" bIns="14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b="1" dirty="0">
                <a:latin typeface="Verdana" pitchFamily="34" charset="0"/>
                <a:cs typeface="Arial" charset="0"/>
              </a:rPr>
              <a:t>13,100</a:t>
            </a:r>
            <a:r>
              <a:rPr kumimoji="0" lang="en-GB" sz="2000" b="0" i="0" u="none" strike="noStrike" cap="none" normalizeH="0" baseline="0" dirty="0">
                <a:ln>
                  <a:noFill/>
                </a:ln>
                <a:effectLst/>
                <a:latin typeface="Verdana" pitchFamily="34" charset="0"/>
                <a:cs typeface="Arial" charset="0"/>
              </a:rPr>
              <a:t> trainees were</a:t>
            </a:r>
            <a:r>
              <a:rPr kumimoji="0" lang="en-GB" sz="2000" b="0" i="0" u="none" strike="noStrike" cap="none" normalizeH="0" dirty="0">
                <a:ln>
                  <a:noFill/>
                </a:ln>
                <a:effectLst/>
                <a:latin typeface="Verdana" pitchFamily="34" charset="0"/>
                <a:cs typeface="Arial" charset="0"/>
              </a:rPr>
              <a:t> recorded as NQE (77% of QTS)</a:t>
            </a:r>
            <a:endParaRPr kumimoji="0" lang="en-GB" sz="2000" b="0" i="0" u="none" strike="noStrike" cap="none" normalizeH="0" baseline="0" dirty="0">
              <a:ln>
                <a:noFill/>
              </a:ln>
              <a:effectLst/>
              <a:latin typeface="Verdana" pitchFamily="34" charset="0"/>
              <a:cs typeface="Arial" charset="0"/>
            </a:endParaRPr>
          </a:p>
        </p:txBody>
      </p:sp>
      <p:sp>
        <p:nvSpPr>
          <p:cNvPr id="4" name="Speech Bubble: Rectangle 3">
            <a:extLst>
              <a:ext uri="{FF2B5EF4-FFF2-40B4-BE49-F238E27FC236}">
                <a16:creationId xmlns:a16="http://schemas.microsoft.com/office/drawing/2014/main" id="{D7BAE1E8-E4DE-79BB-9F8E-D82C67B3F2D4}"/>
              </a:ext>
            </a:extLst>
          </p:cNvPr>
          <p:cNvSpPr/>
          <p:nvPr/>
        </p:nvSpPr>
        <p:spPr bwMode="auto">
          <a:xfrm>
            <a:off x="8522229" y="2411468"/>
            <a:ext cx="2937934" cy="849520"/>
          </a:xfrm>
          <a:prstGeom prst="wedgeRectCallout">
            <a:avLst>
              <a:gd name="adj1" fmla="val -77789"/>
              <a:gd name="adj2" fmla="val -53416"/>
            </a:avLst>
          </a:prstGeom>
          <a:solidFill>
            <a:srgbClr val="BCE2BC"/>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144000" rIns="91440" bIns="14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b="1" dirty="0">
                <a:latin typeface="Verdana" pitchFamily="34" charset="0"/>
                <a:cs typeface="Arial" charset="0"/>
              </a:rPr>
              <a:t>17,000</a:t>
            </a:r>
            <a:r>
              <a:rPr kumimoji="0" lang="en-GB" sz="2000" b="0" i="0" u="none" strike="noStrike" cap="none" normalizeH="0" baseline="0" dirty="0">
                <a:ln>
                  <a:noFill/>
                </a:ln>
                <a:effectLst/>
                <a:latin typeface="Verdana" pitchFamily="34" charset="0"/>
                <a:cs typeface="Arial" charset="0"/>
              </a:rPr>
              <a:t> trainees</a:t>
            </a:r>
            <a:r>
              <a:rPr kumimoji="0" lang="en-GB" sz="2000" b="0" i="0" u="none" strike="noStrike" cap="none" normalizeH="0" dirty="0">
                <a:ln>
                  <a:noFill/>
                </a:ln>
                <a:effectLst/>
                <a:latin typeface="Verdana" pitchFamily="34" charset="0"/>
                <a:cs typeface="Arial" charset="0"/>
              </a:rPr>
              <a:t> complete QTS (89%)</a:t>
            </a:r>
            <a:endParaRPr kumimoji="0" lang="en-GB" sz="2000" b="0" i="0" u="none" strike="noStrike" cap="none" normalizeH="0" baseline="0" dirty="0">
              <a:ln>
                <a:noFill/>
              </a:ln>
              <a:effectLst/>
              <a:latin typeface="Verdana" pitchFamily="34" charset="0"/>
              <a:cs typeface="Arial" charset="0"/>
            </a:endParaRPr>
          </a:p>
        </p:txBody>
      </p:sp>
      <p:grpSp>
        <p:nvGrpSpPr>
          <p:cNvPr id="18" name="Group 17">
            <a:extLst>
              <a:ext uri="{FF2B5EF4-FFF2-40B4-BE49-F238E27FC236}">
                <a16:creationId xmlns:a16="http://schemas.microsoft.com/office/drawing/2014/main" id="{191A670F-F82D-2213-8803-5C9D9D3621E6}"/>
              </a:ext>
            </a:extLst>
          </p:cNvPr>
          <p:cNvGrpSpPr/>
          <p:nvPr/>
        </p:nvGrpSpPr>
        <p:grpSpPr>
          <a:xfrm>
            <a:off x="11173704" y="276092"/>
            <a:ext cx="754944" cy="647055"/>
            <a:chOff x="11048178" y="210605"/>
            <a:chExt cx="754944" cy="647055"/>
          </a:xfrm>
        </p:grpSpPr>
        <p:sp>
          <p:nvSpPr>
            <p:cNvPr id="19" name="Graphic 57" descr="Coins with solid fill">
              <a:extLst>
                <a:ext uri="{FF2B5EF4-FFF2-40B4-BE49-F238E27FC236}">
                  <a16:creationId xmlns:a16="http://schemas.microsoft.com/office/drawing/2014/main" id="{ECB2C6D2-E428-22DD-4097-5F21FF12E026}"/>
                </a:ext>
              </a:extLst>
            </p:cNvPr>
            <p:cNvSpPr>
              <a:spLocks noChangeAspect="1"/>
            </p:cNvSpPr>
            <p:nvPr/>
          </p:nvSpPr>
          <p:spPr>
            <a:xfrm>
              <a:off x="11048178" y="210605"/>
              <a:ext cx="754944" cy="647055"/>
            </a:xfrm>
            <a:custGeom>
              <a:avLst/>
              <a:gdLst>
                <a:gd name="connsiteX0" fmla="*/ 743903 w 800151"/>
                <a:gd name="connsiteY0" fmla="*/ 571500 h 685800"/>
                <a:gd name="connsiteX1" fmla="*/ 705803 w 800151"/>
                <a:gd name="connsiteY1" fmla="*/ 603885 h 685800"/>
                <a:gd name="connsiteX2" fmla="*/ 705803 w 800151"/>
                <a:gd name="connsiteY2" fmla="*/ 569595 h 685800"/>
                <a:gd name="connsiteX3" fmla="*/ 743903 w 800151"/>
                <a:gd name="connsiteY3" fmla="*/ 554355 h 685800"/>
                <a:gd name="connsiteX4" fmla="*/ 743903 w 800151"/>
                <a:gd name="connsiteY4" fmla="*/ 571500 h 685800"/>
                <a:gd name="connsiteX5" fmla="*/ 667703 w 800151"/>
                <a:gd name="connsiteY5" fmla="*/ 508635 h 685800"/>
                <a:gd name="connsiteX6" fmla="*/ 667703 w 800151"/>
                <a:gd name="connsiteY6" fmla="*/ 474345 h 685800"/>
                <a:gd name="connsiteX7" fmla="*/ 705803 w 800151"/>
                <a:gd name="connsiteY7" fmla="*/ 459105 h 685800"/>
                <a:gd name="connsiteX8" fmla="*/ 705803 w 800151"/>
                <a:gd name="connsiteY8" fmla="*/ 476250 h 685800"/>
                <a:gd name="connsiteX9" fmla="*/ 667703 w 800151"/>
                <a:gd name="connsiteY9" fmla="*/ 508635 h 685800"/>
                <a:gd name="connsiteX10" fmla="*/ 667703 w 800151"/>
                <a:gd name="connsiteY10" fmla="*/ 615315 h 685800"/>
                <a:gd name="connsiteX11" fmla="*/ 629603 w 800151"/>
                <a:gd name="connsiteY11" fmla="*/ 621983 h 685800"/>
                <a:gd name="connsiteX12" fmla="*/ 629603 w 800151"/>
                <a:gd name="connsiteY12" fmla="*/ 584835 h 685800"/>
                <a:gd name="connsiteX13" fmla="*/ 667703 w 800151"/>
                <a:gd name="connsiteY13" fmla="*/ 579120 h 685800"/>
                <a:gd name="connsiteX14" fmla="*/ 667703 w 800151"/>
                <a:gd name="connsiteY14" fmla="*/ 615315 h 685800"/>
                <a:gd name="connsiteX15" fmla="*/ 591503 w 800151"/>
                <a:gd name="connsiteY15" fmla="*/ 489585 h 685800"/>
                <a:gd name="connsiteX16" fmla="*/ 629603 w 800151"/>
                <a:gd name="connsiteY16" fmla="*/ 483870 h 685800"/>
                <a:gd name="connsiteX17" fmla="*/ 629603 w 800151"/>
                <a:gd name="connsiteY17" fmla="*/ 520065 h 685800"/>
                <a:gd name="connsiteX18" fmla="*/ 591503 w 800151"/>
                <a:gd name="connsiteY18" fmla="*/ 526733 h 685800"/>
                <a:gd name="connsiteX19" fmla="*/ 591503 w 800151"/>
                <a:gd name="connsiteY19" fmla="*/ 489585 h 685800"/>
                <a:gd name="connsiteX20" fmla="*/ 591503 w 800151"/>
                <a:gd name="connsiteY20" fmla="*/ 626745 h 685800"/>
                <a:gd name="connsiteX21" fmla="*/ 553403 w 800151"/>
                <a:gd name="connsiteY21" fmla="*/ 628650 h 685800"/>
                <a:gd name="connsiteX22" fmla="*/ 553403 w 800151"/>
                <a:gd name="connsiteY22" fmla="*/ 590550 h 685800"/>
                <a:gd name="connsiteX23" fmla="*/ 591503 w 800151"/>
                <a:gd name="connsiteY23" fmla="*/ 588645 h 685800"/>
                <a:gd name="connsiteX24" fmla="*/ 591503 w 800151"/>
                <a:gd name="connsiteY24" fmla="*/ 626745 h 685800"/>
                <a:gd name="connsiteX25" fmla="*/ 515303 w 800151"/>
                <a:gd name="connsiteY25" fmla="*/ 533400 h 685800"/>
                <a:gd name="connsiteX26" fmla="*/ 515303 w 800151"/>
                <a:gd name="connsiteY26" fmla="*/ 495300 h 685800"/>
                <a:gd name="connsiteX27" fmla="*/ 553403 w 800151"/>
                <a:gd name="connsiteY27" fmla="*/ 493395 h 685800"/>
                <a:gd name="connsiteX28" fmla="*/ 553403 w 800151"/>
                <a:gd name="connsiteY28" fmla="*/ 531495 h 685800"/>
                <a:gd name="connsiteX29" fmla="*/ 515303 w 800151"/>
                <a:gd name="connsiteY29" fmla="*/ 533400 h 685800"/>
                <a:gd name="connsiteX30" fmla="*/ 515303 w 800151"/>
                <a:gd name="connsiteY30" fmla="*/ 628650 h 685800"/>
                <a:gd name="connsiteX31" fmla="*/ 477203 w 800151"/>
                <a:gd name="connsiteY31" fmla="*/ 626745 h 685800"/>
                <a:gd name="connsiteX32" fmla="*/ 477203 w 800151"/>
                <a:gd name="connsiteY32" fmla="*/ 590550 h 685800"/>
                <a:gd name="connsiteX33" fmla="*/ 496253 w 800151"/>
                <a:gd name="connsiteY33" fmla="*/ 590550 h 685800"/>
                <a:gd name="connsiteX34" fmla="*/ 515303 w 800151"/>
                <a:gd name="connsiteY34" fmla="*/ 590550 h 685800"/>
                <a:gd name="connsiteX35" fmla="*/ 515303 w 800151"/>
                <a:gd name="connsiteY35" fmla="*/ 628650 h 685800"/>
                <a:gd name="connsiteX36" fmla="*/ 439103 w 800151"/>
                <a:gd name="connsiteY36" fmla="*/ 493395 h 685800"/>
                <a:gd name="connsiteX37" fmla="*/ 477203 w 800151"/>
                <a:gd name="connsiteY37" fmla="*/ 495300 h 685800"/>
                <a:gd name="connsiteX38" fmla="*/ 477203 w 800151"/>
                <a:gd name="connsiteY38" fmla="*/ 533400 h 685800"/>
                <a:gd name="connsiteX39" fmla="*/ 439103 w 800151"/>
                <a:gd name="connsiteY39" fmla="*/ 531495 h 685800"/>
                <a:gd name="connsiteX40" fmla="*/ 439103 w 800151"/>
                <a:gd name="connsiteY40" fmla="*/ 493395 h 685800"/>
                <a:gd name="connsiteX41" fmla="*/ 439103 w 800151"/>
                <a:gd name="connsiteY41" fmla="*/ 621983 h 685800"/>
                <a:gd name="connsiteX42" fmla="*/ 401003 w 800151"/>
                <a:gd name="connsiteY42" fmla="*/ 615315 h 685800"/>
                <a:gd name="connsiteX43" fmla="*/ 401003 w 800151"/>
                <a:gd name="connsiteY43" fmla="*/ 584835 h 685800"/>
                <a:gd name="connsiteX44" fmla="*/ 439103 w 800151"/>
                <a:gd name="connsiteY44" fmla="*/ 588645 h 685800"/>
                <a:gd name="connsiteX45" fmla="*/ 439103 w 800151"/>
                <a:gd name="connsiteY45" fmla="*/ 621983 h 685800"/>
                <a:gd name="connsiteX46" fmla="*/ 362903 w 800151"/>
                <a:gd name="connsiteY46" fmla="*/ 520065 h 685800"/>
                <a:gd name="connsiteX47" fmla="*/ 362903 w 800151"/>
                <a:gd name="connsiteY47" fmla="*/ 482918 h 685800"/>
                <a:gd name="connsiteX48" fmla="*/ 401003 w 800151"/>
                <a:gd name="connsiteY48" fmla="*/ 488633 h 685800"/>
                <a:gd name="connsiteX49" fmla="*/ 401003 w 800151"/>
                <a:gd name="connsiteY49" fmla="*/ 526733 h 685800"/>
                <a:gd name="connsiteX50" fmla="*/ 362903 w 800151"/>
                <a:gd name="connsiteY50" fmla="*/ 520065 h 685800"/>
                <a:gd name="connsiteX51" fmla="*/ 362903 w 800151"/>
                <a:gd name="connsiteY51" fmla="*/ 603885 h 685800"/>
                <a:gd name="connsiteX52" fmla="*/ 324803 w 800151"/>
                <a:gd name="connsiteY52" fmla="*/ 571500 h 685800"/>
                <a:gd name="connsiteX53" fmla="*/ 324803 w 800151"/>
                <a:gd name="connsiteY53" fmla="*/ 569595 h 685800"/>
                <a:gd name="connsiteX54" fmla="*/ 325755 w 800151"/>
                <a:gd name="connsiteY54" fmla="*/ 569595 h 685800"/>
                <a:gd name="connsiteX55" fmla="*/ 333375 w 800151"/>
                <a:gd name="connsiteY55" fmla="*/ 571500 h 685800"/>
                <a:gd name="connsiteX56" fmla="*/ 362903 w 800151"/>
                <a:gd name="connsiteY56" fmla="*/ 578168 h 685800"/>
                <a:gd name="connsiteX57" fmla="*/ 362903 w 800151"/>
                <a:gd name="connsiteY57" fmla="*/ 603885 h 685800"/>
                <a:gd name="connsiteX58" fmla="*/ 210503 w 800151"/>
                <a:gd name="connsiteY58" fmla="*/ 474345 h 685800"/>
                <a:gd name="connsiteX59" fmla="*/ 229553 w 800151"/>
                <a:gd name="connsiteY59" fmla="*/ 475298 h 685800"/>
                <a:gd name="connsiteX60" fmla="*/ 229553 w 800151"/>
                <a:gd name="connsiteY60" fmla="*/ 476250 h 685800"/>
                <a:gd name="connsiteX61" fmla="*/ 239078 w 800151"/>
                <a:gd name="connsiteY61" fmla="*/ 513398 h 685800"/>
                <a:gd name="connsiteX62" fmla="*/ 210503 w 800151"/>
                <a:gd name="connsiteY62" fmla="*/ 511492 h 685800"/>
                <a:gd name="connsiteX63" fmla="*/ 210503 w 800151"/>
                <a:gd name="connsiteY63" fmla="*/ 474345 h 685800"/>
                <a:gd name="connsiteX64" fmla="*/ 172403 w 800151"/>
                <a:gd name="connsiteY64" fmla="*/ 360045 h 685800"/>
                <a:gd name="connsiteX65" fmla="*/ 210503 w 800151"/>
                <a:gd name="connsiteY65" fmla="*/ 365760 h 685800"/>
                <a:gd name="connsiteX66" fmla="*/ 210503 w 800151"/>
                <a:gd name="connsiteY66" fmla="*/ 403860 h 685800"/>
                <a:gd name="connsiteX67" fmla="*/ 172403 w 800151"/>
                <a:gd name="connsiteY67" fmla="*/ 397193 h 685800"/>
                <a:gd name="connsiteX68" fmla="*/ 172403 w 800151"/>
                <a:gd name="connsiteY68" fmla="*/ 360045 h 685800"/>
                <a:gd name="connsiteX69" fmla="*/ 172403 w 800151"/>
                <a:gd name="connsiteY69" fmla="*/ 507683 h 685800"/>
                <a:gd name="connsiteX70" fmla="*/ 134303 w 800151"/>
                <a:gd name="connsiteY70" fmla="*/ 501015 h 685800"/>
                <a:gd name="connsiteX71" fmla="*/ 134303 w 800151"/>
                <a:gd name="connsiteY71" fmla="*/ 463868 h 685800"/>
                <a:gd name="connsiteX72" fmla="*/ 172403 w 800151"/>
                <a:gd name="connsiteY72" fmla="*/ 469583 h 685800"/>
                <a:gd name="connsiteX73" fmla="*/ 172403 w 800151"/>
                <a:gd name="connsiteY73" fmla="*/ 507683 h 685800"/>
                <a:gd name="connsiteX74" fmla="*/ 96203 w 800151"/>
                <a:gd name="connsiteY74" fmla="*/ 352425 h 685800"/>
                <a:gd name="connsiteX75" fmla="*/ 96203 w 800151"/>
                <a:gd name="connsiteY75" fmla="*/ 335280 h 685800"/>
                <a:gd name="connsiteX76" fmla="*/ 134303 w 800151"/>
                <a:gd name="connsiteY76" fmla="*/ 349568 h 685800"/>
                <a:gd name="connsiteX77" fmla="*/ 134303 w 800151"/>
                <a:gd name="connsiteY77" fmla="*/ 384810 h 685800"/>
                <a:gd name="connsiteX78" fmla="*/ 96203 w 800151"/>
                <a:gd name="connsiteY78" fmla="*/ 352425 h 685800"/>
                <a:gd name="connsiteX79" fmla="*/ 96203 w 800151"/>
                <a:gd name="connsiteY79" fmla="*/ 489585 h 685800"/>
                <a:gd name="connsiteX80" fmla="*/ 58103 w 800151"/>
                <a:gd name="connsiteY80" fmla="*/ 457200 h 685800"/>
                <a:gd name="connsiteX81" fmla="*/ 58103 w 800151"/>
                <a:gd name="connsiteY81" fmla="*/ 440055 h 685800"/>
                <a:gd name="connsiteX82" fmla="*/ 96203 w 800151"/>
                <a:gd name="connsiteY82" fmla="*/ 454343 h 685800"/>
                <a:gd name="connsiteX83" fmla="*/ 96203 w 800151"/>
                <a:gd name="connsiteY83" fmla="*/ 489585 h 685800"/>
                <a:gd name="connsiteX84" fmla="*/ 58103 w 800151"/>
                <a:gd name="connsiteY84" fmla="*/ 192405 h 685800"/>
                <a:gd name="connsiteX85" fmla="*/ 96203 w 800151"/>
                <a:gd name="connsiteY85" fmla="*/ 206693 h 685800"/>
                <a:gd name="connsiteX86" fmla="*/ 96203 w 800151"/>
                <a:gd name="connsiteY86" fmla="*/ 241935 h 685800"/>
                <a:gd name="connsiteX87" fmla="*/ 58103 w 800151"/>
                <a:gd name="connsiteY87" fmla="*/ 209550 h 685800"/>
                <a:gd name="connsiteX88" fmla="*/ 58103 w 800151"/>
                <a:gd name="connsiteY88" fmla="*/ 192405 h 685800"/>
                <a:gd name="connsiteX89" fmla="*/ 172403 w 800151"/>
                <a:gd name="connsiteY89" fmla="*/ 222885 h 685800"/>
                <a:gd name="connsiteX90" fmla="*/ 172403 w 800151"/>
                <a:gd name="connsiteY90" fmla="*/ 260985 h 685800"/>
                <a:gd name="connsiteX91" fmla="*/ 134303 w 800151"/>
                <a:gd name="connsiteY91" fmla="*/ 254318 h 685800"/>
                <a:gd name="connsiteX92" fmla="*/ 134303 w 800151"/>
                <a:gd name="connsiteY92" fmla="*/ 217170 h 685800"/>
                <a:gd name="connsiteX93" fmla="*/ 172403 w 800151"/>
                <a:gd name="connsiteY93" fmla="*/ 222885 h 685800"/>
                <a:gd name="connsiteX94" fmla="*/ 267653 w 800151"/>
                <a:gd name="connsiteY94" fmla="*/ 57150 h 685800"/>
                <a:gd name="connsiteX95" fmla="*/ 477203 w 800151"/>
                <a:gd name="connsiteY95" fmla="*/ 114300 h 685800"/>
                <a:gd name="connsiteX96" fmla="*/ 267653 w 800151"/>
                <a:gd name="connsiteY96" fmla="*/ 171450 h 685800"/>
                <a:gd name="connsiteX97" fmla="*/ 58103 w 800151"/>
                <a:gd name="connsiteY97" fmla="*/ 114300 h 685800"/>
                <a:gd name="connsiteX98" fmla="*/ 267653 w 800151"/>
                <a:gd name="connsiteY98" fmla="*/ 57150 h 685800"/>
                <a:gd name="connsiteX99" fmla="*/ 324803 w 800151"/>
                <a:gd name="connsiteY99" fmla="*/ 508635 h 685800"/>
                <a:gd name="connsiteX100" fmla="*/ 286703 w 800151"/>
                <a:gd name="connsiteY100" fmla="*/ 476250 h 685800"/>
                <a:gd name="connsiteX101" fmla="*/ 286703 w 800151"/>
                <a:gd name="connsiteY101" fmla="*/ 459105 h 685800"/>
                <a:gd name="connsiteX102" fmla="*/ 324803 w 800151"/>
                <a:gd name="connsiteY102" fmla="*/ 473393 h 685800"/>
                <a:gd name="connsiteX103" fmla="*/ 324803 w 800151"/>
                <a:gd name="connsiteY103" fmla="*/ 508635 h 685800"/>
                <a:gd name="connsiteX104" fmla="*/ 439103 w 800151"/>
                <a:gd name="connsiteY104" fmla="*/ 241935 h 685800"/>
                <a:gd name="connsiteX105" fmla="*/ 439103 w 800151"/>
                <a:gd name="connsiteY105" fmla="*/ 207645 h 685800"/>
                <a:gd name="connsiteX106" fmla="*/ 477203 w 800151"/>
                <a:gd name="connsiteY106" fmla="*/ 192405 h 685800"/>
                <a:gd name="connsiteX107" fmla="*/ 477203 w 800151"/>
                <a:gd name="connsiteY107" fmla="*/ 209550 h 685800"/>
                <a:gd name="connsiteX108" fmla="*/ 439103 w 800151"/>
                <a:gd name="connsiteY108" fmla="*/ 241935 h 685800"/>
                <a:gd name="connsiteX109" fmla="*/ 362903 w 800151"/>
                <a:gd name="connsiteY109" fmla="*/ 260033 h 685800"/>
                <a:gd name="connsiteX110" fmla="*/ 362903 w 800151"/>
                <a:gd name="connsiteY110" fmla="*/ 222885 h 685800"/>
                <a:gd name="connsiteX111" fmla="*/ 401003 w 800151"/>
                <a:gd name="connsiteY111" fmla="*/ 217170 h 685800"/>
                <a:gd name="connsiteX112" fmla="*/ 401003 w 800151"/>
                <a:gd name="connsiteY112" fmla="*/ 253365 h 685800"/>
                <a:gd name="connsiteX113" fmla="*/ 362903 w 800151"/>
                <a:gd name="connsiteY113" fmla="*/ 260033 h 685800"/>
                <a:gd name="connsiteX114" fmla="*/ 286703 w 800151"/>
                <a:gd name="connsiteY114" fmla="*/ 266700 h 685800"/>
                <a:gd name="connsiteX115" fmla="*/ 286703 w 800151"/>
                <a:gd name="connsiteY115" fmla="*/ 228600 h 685800"/>
                <a:gd name="connsiteX116" fmla="*/ 324803 w 800151"/>
                <a:gd name="connsiteY116" fmla="*/ 226695 h 685800"/>
                <a:gd name="connsiteX117" fmla="*/ 324803 w 800151"/>
                <a:gd name="connsiteY117" fmla="*/ 264795 h 685800"/>
                <a:gd name="connsiteX118" fmla="*/ 286703 w 800151"/>
                <a:gd name="connsiteY118" fmla="*/ 266700 h 685800"/>
                <a:gd name="connsiteX119" fmla="*/ 210503 w 800151"/>
                <a:gd name="connsiteY119" fmla="*/ 264795 h 685800"/>
                <a:gd name="connsiteX120" fmla="*/ 210503 w 800151"/>
                <a:gd name="connsiteY120" fmla="*/ 226695 h 685800"/>
                <a:gd name="connsiteX121" fmla="*/ 248603 w 800151"/>
                <a:gd name="connsiteY121" fmla="*/ 228600 h 685800"/>
                <a:gd name="connsiteX122" fmla="*/ 248603 w 800151"/>
                <a:gd name="connsiteY122" fmla="*/ 266700 h 685800"/>
                <a:gd name="connsiteX123" fmla="*/ 210503 w 800151"/>
                <a:gd name="connsiteY123" fmla="*/ 264795 h 685800"/>
                <a:gd name="connsiteX124" fmla="*/ 705803 w 800151"/>
                <a:gd name="connsiteY124" fmla="*/ 381000 h 685800"/>
                <a:gd name="connsiteX125" fmla="*/ 496253 w 800151"/>
                <a:gd name="connsiteY125" fmla="*/ 438150 h 685800"/>
                <a:gd name="connsiteX126" fmla="*/ 286703 w 800151"/>
                <a:gd name="connsiteY126" fmla="*/ 381000 h 685800"/>
                <a:gd name="connsiteX127" fmla="*/ 496253 w 800151"/>
                <a:gd name="connsiteY127" fmla="*/ 323850 h 685800"/>
                <a:gd name="connsiteX128" fmla="*/ 705803 w 800151"/>
                <a:gd name="connsiteY128" fmla="*/ 381000 h 685800"/>
                <a:gd name="connsiteX129" fmla="*/ 762953 w 800151"/>
                <a:gd name="connsiteY129" fmla="*/ 409575 h 685800"/>
                <a:gd name="connsiteX130" fmla="*/ 762953 w 800151"/>
                <a:gd name="connsiteY130" fmla="*/ 381000 h 685800"/>
                <a:gd name="connsiteX131" fmla="*/ 659130 w 800151"/>
                <a:gd name="connsiteY131" fmla="*/ 285750 h 685800"/>
                <a:gd name="connsiteX132" fmla="*/ 570548 w 800151"/>
                <a:gd name="connsiteY132" fmla="*/ 270510 h 685800"/>
                <a:gd name="connsiteX133" fmla="*/ 571500 w 800151"/>
                <a:gd name="connsiteY133" fmla="*/ 257175 h 685800"/>
                <a:gd name="connsiteX134" fmla="*/ 533400 w 800151"/>
                <a:gd name="connsiteY134" fmla="*/ 190500 h 685800"/>
                <a:gd name="connsiteX135" fmla="*/ 533400 w 800151"/>
                <a:gd name="connsiteY135" fmla="*/ 114300 h 685800"/>
                <a:gd name="connsiteX136" fmla="*/ 429578 w 800151"/>
                <a:gd name="connsiteY136" fmla="*/ 19050 h 685800"/>
                <a:gd name="connsiteX137" fmla="*/ 266700 w 800151"/>
                <a:gd name="connsiteY137" fmla="*/ 0 h 685800"/>
                <a:gd name="connsiteX138" fmla="*/ 0 w 800151"/>
                <a:gd name="connsiteY138" fmla="*/ 114300 h 685800"/>
                <a:gd name="connsiteX139" fmla="*/ 0 w 800151"/>
                <a:gd name="connsiteY139" fmla="*/ 209550 h 685800"/>
                <a:gd name="connsiteX140" fmla="*/ 38100 w 800151"/>
                <a:gd name="connsiteY140" fmla="*/ 276225 h 685800"/>
                <a:gd name="connsiteX141" fmla="*/ 38100 w 800151"/>
                <a:gd name="connsiteY141" fmla="*/ 294323 h 685800"/>
                <a:gd name="connsiteX142" fmla="*/ 0 w 800151"/>
                <a:gd name="connsiteY142" fmla="*/ 361950 h 685800"/>
                <a:gd name="connsiteX143" fmla="*/ 0 w 800151"/>
                <a:gd name="connsiteY143" fmla="*/ 457200 h 685800"/>
                <a:gd name="connsiteX144" fmla="*/ 103822 w 800151"/>
                <a:gd name="connsiteY144" fmla="*/ 552450 h 685800"/>
                <a:gd name="connsiteX145" fmla="*/ 266700 w 800151"/>
                <a:gd name="connsiteY145" fmla="*/ 571500 h 685800"/>
                <a:gd name="connsiteX146" fmla="*/ 370523 w 800151"/>
                <a:gd name="connsiteY146" fmla="*/ 666750 h 685800"/>
                <a:gd name="connsiteX147" fmla="*/ 533400 w 800151"/>
                <a:gd name="connsiteY147" fmla="*/ 685800 h 685800"/>
                <a:gd name="connsiteX148" fmla="*/ 800100 w 800151"/>
                <a:gd name="connsiteY148" fmla="*/ 571500 h 685800"/>
                <a:gd name="connsiteX149" fmla="*/ 800100 w 800151"/>
                <a:gd name="connsiteY149" fmla="*/ 476250 h 685800"/>
                <a:gd name="connsiteX150" fmla="*/ 762953 w 800151"/>
                <a:gd name="connsiteY150" fmla="*/ 4095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00151" h="685800">
                  <a:moveTo>
                    <a:pt x="743903" y="571500"/>
                  </a:moveTo>
                  <a:cubicBezTo>
                    <a:pt x="743903" y="583883"/>
                    <a:pt x="729615" y="595313"/>
                    <a:pt x="705803" y="603885"/>
                  </a:cubicBezTo>
                  <a:lnTo>
                    <a:pt x="705803" y="569595"/>
                  </a:lnTo>
                  <a:cubicBezTo>
                    <a:pt x="719138" y="565785"/>
                    <a:pt x="732473" y="560070"/>
                    <a:pt x="743903" y="554355"/>
                  </a:cubicBezTo>
                  <a:lnTo>
                    <a:pt x="743903" y="571500"/>
                  </a:lnTo>
                  <a:close/>
                  <a:moveTo>
                    <a:pt x="667703" y="508635"/>
                  </a:moveTo>
                  <a:lnTo>
                    <a:pt x="667703" y="474345"/>
                  </a:lnTo>
                  <a:cubicBezTo>
                    <a:pt x="681038" y="470535"/>
                    <a:pt x="694373" y="464820"/>
                    <a:pt x="705803" y="459105"/>
                  </a:cubicBezTo>
                  <a:lnTo>
                    <a:pt x="705803" y="476250"/>
                  </a:lnTo>
                  <a:cubicBezTo>
                    <a:pt x="705803" y="488633"/>
                    <a:pt x="691515" y="500063"/>
                    <a:pt x="667703" y="508635"/>
                  </a:cubicBezTo>
                  <a:close/>
                  <a:moveTo>
                    <a:pt x="667703" y="615315"/>
                  </a:moveTo>
                  <a:cubicBezTo>
                    <a:pt x="656273" y="618173"/>
                    <a:pt x="642938" y="620078"/>
                    <a:pt x="629603" y="621983"/>
                  </a:cubicBezTo>
                  <a:lnTo>
                    <a:pt x="629603" y="584835"/>
                  </a:lnTo>
                  <a:cubicBezTo>
                    <a:pt x="641985" y="582930"/>
                    <a:pt x="655320" y="581025"/>
                    <a:pt x="667703" y="579120"/>
                  </a:cubicBezTo>
                  <a:lnTo>
                    <a:pt x="667703" y="615315"/>
                  </a:lnTo>
                  <a:close/>
                  <a:moveTo>
                    <a:pt x="591503" y="489585"/>
                  </a:moveTo>
                  <a:cubicBezTo>
                    <a:pt x="603885" y="487680"/>
                    <a:pt x="617220" y="485775"/>
                    <a:pt x="629603" y="483870"/>
                  </a:cubicBezTo>
                  <a:lnTo>
                    <a:pt x="629603" y="520065"/>
                  </a:lnTo>
                  <a:cubicBezTo>
                    <a:pt x="618173" y="522923"/>
                    <a:pt x="604838" y="524828"/>
                    <a:pt x="591503" y="526733"/>
                  </a:cubicBezTo>
                  <a:lnTo>
                    <a:pt x="591503" y="489585"/>
                  </a:lnTo>
                  <a:close/>
                  <a:moveTo>
                    <a:pt x="591503" y="626745"/>
                  </a:moveTo>
                  <a:cubicBezTo>
                    <a:pt x="579120" y="627698"/>
                    <a:pt x="566738" y="628650"/>
                    <a:pt x="553403" y="628650"/>
                  </a:cubicBezTo>
                  <a:lnTo>
                    <a:pt x="553403" y="590550"/>
                  </a:lnTo>
                  <a:cubicBezTo>
                    <a:pt x="564833" y="590550"/>
                    <a:pt x="578168" y="589598"/>
                    <a:pt x="591503" y="588645"/>
                  </a:cubicBezTo>
                  <a:lnTo>
                    <a:pt x="591503" y="626745"/>
                  </a:lnTo>
                  <a:close/>
                  <a:moveTo>
                    <a:pt x="515303" y="533400"/>
                  </a:moveTo>
                  <a:lnTo>
                    <a:pt x="515303" y="495300"/>
                  </a:lnTo>
                  <a:cubicBezTo>
                    <a:pt x="526733" y="495300"/>
                    <a:pt x="540068" y="494348"/>
                    <a:pt x="553403" y="493395"/>
                  </a:cubicBezTo>
                  <a:lnTo>
                    <a:pt x="553403" y="531495"/>
                  </a:lnTo>
                  <a:cubicBezTo>
                    <a:pt x="541020" y="532448"/>
                    <a:pt x="528638" y="532448"/>
                    <a:pt x="515303" y="533400"/>
                  </a:cubicBezTo>
                  <a:close/>
                  <a:moveTo>
                    <a:pt x="515303" y="628650"/>
                  </a:moveTo>
                  <a:cubicBezTo>
                    <a:pt x="501968" y="628650"/>
                    <a:pt x="489585" y="627698"/>
                    <a:pt x="477203" y="626745"/>
                  </a:cubicBezTo>
                  <a:lnTo>
                    <a:pt x="477203" y="590550"/>
                  </a:lnTo>
                  <a:cubicBezTo>
                    <a:pt x="483870" y="590550"/>
                    <a:pt x="489585" y="590550"/>
                    <a:pt x="496253" y="590550"/>
                  </a:cubicBezTo>
                  <a:cubicBezTo>
                    <a:pt x="501968" y="590550"/>
                    <a:pt x="508635" y="590550"/>
                    <a:pt x="515303" y="590550"/>
                  </a:cubicBezTo>
                  <a:lnTo>
                    <a:pt x="515303" y="628650"/>
                  </a:lnTo>
                  <a:close/>
                  <a:moveTo>
                    <a:pt x="439103" y="493395"/>
                  </a:moveTo>
                  <a:cubicBezTo>
                    <a:pt x="451485" y="494348"/>
                    <a:pt x="463868" y="495300"/>
                    <a:pt x="477203" y="495300"/>
                  </a:cubicBezTo>
                  <a:lnTo>
                    <a:pt x="477203" y="533400"/>
                  </a:lnTo>
                  <a:cubicBezTo>
                    <a:pt x="463868" y="533400"/>
                    <a:pt x="451485" y="532448"/>
                    <a:pt x="439103" y="531495"/>
                  </a:cubicBezTo>
                  <a:lnTo>
                    <a:pt x="439103" y="493395"/>
                  </a:lnTo>
                  <a:close/>
                  <a:moveTo>
                    <a:pt x="439103" y="621983"/>
                  </a:moveTo>
                  <a:cubicBezTo>
                    <a:pt x="425768" y="620078"/>
                    <a:pt x="412433" y="618173"/>
                    <a:pt x="401003" y="615315"/>
                  </a:cubicBezTo>
                  <a:lnTo>
                    <a:pt x="401003" y="584835"/>
                  </a:lnTo>
                  <a:cubicBezTo>
                    <a:pt x="413385" y="586740"/>
                    <a:pt x="425768" y="587693"/>
                    <a:pt x="439103" y="588645"/>
                  </a:cubicBezTo>
                  <a:lnTo>
                    <a:pt x="439103" y="621983"/>
                  </a:lnTo>
                  <a:close/>
                  <a:moveTo>
                    <a:pt x="362903" y="520065"/>
                  </a:moveTo>
                  <a:lnTo>
                    <a:pt x="362903" y="482918"/>
                  </a:lnTo>
                  <a:cubicBezTo>
                    <a:pt x="375285" y="484823"/>
                    <a:pt x="387668" y="487680"/>
                    <a:pt x="401003" y="488633"/>
                  </a:cubicBezTo>
                  <a:lnTo>
                    <a:pt x="401003" y="526733"/>
                  </a:lnTo>
                  <a:cubicBezTo>
                    <a:pt x="387668" y="524828"/>
                    <a:pt x="374333" y="522923"/>
                    <a:pt x="362903" y="520065"/>
                  </a:cubicBezTo>
                  <a:close/>
                  <a:moveTo>
                    <a:pt x="362903" y="603885"/>
                  </a:moveTo>
                  <a:cubicBezTo>
                    <a:pt x="339090" y="594360"/>
                    <a:pt x="324803" y="582930"/>
                    <a:pt x="324803" y="571500"/>
                  </a:cubicBezTo>
                  <a:lnTo>
                    <a:pt x="324803" y="569595"/>
                  </a:lnTo>
                  <a:cubicBezTo>
                    <a:pt x="324803" y="569595"/>
                    <a:pt x="324803" y="569595"/>
                    <a:pt x="325755" y="569595"/>
                  </a:cubicBezTo>
                  <a:cubicBezTo>
                    <a:pt x="328613" y="570548"/>
                    <a:pt x="330518" y="571500"/>
                    <a:pt x="333375" y="571500"/>
                  </a:cubicBezTo>
                  <a:cubicBezTo>
                    <a:pt x="342900" y="574358"/>
                    <a:pt x="352425" y="576263"/>
                    <a:pt x="362903" y="578168"/>
                  </a:cubicBezTo>
                  <a:lnTo>
                    <a:pt x="362903" y="603885"/>
                  </a:lnTo>
                  <a:close/>
                  <a:moveTo>
                    <a:pt x="210503" y="474345"/>
                  </a:moveTo>
                  <a:cubicBezTo>
                    <a:pt x="217170" y="474345"/>
                    <a:pt x="222885" y="475298"/>
                    <a:pt x="229553" y="475298"/>
                  </a:cubicBezTo>
                  <a:lnTo>
                    <a:pt x="229553" y="476250"/>
                  </a:lnTo>
                  <a:cubicBezTo>
                    <a:pt x="229553" y="489585"/>
                    <a:pt x="232410" y="502920"/>
                    <a:pt x="239078" y="513398"/>
                  </a:cubicBezTo>
                  <a:cubicBezTo>
                    <a:pt x="229553" y="513398"/>
                    <a:pt x="220028" y="512445"/>
                    <a:pt x="210503" y="511492"/>
                  </a:cubicBezTo>
                  <a:lnTo>
                    <a:pt x="210503" y="474345"/>
                  </a:lnTo>
                  <a:close/>
                  <a:moveTo>
                    <a:pt x="172403" y="360045"/>
                  </a:moveTo>
                  <a:cubicBezTo>
                    <a:pt x="184785" y="361950"/>
                    <a:pt x="197168" y="364808"/>
                    <a:pt x="210503" y="365760"/>
                  </a:cubicBezTo>
                  <a:lnTo>
                    <a:pt x="210503" y="403860"/>
                  </a:lnTo>
                  <a:cubicBezTo>
                    <a:pt x="197168" y="401955"/>
                    <a:pt x="183833" y="400050"/>
                    <a:pt x="172403" y="397193"/>
                  </a:cubicBezTo>
                  <a:lnTo>
                    <a:pt x="172403" y="360045"/>
                  </a:lnTo>
                  <a:close/>
                  <a:moveTo>
                    <a:pt x="172403" y="507683"/>
                  </a:moveTo>
                  <a:cubicBezTo>
                    <a:pt x="159068" y="505778"/>
                    <a:pt x="145733" y="503873"/>
                    <a:pt x="134303" y="501015"/>
                  </a:cubicBezTo>
                  <a:lnTo>
                    <a:pt x="134303" y="463868"/>
                  </a:lnTo>
                  <a:cubicBezTo>
                    <a:pt x="146685" y="465773"/>
                    <a:pt x="159068" y="468630"/>
                    <a:pt x="172403" y="469583"/>
                  </a:cubicBezTo>
                  <a:lnTo>
                    <a:pt x="172403" y="507683"/>
                  </a:lnTo>
                  <a:close/>
                  <a:moveTo>
                    <a:pt x="96203" y="352425"/>
                  </a:moveTo>
                  <a:lnTo>
                    <a:pt x="96203" y="335280"/>
                  </a:lnTo>
                  <a:cubicBezTo>
                    <a:pt x="107633" y="340995"/>
                    <a:pt x="120015" y="345758"/>
                    <a:pt x="134303" y="349568"/>
                  </a:cubicBezTo>
                  <a:lnTo>
                    <a:pt x="134303" y="384810"/>
                  </a:lnTo>
                  <a:cubicBezTo>
                    <a:pt x="110490" y="376238"/>
                    <a:pt x="96203" y="364808"/>
                    <a:pt x="96203" y="352425"/>
                  </a:cubicBezTo>
                  <a:close/>
                  <a:moveTo>
                    <a:pt x="96203" y="489585"/>
                  </a:moveTo>
                  <a:cubicBezTo>
                    <a:pt x="72390" y="480060"/>
                    <a:pt x="58103" y="468630"/>
                    <a:pt x="58103" y="457200"/>
                  </a:cubicBezTo>
                  <a:lnTo>
                    <a:pt x="58103" y="440055"/>
                  </a:lnTo>
                  <a:cubicBezTo>
                    <a:pt x="69533" y="445770"/>
                    <a:pt x="81915" y="450533"/>
                    <a:pt x="96203" y="454343"/>
                  </a:cubicBezTo>
                  <a:lnTo>
                    <a:pt x="96203" y="489585"/>
                  </a:lnTo>
                  <a:close/>
                  <a:moveTo>
                    <a:pt x="58103" y="192405"/>
                  </a:moveTo>
                  <a:cubicBezTo>
                    <a:pt x="69533" y="198120"/>
                    <a:pt x="81915" y="202883"/>
                    <a:pt x="96203" y="206693"/>
                  </a:cubicBezTo>
                  <a:lnTo>
                    <a:pt x="96203" y="241935"/>
                  </a:lnTo>
                  <a:cubicBezTo>
                    <a:pt x="72390" y="232410"/>
                    <a:pt x="58103" y="220980"/>
                    <a:pt x="58103" y="209550"/>
                  </a:cubicBezTo>
                  <a:lnTo>
                    <a:pt x="58103" y="192405"/>
                  </a:lnTo>
                  <a:close/>
                  <a:moveTo>
                    <a:pt x="172403" y="222885"/>
                  </a:moveTo>
                  <a:lnTo>
                    <a:pt x="172403" y="260985"/>
                  </a:lnTo>
                  <a:cubicBezTo>
                    <a:pt x="159068" y="259080"/>
                    <a:pt x="145733" y="257175"/>
                    <a:pt x="134303" y="254318"/>
                  </a:cubicBezTo>
                  <a:lnTo>
                    <a:pt x="134303" y="217170"/>
                  </a:lnTo>
                  <a:cubicBezTo>
                    <a:pt x="146685" y="219075"/>
                    <a:pt x="159068" y="220980"/>
                    <a:pt x="172403" y="222885"/>
                  </a:cubicBezTo>
                  <a:close/>
                  <a:moveTo>
                    <a:pt x="267653" y="57150"/>
                  </a:moveTo>
                  <a:cubicBezTo>
                    <a:pt x="383858" y="57150"/>
                    <a:pt x="477203" y="82868"/>
                    <a:pt x="477203" y="114300"/>
                  </a:cubicBezTo>
                  <a:cubicBezTo>
                    <a:pt x="477203" y="145733"/>
                    <a:pt x="383858" y="171450"/>
                    <a:pt x="267653" y="171450"/>
                  </a:cubicBezTo>
                  <a:cubicBezTo>
                    <a:pt x="151447" y="171450"/>
                    <a:pt x="58103" y="145733"/>
                    <a:pt x="58103" y="114300"/>
                  </a:cubicBezTo>
                  <a:cubicBezTo>
                    <a:pt x="58103" y="82868"/>
                    <a:pt x="151447" y="57150"/>
                    <a:pt x="267653" y="57150"/>
                  </a:cubicBezTo>
                  <a:close/>
                  <a:moveTo>
                    <a:pt x="324803" y="508635"/>
                  </a:moveTo>
                  <a:cubicBezTo>
                    <a:pt x="300990" y="499110"/>
                    <a:pt x="286703" y="487680"/>
                    <a:pt x="286703" y="476250"/>
                  </a:cubicBezTo>
                  <a:lnTo>
                    <a:pt x="286703" y="459105"/>
                  </a:lnTo>
                  <a:cubicBezTo>
                    <a:pt x="298133" y="464820"/>
                    <a:pt x="310515" y="469583"/>
                    <a:pt x="324803" y="473393"/>
                  </a:cubicBezTo>
                  <a:lnTo>
                    <a:pt x="324803" y="508635"/>
                  </a:lnTo>
                  <a:close/>
                  <a:moveTo>
                    <a:pt x="439103" y="241935"/>
                  </a:moveTo>
                  <a:lnTo>
                    <a:pt x="439103" y="207645"/>
                  </a:lnTo>
                  <a:cubicBezTo>
                    <a:pt x="452438" y="203835"/>
                    <a:pt x="465773" y="198120"/>
                    <a:pt x="477203" y="192405"/>
                  </a:cubicBezTo>
                  <a:lnTo>
                    <a:pt x="477203" y="209550"/>
                  </a:lnTo>
                  <a:cubicBezTo>
                    <a:pt x="477203" y="221933"/>
                    <a:pt x="462915" y="233363"/>
                    <a:pt x="439103" y="241935"/>
                  </a:cubicBezTo>
                  <a:close/>
                  <a:moveTo>
                    <a:pt x="362903" y="260033"/>
                  </a:moveTo>
                  <a:lnTo>
                    <a:pt x="362903" y="222885"/>
                  </a:lnTo>
                  <a:cubicBezTo>
                    <a:pt x="375285" y="220980"/>
                    <a:pt x="388620" y="219075"/>
                    <a:pt x="401003" y="217170"/>
                  </a:cubicBezTo>
                  <a:lnTo>
                    <a:pt x="401003" y="253365"/>
                  </a:lnTo>
                  <a:cubicBezTo>
                    <a:pt x="389573" y="256223"/>
                    <a:pt x="376238" y="258127"/>
                    <a:pt x="362903" y="260033"/>
                  </a:cubicBezTo>
                  <a:close/>
                  <a:moveTo>
                    <a:pt x="286703" y="266700"/>
                  </a:moveTo>
                  <a:lnTo>
                    <a:pt x="286703" y="228600"/>
                  </a:lnTo>
                  <a:cubicBezTo>
                    <a:pt x="298133" y="228600"/>
                    <a:pt x="311468" y="227648"/>
                    <a:pt x="324803" y="226695"/>
                  </a:cubicBezTo>
                  <a:lnTo>
                    <a:pt x="324803" y="264795"/>
                  </a:lnTo>
                  <a:cubicBezTo>
                    <a:pt x="312420" y="265748"/>
                    <a:pt x="300038" y="265748"/>
                    <a:pt x="286703" y="266700"/>
                  </a:cubicBezTo>
                  <a:close/>
                  <a:moveTo>
                    <a:pt x="210503" y="264795"/>
                  </a:moveTo>
                  <a:lnTo>
                    <a:pt x="210503" y="226695"/>
                  </a:lnTo>
                  <a:cubicBezTo>
                    <a:pt x="222885" y="227648"/>
                    <a:pt x="235267" y="228600"/>
                    <a:pt x="248603" y="228600"/>
                  </a:cubicBezTo>
                  <a:lnTo>
                    <a:pt x="248603" y="266700"/>
                  </a:lnTo>
                  <a:cubicBezTo>
                    <a:pt x="235267" y="265748"/>
                    <a:pt x="222885" y="265748"/>
                    <a:pt x="210503" y="264795"/>
                  </a:cubicBezTo>
                  <a:close/>
                  <a:moveTo>
                    <a:pt x="705803" y="381000"/>
                  </a:moveTo>
                  <a:cubicBezTo>
                    <a:pt x="705803" y="412433"/>
                    <a:pt x="612458" y="438150"/>
                    <a:pt x="496253" y="438150"/>
                  </a:cubicBezTo>
                  <a:cubicBezTo>
                    <a:pt x="380048" y="438150"/>
                    <a:pt x="286703" y="412433"/>
                    <a:pt x="286703" y="381000"/>
                  </a:cubicBezTo>
                  <a:cubicBezTo>
                    <a:pt x="286703" y="349568"/>
                    <a:pt x="380048" y="323850"/>
                    <a:pt x="496253" y="323850"/>
                  </a:cubicBezTo>
                  <a:cubicBezTo>
                    <a:pt x="612458" y="323850"/>
                    <a:pt x="705803" y="349568"/>
                    <a:pt x="705803" y="381000"/>
                  </a:cubicBezTo>
                  <a:close/>
                  <a:moveTo>
                    <a:pt x="762953" y="409575"/>
                  </a:moveTo>
                  <a:lnTo>
                    <a:pt x="762953" y="381000"/>
                  </a:lnTo>
                  <a:cubicBezTo>
                    <a:pt x="762953" y="336233"/>
                    <a:pt x="727710" y="303848"/>
                    <a:pt x="659130" y="285750"/>
                  </a:cubicBezTo>
                  <a:cubicBezTo>
                    <a:pt x="633413" y="279083"/>
                    <a:pt x="603885" y="273368"/>
                    <a:pt x="570548" y="270510"/>
                  </a:cubicBezTo>
                  <a:cubicBezTo>
                    <a:pt x="571500" y="266700"/>
                    <a:pt x="571500" y="261938"/>
                    <a:pt x="571500" y="257175"/>
                  </a:cubicBezTo>
                  <a:cubicBezTo>
                    <a:pt x="571500" y="230505"/>
                    <a:pt x="559118" y="207645"/>
                    <a:pt x="533400" y="190500"/>
                  </a:cubicBezTo>
                  <a:lnTo>
                    <a:pt x="533400" y="114300"/>
                  </a:lnTo>
                  <a:cubicBezTo>
                    <a:pt x="533400" y="69532"/>
                    <a:pt x="498158" y="37147"/>
                    <a:pt x="429578" y="19050"/>
                  </a:cubicBezTo>
                  <a:cubicBezTo>
                    <a:pt x="384810" y="6667"/>
                    <a:pt x="327660" y="0"/>
                    <a:pt x="266700" y="0"/>
                  </a:cubicBezTo>
                  <a:cubicBezTo>
                    <a:pt x="186690" y="0"/>
                    <a:pt x="0" y="11430"/>
                    <a:pt x="0" y="114300"/>
                  </a:cubicBezTo>
                  <a:lnTo>
                    <a:pt x="0" y="209550"/>
                  </a:lnTo>
                  <a:cubicBezTo>
                    <a:pt x="0" y="236220"/>
                    <a:pt x="12382" y="259080"/>
                    <a:pt x="38100" y="276225"/>
                  </a:cubicBezTo>
                  <a:lnTo>
                    <a:pt x="38100" y="294323"/>
                  </a:lnTo>
                  <a:cubicBezTo>
                    <a:pt x="15240" y="310515"/>
                    <a:pt x="0" y="332423"/>
                    <a:pt x="0" y="361950"/>
                  </a:cubicBezTo>
                  <a:lnTo>
                    <a:pt x="0" y="457200"/>
                  </a:lnTo>
                  <a:cubicBezTo>
                    <a:pt x="0" y="501967"/>
                    <a:pt x="35243" y="534353"/>
                    <a:pt x="103822" y="552450"/>
                  </a:cubicBezTo>
                  <a:cubicBezTo>
                    <a:pt x="148590" y="564833"/>
                    <a:pt x="205740" y="571500"/>
                    <a:pt x="266700" y="571500"/>
                  </a:cubicBezTo>
                  <a:cubicBezTo>
                    <a:pt x="266700" y="616268"/>
                    <a:pt x="301943" y="648653"/>
                    <a:pt x="370523" y="666750"/>
                  </a:cubicBezTo>
                  <a:cubicBezTo>
                    <a:pt x="415290" y="679133"/>
                    <a:pt x="472440" y="685800"/>
                    <a:pt x="533400" y="685800"/>
                  </a:cubicBezTo>
                  <a:cubicBezTo>
                    <a:pt x="613410" y="685800"/>
                    <a:pt x="800100" y="674370"/>
                    <a:pt x="800100" y="571500"/>
                  </a:cubicBezTo>
                  <a:lnTo>
                    <a:pt x="800100" y="476250"/>
                  </a:lnTo>
                  <a:cubicBezTo>
                    <a:pt x="801053" y="449580"/>
                    <a:pt x="788670" y="426720"/>
                    <a:pt x="762953" y="409575"/>
                  </a:cubicBezTo>
                  <a:close/>
                </a:path>
              </a:pathLst>
            </a:custGeom>
            <a:solidFill>
              <a:srgbClr val="FFC000"/>
            </a:solidFill>
            <a:ln w="9525" cap="flat">
              <a:noFill/>
              <a:prstDash val="solid"/>
              <a:miter/>
            </a:ln>
          </p:spPr>
          <p:txBody>
            <a:bodyPr rtlCol="0" anchor="ctr"/>
            <a:lstStyle/>
            <a:p>
              <a:endParaRPr lang="en-GB" dirty="0"/>
            </a:p>
          </p:txBody>
        </p:sp>
        <p:sp>
          <p:nvSpPr>
            <p:cNvPr id="20" name="Freeform: Shape 19" descr="Coins with solid fill">
              <a:extLst>
                <a:ext uri="{FF2B5EF4-FFF2-40B4-BE49-F238E27FC236}">
                  <a16:creationId xmlns:a16="http://schemas.microsoft.com/office/drawing/2014/main" id="{7C9BE923-A396-7836-BF81-E7BC76BB8776}"/>
                </a:ext>
              </a:extLst>
            </p:cNvPr>
            <p:cNvSpPr>
              <a:spLocks noChangeAspect="1"/>
            </p:cNvSpPr>
            <p:nvPr/>
          </p:nvSpPr>
          <p:spPr>
            <a:xfrm>
              <a:off x="11102123" y="264526"/>
              <a:ext cx="395422" cy="107843"/>
            </a:xfrm>
            <a:custGeom>
              <a:avLst/>
              <a:gdLst>
                <a:gd name="connsiteX0" fmla="*/ 197711 w 395422"/>
                <a:gd name="connsiteY0" fmla="*/ 0 h 107843"/>
                <a:gd name="connsiteX1" fmla="*/ 395422 w 395422"/>
                <a:gd name="connsiteY1" fmla="*/ 53922 h 107843"/>
                <a:gd name="connsiteX2" fmla="*/ 197711 w 395422"/>
                <a:gd name="connsiteY2" fmla="*/ 107843 h 107843"/>
                <a:gd name="connsiteX3" fmla="*/ 0 w 395422"/>
                <a:gd name="connsiteY3" fmla="*/ 53922 h 107843"/>
                <a:gd name="connsiteX4" fmla="*/ 197711 w 395422"/>
                <a:gd name="connsiteY4" fmla="*/ 0 h 107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422" h="107843">
                  <a:moveTo>
                    <a:pt x="197711" y="0"/>
                  </a:moveTo>
                  <a:cubicBezTo>
                    <a:pt x="307351" y="0"/>
                    <a:pt x="395422" y="24265"/>
                    <a:pt x="395422" y="53922"/>
                  </a:cubicBezTo>
                  <a:cubicBezTo>
                    <a:pt x="395422" y="83579"/>
                    <a:pt x="307351" y="107843"/>
                    <a:pt x="197711" y="107843"/>
                  </a:cubicBezTo>
                  <a:cubicBezTo>
                    <a:pt x="88071" y="107843"/>
                    <a:pt x="0" y="83579"/>
                    <a:pt x="0" y="53922"/>
                  </a:cubicBezTo>
                  <a:cubicBezTo>
                    <a:pt x="0" y="24265"/>
                    <a:pt x="88071" y="0"/>
                    <a:pt x="197711"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1" name="Freeform: Shape 20" descr="Coins with solid fill">
              <a:extLst>
                <a:ext uri="{FF2B5EF4-FFF2-40B4-BE49-F238E27FC236}">
                  <a16:creationId xmlns:a16="http://schemas.microsoft.com/office/drawing/2014/main" id="{68980F04-A749-66DE-651C-50D3F41D3F1A}"/>
                </a:ext>
              </a:extLst>
            </p:cNvPr>
            <p:cNvSpPr>
              <a:spLocks noChangeAspect="1"/>
            </p:cNvSpPr>
            <p:nvPr/>
          </p:nvSpPr>
          <p:spPr>
            <a:xfrm>
              <a:off x="11102123" y="392140"/>
              <a:ext cx="35948" cy="46732"/>
            </a:xfrm>
            <a:custGeom>
              <a:avLst/>
              <a:gdLst>
                <a:gd name="connsiteX0" fmla="*/ 0 w 35948"/>
                <a:gd name="connsiteY0" fmla="*/ 0 h 46732"/>
                <a:gd name="connsiteX1" fmla="*/ 35948 w 35948"/>
                <a:gd name="connsiteY1" fmla="*/ 13481 h 46732"/>
                <a:gd name="connsiteX2" fmla="*/ 35948 w 35948"/>
                <a:gd name="connsiteY2" fmla="*/ 46732 h 46732"/>
                <a:gd name="connsiteX3" fmla="*/ 0 w 35948"/>
                <a:gd name="connsiteY3" fmla="*/ 16176 h 46732"/>
                <a:gd name="connsiteX4" fmla="*/ 0 w 35948"/>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6732">
                  <a:moveTo>
                    <a:pt x="0" y="0"/>
                  </a:moveTo>
                  <a:cubicBezTo>
                    <a:pt x="10785" y="5392"/>
                    <a:pt x="22467" y="9886"/>
                    <a:pt x="35948" y="13481"/>
                  </a:cubicBezTo>
                  <a:lnTo>
                    <a:pt x="35948" y="46732"/>
                  </a:lnTo>
                  <a:cubicBezTo>
                    <a:pt x="13480" y="37745"/>
                    <a:pt x="0" y="26961"/>
                    <a:pt x="0" y="16176"/>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2" name="Freeform: Shape 21" descr="Coins with solid fill">
              <a:extLst>
                <a:ext uri="{FF2B5EF4-FFF2-40B4-BE49-F238E27FC236}">
                  <a16:creationId xmlns:a16="http://schemas.microsoft.com/office/drawing/2014/main" id="{26477116-6CCA-B151-EEDB-76382AA36D8B}"/>
                </a:ext>
              </a:extLst>
            </p:cNvPr>
            <p:cNvSpPr>
              <a:spLocks noChangeAspect="1"/>
            </p:cNvSpPr>
            <p:nvPr/>
          </p:nvSpPr>
          <p:spPr>
            <a:xfrm>
              <a:off x="11461599" y="392140"/>
              <a:ext cx="35947" cy="46732"/>
            </a:xfrm>
            <a:custGeom>
              <a:avLst/>
              <a:gdLst>
                <a:gd name="connsiteX0" fmla="*/ 35947 w 35947"/>
                <a:gd name="connsiteY0" fmla="*/ 0 h 46732"/>
                <a:gd name="connsiteX1" fmla="*/ 35947 w 35947"/>
                <a:gd name="connsiteY1" fmla="*/ 16176 h 46732"/>
                <a:gd name="connsiteX2" fmla="*/ 0 w 35947"/>
                <a:gd name="connsiteY2" fmla="*/ 46732 h 46732"/>
                <a:gd name="connsiteX3" fmla="*/ 0 w 35947"/>
                <a:gd name="connsiteY3" fmla="*/ 14379 h 46732"/>
                <a:gd name="connsiteX4" fmla="*/ 35947 w 35947"/>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6732">
                  <a:moveTo>
                    <a:pt x="35947" y="0"/>
                  </a:moveTo>
                  <a:lnTo>
                    <a:pt x="35947" y="16176"/>
                  </a:lnTo>
                  <a:cubicBezTo>
                    <a:pt x="35947" y="27860"/>
                    <a:pt x="22466" y="38644"/>
                    <a:pt x="0" y="46732"/>
                  </a:cubicBezTo>
                  <a:lnTo>
                    <a:pt x="0" y="14379"/>
                  </a:lnTo>
                  <a:cubicBezTo>
                    <a:pt x="12581" y="10784"/>
                    <a:pt x="25163" y="5392"/>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3" name="Freeform: Shape 22" descr="Coins with solid fill">
              <a:extLst>
                <a:ext uri="{FF2B5EF4-FFF2-40B4-BE49-F238E27FC236}">
                  <a16:creationId xmlns:a16="http://schemas.microsoft.com/office/drawing/2014/main" id="{E0F54D60-475B-86F1-3C04-DA17B3B95CC2}"/>
                </a:ext>
              </a:extLst>
            </p:cNvPr>
            <p:cNvSpPr>
              <a:spLocks noChangeAspect="1"/>
            </p:cNvSpPr>
            <p:nvPr/>
          </p:nvSpPr>
          <p:spPr>
            <a:xfrm>
              <a:off x="11174018" y="415506"/>
              <a:ext cx="35948" cy="41339"/>
            </a:xfrm>
            <a:custGeom>
              <a:avLst/>
              <a:gdLst>
                <a:gd name="connsiteX0" fmla="*/ 0 w 35948"/>
                <a:gd name="connsiteY0" fmla="*/ 0 h 41339"/>
                <a:gd name="connsiteX1" fmla="*/ 35948 w 35948"/>
                <a:gd name="connsiteY1" fmla="*/ 5392 h 41339"/>
                <a:gd name="connsiteX2" fmla="*/ 35948 w 35948"/>
                <a:gd name="connsiteY2" fmla="*/ 41339 h 41339"/>
                <a:gd name="connsiteX3" fmla="*/ 0 w 35948"/>
                <a:gd name="connsiteY3" fmla="*/ 35049 h 41339"/>
                <a:gd name="connsiteX4" fmla="*/ 0 w 35948"/>
                <a:gd name="connsiteY4" fmla="*/ 0 h 41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1339">
                  <a:moveTo>
                    <a:pt x="0" y="0"/>
                  </a:moveTo>
                  <a:cubicBezTo>
                    <a:pt x="11683" y="1797"/>
                    <a:pt x="23366" y="3595"/>
                    <a:pt x="35948" y="5392"/>
                  </a:cubicBezTo>
                  <a:lnTo>
                    <a:pt x="35948" y="41339"/>
                  </a:lnTo>
                  <a:cubicBezTo>
                    <a:pt x="23366" y="39542"/>
                    <a:pt x="10784" y="37745"/>
                    <a:pt x="0" y="35049"/>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4" name="Freeform: Shape 23" descr="Coins with solid fill">
              <a:extLst>
                <a:ext uri="{FF2B5EF4-FFF2-40B4-BE49-F238E27FC236}">
                  <a16:creationId xmlns:a16="http://schemas.microsoft.com/office/drawing/2014/main" id="{4B61C3B9-98F8-4119-1BD1-C73D5BD6AB03}"/>
                </a:ext>
              </a:extLst>
            </p:cNvPr>
            <p:cNvSpPr>
              <a:spLocks noChangeAspect="1"/>
            </p:cNvSpPr>
            <p:nvPr/>
          </p:nvSpPr>
          <p:spPr>
            <a:xfrm>
              <a:off x="11389704" y="415506"/>
              <a:ext cx="35947" cy="40441"/>
            </a:xfrm>
            <a:custGeom>
              <a:avLst/>
              <a:gdLst>
                <a:gd name="connsiteX0" fmla="*/ 35947 w 35947"/>
                <a:gd name="connsiteY0" fmla="*/ 0 h 40441"/>
                <a:gd name="connsiteX1" fmla="*/ 35947 w 35947"/>
                <a:gd name="connsiteY1" fmla="*/ 34150 h 40441"/>
                <a:gd name="connsiteX2" fmla="*/ 0 w 35947"/>
                <a:gd name="connsiteY2" fmla="*/ 40441 h 40441"/>
                <a:gd name="connsiteX3" fmla="*/ 0 w 35947"/>
                <a:gd name="connsiteY3" fmla="*/ 5392 h 40441"/>
                <a:gd name="connsiteX4" fmla="*/ 35947 w 35947"/>
                <a:gd name="connsiteY4" fmla="*/ 0 h 4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0441">
                  <a:moveTo>
                    <a:pt x="35947" y="0"/>
                  </a:moveTo>
                  <a:lnTo>
                    <a:pt x="35947" y="34150"/>
                  </a:lnTo>
                  <a:cubicBezTo>
                    <a:pt x="25163" y="36846"/>
                    <a:pt x="12581" y="38643"/>
                    <a:pt x="0" y="40441"/>
                  </a:cubicBezTo>
                  <a:lnTo>
                    <a:pt x="0" y="5392"/>
                  </a:lnTo>
                  <a:cubicBezTo>
                    <a:pt x="11682" y="3595"/>
                    <a:pt x="24264" y="1797"/>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5" name="Freeform: Shape 24" descr="Coins with solid fill">
              <a:extLst>
                <a:ext uri="{FF2B5EF4-FFF2-40B4-BE49-F238E27FC236}">
                  <a16:creationId xmlns:a16="http://schemas.microsoft.com/office/drawing/2014/main" id="{793DA790-399B-0E32-5766-D7C91A195357}"/>
                </a:ext>
              </a:extLst>
            </p:cNvPr>
            <p:cNvSpPr>
              <a:spLocks noChangeAspect="1"/>
            </p:cNvSpPr>
            <p:nvPr/>
          </p:nvSpPr>
          <p:spPr>
            <a:xfrm>
              <a:off x="11245914" y="424493"/>
              <a:ext cx="35947" cy="37745"/>
            </a:xfrm>
            <a:custGeom>
              <a:avLst/>
              <a:gdLst>
                <a:gd name="connsiteX0" fmla="*/ 0 w 35947"/>
                <a:gd name="connsiteY0" fmla="*/ 0 h 37745"/>
                <a:gd name="connsiteX1" fmla="*/ 35947 w 35947"/>
                <a:gd name="connsiteY1" fmla="*/ 1797 h 37745"/>
                <a:gd name="connsiteX2" fmla="*/ 35947 w 35947"/>
                <a:gd name="connsiteY2" fmla="*/ 37745 h 37745"/>
                <a:gd name="connsiteX3" fmla="*/ 0 w 35947"/>
                <a:gd name="connsiteY3" fmla="*/ 35947 h 37745"/>
                <a:gd name="connsiteX4" fmla="*/ 0 w 35947"/>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37745">
                  <a:moveTo>
                    <a:pt x="0" y="0"/>
                  </a:moveTo>
                  <a:cubicBezTo>
                    <a:pt x="11682" y="899"/>
                    <a:pt x="23365" y="1797"/>
                    <a:pt x="35947" y="1797"/>
                  </a:cubicBezTo>
                  <a:lnTo>
                    <a:pt x="35947" y="37745"/>
                  </a:lnTo>
                  <a:cubicBezTo>
                    <a:pt x="23365" y="36846"/>
                    <a:pt x="11682" y="36846"/>
                    <a:pt x="0" y="35947"/>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6" name="Freeform: Shape 25" descr="Coins with solid fill">
              <a:extLst>
                <a:ext uri="{FF2B5EF4-FFF2-40B4-BE49-F238E27FC236}">
                  <a16:creationId xmlns:a16="http://schemas.microsoft.com/office/drawing/2014/main" id="{2DBD38D5-65C2-A9B8-7146-6F8A08969EB3}"/>
                </a:ext>
              </a:extLst>
            </p:cNvPr>
            <p:cNvSpPr>
              <a:spLocks noChangeAspect="1"/>
            </p:cNvSpPr>
            <p:nvPr/>
          </p:nvSpPr>
          <p:spPr>
            <a:xfrm>
              <a:off x="11317809" y="424493"/>
              <a:ext cx="35947" cy="37745"/>
            </a:xfrm>
            <a:custGeom>
              <a:avLst/>
              <a:gdLst>
                <a:gd name="connsiteX0" fmla="*/ 35947 w 35947"/>
                <a:gd name="connsiteY0" fmla="*/ 0 h 37745"/>
                <a:gd name="connsiteX1" fmla="*/ 35947 w 35947"/>
                <a:gd name="connsiteY1" fmla="*/ 35947 h 37745"/>
                <a:gd name="connsiteX2" fmla="*/ 0 w 35947"/>
                <a:gd name="connsiteY2" fmla="*/ 37745 h 37745"/>
                <a:gd name="connsiteX3" fmla="*/ 0 w 35947"/>
                <a:gd name="connsiteY3" fmla="*/ 1797 h 37745"/>
                <a:gd name="connsiteX4" fmla="*/ 35947 w 35947"/>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37745">
                  <a:moveTo>
                    <a:pt x="35947" y="0"/>
                  </a:moveTo>
                  <a:lnTo>
                    <a:pt x="35947" y="35947"/>
                  </a:lnTo>
                  <a:cubicBezTo>
                    <a:pt x="24264" y="36846"/>
                    <a:pt x="12581" y="36846"/>
                    <a:pt x="0" y="37745"/>
                  </a:cubicBezTo>
                  <a:lnTo>
                    <a:pt x="0" y="1797"/>
                  </a:lnTo>
                  <a:cubicBezTo>
                    <a:pt x="10784" y="1797"/>
                    <a:pt x="23366" y="899"/>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7" name="Freeform: Shape 26" descr="Coins with solid fill">
              <a:extLst>
                <a:ext uri="{FF2B5EF4-FFF2-40B4-BE49-F238E27FC236}">
                  <a16:creationId xmlns:a16="http://schemas.microsoft.com/office/drawing/2014/main" id="{3359C779-1212-99BE-30DE-CEBBB810CD18}"/>
                </a:ext>
              </a:extLst>
            </p:cNvPr>
            <p:cNvSpPr>
              <a:spLocks noChangeAspect="1"/>
            </p:cNvSpPr>
            <p:nvPr/>
          </p:nvSpPr>
          <p:spPr>
            <a:xfrm>
              <a:off x="11317808" y="516159"/>
              <a:ext cx="395422" cy="107842"/>
            </a:xfrm>
            <a:custGeom>
              <a:avLst/>
              <a:gdLst>
                <a:gd name="connsiteX0" fmla="*/ 197711 w 395422"/>
                <a:gd name="connsiteY0" fmla="*/ 0 h 107842"/>
                <a:gd name="connsiteX1" fmla="*/ 395422 w 395422"/>
                <a:gd name="connsiteY1" fmla="*/ 53921 h 107842"/>
                <a:gd name="connsiteX2" fmla="*/ 197711 w 395422"/>
                <a:gd name="connsiteY2" fmla="*/ 107842 h 107842"/>
                <a:gd name="connsiteX3" fmla="*/ 0 w 395422"/>
                <a:gd name="connsiteY3" fmla="*/ 53921 h 107842"/>
                <a:gd name="connsiteX4" fmla="*/ 197711 w 395422"/>
                <a:gd name="connsiteY4" fmla="*/ 0 h 107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422" h="107842">
                  <a:moveTo>
                    <a:pt x="197711" y="0"/>
                  </a:moveTo>
                  <a:cubicBezTo>
                    <a:pt x="307350" y="0"/>
                    <a:pt x="395422" y="24265"/>
                    <a:pt x="395422" y="53921"/>
                  </a:cubicBezTo>
                  <a:cubicBezTo>
                    <a:pt x="395422" y="83578"/>
                    <a:pt x="307350" y="107842"/>
                    <a:pt x="197711" y="107842"/>
                  </a:cubicBezTo>
                  <a:cubicBezTo>
                    <a:pt x="88071" y="107842"/>
                    <a:pt x="0" y="83578"/>
                    <a:pt x="0" y="53921"/>
                  </a:cubicBezTo>
                  <a:cubicBezTo>
                    <a:pt x="0" y="24265"/>
                    <a:pt x="88071" y="0"/>
                    <a:pt x="197711"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8" name="Freeform: Shape 27" descr="Coins with solid fill">
              <a:extLst>
                <a:ext uri="{FF2B5EF4-FFF2-40B4-BE49-F238E27FC236}">
                  <a16:creationId xmlns:a16="http://schemas.microsoft.com/office/drawing/2014/main" id="{EBBFFE4B-13CB-A0AD-8B23-0E50256A8A35}"/>
                </a:ext>
              </a:extLst>
            </p:cNvPr>
            <p:cNvSpPr>
              <a:spLocks noChangeAspect="1"/>
            </p:cNvSpPr>
            <p:nvPr/>
          </p:nvSpPr>
          <p:spPr>
            <a:xfrm>
              <a:off x="11138072" y="526943"/>
              <a:ext cx="35947" cy="46732"/>
            </a:xfrm>
            <a:custGeom>
              <a:avLst/>
              <a:gdLst>
                <a:gd name="connsiteX0" fmla="*/ 0 w 35947"/>
                <a:gd name="connsiteY0" fmla="*/ 0 h 46732"/>
                <a:gd name="connsiteX1" fmla="*/ 35947 w 35947"/>
                <a:gd name="connsiteY1" fmla="*/ 13481 h 46732"/>
                <a:gd name="connsiteX2" fmla="*/ 35947 w 35947"/>
                <a:gd name="connsiteY2" fmla="*/ 46732 h 46732"/>
                <a:gd name="connsiteX3" fmla="*/ 0 w 35947"/>
                <a:gd name="connsiteY3" fmla="*/ 16176 h 46732"/>
                <a:gd name="connsiteX4" fmla="*/ 0 w 35947"/>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6732">
                  <a:moveTo>
                    <a:pt x="0" y="0"/>
                  </a:moveTo>
                  <a:cubicBezTo>
                    <a:pt x="10784" y="5392"/>
                    <a:pt x="22466" y="9886"/>
                    <a:pt x="35947" y="13481"/>
                  </a:cubicBezTo>
                  <a:lnTo>
                    <a:pt x="35947" y="46732"/>
                  </a:lnTo>
                  <a:cubicBezTo>
                    <a:pt x="13480" y="38644"/>
                    <a:pt x="0" y="27860"/>
                    <a:pt x="0" y="16176"/>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9" name="Freeform: Shape 28" descr="Coins with solid fill">
              <a:extLst>
                <a:ext uri="{FF2B5EF4-FFF2-40B4-BE49-F238E27FC236}">
                  <a16:creationId xmlns:a16="http://schemas.microsoft.com/office/drawing/2014/main" id="{DB1F4141-1411-0284-2421-054A09343337}"/>
                </a:ext>
              </a:extLst>
            </p:cNvPr>
            <p:cNvSpPr>
              <a:spLocks noChangeAspect="1"/>
            </p:cNvSpPr>
            <p:nvPr/>
          </p:nvSpPr>
          <p:spPr>
            <a:xfrm>
              <a:off x="11209967" y="550309"/>
              <a:ext cx="35947" cy="41340"/>
            </a:xfrm>
            <a:custGeom>
              <a:avLst/>
              <a:gdLst>
                <a:gd name="connsiteX0" fmla="*/ 0 w 35947"/>
                <a:gd name="connsiteY0" fmla="*/ 0 h 41340"/>
                <a:gd name="connsiteX1" fmla="*/ 35947 w 35947"/>
                <a:gd name="connsiteY1" fmla="*/ 5392 h 41340"/>
                <a:gd name="connsiteX2" fmla="*/ 35947 w 35947"/>
                <a:gd name="connsiteY2" fmla="*/ 41340 h 41340"/>
                <a:gd name="connsiteX3" fmla="*/ 0 w 35947"/>
                <a:gd name="connsiteY3" fmla="*/ 35049 h 41340"/>
                <a:gd name="connsiteX4" fmla="*/ 0 w 35947"/>
                <a:gd name="connsiteY4" fmla="*/ 0 h 41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1340">
                  <a:moveTo>
                    <a:pt x="0" y="0"/>
                  </a:moveTo>
                  <a:cubicBezTo>
                    <a:pt x="11682" y="1797"/>
                    <a:pt x="23365" y="4494"/>
                    <a:pt x="35947" y="5392"/>
                  </a:cubicBezTo>
                  <a:lnTo>
                    <a:pt x="35947" y="41340"/>
                  </a:lnTo>
                  <a:cubicBezTo>
                    <a:pt x="23365" y="39542"/>
                    <a:pt x="10784" y="37745"/>
                    <a:pt x="0" y="35049"/>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0" name="Freeform: Shape 29" descr="Coins with solid fill">
              <a:extLst>
                <a:ext uri="{FF2B5EF4-FFF2-40B4-BE49-F238E27FC236}">
                  <a16:creationId xmlns:a16="http://schemas.microsoft.com/office/drawing/2014/main" id="{B4B55FBA-0C01-83C0-7167-2DE499CE9BC1}"/>
                </a:ext>
              </a:extLst>
            </p:cNvPr>
            <p:cNvSpPr>
              <a:spLocks noChangeAspect="1"/>
            </p:cNvSpPr>
            <p:nvPr/>
          </p:nvSpPr>
          <p:spPr>
            <a:xfrm>
              <a:off x="11102123" y="625799"/>
              <a:ext cx="35948" cy="46731"/>
            </a:xfrm>
            <a:custGeom>
              <a:avLst/>
              <a:gdLst>
                <a:gd name="connsiteX0" fmla="*/ 0 w 35948"/>
                <a:gd name="connsiteY0" fmla="*/ 0 h 46731"/>
                <a:gd name="connsiteX1" fmla="*/ 35948 w 35948"/>
                <a:gd name="connsiteY1" fmla="*/ 13480 h 46731"/>
                <a:gd name="connsiteX2" fmla="*/ 35948 w 35948"/>
                <a:gd name="connsiteY2" fmla="*/ 46731 h 46731"/>
                <a:gd name="connsiteX3" fmla="*/ 0 w 35948"/>
                <a:gd name="connsiteY3" fmla="*/ 16176 h 46731"/>
                <a:gd name="connsiteX4" fmla="*/ 0 w 35948"/>
                <a:gd name="connsiteY4" fmla="*/ 0 h 46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6731">
                  <a:moveTo>
                    <a:pt x="0" y="0"/>
                  </a:moveTo>
                  <a:cubicBezTo>
                    <a:pt x="10785" y="5392"/>
                    <a:pt x="22467" y="9886"/>
                    <a:pt x="35948" y="13480"/>
                  </a:cubicBezTo>
                  <a:lnTo>
                    <a:pt x="35948" y="46731"/>
                  </a:lnTo>
                  <a:cubicBezTo>
                    <a:pt x="13480" y="37745"/>
                    <a:pt x="0" y="26960"/>
                    <a:pt x="0" y="16176"/>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1" name="Freeform: Shape 30" descr="Coins with solid fill">
              <a:extLst>
                <a:ext uri="{FF2B5EF4-FFF2-40B4-BE49-F238E27FC236}">
                  <a16:creationId xmlns:a16="http://schemas.microsoft.com/office/drawing/2014/main" id="{64A624DD-024D-B682-56D3-7CCD55A90F91}"/>
                </a:ext>
              </a:extLst>
            </p:cNvPr>
            <p:cNvSpPr>
              <a:spLocks noChangeAspect="1"/>
            </p:cNvSpPr>
            <p:nvPr/>
          </p:nvSpPr>
          <p:spPr>
            <a:xfrm>
              <a:off x="11317809" y="643772"/>
              <a:ext cx="35947" cy="46732"/>
            </a:xfrm>
            <a:custGeom>
              <a:avLst/>
              <a:gdLst>
                <a:gd name="connsiteX0" fmla="*/ 0 w 35947"/>
                <a:gd name="connsiteY0" fmla="*/ 0 h 46732"/>
                <a:gd name="connsiteX1" fmla="*/ 35947 w 35947"/>
                <a:gd name="connsiteY1" fmla="*/ 13481 h 46732"/>
                <a:gd name="connsiteX2" fmla="*/ 35947 w 35947"/>
                <a:gd name="connsiteY2" fmla="*/ 46732 h 46732"/>
                <a:gd name="connsiteX3" fmla="*/ 0 w 35947"/>
                <a:gd name="connsiteY3" fmla="*/ 16177 h 46732"/>
                <a:gd name="connsiteX4" fmla="*/ 0 w 35947"/>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6732">
                  <a:moveTo>
                    <a:pt x="0" y="0"/>
                  </a:moveTo>
                  <a:cubicBezTo>
                    <a:pt x="10784" y="5393"/>
                    <a:pt x="22466" y="9886"/>
                    <a:pt x="35947" y="13481"/>
                  </a:cubicBezTo>
                  <a:lnTo>
                    <a:pt x="35947" y="46732"/>
                  </a:lnTo>
                  <a:cubicBezTo>
                    <a:pt x="13480" y="37745"/>
                    <a:pt x="0" y="26961"/>
                    <a:pt x="0" y="16177"/>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2" name="Freeform: Shape 31" descr="Coins with solid fill">
              <a:extLst>
                <a:ext uri="{FF2B5EF4-FFF2-40B4-BE49-F238E27FC236}">
                  <a16:creationId xmlns:a16="http://schemas.microsoft.com/office/drawing/2014/main" id="{888125CC-4BAB-2471-AE5E-E9F0CCCBCCD4}"/>
                </a:ext>
              </a:extLst>
            </p:cNvPr>
            <p:cNvSpPr>
              <a:spLocks noChangeAspect="1"/>
            </p:cNvSpPr>
            <p:nvPr/>
          </p:nvSpPr>
          <p:spPr>
            <a:xfrm>
              <a:off x="11677282" y="643772"/>
              <a:ext cx="35948" cy="46732"/>
            </a:xfrm>
            <a:custGeom>
              <a:avLst/>
              <a:gdLst>
                <a:gd name="connsiteX0" fmla="*/ 35948 w 35948"/>
                <a:gd name="connsiteY0" fmla="*/ 0 h 46732"/>
                <a:gd name="connsiteX1" fmla="*/ 35948 w 35948"/>
                <a:gd name="connsiteY1" fmla="*/ 16177 h 46732"/>
                <a:gd name="connsiteX2" fmla="*/ 0 w 35948"/>
                <a:gd name="connsiteY2" fmla="*/ 46732 h 46732"/>
                <a:gd name="connsiteX3" fmla="*/ 0 w 35948"/>
                <a:gd name="connsiteY3" fmla="*/ 14379 h 46732"/>
                <a:gd name="connsiteX4" fmla="*/ 35948 w 35948"/>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6732">
                  <a:moveTo>
                    <a:pt x="35948" y="0"/>
                  </a:moveTo>
                  <a:lnTo>
                    <a:pt x="35948" y="16177"/>
                  </a:lnTo>
                  <a:cubicBezTo>
                    <a:pt x="35948" y="27860"/>
                    <a:pt x="22467" y="38644"/>
                    <a:pt x="0" y="46732"/>
                  </a:cubicBezTo>
                  <a:lnTo>
                    <a:pt x="0" y="14379"/>
                  </a:lnTo>
                  <a:cubicBezTo>
                    <a:pt x="12582" y="10785"/>
                    <a:pt x="25163" y="5393"/>
                    <a:pt x="35948"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3" name="Freeform: Shape 32" descr="Coins with solid fill">
              <a:extLst>
                <a:ext uri="{FF2B5EF4-FFF2-40B4-BE49-F238E27FC236}">
                  <a16:creationId xmlns:a16="http://schemas.microsoft.com/office/drawing/2014/main" id="{831FCE0B-0D06-9B32-32BA-7B3FC163A3DC}"/>
                </a:ext>
              </a:extLst>
            </p:cNvPr>
            <p:cNvSpPr>
              <a:spLocks noChangeAspect="1"/>
            </p:cNvSpPr>
            <p:nvPr/>
          </p:nvSpPr>
          <p:spPr>
            <a:xfrm>
              <a:off x="11174018" y="648266"/>
              <a:ext cx="35948" cy="41340"/>
            </a:xfrm>
            <a:custGeom>
              <a:avLst/>
              <a:gdLst>
                <a:gd name="connsiteX0" fmla="*/ 0 w 35948"/>
                <a:gd name="connsiteY0" fmla="*/ 0 h 41340"/>
                <a:gd name="connsiteX1" fmla="*/ 35948 w 35948"/>
                <a:gd name="connsiteY1" fmla="*/ 5392 h 41340"/>
                <a:gd name="connsiteX2" fmla="*/ 35948 w 35948"/>
                <a:gd name="connsiteY2" fmla="*/ 41340 h 41340"/>
                <a:gd name="connsiteX3" fmla="*/ 0 w 35948"/>
                <a:gd name="connsiteY3" fmla="*/ 35049 h 41340"/>
                <a:gd name="connsiteX4" fmla="*/ 0 w 35948"/>
                <a:gd name="connsiteY4" fmla="*/ 0 h 41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1340">
                  <a:moveTo>
                    <a:pt x="0" y="0"/>
                  </a:moveTo>
                  <a:cubicBezTo>
                    <a:pt x="11683" y="1798"/>
                    <a:pt x="23366" y="4493"/>
                    <a:pt x="35948" y="5392"/>
                  </a:cubicBezTo>
                  <a:lnTo>
                    <a:pt x="35948" y="41340"/>
                  </a:lnTo>
                  <a:cubicBezTo>
                    <a:pt x="23366" y="39543"/>
                    <a:pt x="10784" y="37745"/>
                    <a:pt x="0" y="35049"/>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4" name="Freeform: Shape 33" descr="Coins with solid fill">
              <a:extLst>
                <a:ext uri="{FF2B5EF4-FFF2-40B4-BE49-F238E27FC236}">
                  <a16:creationId xmlns:a16="http://schemas.microsoft.com/office/drawing/2014/main" id="{1327A747-A3BE-EEF9-E935-18CEB8A9F887}"/>
                </a:ext>
              </a:extLst>
            </p:cNvPr>
            <p:cNvSpPr>
              <a:spLocks noChangeAspect="1"/>
            </p:cNvSpPr>
            <p:nvPr/>
          </p:nvSpPr>
          <p:spPr>
            <a:xfrm>
              <a:off x="11245914" y="658151"/>
              <a:ext cx="26961" cy="36847"/>
            </a:xfrm>
            <a:custGeom>
              <a:avLst/>
              <a:gdLst>
                <a:gd name="connsiteX0" fmla="*/ 0 w 26961"/>
                <a:gd name="connsiteY0" fmla="*/ 0 h 36847"/>
                <a:gd name="connsiteX1" fmla="*/ 17974 w 26961"/>
                <a:gd name="connsiteY1" fmla="*/ 900 h 36847"/>
                <a:gd name="connsiteX2" fmla="*/ 17974 w 26961"/>
                <a:gd name="connsiteY2" fmla="*/ 1798 h 36847"/>
                <a:gd name="connsiteX3" fmla="*/ 26961 w 26961"/>
                <a:gd name="connsiteY3" fmla="*/ 36847 h 36847"/>
                <a:gd name="connsiteX4" fmla="*/ 0 w 26961"/>
                <a:gd name="connsiteY4" fmla="*/ 35049 h 36847"/>
                <a:gd name="connsiteX5" fmla="*/ 0 w 26961"/>
                <a:gd name="connsiteY5" fmla="*/ 0 h 3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61" h="36847">
                  <a:moveTo>
                    <a:pt x="0" y="0"/>
                  </a:moveTo>
                  <a:cubicBezTo>
                    <a:pt x="6290" y="0"/>
                    <a:pt x="11682" y="900"/>
                    <a:pt x="17974" y="900"/>
                  </a:cubicBezTo>
                  <a:lnTo>
                    <a:pt x="17974" y="1798"/>
                  </a:lnTo>
                  <a:cubicBezTo>
                    <a:pt x="17974" y="14379"/>
                    <a:pt x="20669" y="26961"/>
                    <a:pt x="26961" y="36847"/>
                  </a:cubicBezTo>
                  <a:cubicBezTo>
                    <a:pt x="17974" y="36847"/>
                    <a:pt x="8987" y="35948"/>
                    <a:pt x="0" y="35049"/>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5" name="Freeform: Shape 34" descr="Coins with solid fill">
              <a:extLst>
                <a:ext uri="{FF2B5EF4-FFF2-40B4-BE49-F238E27FC236}">
                  <a16:creationId xmlns:a16="http://schemas.microsoft.com/office/drawing/2014/main" id="{44236E34-4534-F12A-2914-057D828AF3F1}"/>
                </a:ext>
              </a:extLst>
            </p:cNvPr>
            <p:cNvSpPr>
              <a:spLocks noChangeAspect="1"/>
            </p:cNvSpPr>
            <p:nvPr/>
          </p:nvSpPr>
          <p:spPr>
            <a:xfrm>
              <a:off x="11389704" y="666240"/>
              <a:ext cx="35947" cy="41340"/>
            </a:xfrm>
            <a:custGeom>
              <a:avLst/>
              <a:gdLst>
                <a:gd name="connsiteX0" fmla="*/ 0 w 35947"/>
                <a:gd name="connsiteY0" fmla="*/ 0 h 41340"/>
                <a:gd name="connsiteX1" fmla="*/ 35947 w 35947"/>
                <a:gd name="connsiteY1" fmla="*/ 5392 h 41340"/>
                <a:gd name="connsiteX2" fmla="*/ 35947 w 35947"/>
                <a:gd name="connsiteY2" fmla="*/ 41340 h 41340"/>
                <a:gd name="connsiteX3" fmla="*/ 0 w 35947"/>
                <a:gd name="connsiteY3" fmla="*/ 35048 h 41340"/>
                <a:gd name="connsiteX4" fmla="*/ 0 w 35947"/>
                <a:gd name="connsiteY4" fmla="*/ 0 h 41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1340">
                  <a:moveTo>
                    <a:pt x="0" y="0"/>
                  </a:moveTo>
                  <a:cubicBezTo>
                    <a:pt x="11682" y="1797"/>
                    <a:pt x="23365" y="4493"/>
                    <a:pt x="35947" y="5392"/>
                  </a:cubicBezTo>
                  <a:lnTo>
                    <a:pt x="35947" y="41340"/>
                  </a:lnTo>
                  <a:cubicBezTo>
                    <a:pt x="23365" y="39542"/>
                    <a:pt x="10784" y="37745"/>
                    <a:pt x="0" y="35048"/>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6" name="Freeform: Shape 35" descr="Coins with solid fill">
              <a:extLst>
                <a:ext uri="{FF2B5EF4-FFF2-40B4-BE49-F238E27FC236}">
                  <a16:creationId xmlns:a16="http://schemas.microsoft.com/office/drawing/2014/main" id="{22E4493F-7300-7766-3832-C6FBDD0F8FE3}"/>
                </a:ext>
              </a:extLst>
            </p:cNvPr>
            <p:cNvSpPr>
              <a:spLocks noChangeAspect="1"/>
            </p:cNvSpPr>
            <p:nvPr/>
          </p:nvSpPr>
          <p:spPr>
            <a:xfrm>
              <a:off x="11605387" y="667138"/>
              <a:ext cx="35948" cy="40442"/>
            </a:xfrm>
            <a:custGeom>
              <a:avLst/>
              <a:gdLst>
                <a:gd name="connsiteX0" fmla="*/ 35948 w 35948"/>
                <a:gd name="connsiteY0" fmla="*/ 0 h 40442"/>
                <a:gd name="connsiteX1" fmla="*/ 35948 w 35948"/>
                <a:gd name="connsiteY1" fmla="*/ 34150 h 40442"/>
                <a:gd name="connsiteX2" fmla="*/ 0 w 35948"/>
                <a:gd name="connsiteY2" fmla="*/ 40442 h 40442"/>
                <a:gd name="connsiteX3" fmla="*/ 0 w 35948"/>
                <a:gd name="connsiteY3" fmla="*/ 5392 h 40442"/>
                <a:gd name="connsiteX4" fmla="*/ 35948 w 35948"/>
                <a:gd name="connsiteY4" fmla="*/ 0 h 40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0442">
                  <a:moveTo>
                    <a:pt x="35948" y="0"/>
                  </a:moveTo>
                  <a:lnTo>
                    <a:pt x="35948" y="34150"/>
                  </a:lnTo>
                  <a:cubicBezTo>
                    <a:pt x="25163" y="36847"/>
                    <a:pt x="12582" y="38644"/>
                    <a:pt x="0" y="40442"/>
                  </a:cubicBezTo>
                  <a:lnTo>
                    <a:pt x="0" y="5392"/>
                  </a:lnTo>
                  <a:cubicBezTo>
                    <a:pt x="11683" y="3595"/>
                    <a:pt x="24264" y="1798"/>
                    <a:pt x="35948"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7" name="Freeform: Shape 36" descr="Coins with solid fill">
              <a:extLst>
                <a:ext uri="{FF2B5EF4-FFF2-40B4-BE49-F238E27FC236}">
                  <a16:creationId xmlns:a16="http://schemas.microsoft.com/office/drawing/2014/main" id="{CF7A9B5F-DB7F-D3E0-89D1-B624EC45AD2A}"/>
                </a:ext>
              </a:extLst>
            </p:cNvPr>
            <p:cNvSpPr>
              <a:spLocks noChangeAspect="1"/>
            </p:cNvSpPr>
            <p:nvPr/>
          </p:nvSpPr>
          <p:spPr>
            <a:xfrm>
              <a:off x="11461599" y="676125"/>
              <a:ext cx="35947" cy="37745"/>
            </a:xfrm>
            <a:custGeom>
              <a:avLst/>
              <a:gdLst>
                <a:gd name="connsiteX0" fmla="*/ 0 w 35947"/>
                <a:gd name="connsiteY0" fmla="*/ 0 h 37745"/>
                <a:gd name="connsiteX1" fmla="*/ 35947 w 35947"/>
                <a:gd name="connsiteY1" fmla="*/ 1798 h 37745"/>
                <a:gd name="connsiteX2" fmla="*/ 35947 w 35947"/>
                <a:gd name="connsiteY2" fmla="*/ 37745 h 37745"/>
                <a:gd name="connsiteX3" fmla="*/ 0 w 35947"/>
                <a:gd name="connsiteY3" fmla="*/ 35948 h 37745"/>
                <a:gd name="connsiteX4" fmla="*/ 0 w 35947"/>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37745">
                  <a:moveTo>
                    <a:pt x="0" y="0"/>
                  </a:moveTo>
                  <a:cubicBezTo>
                    <a:pt x="11682" y="899"/>
                    <a:pt x="23365" y="1798"/>
                    <a:pt x="35947" y="1798"/>
                  </a:cubicBezTo>
                  <a:lnTo>
                    <a:pt x="35947" y="37745"/>
                  </a:lnTo>
                  <a:cubicBezTo>
                    <a:pt x="23365" y="37745"/>
                    <a:pt x="11682" y="36847"/>
                    <a:pt x="0" y="35948"/>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8" name="Freeform: Shape 37" descr="Coins with solid fill">
              <a:extLst>
                <a:ext uri="{FF2B5EF4-FFF2-40B4-BE49-F238E27FC236}">
                  <a16:creationId xmlns:a16="http://schemas.microsoft.com/office/drawing/2014/main" id="{2186F3BB-BAC2-049A-53A7-1A1DC9D7589A}"/>
                </a:ext>
              </a:extLst>
            </p:cNvPr>
            <p:cNvSpPr>
              <a:spLocks noChangeAspect="1"/>
            </p:cNvSpPr>
            <p:nvPr/>
          </p:nvSpPr>
          <p:spPr>
            <a:xfrm>
              <a:off x="11533492" y="676125"/>
              <a:ext cx="35948" cy="37745"/>
            </a:xfrm>
            <a:custGeom>
              <a:avLst/>
              <a:gdLst>
                <a:gd name="connsiteX0" fmla="*/ 35948 w 35948"/>
                <a:gd name="connsiteY0" fmla="*/ 0 h 37745"/>
                <a:gd name="connsiteX1" fmla="*/ 35948 w 35948"/>
                <a:gd name="connsiteY1" fmla="*/ 35948 h 37745"/>
                <a:gd name="connsiteX2" fmla="*/ 0 w 35948"/>
                <a:gd name="connsiteY2" fmla="*/ 37745 h 37745"/>
                <a:gd name="connsiteX3" fmla="*/ 0 w 35948"/>
                <a:gd name="connsiteY3" fmla="*/ 1798 h 37745"/>
                <a:gd name="connsiteX4" fmla="*/ 35948 w 35948"/>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37745">
                  <a:moveTo>
                    <a:pt x="35948" y="0"/>
                  </a:moveTo>
                  <a:lnTo>
                    <a:pt x="35948" y="35948"/>
                  </a:lnTo>
                  <a:cubicBezTo>
                    <a:pt x="24264" y="36847"/>
                    <a:pt x="12582" y="36847"/>
                    <a:pt x="0" y="37745"/>
                  </a:cubicBezTo>
                  <a:lnTo>
                    <a:pt x="0" y="1798"/>
                  </a:lnTo>
                  <a:cubicBezTo>
                    <a:pt x="10785" y="1798"/>
                    <a:pt x="23366" y="899"/>
                    <a:pt x="35948"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9" name="Freeform: Shape 38" descr="Coins with solid fill">
              <a:extLst>
                <a:ext uri="{FF2B5EF4-FFF2-40B4-BE49-F238E27FC236}">
                  <a16:creationId xmlns:a16="http://schemas.microsoft.com/office/drawing/2014/main" id="{A83986F3-265C-AC8C-BEE3-1F9AB456C7B2}"/>
                </a:ext>
              </a:extLst>
            </p:cNvPr>
            <p:cNvSpPr>
              <a:spLocks noChangeAspect="1"/>
            </p:cNvSpPr>
            <p:nvPr/>
          </p:nvSpPr>
          <p:spPr>
            <a:xfrm>
              <a:off x="11713231" y="733641"/>
              <a:ext cx="35947" cy="46732"/>
            </a:xfrm>
            <a:custGeom>
              <a:avLst/>
              <a:gdLst>
                <a:gd name="connsiteX0" fmla="*/ 35947 w 35947"/>
                <a:gd name="connsiteY0" fmla="*/ 0 h 46732"/>
                <a:gd name="connsiteX1" fmla="*/ 35947 w 35947"/>
                <a:gd name="connsiteY1" fmla="*/ 16177 h 46732"/>
                <a:gd name="connsiteX2" fmla="*/ 0 w 35947"/>
                <a:gd name="connsiteY2" fmla="*/ 46732 h 46732"/>
                <a:gd name="connsiteX3" fmla="*/ 0 w 35947"/>
                <a:gd name="connsiteY3" fmla="*/ 14379 h 46732"/>
                <a:gd name="connsiteX4" fmla="*/ 35947 w 35947"/>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6732">
                  <a:moveTo>
                    <a:pt x="35947" y="0"/>
                  </a:moveTo>
                  <a:lnTo>
                    <a:pt x="35947" y="16177"/>
                  </a:lnTo>
                  <a:cubicBezTo>
                    <a:pt x="35947" y="27860"/>
                    <a:pt x="22466" y="38644"/>
                    <a:pt x="0" y="46732"/>
                  </a:cubicBezTo>
                  <a:lnTo>
                    <a:pt x="0" y="14379"/>
                  </a:lnTo>
                  <a:cubicBezTo>
                    <a:pt x="12581" y="10784"/>
                    <a:pt x="25163" y="5392"/>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0" name="Freeform: Shape 39" descr="Coins with solid fill">
              <a:extLst>
                <a:ext uri="{FF2B5EF4-FFF2-40B4-BE49-F238E27FC236}">
                  <a16:creationId xmlns:a16="http://schemas.microsoft.com/office/drawing/2014/main" id="{328B43E7-B0C3-2C96-81F4-5D87777EFD87}"/>
                </a:ext>
              </a:extLst>
            </p:cNvPr>
            <p:cNvSpPr>
              <a:spLocks noChangeAspect="1"/>
            </p:cNvSpPr>
            <p:nvPr/>
          </p:nvSpPr>
          <p:spPr>
            <a:xfrm>
              <a:off x="11353755" y="748020"/>
              <a:ext cx="35948" cy="32353"/>
            </a:xfrm>
            <a:custGeom>
              <a:avLst/>
              <a:gdLst>
                <a:gd name="connsiteX0" fmla="*/ 0 w 35948"/>
                <a:gd name="connsiteY0" fmla="*/ 0 h 32353"/>
                <a:gd name="connsiteX1" fmla="*/ 898 w 35948"/>
                <a:gd name="connsiteY1" fmla="*/ 0 h 32353"/>
                <a:gd name="connsiteX2" fmla="*/ 8088 w 35948"/>
                <a:gd name="connsiteY2" fmla="*/ 1798 h 32353"/>
                <a:gd name="connsiteX3" fmla="*/ 35948 w 35948"/>
                <a:gd name="connsiteY3" fmla="*/ 8089 h 32353"/>
                <a:gd name="connsiteX4" fmla="*/ 35948 w 35948"/>
                <a:gd name="connsiteY4" fmla="*/ 32353 h 32353"/>
                <a:gd name="connsiteX5" fmla="*/ 0 w 35948"/>
                <a:gd name="connsiteY5" fmla="*/ 1798 h 32353"/>
                <a:gd name="connsiteX6" fmla="*/ 0 w 35948"/>
                <a:gd name="connsiteY6" fmla="*/ 0 h 3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48" h="32353">
                  <a:moveTo>
                    <a:pt x="0" y="0"/>
                  </a:moveTo>
                  <a:cubicBezTo>
                    <a:pt x="0" y="0"/>
                    <a:pt x="0" y="0"/>
                    <a:pt x="898" y="0"/>
                  </a:cubicBezTo>
                  <a:cubicBezTo>
                    <a:pt x="3595" y="899"/>
                    <a:pt x="5392" y="1798"/>
                    <a:pt x="8088" y="1798"/>
                  </a:cubicBezTo>
                  <a:cubicBezTo>
                    <a:pt x="17075" y="4494"/>
                    <a:pt x="26062" y="6291"/>
                    <a:pt x="35948" y="8089"/>
                  </a:cubicBezTo>
                  <a:lnTo>
                    <a:pt x="35948" y="32353"/>
                  </a:lnTo>
                  <a:cubicBezTo>
                    <a:pt x="13480" y="23366"/>
                    <a:pt x="0" y="12582"/>
                    <a:pt x="0" y="1798"/>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1" name="Freeform: Shape 40" descr="Coins with solid fill">
              <a:extLst>
                <a:ext uri="{FF2B5EF4-FFF2-40B4-BE49-F238E27FC236}">
                  <a16:creationId xmlns:a16="http://schemas.microsoft.com/office/drawing/2014/main" id="{FC2E58A8-BAEC-5CC3-ED48-9F74E67CEAF6}"/>
                </a:ext>
              </a:extLst>
            </p:cNvPr>
            <p:cNvSpPr>
              <a:spLocks noChangeAspect="1"/>
            </p:cNvSpPr>
            <p:nvPr/>
          </p:nvSpPr>
          <p:spPr>
            <a:xfrm>
              <a:off x="11641336" y="757007"/>
              <a:ext cx="35947" cy="40441"/>
            </a:xfrm>
            <a:custGeom>
              <a:avLst/>
              <a:gdLst>
                <a:gd name="connsiteX0" fmla="*/ 35947 w 35947"/>
                <a:gd name="connsiteY0" fmla="*/ 0 h 40441"/>
                <a:gd name="connsiteX1" fmla="*/ 35947 w 35947"/>
                <a:gd name="connsiteY1" fmla="*/ 34150 h 40441"/>
                <a:gd name="connsiteX2" fmla="*/ 0 w 35947"/>
                <a:gd name="connsiteY2" fmla="*/ 40441 h 40441"/>
                <a:gd name="connsiteX3" fmla="*/ 0 w 35947"/>
                <a:gd name="connsiteY3" fmla="*/ 5392 h 40441"/>
                <a:gd name="connsiteX4" fmla="*/ 35947 w 35947"/>
                <a:gd name="connsiteY4" fmla="*/ 0 h 4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0441">
                  <a:moveTo>
                    <a:pt x="35947" y="0"/>
                  </a:moveTo>
                  <a:lnTo>
                    <a:pt x="35947" y="34150"/>
                  </a:lnTo>
                  <a:cubicBezTo>
                    <a:pt x="25163" y="36847"/>
                    <a:pt x="12581" y="38644"/>
                    <a:pt x="0" y="40441"/>
                  </a:cubicBezTo>
                  <a:lnTo>
                    <a:pt x="0" y="5392"/>
                  </a:lnTo>
                  <a:cubicBezTo>
                    <a:pt x="11682" y="3595"/>
                    <a:pt x="24264" y="1797"/>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2" name="Freeform: Shape 41" descr="Coins with solid fill">
              <a:extLst>
                <a:ext uri="{FF2B5EF4-FFF2-40B4-BE49-F238E27FC236}">
                  <a16:creationId xmlns:a16="http://schemas.microsoft.com/office/drawing/2014/main" id="{838CC75A-868D-3171-5538-897FE82169C8}"/>
                </a:ext>
              </a:extLst>
            </p:cNvPr>
            <p:cNvSpPr>
              <a:spLocks noChangeAspect="1"/>
            </p:cNvSpPr>
            <p:nvPr/>
          </p:nvSpPr>
          <p:spPr>
            <a:xfrm>
              <a:off x="11425650" y="762399"/>
              <a:ext cx="35948" cy="35049"/>
            </a:xfrm>
            <a:custGeom>
              <a:avLst/>
              <a:gdLst>
                <a:gd name="connsiteX0" fmla="*/ 0 w 35948"/>
                <a:gd name="connsiteY0" fmla="*/ 0 h 35049"/>
                <a:gd name="connsiteX1" fmla="*/ 35948 w 35948"/>
                <a:gd name="connsiteY1" fmla="*/ 3595 h 35049"/>
                <a:gd name="connsiteX2" fmla="*/ 35948 w 35948"/>
                <a:gd name="connsiteY2" fmla="*/ 35049 h 35049"/>
                <a:gd name="connsiteX3" fmla="*/ 0 w 35948"/>
                <a:gd name="connsiteY3" fmla="*/ 28758 h 35049"/>
                <a:gd name="connsiteX4" fmla="*/ 0 w 35948"/>
                <a:gd name="connsiteY4" fmla="*/ 0 h 3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35049">
                  <a:moveTo>
                    <a:pt x="0" y="0"/>
                  </a:moveTo>
                  <a:cubicBezTo>
                    <a:pt x="11683" y="1798"/>
                    <a:pt x="23366" y="2697"/>
                    <a:pt x="35948" y="3595"/>
                  </a:cubicBezTo>
                  <a:lnTo>
                    <a:pt x="35948" y="35049"/>
                  </a:lnTo>
                  <a:cubicBezTo>
                    <a:pt x="23366" y="33252"/>
                    <a:pt x="10784" y="31455"/>
                    <a:pt x="0" y="28758"/>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3" name="Freeform: Shape 42" descr="Coins with solid fill">
              <a:extLst>
                <a:ext uri="{FF2B5EF4-FFF2-40B4-BE49-F238E27FC236}">
                  <a16:creationId xmlns:a16="http://schemas.microsoft.com/office/drawing/2014/main" id="{0ED170BB-0675-6A6B-2D0C-225AD7894D95}"/>
                </a:ext>
              </a:extLst>
            </p:cNvPr>
            <p:cNvSpPr>
              <a:spLocks noChangeAspect="1"/>
            </p:cNvSpPr>
            <p:nvPr/>
          </p:nvSpPr>
          <p:spPr>
            <a:xfrm>
              <a:off x="11569441" y="765994"/>
              <a:ext cx="35947" cy="37745"/>
            </a:xfrm>
            <a:custGeom>
              <a:avLst/>
              <a:gdLst>
                <a:gd name="connsiteX0" fmla="*/ 35947 w 35947"/>
                <a:gd name="connsiteY0" fmla="*/ 0 h 37745"/>
                <a:gd name="connsiteX1" fmla="*/ 35947 w 35947"/>
                <a:gd name="connsiteY1" fmla="*/ 35947 h 37745"/>
                <a:gd name="connsiteX2" fmla="*/ 0 w 35947"/>
                <a:gd name="connsiteY2" fmla="*/ 37745 h 37745"/>
                <a:gd name="connsiteX3" fmla="*/ 0 w 35947"/>
                <a:gd name="connsiteY3" fmla="*/ 1797 h 37745"/>
                <a:gd name="connsiteX4" fmla="*/ 35947 w 35947"/>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37745">
                  <a:moveTo>
                    <a:pt x="35947" y="0"/>
                  </a:moveTo>
                  <a:lnTo>
                    <a:pt x="35947" y="35947"/>
                  </a:lnTo>
                  <a:cubicBezTo>
                    <a:pt x="24264" y="36847"/>
                    <a:pt x="12581" y="37745"/>
                    <a:pt x="0" y="37745"/>
                  </a:cubicBezTo>
                  <a:lnTo>
                    <a:pt x="0" y="1797"/>
                  </a:lnTo>
                  <a:cubicBezTo>
                    <a:pt x="10784" y="1797"/>
                    <a:pt x="23366" y="899"/>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44" name="Freeform: Shape 43" descr="Coins with solid fill">
              <a:extLst>
                <a:ext uri="{FF2B5EF4-FFF2-40B4-BE49-F238E27FC236}">
                  <a16:creationId xmlns:a16="http://schemas.microsoft.com/office/drawing/2014/main" id="{A85FE2CE-265A-C6BD-5CA4-46A9B860DADA}"/>
                </a:ext>
              </a:extLst>
            </p:cNvPr>
            <p:cNvSpPr>
              <a:spLocks noChangeAspect="1"/>
            </p:cNvSpPr>
            <p:nvPr/>
          </p:nvSpPr>
          <p:spPr>
            <a:xfrm>
              <a:off x="11497546" y="767791"/>
              <a:ext cx="35947" cy="35948"/>
            </a:xfrm>
            <a:custGeom>
              <a:avLst/>
              <a:gdLst>
                <a:gd name="connsiteX0" fmla="*/ 0 w 35947"/>
                <a:gd name="connsiteY0" fmla="*/ 0 h 35948"/>
                <a:gd name="connsiteX1" fmla="*/ 17974 w 35947"/>
                <a:gd name="connsiteY1" fmla="*/ 0 h 35948"/>
                <a:gd name="connsiteX2" fmla="*/ 35947 w 35947"/>
                <a:gd name="connsiteY2" fmla="*/ 0 h 35948"/>
                <a:gd name="connsiteX3" fmla="*/ 35947 w 35947"/>
                <a:gd name="connsiteY3" fmla="*/ 35948 h 35948"/>
                <a:gd name="connsiteX4" fmla="*/ 0 w 35947"/>
                <a:gd name="connsiteY4" fmla="*/ 34150 h 35948"/>
                <a:gd name="connsiteX5" fmla="*/ 0 w 35947"/>
                <a:gd name="connsiteY5" fmla="*/ 0 h 3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47" h="35948">
                  <a:moveTo>
                    <a:pt x="0" y="0"/>
                  </a:moveTo>
                  <a:cubicBezTo>
                    <a:pt x="6290" y="0"/>
                    <a:pt x="11682" y="0"/>
                    <a:pt x="17974" y="0"/>
                  </a:cubicBezTo>
                  <a:cubicBezTo>
                    <a:pt x="23366" y="0"/>
                    <a:pt x="29656" y="0"/>
                    <a:pt x="35947" y="0"/>
                  </a:cubicBezTo>
                  <a:lnTo>
                    <a:pt x="35947" y="35948"/>
                  </a:lnTo>
                  <a:cubicBezTo>
                    <a:pt x="23366" y="35948"/>
                    <a:pt x="11682" y="35050"/>
                    <a:pt x="0" y="34150"/>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327778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1000"/>
                                        <p:tgtEl>
                                          <p:spTgt spid="6"/>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A809D2-9C12-D4F5-4980-014349C74FC4}"/>
              </a:ext>
            </a:extLst>
          </p:cNvPr>
          <p:cNvPicPr>
            <a:picLocks noChangeAspect="1"/>
          </p:cNvPicPr>
          <p:nvPr/>
        </p:nvPicPr>
        <p:blipFill>
          <a:blip r:embed="rId2">
            <a:duotone>
              <a:prstClr val="black"/>
              <a:schemeClr val="accent1">
                <a:tint val="45000"/>
                <a:satMod val="400000"/>
              </a:schemeClr>
            </a:duotone>
            <a:alphaModFix amt="20000"/>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3263511" y="1274499"/>
            <a:ext cx="6055749" cy="4003200"/>
          </a:xfrm>
          <a:prstGeom prst="rect">
            <a:avLst/>
          </a:prstGeom>
        </p:spPr>
      </p:pic>
      <p:sp>
        <p:nvSpPr>
          <p:cNvPr id="2" name="Title 1">
            <a:extLst>
              <a:ext uri="{FF2B5EF4-FFF2-40B4-BE49-F238E27FC236}">
                <a16:creationId xmlns:a16="http://schemas.microsoft.com/office/drawing/2014/main" id="{1D2B660B-FA0E-B2B8-DD9A-2252F4F2F9CE}"/>
              </a:ext>
            </a:extLst>
          </p:cNvPr>
          <p:cNvSpPr>
            <a:spLocks noGrp="1"/>
          </p:cNvSpPr>
          <p:nvPr>
            <p:ph type="title"/>
          </p:nvPr>
        </p:nvSpPr>
        <p:spPr/>
        <p:txBody>
          <a:bodyPr/>
          <a:lstStyle/>
          <a:p>
            <a:r>
              <a:rPr lang="en-GB" dirty="0"/>
              <a:t>Science ITT </a:t>
            </a:r>
            <a:r>
              <a:rPr lang="en-GB" b="0" dirty="0"/>
              <a:t>2017-18 to 2023-24</a:t>
            </a:r>
            <a:endParaRPr lang="en-GB" dirty="0"/>
          </a:p>
        </p:txBody>
      </p:sp>
      <p:pic>
        <p:nvPicPr>
          <p:cNvPr id="4" name="Picture 3">
            <a:extLst>
              <a:ext uri="{FF2B5EF4-FFF2-40B4-BE49-F238E27FC236}">
                <a16:creationId xmlns:a16="http://schemas.microsoft.com/office/drawing/2014/main" id="{2BE90666-0A2D-9CAC-0551-3EF02228FA9B}"/>
              </a:ext>
            </a:extLst>
          </p:cNvPr>
          <p:cNvPicPr>
            <a:picLocks noChangeAspect="1"/>
          </p:cNvPicPr>
          <p:nvPr/>
        </p:nvPicPr>
        <p:blipFill>
          <a:blip r:embed="rId4"/>
          <a:stretch>
            <a:fillRect/>
          </a:stretch>
        </p:blipFill>
        <p:spPr>
          <a:xfrm>
            <a:off x="3266038" y="1274499"/>
            <a:ext cx="6053222" cy="4001529"/>
          </a:xfrm>
          <a:prstGeom prst="rect">
            <a:avLst/>
          </a:prstGeom>
        </p:spPr>
      </p:pic>
      <p:sp>
        <p:nvSpPr>
          <p:cNvPr id="5" name="Speech Bubble: Rectangle 4">
            <a:extLst>
              <a:ext uri="{FF2B5EF4-FFF2-40B4-BE49-F238E27FC236}">
                <a16:creationId xmlns:a16="http://schemas.microsoft.com/office/drawing/2014/main" id="{CBB1AE9B-4192-222B-0831-30FC0721CA36}"/>
              </a:ext>
            </a:extLst>
          </p:cNvPr>
          <p:cNvSpPr/>
          <p:nvPr/>
        </p:nvSpPr>
        <p:spPr bwMode="auto">
          <a:xfrm>
            <a:off x="864129" y="2110490"/>
            <a:ext cx="2937934" cy="1385183"/>
          </a:xfrm>
          <a:prstGeom prst="wedgeRectCallout">
            <a:avLst>
              <a:gd name="adj1" fmla="val 64949"/>
              <a:gd name="adj2" fmla="val 14949"/>
            </a:avLst>
          </a:prstGeom>
          <a:solidFill>
            <a:srgbClr val="B5D2F9"/>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144000" rIns="91440" bIns="14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b="1" dirty="0">
                <a:latin typeface="Verdana" pitchFamily="34" charset="0"/>
                <a:cs typeface="Arial" charset="0"/>
              </a:rPr>
              <a:t>13,000</a:t>
            </a:r>
            <a:r>
              <a:rPr kumimoji="0" lang="en-GB" sz="2000" b="0" i="0" u="none" strike="noStrike" cap="none" normalizeH="0" baseline="0" dirty="0">
                <a:ln>
                  <a:noFill/>
                </a:ln>
                <a:effectLst/>
                <a:latin typeface="Verdana" pitchFamily="34" charset="0"/>
                <a:cs typeface="Arial" charset="0"/>
              </a:rPr>
              <a:t> Science specialists funded</a:t>
            </a:r>
            <a:r>
              <a:rPr kumimoji="0" lang="en-GB" sz="2000" b="0" i="0" u="none" strike="noStrike" cap="none" normalizeH="0" dirty="0">
                <a:ln>
                  <a:noFill/>
                </a:ln>
                <a:effectLst/>
                <a:latin typeface="Verdana" pitchFamily="34" charset="0"/>
                <a:cs typeface="Arial" charset="0"/>
              </a:rPr>
              <a:t> at cost of</a:t>
            </a:r>
            <a:r>
              <a:rPr kumimoji="0" lang="en-GB" sz="2000" b="0" i="0" u="none" strike="noStrike" cap="none" normalizeH="0" baseline="0" dirty="0">
                <a:ln>
                  <a:noFill/>
                </a:ln>
                <a:effectLst/>
                <a:latin typeface="Verdana" pitchFamily="34" charset="0"/>
                <a:cs typeface="Arial" charset="0"/>
              </a:rPr>
              <a:t> £270 million</a:t>
            </a:r>
          </a:p>
        </p:txBody>
      </p:sp>
      <p:sp>
        <p:nvSpPr>
          <p:cNvPr id="6" name="Speech Bubble: Rectangle 5">
            <a:extLst>
              <a:ext uri="{FF2B5EF4-FFF2-40B4-BE49-F238E27FC236}">
                <a16:creationId xmlns:a16="http://schemas.microsoft.com/office/drawing/2014/main" id="{20428B26-C059-6EA5-139C-8F194EDF46A3}"/>
              </a:ext>
            </a:extLst>
          </p:cNvPr>
          <p:cNvSpPr/>
          <p:nvPr/>
        </p:nvSpPr>
        <p:spPr bwMode="auto">
          <a:xfrm>
            <a:off x="8169804" y="1719378"/>
            <a:ext cx="2937934" cy="1385184"/>
          </a:xfrm>
          <a:prstGeom prst="wedgeRectCallout">
            <a:avLst>
              <a:gd name="adj1" fmla="val -67976"/>
              <a:gd name="adj2" fmla="val 3500"/>
            </a:avLst>
          </a:prstGeom>
          <a:solidFill>
            <a:srgbClr val="BCE2BC"/>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144000" rIns="91440" bIns="14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b="1" dirty="0">
                <a:latin typeface="Verdana" pitchFamily="34" charset="0"/>
                <a:cs typeface="Arial" charset="0"/>
              </a:rPr>
              <a:t>3,800</a:t>
            </a:r>
            <a:r>
              <a:rPr kumimoji="0" lang="en-GB" sz="2000" b="0" i="0" u="none" strike="noStrike" cap="none" normalizeH="0" baseline="0" dirty="0">
                <a:ln>
                  <a:noFill/>
                </a:ln>
                <a:effectLst/>
                <a:latin typeface="Verdana" pitchFamily="34" charset="0"/>
                <a:cs typeface="Arial" charset="0"/>
              </a:rPr>
              <a:t> Completing with QTS but not </a:t>
            </a:r>
            <a:r>
              <a:rPr lang="en-GB" sz="2000" dirty="0">
                <a:latin typeface="Verdana" pitchFamily="34" charset="0"/>
                <a:cs typeface="Arial" charset="0"/>
              </a:rPr>
              <a:t>NQE at a </a:t>
            </a:r>
            <a:r>
              <a:rPr kumimoji="0" lang="en-GB" sz="2000" b="0" i="0" u="none" strike="noStrike" cap="none" normalizeH="0" dirty="0">
                <a:ln>
                  <a:noFill/>
                </a:ln>
                <a:effectLst/>
                <a:latin typeface="Verdana" pitchFamily="34" charset="0"/>
                <a:cs typeface="Arial" charset="0"/>
              </a:rPr>
              <a:t>cost of</a:t>
            </a:r>
            <a:r>
              <a:rPr kumimoji="0" lang="en-GB" sz="2000" b="0" i="0" u="none" strike="noStrike" cap="none" normalizeH="0" baseline="0" dirty="0">
                <a:ln>
                  <a:noFill/>
                </a:ln>
                <a:effectLst/>
                <a:latin typeface="Verdana" pitchFamily="34" charset="0"/>
                <a:cs typeface="Arial" charset="0"/>
              </a:rPr>
              <a:t> £80 million</a:t>
            </a:r>
          </a:p>
        </p:txBody>
      </p:sp>
      <p:sp>
        <p:nvSpPr>
          <p:cNvPr id="7" name="Speech Bubble: Rectangle 6">
            <a:extLst>
              <a:ext uri="{FF2B5EF4-FFF2-40B4-BE49-F238E27FC236}">
                <a16:creationId xmlns:a16="http://schemas.microsoft.com/office/drawing/2014/main" id="{8067EB74-EEA2-5528-5470-B4EA85B70209}"/>
              </a:ext>
            </a:extLst>
          </p:cNvPr>
          <p:cNvSpPr/>
          <p:nvPr/>
        </p:nvSpPr>
        <p:spPr bwMode="auto">
          <a:xfrm>
            <a:off x="8169804" y="3233778"/>
            <a:ext cx="2937934" cy="1385184"/>
          </a:xfrm>
          <a:prstGeom prst="wedgeRectCallout">
            <a:avLst>
              <a:gd name="adj1" fmla="val -27450"/>
              <a:gd name="adj2" fmla="val 63324"/>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144000" rIns="91440" bIns="144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b="1" dirty="0">
                <a:latin typeface="Verdana" pitchFamily="34" charset="0"/>
                <a:cs typeface="Arial" charset="0"/>
              </a:rPr>
              <a:t>2,000</a:t>
            </a:r>
            <a:r>
              <a:rPr kumimoji="0" lang="en-GB" sz="2000" b="0" i="0" u="none" strike="noStrike" cap="none" normalizeH="0" baseline="0" dirty="0">
                <a:ln>
                  <a:noFill/>
                </a:ln>
                <a:effectLst/>
                <a:latin typeface="Verdana" pitchFamily="34" charset="0"/>
                <a:cs typeface="Arial" charset="0"/>
              </a:rPr>
              <a:t> Starters</a:t>
            </a:r>
            <a:r>
              <a:rPr kumimoji="0" lang="en-GB" sz="2000" b="0" i="0" u="none" strike="noStrike" cap="none" normalizeH="0" dirty="0">
                <a:ln>
                  <a:noFill/>
                </a:ln>
                <a:effectLst/>
                <a:latin typeface="Verdana" pitchFamily="34" charset="0"/>
                <a:cs typeface="Arial" charset="0"/>
              </a:rPr>
              <a:t> with unknown cost</a:t>
            </a:r>
          </a:p>
          <a:p>
            <a:pPr marL="0" marR="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dirty="0">
                <a:ln>
                  <a:noFill/>
                </a:ln>
                <a:effectLst/>
                <a:latin typeface="Verdana" pitchFamily="34" charset="0"/>
                <a:cs typeface="Arial" charset="0"/>
              </a:rPr>
              <a:t>(&lt;&lt;£45 million)</a:t>
            </a:r>
            <a:endParaRPr kumimoji="0" lang="en-GB" sz="2000" b="0" i="0" u="none" strike="noStrike" cap="none" normalizeH="0" baseline="0" dirty="0">
              <a:ln>
                <a:noFill/>
              </a:ln>
              <a:effectLst/>
              <a:latin typeface="Verdana" pitchFamily="34" charset="0"/>
              <a:cs typeface="Arial" charset="0"/>
            </a:endParaRPr>
          </a:p>
        </p:txBody>
      </p:sp>
      <p:sp>
        <p:nvSpPr>
          <p:cNvPr id="9" name="!!Money">
            <a:extLst>
              <a:ext uri="{FF2B5EF4-FFF2-40B4-BE49-F238E27FC236}">
                <a16:creationId xmlns:a16="http://schemas.microsoft.com/office/drawing/2014/main" id="{F53CC6B3-02FE-B085-DB8D-DB38AD972FC0}"/>
              </a:ext>
            </a:extLst>
          </p:cNvPr>
          <p:cNvSpPr/>
          <p:nvPr/>
        </p:nvSpPr>
        <p:spPr bwMode="auto">
          <a:xfrm>
            <a:off x="2333096" y="4718120"/>
            <a:ext cx="4841346" cy="1115815"/>
          </a:xfrm>
          <a:prstGeom prst="wedgeRectCallout">
            <a:avLst>
              <a:gd name="adj1" fmla="val 59035"/>
              <a:gd name="adj2" fmla="val 12377"/>
            </a:avLst>
          </a:prstGeom>
          <a:solidFill>
            <a:srgbClr val="FFE79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000" i="0" u="none" strike="noStrike" cap="none" normalizeH="0" baseline="0" dirty="0">
                <a:ln>
                  <a:noFill/>
                </a:ln>
                <a:effectLst/>
                <a:latin typeface="Verdana" pitchFamily="34" charset="0"/>
                <a:cs typeface="Arial" charset="0"/>
              </a:rPr>
              <a:t>£350-370 million spend</a:t>
            </a:r>
            <a:r>
              <a:rPr kumimoji="0" lang="en-GB" sz="2000" i="0" u="none" strike="noStrike" cap="none" normalizeH="0" dirty="0">
                <a:ln>
                  <a:noFill/>
                </a:ln>
                <a:effectLst/>
                <a:latin typeface="Verdana" pitchFamily="34" charset="0"/>
                <a:cs typeface="Arial" charset="0"/>
              </a:rPr>
              <a:t> to get 13,000 teachers </a:t>
            </a:r>
            <a:r>
              <a:rPr kumimoji="0" lang="en-GB" sz="2000" i="0" u="none" strike="noStrike" cap="none" normalizeH="0" baseline="0" dirty="0">
                <a:ln>
                  <a:noFill/>
                </a:ln>
                <a:effectLst/>
                <a:latin typeface="Verdana" pitchFamily="34" charset="0"/>
                <a:cs typeface="Arial" charset="0"/>
              </a:rPr>
              <a:t>equates to ~£28k</a:t>
            </a:r>
            <a:r>
              <a:rPr kumimoji="0" lang="en-GB" sz="2000" i="0" u="none" strike="noStrike" cap="none" normalizeH="0" dirty="0">
                <a:ln>
                  <a:noFill/>
                </a:ln>
                <a:effectLst/>
                <a:latin typeface="Verdana" pitchFamily="34" charset="0"/>
                <a:cs typeface="Arial" charset="0"/>
              </a:rPr>
              <a:t> per Newly Qualified Entrant</a:t>
            </a:r>
            <a:endParaRPr kumimoji="0" lang="en-GB" sz="2000" i="0" u="none" strike="noStrike" cap="none" normalizeH="0" baseline="0" dirty="0">
              <a:ln>
                <a:noFill/>
              </a:ln>
              <a:solidFill>
                <a:srgbClr val="FF0000"/>
              </a:solidFill>
              <a:effectLst/>
              <a:latin typeface="Verdana" pitchFamily="34" charset="0"/>
              <a:cs typeface="Arial" charset="0"/>
            </a:endParaRPr>
          </a:p>
        </p:txBody>
      </p:sp>
      <p:sp>
        <p:nvSpPr>
          <p:cNvPr id="10" name="!!Money">
            <a:extLst>
              <a:ext uri="{FF2B5EF4-FFF2-40B4-BE49-F238E27FC236}">
                <a16:creationId xmlns:a16="http://schemas.microsoft.com/office/drawing/2014/main" id="{ECBC0780-599F-E6C5-4B9F-5C717B66DAFA}"/>
              </a:ext>
            </a:extLst>
          </p:cNvPr>
          <p:cNvSpPr/>
          <p:nvPr/>
        </p:nvSpPr>
        <p:spPr bwMode="auto">
          <a:xfrm>
            <a:off x="2149934" y="639162"/>
            <a:ext cx="5203366" cy="1182018"/>
          </a:xfrm>
          <a:prstGeom prst="wedgeRectCallout">
            <a:avLst>
              <a:gd name="adj1" fmla="val 8837"/>
              <a:gd name="adj2" fmla="val -75645"/>
            </a:avLst>
          </a:prstGeom>
          <a:solidFill>
            <a:srgbClr val="FFE79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000" i="0" u="none" strike="noStrike" cap="none" normalizeH="0" baseline="0" dirty="0">
                <a:ln>
                  <a:noFill/>
                </a:ln>
                <a:effectLst/>
                <a:latin typeface="Verdana" pitchFamily="34" charset="0"/>
                <a:cs typeface="Arial" charset="0"/>
              </a:rPr>
              <a:t>But </a:t>
            </a:r>
            <a:r>
              <a:rPr kumimoji="0" lang="en-GB" sz="2000" i="0" u="none" strike="noStrike" cap="none" normalizeH="0" dirty="0">
                <a:ln>
                  <a:noFill/>
                </a:ln>
                <a:effectLst/>
                <a:latin typeface="Verdana" pitchFamily="34" charset="0"/>
                <a:cs typeface="Arial" charset="0"/>
              </a:rPr>
              <a:t>science bursaries have ranged from £7,000 to £28,000 with a weighted mean bursary ~ £20k</a:t>
            </a:r>
            <a:endParaRPr kumimoji="0" lang="en-GB" sz="2000" i="0" u="none" strike="noStrike" cap="none" normalizeH="0" baseline="0" dirty="0">
              <a:ln>
                <a:noFill/>
              </a:ln>
              <a:solidFill>
                <a:srgbClr val="FF0000"/>
              </a:solidFill>
              <a:effectLst/>
              <a:latin typeface="Verdana" pitchFamily="34" charset="0"/>
              <a:cs typeface="Arial" charset="0"/>
            </a:endParaRPr>
          </a:p>
        </p:txBody>
      </p:sp>
      <p:grpSp>
        <p:nvGrpSpPr>
          <p:cNvPr id="11" name="Group 10">
            <a:extLst>
              <a:ext uri="{FF2B5EF4-FFF2-40B4-BE49-F238E27FC236}">
                <a16:creationId xmlns:a16="http://schemas.microsoft.com/office/drawing/2014/main" id="{ED0FF555-BD86-A11C-EF76-E4CC02204019}"/>
              </a:ext>
            </a:extLst>
          </p:cNvPr>
          <p:cNvGrpSpPr/>
          <p:nvPr/>
        </p:nvGrpSpPr>
        <p:grpSpPr>
          <a:xfrm>
            <a:off x="11173704" y="276092"/>
            <a:ext cx="754944" cy="647055"/>
            <a:chOff x="11048178" y="210605"/>
            <a:chExt cx="754944" cy="647055"/>
          </a:xfrm>
        </p:grpSpPr>
        <p:sp>
          <p:nvSpPr>
            <p:cNvPr id="12" name="Graphic 57" descr="Coins with solid fill">
              <a:extLst>
                <a:ext uri="{FF2B5EF4-FFF2-40B4-BE49-F238E27FC236}">
                  <a16:creationId xmlns:a16="http://schemas.microsoft.com/office/drawing/2014/main" id="{D38B3C49-570B-72EA-A8E4-1BCA58386163}"/>
                </a:ext>
              </a:extLst>
            </p:cNvPr>
            <p:cNvSpPr>
              <a:spLocks noChangeAspect="1"/>
            </p:cNvSpPr>
            <p:nvPr/>
          </p:nvSpPr>
          <p:spPr>
            <a:xfrm>
              <a:off x="11048178" y="210605"/>
              <a:ext cx="754944" cy="647055"/>
            </a:xfrm>
            <a:custGeom>
              <a:avLst/>
              <a:gdLst>
                <a:gd name="connsiteX0" fmla="*/ 743903 w 800151"/>
                <a:gd name="connsiteY0" fmla="*/ 571500 h 685800"/>
                <a:gd name="connsiteX1" fmla="*/ 705803 w 800151"/>
                <a:gd name="connsiteY1" fmla="*/ 603885 h 685800"/>
                <a:gd name="connsiteX2" fmla="*/ 705803 w 800151"/>
                <a:gd name="connsiteY2" fmla="*/ 569595 h 685800"/>
                <a:gd name="connsiteX3" fmla="*/ 743903 w 800151"/>
                <a:gd name="connsiteY3" fmla="*/ 554355 h 685800"/>
                <a:gd name="connsiteX4" fmla="*/ 743903 w 800151"/>
                <a:gd name="connsiteY4" fmla="*/ 571500 h 685800"/>
                <a:gd name="connsiteX5" fmla="*/ 667703 w 800151"/>
                <a:gd name="connsiteY5" fmla="*/ 508635 h 685800"/>
                <a:gd name="connsiteX6" fmla="*/ 667703 w 800151"/>
                <a:gd name="connsiteY6" fmla="*/ 474345 h 685800"/>
                <a:gd name="connsiteX7" fmla="*/ 705803 w 800151"/>
                <a:gd name="connsiteY7" fmla="*/ 459105 h 685800"/>
                <a:gd name="connsiteX8" fmla="*/ 705803 w 800151"/>
                <a:gd name="connsiteY8" fmla="*/ 476250 h 685800"/>
                <a:gd name="connsiteX9" fmla="*/ 667703 w 800151"/>
                <a:gd name="connsiteY9" fmla="*/ 508635 h 685800"/>
                <a:gd name="connsiteX10" fmla="*/ 667703 w 800151"/>
                <a:gd name="connsiteY10" fmla="*/ 615315 h 685800"/>
                <a:gd name="connsiteX11" fmla="*/ 629603 w 800151"/>
                <a:gd name="connsiteY11" fmla="*/ 621983 h 685800"/>
                <a:gd name="connsiteX12" fmla="*/ 629603 w 800151"/>
                <a:gd name="connsiteY12" fmla="*/ 584835 h 685800"/>
                <a:gd name="connsiteX13" fmla="*/ 667703 w 800151"/>
                <a:gd name="connsiteY13" fmla="*/ 579120 h 685800"/>
                <a:gd name="connsiteX14" fmla="*/ 667703 w 800151"/>
                <a:gd name="connsiteY14" fmla="*/ 615315 h 685800"/>
                <a:gd name="connsiteX15" fmla="*/ 591503 w 800151"/>
                <a:gd name="connsiteY15" fmla="*/ 489585 h 685800"/>
                <a:gd name="connsiteX16" fmla="*/ 629603 w 800151"/>
                <a:gd name="connsiteY16" fmla="*/ 483870 h 685800"/>
                <a:gd name="connsiteX17" fmla="*/ 629603 w 800151"/>
                <a:gd name="connsiteY17" fmla="*/ 520065 h 685800"/>
                <a:gd name="connsiteX18" fmla="*/ 591503 w 800151"/>
                <a:gd name="connsiteY18" fmla="*/ 526733 h 685800"/>
                <a:gd name="connsiteX19" fmla="*/ 591503 w 800151"/>
                <a:gd name="connsiteY19" fmla="*/ 489585 h 685800"/>
                <a:gd name="connsiteX20" fmla="*/ 591503 w 800151"/>
                <a:gd name="connsiteY20" fmla="*/ 626745 h 685800"/>
                <a:gd name="connsiteX21" fmla="*/ 553403 w 800151"/>
                <a:gd name="connsiteY21" fmla="*/ 628650 h 685800"/>
                <a:gd name="connsiteX22" fmla="*/ 553403 w 800151"/>
                <a:gd name="connsiteY22" fmla="*/ 590550 h 685800"/>
                <a:gd name="connsiteX23" fmla="*/ 591503 w 800151"/>
                <a:gd name="connsiteY23" fmla="*/ 588645 h 685800"/>
                <a:gd name="connsiteX24" fmla="*/ 591503 w 800151"/>
                <a:gd name="connsiteY24" fmla="*/ 626745 h 685800"/>
                <a:gd name="connsiteX25" fmla="*/ 515303 w 800151"/>
                <a:gd name="connsiteY25" fmla="*/ 533400 h 685800"/>
                <a:gd name="connsiteX26" fmla="*/ 515303 w 800151"/>
                <a:gd name="connsiteY26" fmla="*/ 495300 h 685800"/>
                <a:gd name="connsiteX27" fmla="*/ 553403 w 800151"/>
                <a:gd name="connsiteY27" fmla="*/ 493395 h 685800"/>
                <a:gd name="connsiteX28" fmla="*/ 553403 w 800151"/>
                <a:gd name="connsiteY28" fmla="*/ 531495 h 685800"/>
                <a:gd name="connsiteX29" fmla="*/ 515303 w 800151"/>
                <a:gd name="connsiteY29" fmla="*/ 533400 h 685800"/>
                <a:gd name="connsiteX30" fmla="*/ 515303 w 800151"/>
                <a:gd name="connsiteY30" fmla="*/ 628650 h 685800"/>
                <a:gd name="connsiteX31" fmla="*/ 477203 w 800151"/>
                <a:gd name="connsiteY31" fmla="*/ 626745 h 685800"/>
                <a:gd name="connsiteX32" fmla="*/ 477203 w 800151"/>
                <a:gd name="connsiteY32" fmla="*/ 590550 h 685800"/>
                <a:gd name="connsiteX33" fmla="*/ 496253 w 800151"/>
                <a:gd name="connsiteY33" fmla="*/ 590550 h 685800"/>
                <a:gd name="connsiteX34" fmla="*/ 515303 w 800151"/>
                <a:gd name="connsiteY34" fmla="*/ 590550 h 685800"/>
                <a:gd name="connsiteX35" fmla="*/ 515303 w 800151"/>
                <a:gd name="connsiteY35" fmla="*/ 628650 h 685800"/>
                <a:gd name="connsiteX36" fmla="*/ 439103 w 800151"/>
                <a:gd name="connsiteY36" fmla="*/ 493395 h 685800"/>
                <a:gd name="connsiteX37" fmla="*/ 477203 w 800151"/>
                <a:gd name="connsiteY37" fmla="*/ 495300 h 685800"/>
                <a:gd name="connsiteX38" fmla="*/ 477203 w 800151"/>
                <a:gd name="connsiteY38" fmla="*/ 533400 h 685800"/>
                <a:gd name="connsiteX39" fmla="*/ 439103 w 800151"/>
                <a:gd name="connsiteY39" fmla="*/ 531495 h 685800"/>
                <a:gd name="connsiteX40" fmla="*/ 439103 w 800151"/>
                <a:gd name="connsiteY40" fmla="*/ 493395 h 685800"/>
                <a:gd name="connsiteX41" fmla="*/ 439103 w 800151"/>
                <a:gd name="connsiteY41" fmla="*/ 621983 h 685800"/>
                <a:gd name="connsiteX42" fmla="*/ 401003 w 800151"/>
                <a:gd name="connsiteY42" fmla="*/ 615315 h 685800"/>
                <a:gd name="connsiteX43" fmla="*/ 401003 w 800151"/>
                <a:gd name="connsiteY43" fmla="*/ 584835 h 685800"/>
                <a:gd name="connsiteX44" fmla="*/ 439103 w 800151"/>
                <a:gd name="connsiteY44" fmla="*/ 588645 h 685800"/>
                <a:gd name="connsiteX45" fmla="*/ 439103 w 800151"/>
                <a:gd name="connsiteY45" fmla="*/ 621983 h 685800"/>
                <a:gd name="connsiteX46" fmla="*/ 362903 w 800151"/>
                <a:gd name="connsiteY46" fmla="*/ 520065 h 685800"/>
                <a:gd name="connsiteX47" fmla="*/ 362903 w 800151"/>
                <a:gd name="connsiteY47" fmla="*/ 482918 h 685800"/>
                <a:gd name="connsiteX48" fmla="*/ 401003 w 800151"/>
                <a:gd name="connsiteY48" fmla="*/ 488633 h 685800"/>
                <a:gd name="connsiteX49" fmla="*/ 401003 w 800151"/>
                <a:gd name="connsiteY49" fmla="*/ 526733 h 685800"/>
                <a:gd name="connsiteX50" fmla="*/ 362903 w 800151"/>
                <a:gd name="connsiteY50" fmla="*/ 520065 h 685800"/>
                <a:gd name="connsiteX51" fmla="*/ 362903 w 800151"/>
                <a:gd name="connsiteY51" fmla="*/ 603885 h 685800"/>
                <a:gd name="connsiteX52" fmla="*/ 324803 w 800151"/>
                <a:gd name="connsiteY52" fmla="*/ 571500 h 685800"/>
                <a:gd name="connsiteX53" fmla="*/ 324803 w 800151"/>
                <a:gd name="connsiteY53" fmla="*/ 569595 h 685800"/>
                <a:gd name="connsiteX54" fmla="*/ 325755 w 800151"/>
                <a:gd name="connsiteY54" fmla="*/ 569595 h 685800"/>
                <a:gd name="connsiteX55" fmla="*/ 333375 w 800151"/>
                <a:gd name="connsiteY55" fmla="*/ 571500 h 685800"/>
                <a:gd name="connsiteX56" fmla="*/ 362903 w 800151"/>
                <a:gd name="connsiteY56" fmla="*/ 578168 h 685800"/>
                <a:gd name="connsiteX57" fmla="*/ 362903 w 800151"/>
                <a:gd name="connsiteY57" fmla="*/ 603885 h 685800"/>
                <a:gd name="connsiteX58" fmla="*/ 210503 w 800151"/>
                <a:gd name="connsiteY58" fmla="*/ 474345 h 685800"/>
                <a:gd name="connsiteX59" fmla="*/ 229553 w 800151"/>
                <a:gd name="connsiteY59" fmla="*/ 475298 h 685800"/>
                <a:gd name="connsiteX60" fmla="*/ 229553 w 800151"/>
                <a:gd name="connsiteY60" fmla="*/ 476250 h 685800"/>
                <a:gd name="connsiteX61" fmla="*/ 239078 w 800151"/>
                <a:gd name="connsiteY61" fmla="*/ 513398 h 685800"/>
                <a:gd name="connsiteX62" fmla="*/ 210503 w 800151"/>
                <a:gd name="connsiteY62" fmla="*/ 511492 h 685800"/>
                <a:gd name="connsiteX63" fmla="*/ 210503 w 800151"/>
                <a:gd name="connsiteY63" fmla="*/ 474345 h 685800"/>
                <a:gd name="connsiteX64" fmla="*/ 172403 w 800151"/>
                <a:gd name="connsiteY64" fmla="*/ 360045 h 685800"/>
                <a:gd name="connsiteX65" fmla="*/ 210503 w 800151"/>
                <a:gd name="connsiteY65" fmla="*/ 365760 h 685800"/>
                <a:gd name="connsiteX66" fmla="*/ 210503 w 800151"/>
                <a:gd name="connsiteY66" fmla="*/ 403860 h 685800"/>
                <a:gd name="connsiteX67" fmla="*/ 172403 w 800151"/>
                <a:gd name="connsiteY67" fmla="*/ 397193 h 685800"/>
                <a:gd name="connsiteX68" fmla="*/ 172403 w 800151"/>
                <a:gd name="connsiteY68" fmla="*/ 360045 h 685800"/>
                <a:gd name="connsiteX69" fmla="*/ 172403 w 800151"/>
                <a:gd name="connsiteY69" fmla="*/ 507683 h 685800"/>
                <a:gd name="connsiteX70" fmla="*/ 134303 w 800151"/>
                <a:gd name="connsiteY70" fmla="*/ 501015 h 685800"/>
                <a:gd name="connsiteX71" fmla="*/ 134303 w 800151"/>
                <a:gd name="connsiteY71" fmla="*/ 463868 h 685800"/>
                <a:gd name="connsiteX72" fmla="*/ 172403 w 800151"/>
                <a:gd name="connsiteY72" fmla="*/ 469583 h 685800"/>
                <a:gd name="connsiteX73" fmla="*/ 172403 w 800151"/>
                <a:gd name="connsiteY73" fmla="*/ 507683 h 685800"/>
                <a:gd name="connsiteX74" fmla="*/ 96203 w 800151"/>
                <a:gd name="connsiteY74" fmla="*/ 352425 h 685800"/>
                <a:gd name="connsiteX75" fmla="*/ 96203 w 800151"/>
                <a:gd name="connsiteY75" fmla="*/ 335280 h 685800"/>
                <a:gd name="connsiteX76" fmla="*/ 134303 w 800151"/>
                <a:gd name="connsiteY76" fmla="*/ 349568 h 685800"/>
                <a:gd name="connsiteX77" fmla="*/ 134303 w 800151"/>
                <a:gd name="connsiteY77" fmla="*/ 384810 h 685800"/>
                <a:gd name="connsiteX78" fmla="*/ 96203 w 800151"/>
                <a:gd name="connsiteY78" fmla="*/ 352425 h 685800"/>
                <a:gd name="connsiteX79" fmla="*/ 96203 w 800151"/>
                <a:gd name="connsiteY79" fmla="*/ 489585 h 685800"/>
                <a:gd name="connsiteX80" fmla="*/ 58103 w 800151"/>
                <a:gd name="connsiteY80" fmla="*/ 457200 h 685800"/>
                <a:gd name="connsiteX81" fmla="*/ 58103 w 800151"/>
                <a:gd name="connsiteY81" fmla="*/ 440055 h 685800"/>
                <a:gd name="connsiteX82" fmla="*/ 96203 w 800151"/>
                <a:gd name="connsiteY82" fmla="*/ 454343 h 685800"/>
                <a:gd name="connsiteX83" fmla="*/ 96203 w 800151"/>
                <a:gd name="connsiteY83" fmla="*/ 489585 h 685800"/>
                <a:gd name="connsiteX84" fmla="*/ 58103 w 800151"/>
                <a:gd name="connsiteY84" fmla="*/ 192405 h 685800"/>
                <a:gd name="connsiteX85" fmla="*/ 96203 w 800151"/>
                <a:gd name="connsiteY85" fmla="*/ 206693 h 685800"/>
                <a:gd name="connsiteX86" fmla="*/ 96203 w 800151"/>
                <a:gd name="connsiteY86" fmla="*/ 241935 h 685800"/>
                <a:gd name="connsiteX87" fmla="*/ 58103 w 800151"/>
                <a:gd name="connsiteY87" fmla="*/ 209550 h 685800"/>
                <a:gd name="connsiteX88" fmla="*/ 58103 w 800151"/>
                <a:gd name="connsiteY88" fmla="*/ 192405 h 685800"/>
                <a:gd name="connsiteX89" fmla="*/ 172403 w 800151"/>
                <a:gd name="connsiteY89" fmla="*/ 222885 h 685800"/>
                <a:gd name="connsiteX90" fmla="*/ 172403 w 800151"/>
                <a:gd name="connsiteY90" fmla="*/ 260985 h 685800"/>
                <a:gd name="connsiteX91" fmla="*/ 134303 w 800151"/>
                <a:gd name="connsiteY91" fmla="*/ 254318 h 685800"/>
                <a:gd name="connsiteX92" fmla="*/ 134303 w 800151"/>
                <a:gd name="connsiteY92" fmla="*/ 217170 h 685800"/>
                <a:gd name="connsiteX93" fmla="*/ 172403 w 800151"/>
                <a:gd name="connsiteY93" fmla="*/ 222885 h 685800"/>
                <a:gd name="connsiteX94" fmla="*/ 267653 w 800151"/>
                <a:gd name="connsiteY94" fmla="*/ 57150 h 685800"/>
                <a:gd name="connsiteX95" fmla="*/ 477203 w 800151"/>
                <a:gd name="connsiteY95" fmla="*/ 114300 h 685800"/>
                <a:gd name="connsiteX96" fmla="*/ 267653 w 800151"/>
                <a:gd name="connsiteY96" fmla="*/ 171450 h 685800"/>
                <a:gd name="connsiteX97" fmla="*/ 58103 w 800151"/>
                <a:gd name="connsiteY97" fmla="*/ 114300 h 685800"/>
                <a:gd name="connsiteX98" fmla="*/ 267653 w 800151"/>
                <a:gd name="connsiteY98" fmla="*/ 57150 h 685800"/>
                <a:gd name="connsiteX99" fmla="*/ 324803 w 800151"/>
                <a:gd name="connsiteY99" fmla="*/ 508635 h 685800"/>
                <a:gd name="connsiteX100" fmla="*/ 286703 w 800151"/>
                <a:gd name="connsiteY100" fmla="*/ 476250 h 685800"/>
                <a:gd name="connsiteX101" fmla="*/ 286703 w 800151"/>
                <a:gd name="connsiteY101" fmla="*/ 459105 h 685800"/>
                <a:gd name="connsiteX102" fmla="*/ 324803 w 800151"/>
                <a:gd name="connsiteY102" fmla="*/ 473393 h 685800"/>
                <a:gd name="connsiteX103" fmla="*/ 324803 w 800151"/>
                <a:gd name="connsiteY103" fmla="*/ 508635 h 685800"/>
                <a:gd name="connsiteX104" fmla="*/ 439103 w 800151"/>
                <a:gd name="connsiteY104" fmla="*/ 241935 h 685800"/>
                <a:gd name="connsiteX105" fmla="*/ 439103 w 800151"/>
                <a:gd name="connsiteY105" fmla="*/ 207645 h 685800"/>
                <a:gd name="connsiteX106" fmla="*/ 477203 w 800151"/>
                <a:gd name="connsiteY106" fmla="*/ 192405 h 685800"/>
                <a:gd name="connsiteX107" fmla="*/ 477203 w 800151"/>
                <a:gd name="connsiteY107" fmla="*/ 209550 h 685800"/>
                <a:gd name="connsiteX108" fmla="*/ 439103 w 800151"/>
                <a:gd name="connsiteY108" fmla="*/ 241935 h 685800"/>
                <a:gd name="connsiteX109" fmla="*/ 362903 w 800151"/>
                <a:gd name="connsiteY109" fmla="*/ 260033 h 685800"/>
                <a:gd name="connsiteX110" fmla="*/ 362903 w 800151"/>
                <a:gd name="connsiteY110" fmla="*/ 222885 h 685800"/>
                <a:gd name="connsiteX111" fmla="*/ 401003 w 800151"/>
                <a:gd name="connsiteY111" fmla="*/ 217170 h 685800"/>
                <a:gd name="connsiteX112" fmla="*/ 401003 w 800151"/>
                <a:gd name="connsiteY112" fmla="*/ 253365 h 685800"/>
                <a:gd name="connsiteX113" fmla="*/ 362903 w 800151"/>
                <a:gd name="connsiteY113" fmla="*/ 260033 h 685800"/>
                <a:gd name="connsiteX114" fmla="*/ 286703 w 800151"/>
                <a:gd name="connsiteY114" fmla="*/ 266700 h 685800"/>
                <a:gd name="connsiteX115" fmla="*/ 286703 w 800151"/>
                <a:gd name="connsiteY115" fmla="*/ 228600 h 685800"/>
                <a:gd name="connsiteX116" fmla="*/ 324803 w 800151"/>
                <a:gd name="connsiteY116" fmla="*/ 226695 h 685800"/>
                <a:gd name="connsiteX117" fmla="*/ 324803 w 800151"/>
                <a:gd name="connsiteY117" fmla="*/ 264795 h 685800"/>
                <a:gd name="connsiteX118" fmla="*/ 286703 w 800151"/>
                <a:gd name="connsiteY118" fmla="*/ 266700 h 685800"/>
                <a:gd name="connsiteX119" fmla="*/ 210503 w 800151"/>
                <a:gd name="connsiteY119" fmla="*/ 264795 h 685800"/>
                <a:gd name="connsiteX120" fmla="*/ 210503 w 800151"/>
                <a:gd name="connsiteY120" fmla="*/ 226695 h 685800"/>
                <a:gd name="connsiteX121" fmla="*/ 248603 w 800151"/>
                <a:gd name="connsiteY121" fmla="*/ 228600 h 685800"/>
                <a:gd name="connsiteX122" fmla="*/ 248603 w 800151"/>
                <a:gd name="connsiteY122" fmla="*/ 266700 h 685800"/>
                <a:gd name="connsiteX123" fmla="*/ 210503 w 800151"/>
                <a:gd name="connsiteY123" fmla="*/ 264795 h 685800"/>
                <a:gd name="connsiteX124" fmla="*/ 705803 w 800151"/>
                <a:gd name="connsiteY124" fmla="*/ 381000 h 685800"/>
                <a:gd name="connsiteX125" fmla="*/ 496253 w 800151"/>
                <a:gd name="connsiteY125" fmla="*/ 438150 h 685800"/>
                <a:gd name="connsiteX126" fmla="*/ 286703 w 800151"/>
                <a:gd name="connsiteY126" fmla="*/ 381000 h 685800"/>
                <a:gd name="connsiteX127" fmla="*/ 496253 w 800151"/>
                <a:gd name="connsiteY127" fmla="*/ 323850 h 685800"/>
                <a:gd name="connsiteX128" fmla="*/ 705803 w 800151"/>
                <a:gd name="connsiteY128" fmla="*/ 381000 h 685800"/>
                <a:gd name="connsiteX129" fmla="*/ 762953 w 800151"/>
                <a:gd name="connsiteY129" fmla="*/ 409575 h 685800"/>
                <a:gd name="connsiteX130" fmla="*/ 762953 w 800151"/>
                <a:gd name="connsiteY130" fmla="*/ 381000 h 685800"/>
                <a:gd name="connsiteX131" fmla="*/ 659130 w 800151"/>
                <a:gd name="connsiteY131" fmla="*/ 285750 h 685800"/>
                <a:gd name="connsiteX132" fmla="*/ 570548 w 800151"/>
                <a:gd name="connsiteY132" fmla="*/ 270510 h 685800"/>
                <a:gd name="connsiteX133" fmla="*/ 571500 w 800151"/>
                <a:gd name="connsiteY133" fmla="*/ 257175 h 685800"/>
                <a:gd name="connsiteX134" fmla="*/ 533400 w 800151"/>
                <a:gd name="connsiteY134" fmla="*/ 190500 h 685800"/>
                <a:gd name="connsiteX135" fmla="*/ 533400 w 800151"/>
                <a:gd name="connsiteY135" fmla="*/ 114300 h 685800"/>
                <a:gd name="connsiteX136" fmla="*/ 429578 w 800151"/>
                <a:gd name="connsiteY136" fmla="*/ 19050 h 685800"/>
                <a:gd name="connsiteX137" fmla="*/ 266700 w 800151"/>
                <a:gd name="connsiteY137" fmla="*/ 0 h 685800"/>
                <a:gd name="connsiteX138" fmla="*/ 0 w 800151"/>
                <a:gd name="connsiteY138" fmla="*/ 114300 h 685800"/>
                <a:gd name="connsiteX139" fmla="*/ 0 w 800151"/>
                <a:gd name="connsiteY139" fmla="*/ 209550 h 685800"/>
                <a:gd name="connsiteX140" fmla="*/ 38100 w 800151"/>
                <a:gd name="connsiteY140" fmla="*/ 276225 h 685800"/>
                <a:gd name="connsiteX141" fmla="*/ 38100 w 800151"/>
                <a:gd name="connsiteY141" fmla="*/ 294323 h 685800"/>
                <a:gd name="connsiteX142" fmla="*/ 0 w 800151"/>
                <a:gd name="connsiteY142" fmla="*/ 361950 h 685800"/>
                <a:gd name="connsiteX143" fmla="*/ 0 w 800151"/>
                <a:gd name="connsiteY143" fmla="*/ 457200 h 685800"/>
                <a:gd name="connsiteX144" fmla="*/ 103822 w 800151"/>
                <a:gd name="connsiteY144" fmla="*/ 552450 h 685800"/>
                <a:gd name="connsiteX145" fmla="*/ 266700 w 800151"/>
                <a:gd name="connsiteY145" fmla="*/ 571500 h 685800"/>
                <a:gd name="connsiteX146" fmla="*/ 370523 w 800151"/>
                <a:gd name="connsiteY146" fmla="*/ 666750 h 685800"/>
                <a:gd name="connsiteX147" fmla="*/ 533400 w 800151"/>
                <a:gd name="connsiteY147" fmla="*/ 685800 h 685800"/>
                <a:gd name="connsiteX148" fmla="*/ 800100 w 800151"/>
                <a:gd name="connsiteY148" fmla="*/ 571500 h 685800"/>
                <a:gd name="connsiteX149" fmla="*/ 800100 w 800151"/>
                <a:gd name="connsiteY149" fmla="*/ 476250 h 685800"/>
                <a:gd name="connsiteX150" fmla="*/ 762953 w 800151"/>
                <a:gd name="connsiteY150" fmla="*/ 4095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00151" h="685800">
                  <a:moveTo>
                    <a:pt x="743903" y="571500"/>
                  </a:moveTo>
                  <a:cubicBezTo>
                    <a:pt x="743903" y="583883"/>
                    <a:pt x="729615" y="595313"/>
                    <a:pt x="705803" y="603885"/>
                  </a:cubicBezTo>
                  <a:lnTo>
                    <a:pt x="705803" y="569595"/>
                  </a:lnTo>
                  <a:cubicBezTo>
                    <a:pt x="719138" y="565785"/>
                    <a:pt x="732473" y="560070"/>
                    <a:pt x="743903" y="554355"/>
                  </a:cubicBezTo>
                  <a:lnTo>
                    <a:pt x="743903" y="571500"/>
                  </a:lnTo>
                  <a:close/>
                  <a:moveTo>
                    <a:pt x="667703" y="508635"/>
                  </a:moveTo>
                  <a:lnTo>
                    <a:pt x="667703" y="474345"/>
                  </a:lnTo>
                  <a:cubicBezTo>
                    <a:pt x="681038" y="470535"/>
                    <a:pt x="694373" y="464820"/>
                    <a:pt x="705803" y="459105"/>
                  </a:cubicBezTo>
                  <a:lnTo>
                    <a:pt x="705803" y="476250"/>
                  </a:lnTo>
                  <a:cubicBezTo>
                    <a:pt x="705803" y="488633"/>
                    <a:pt x="691515" y="500063"/>
                    <a:pt x="667703" y="508635"/>
                  </a:cubicBezTo>
                  <a:close/>
                  <a:moveTo>
                    <a:pt x="667703" y="615315"/>
                  </a:moveTo>
                  <a:cubicBezTo>
                    <a:pt x="656273" y="618173"/>
                    <a:pt x="642938" y="620078"/>
                    <a:pt x="629603" y="621983"/>
                  </a:cubicBezTo>
                  <a:lnTo>
                    <a:pt x="629603" y="584835"/>
                  </a:lnTo>
                  <a:cubicBezTo>
                    <a:pt x="641985" y="582930"/>
                    <a:pt x="655320" y="581025"/>
                    <a:pt x="667703" y="579120"/>
                  </a:cubicBezTo>
                  <a:lnTo>
                    <a:pt x="667703" y="615315"/>
                  </a:lnTo>
                  <a:close/>
                  <a:moveTo>
                    <a:pt x="591503" y="489585"/>
                  </a:moveTo>
                  <a:cubicBezTo>
                    <a:pt x="603885" y="487680"/>
                    <a:pt x="617220" y="485775"/>
                    <a:pt x="629603" y="483870"/>
                  </a:cubicBezTo>
                  <a:lnTo>
                    <a:pt x="629603" y="520065"/>
                  </a:lnTo>
                  <a:cubicBezTo>
                    <a:pt x="618173" y="522923"/>
                    <a:pt x="604838" y="524828"/>
                    <a:pt x="591503" y="526733"/>
                  </a:cubicBezTo>
                  <a:lnTo>
                    <a:pt x="591503" y="489585"/>
                  </a:lnTo>
                  <a:close/>
                  <a:moveTo>
                    <a:pt x="591503" y="626745"/>
                  </a:moveTo>
                  <a:cubicBezTo>
                    <a:pt x="579120" y="627698"/>
                    <a:pt x="566738" y="628650"/>
                    <a:pt x="553403" y="628650"/>
                  </a:cubicBezTo>
                  <a:lnTo>
                    <a:pt x="553403" y="590550"/>
                  </a:lnTo>
                  <a:cubicBezTo>
                    <a:pt x="564833" y="590550"/>
                    <a:pt x="578168" y="589598"/>
                    <a:pt x="591503" y="588645"/>
                  </a:cubicBezTo>
                  <a:lnTo>
                    <a:pt x="591503" y="626745"/>
                  </a:lnTo>
                  <a:close/>
                  <a:moveTo>
                    <a:pt x="515303" y="533400"/>
                  </a:moveTo>
                  <a:lnTo>
                    <a:pt x="515303" y="495300"/>
                  </a:lnTo>
                  <a:cubicBezTo>
                    <a:pt x="526733" y="495300"/>
                    <a:pt x="540068" y="494348"/>
                    <a:pt x="553403" y="493395"/>
                  </a:cubicBezTo>
                  <a:lnTo>
                    <a:pt x="553403" y="531495"/>
                  </a:lnTo>
                  <a:cubicBezTo>
                    <a:pt x="541020" y="532448"/>
                    <a:pt x="528638" y="532448"/>
                    <a:pt x="515303" y="533400"/>
                  </a:cubicBezTo>
                  <a:close/>
                  <a:moveTo>
                    <a:pt x="515303" y="628650"/>
                  </a:moveTo>
                  <a:cubicBezTo>
                    <a:pt x="501968" y="628650"/>
                    <a:pt x="489585" y="627698"/>
                    <a:pt x="477203" y="626745"/>
                  </a:cubicBezTo>
                  <a:lnTo>
                    <a:pt x="477203" y="590550"/>
                  </a:lnTo>
                  <a:cubicBezTo>
                    <a:pt x="483870" y="590550"/>
                    <a:pt x="489585" y="590550"/>
                    <a:pt x="496253" y="590550"/>
                  </a:cubicBezTo>
                  <a:cubicBezTo>
                    <a:pt x="501968" y="590550"/>
                    <a:pt x="508635" y="590550"/>
                    <a:pt x="515303" y="590550"/>
                  </a:cubicBezTo>
                  <a:lnTo>
                    <a:pt x="515303" y="628650"/>
                  </a:lnTo>
                  <a:close/>
                  <a:moveTo>
                    <a:pt x="439103" y="493395"/>
                  </a:moveTo>
                  <a:cubicBezTo>
                    <a:pt x="451485" y="494348"/>
                    <a:pt x="463868" y="495300"/>
                    <a:pt x="477203" y="495300"/>
                  </a:cubicBezTo>
                  <a:lnTo>
                    <a:pt x="477203" y="533400"/>
                  </a:lnTo>
                  <a:cubicBezTo>
                    <a:pt x="463868" y="533400"/>
                    <a:pt x="451485" y="532448"/>
                    <a:pt x="439103" y="531495"/>
                  </a:cubicBezTo>
                  <a:lnTo>
                    <a:pt x="439103" y="493395"/>
                  </a:lnTo>
                  <a:close/>
                  <a:moveTo>
                    <a:pt x="439103" y="621983"/>
                  </a:moveTo>
                  <a:cubicBezTo>
                    <a:pt x="425768" y="620078"/>
                    <a:pt x="412433" y="618173"/>
                    <a:pt x="401003" y="615315"/>
                  </a:cubicBezTo>
                  <a:lnTo>
                    <a:pt x="401003" y="584835"/>
                  </a:lnTo>
                  <a:cubicBezTo>
                    <a:pt x="413385" y="586740"/>
                    <a:pt x="425768" y="587693"/>
                    <a:pt x="439103" y="588645"/>
                  </a:cubicBezTo>
                  <a:lnTo>
                    <a:pt x="439103" y="621983"/>
                  </a:lnTo>
                  <a:close/>
                  <a:moveTo>
                    <a:pt x="362903" y="520065"/>
                  </a:moveTo>
                  <a:lnTo>
                    <a:pt x="362903" y="482918"/>
                  </a:lnTo>
                  <a:cubicBezTo>
                    <a:pt x="375285" y="484823"/>
                    <a:pt x="387668" y="487680"/>
                    <a:pt x="401003" y="488633"/>
                  </a:cubicBezTo>
                  <a:lnTo>
                    <a:pt x="401003" y="526733"/>
                  </a:lnTo>
                  <a:cubicBezTo>
                    <a:pt x="387668" y="524828"/>
                    <a:pt x="374333" y="522923"/>
                    <a:pt x="362903" y="520065"/>
                  </a:cubicBezTo>
                  <a:close/>
                  <a:moveTo>
                    <a:pt x="362903" y="603885"/>
                  </a:moveTo>
                  <a:cubicBezTo>
                    <a:pt x="339090" y="594360"/>
                    <a:pt x="324803" y="582930"/>
                    <a:pt x="324803" y="571500"/>
                  </a:cubicBezTo>
                  <a:lnTo>
                    <a:pt x="324803" y="569595"/>
                  </a:lnTo>
                  <a:cubicBezTo>
                    <a:pt x="324803" y="569595"/>
                    <a:pt x="324803" y="569595"/>
                    <a:pt x="325755" y="569595"/>
                  </a:cubicBezTo>
                  <a:cubicBezTo>
                    <a:pt x="328613" y="570548"/>
                    <a:pt x="330518" y="571500"/>
                    <a:pt x="333375" y="571500"/>
                  </a:cubicBezTo>
                  <a:cubicBezTo>
                    <a:pt x="342900" y="574358"/>
                    <a:pt x="352425" y="576263"/>
                    <a:pt x="362903" y="578168"/>
                  </a:cubicBezTo>
                  <a:lnTo>
                    <a:pt x="362903" y="603885"/>
                  </a:lnTo>
                  <a:close/>
                  <a:moveTo>
                    <a:pt x="210503" y="474345"/>
                  </a:moveTo>
                  <a:cubicBezTo>
                    <a:pt x="217170" y="474345"/>
                    <a:pt x="222885" y="475298"/>
                    <a:pt x="229553" y="475298"/>
                  </a:cubicBezTo>
                  <a:lnTo>
                    <a:pt x="229553" y="476250"/>
                  </a:lnTo>
                  <a:cubicBezTo>
                    <a:pt x="229553" y="489585"/>
                    <a:pt x="232410" y="502920"/>
                    <a:pt x="239078" y="513398"/>
                  </a:cubicBezTo>
                  <a:cubicBezTo>
                    <a:pt x="229553" y="513398"/>
                    <a:pt x="220028" y="512445"/>
                    <a:pt x="210503" y="511492"/>
                  </a:cubicBezTo>
                  <a:lnTo>
                    <a:pt x="210503" y="474345"/>
                  </a:lnTo>
                  <a:close/>
                  <a:moveTo>
                    <a:pt x="172403" y="360045"/>
                  </a:moveTo>
                  <a:cubicBezTo>
                    <a:pt x="184785" y="361950"/>
                    <a:pt x="197168" y="364808"/>
                    <a:pt x="210503" y="365760"/>
                  </a:cubicBezTo>
                  <a:lnTo>
                    <a:pt x="210503" y="403860"/>
                  </a:lnTo>
                  <a:cubicBezTo>
                    <a:pt x="197168" y="401955"/>
                    <a:pt x="183833" y="400050"/>
                    <a:pt x="172403" y="397193"/>
                  </a:cubicBezTo>
                  <a:lnTo>
                    <a:pt x="172403" y="360045"/>
                  </a:lnTo>
                  <a:close/>
                  <a:moveTo>
                    <a:pt x="172403" y="507683"/>
                  </a:moveTo>
                  <a:cubicBezTo>
                    <a:pt x="159068" y="505778"/>
                    <a:pt x="145733" y="503873"/>
                    <a:pt x="134303" y="501015"/>
                  </a:cubicBezTo>
                  <a:lnTo>
                    <a:pt x="134303" y="463868"/>
                  </a:lnTo>
                  <a:cubicBezTo>
                    <a:pt x="146685" y="465773"/>
                    <a:pt x="159068" y="468630"/>
                    <a:pt x="172403" y="469583"/>
                  </a:cubicBezTo>
                  <a:lnTo>
                    <a:pt x="172403" y="507683"/>
                  </a:lnTo>
                  <a:close/>
                  <a:moveTo>
                    <a:pt x="96203" y="352425"/>
                  </a:moveTo>
                  <a:lnTo>
                    <a:pt x="96203" y="335280"/>
                  </a:lnTo>
                  <a:cubicBezTo>
                    <a:pt x="107633" y="340995"/>
                    <a:pt x="120015" y="345758"/>
                    <a:pt x="134303" y="349568"/>
                  </a:cubicBezTo>
                  <a:lnTo>
                    <a:pt x="134303" y="384810"/>
                  </a:lnTo>
                  <a:cubicBezTo>
                    <a:pt x="110490" y="376238"/>
                    <a:pt x="96203" y="364808"/>
                    <a:pt x="96203" y="352425"/>
                  </a:cubicBezTo>
                  <a:close/>
                  <a:moveTo>
                    <a:pt x="96203" y="489585"/>
                  </a:moveTo>
                  <a:cubicBezTo>
                    <a:pt x="72390" y="480060"/>
                    <a:pt x="58103" y="468630"/>
                    <a:pt x="58103" y="457200"/>
                  </a:cubicBezTo>
                  <a:lnTo>
                    <a:pt x="58103" y="440055"/>
                  </a:lnTo>
                  <a:cubicBezTo>
                    <a:pt x="69533" y="445770"/>
                    <a:pt x="81915" y="450533"/>
                    <a:pt x="96203" y="454343"/>
                  </a:cubicBezTo>
                  <a:lnTo>
                    <a:pt x="96203" y="489585"/>
                  </a:lnTo>
                  <a:close/>
                  <a:moveTo>
                    <a:pt x="58103" y="192405"/>
                  </a:moveTo>
                  <a:cubicBezTo>
                    <a:pt x="69533" y="198120"/>
                    <a:pt x="81915" y="202883"/>
                    <a:pt x="96203" y="206693"/>
                  </a:cubicBezTo>
                  <a:lnTo>
                    <a:pt x="96203" y="241935"/>
                  </a:lnTo>
                  <a:cubicBezTo>
                    <a:pt x="72390" y="232410"/>
                    <a:pt x="58103" y="220980"/>
                    <a:pt x="58103" y="209550"/>
                  </a:cubicBezTo>
                  <a:lnTo>
                    <a:pt x="58103" y="192405"/>
                  </a:lnTo>
                  <a:close/>
                  <a:moveTo>
                    <a:pt x="172403" y="222885"/>
                  </a:moveTo>
                  <a:lnTo>
                    <a:pt x="172403" y="260985"/>
                  </a:lnTo>
                  <a:cubicBezTo>
                    <a:pt x="159068" y="259080"/>
                    <a:pt x="145733" y="257175"/>
                    <a:pt x="134303" y="254318"/>
                  </a:cubicBezTo>
                  <a:lnTo>
                    <a:pt x="134303" y="217170"/>
                  </a:lnTo>
                  <a:cubicBezTo>
                    <a:pt x="146685" y="219075"/>
                    <a:pt x="159068" y="220980"/>
                    <a:pt x="172403" y="222885"/>
                  </a:cubicBezTo>
                  <a:close/>
                  <a:moveTo>
                    <a:pt x="267653" y="57150"/>
                  </a:moveTo>
                  <a:cubicBezTo>
                    <a:pt x="383858" y="57150"/>
                    <a:pt x="477203" y="82868"/>
                    <a:pt x="477203" y="114300"/>
                  </a:cubicBezTo>
                  <a:cubicBezTo>
                    <a:pt x="477203" y="145733"/>
                    <a:pt x="383858" y="171450"/>
                    <a:pt x="267653" y="171450"/>
                  </a:cubicBezTo>
                  <a:cubicBezTo>
                    <a:pt x="151447" y="171450"/>
                    <a:pt x="58103" y="145733"/>
                    <a:pt x="58103" y="114300"/>
                  </a:cubicBezTo>
                  <a:cubicBezTo>
                    <a:pt x="58103" y="82868"/>
                    <a:pt x="151447" y="57150"/>
                    <a:pt x="267653" y="57150"/>
                  </a:cubicBezTo>
                  <a:close/>
                  <a:moveTo>
                    <a:pt x="324803" y="508635"/>
                  </a:moveTo>
                  <a:cubicBezTo>
                    <a:pt x="300990" y="499110"/>
                    <a:pt x="286703" y="487680"/>
                    <a:pt x="286703" y="476250"/>
                  </a:cubicBezTo>
                  <a:lnTo>
                    <a:pt x="286703" y="459105"/>
                  </a:lnTo>
                  <a:cubicBezTo>
                    <a:pt x="298133" y="464820"/>
                    <a:pt x="310515" y="469583"/>
                    <a:pt x="324803" y="473393"/>
                  </a:cubicBezTo>
                  <a:lnTo>
                    <a:pt x="324803" y="508635"/>
                  </a:lnTo>
                  <a:close/>
                  <a:moveTo>
                    <a:pt x="439103" y="241935"/>
                  </a:moveTo>
                  <a:lnTo>
                    <a:pt x="439103" y="207645"/>
                  </a:lnTo>
                  <a:cubicBezTo>
                    <a:pt x="452438" y="203835"/>
                    <a:pt x="465773" y="198120"/>
                    <a:pt x="477203" y="192405"/>
                  </a:cubicBezTo>
                  <a:lnTo>
                    <a:pt x="477203" y="209550"/>
                  </a:lnTo>
                  <a:cubicBezTo>
                    <a:pt x="477203" y="221933"/>
                    <a:pt x="462915" y="233363"/>
                    <a:pt x="439103" y="241935"/>
                  </a:cubicBezTo>
                  <a:close/>
                  <a:moveTo>
                    <a:pt x="362903" y="260033"/>
                  </a:moveTo>
                  <a:lnTo>
                    <a:pt x="362903" y="222885"/>
                  </a:lnTo>
                  <a:cubicBezTo>
                    <a:pt x="375285" y="220980"/>
                    <a:pt x="388620" y="219075"/>
                    <a:pt x="401003" y="217170"/>
                  </a:cubicBezTo>
                  <a:lnTo>
                    <a:pt x="401003" y="253365"/>
                  </a:lnTo>
                  <a:cubicBezTo>
                    <a:pt x="389573" y="256223"/>
                    <a:pt x="376238" y="258127"/>
                    <a:pt x="362903" y="260033"/>
                  </a:cubicBezTo>
                  <a:close/>
                  <a:moveTo>
                    <a:pt x="286703" y="266700"/>
                  </a:moveTo>
                  <a:lnTo>
                    <a:pt x="286703" y="228600"/>
                  </a:lnTo>
                  <a:cubicBezTo>
                    <a:pt x="298133" y="228600"/>
                    <a:pt x="311468" y="227648"/>
                    <a:pt x="324803" y="226695"/>
                  </a:cubicBezTo>
                  <a:lnTo>
                    <a:pt x="324803" y="264795"/>
                  </a:lnTo>
                  <a:cubicBezTo>
                    <a:pt x="312420" y="265748"/>
                    <a:pt x="300038" y="265748"/>
                    <a:pt x="286703" y="266700"/>
                  </a:cubicBezTo>
                  <a:close/>
                  <a:moveTo>
                    <a:pt x="210503" y="264795"/>
                  </a:moveTo>
                  <a:lnTo>
                    <a:pt x="210503" y="226695"/>
                  </a:lnTo>
                  <a:cubicBezTo>
                    <a:pt x="222885" y="227648"/>
                    <a:pt x="235267" y="228600"/>
                    <a:pt x="248603" y="228600"/>
                  </a:cubicBezTo>
                  <a:lnTo>
                    <a:pt x="248603" y="266700"/>
                  </a:lnTo>
                  <a:cubicBezTo>
                    <a:pt x="235267" y="265748"/>
                    <a:pt x="222885" y="265748"/>
                    <a:pt x="210503" y="264795"/>
                  </a:cubicBezTo>
                  <a:close/>
                  <a:moveTo>
                    <a:pt x="705803" y="381000"/>
                  </a:moveTo>
                  <a:cubicBezTo>
                    <a:pt x="705803" y="412433"/>
                    <a:pt x="612458" y="438150"/>
                    <a:pt x="496253" y="438150"/>
                  </a:cubicBezTo>
                  <a:cubicBezTo>
                    <a:pt x="380048" y="438150"/>
                    <a:pt x="286703" y="412433"/>
                    <a:pt x="286703" y="381000"/>
                  </a:cubicBezTo>
                  <a:cubicBezTo>
                    <a:pt x="286703" y="349568"/>
                    <a:pt x="380048" y="323850"/>
                    <a:pt x="496253" y="323850"/>
                  </a:cubicBezTo>
                  <a:cubicBezTo>
                    <a:pt x="612458" y="323850"/>
                    <a:pt x="705803" y="349568"/>
                    <a:pt x="705803" y="381000"/>
                  </a:cubicBezTo>
                  <a:close/>
                  <a:moveTo>
                    <a:pt x="762953" y="409575"/>
                  </a:moveTo>
                  <a:lnTo>
                    <a:pt x="762953" y="381000"/>
                  </a:lnTo>
                  <a:cubicBezTo>
                    <a:pt x="762953" y="336233"/>
                    <a:pt x="727710" y="303848"/>
                    <a:pt x="659130" y="285750"/>
                  </a:cubicBezTo>
                  <a:cubicBezTo>
                    <a:pt x="633413" y="279083"/>
                    <a:pt x="603885" y="273368"/>
                    <a:pt x="570548" y="270510"/>
                  </a:cubicBezTo>
                  <a:cubicBezTo>
                    <a:pt x="571500" y="266700"/>
                    <a:pt x="571500" y="261938"/>
                    <a:pt x="571500" y="257175"/>
                  </a:cubicBezTo>
                  <a:cubicBezTo>
                    <a:pt x="571500" y="230505"/>
                    <a:pt x="559118" y="207645"/>
                    <a:pt x="533400" y="190500"/>
                  </a:cubicBezTo>
                  <a:lnTo>
                    <a:pt x="533400" y="114300"/>
                  </a:lnTo>
                  <a:cubicBezTo>
                    <a:pt x="533400" y="69532"/>
                    <a:pt x="498158" y="37147"/>
                    <a:pt x="429578" y="19050"/>
                  </a:cubicBezTo>
                  <a:cubicBezTo>
                    <a:pt x="384810" y="6667"/>
                    <a:pt x="327660" y="0"/>
                    <a:pt x="266700" y="0"/>
                  </a:cubicBezTo>
                  <a:cubicBezTo>
                    <a:pt x="186690" y="0"/>
                    <a:pt x="0" y="11430"/>
                    <a:pt x="0" y="114300"/>
                  </a:cubicBezTo>
                  <a:lnTo>
                    <a:pt x="0" y="209550"/>
                  </a:lnTo>
                  <a:cubicBezTo>
                    <a:pt x="0" y="236220"/>
                    <a:pt x="12382" y="259080"/>
                    <a:pt x="38100" y="276225"/>
                  </a:cubicBezTo>
                  <a:lnTo>
                    <a:pt x="38100" y="294323"/>
                  </a:lnTo>
                  <a:cubicBezTo>
                    <a:pt x="15240" y="310515"/>
                    <a:pt x="0" y="332423"/>
                    <a:pt x="0" y="361950"/>
                  </a:cubicBezTo>
                  <a:lnTo>
                    <a:pt x="0" y="457200"/>
                  </a:lnTo>
                  <a:cubicBezTo>
                    <a:pt x="0" y="501967"/>
                    <a:pt x="35243" y="534353"/>
                    <a:pt x="103822" y="552450"/>
                  </a:cubicBezTo>
                  <a:cubicBezTo>
                    <a:pt x="148590" y="564833"/>
                    <a:pt x="205740" y="571500"/>
                    <a:pt x="266700" y="571500"/>
                  </a:cubicBezTo>
                  <a:cubicBezTo>
                    <a:pt x="266700" y="616268"/>
                    <a:pt x="301943" y="648653"/>
                    <a:pt x="370523" y="666750"/>
                  </a:cubicBezTo>
                  <a:cubicBezTo>
                    <a:pt x="415290" y="679133"/>
                    <a:pt x="472440" y="685800"/>
                    <a:pt x="533400" y="685800"/>
                  </a:cubicBezTo>
                  <a:cubicBezTo>
                    <a:pt x="613410" y="685800"/>
                    <a:pt x="800100" y="674370"/>
                    <a:pt x="800100" y="571500"/>
                  </a:cubicBezTo>
                  <a:lnTo>
                    <a:pt x="800100" y="476250"/>
                  </a:lnTo>
                  <a:cubicBezTo>
                    <a:pt x="801053" y="449580"/>
                    <a:pt x="788670" y="426720"/>
                    <a:pt x="762953" y="409575"/>
                  </a:cubicBezTo>
                  <a:close/>
                </a:path>
              </a:pathLst>
            </a:custGeom>
            <a:solidFill>
              <a:srgbClr val="FFC000"/>
            </a:solidFill>
            <a:ln w="9525" cap="flat">
              <a:noFill/>
              <a:prstDash val="solid"/>
              <a:miter/>
            </a:ln>
          </p:spPr>
          <p:txBody>
            <a:bodyPr rtlCol="0" anchor="ctr"/>
            <a:lstStyle/>
            <a:p>
              <a:endParaRPr lang="en-GB" dirty="0"/>
            </a:p>
          </p:txBody>
        </p:sp>
        <p:sp>
          <p:nvSpPr>
            <p:cNvPr id="13" name="Freeform: Shape 12" descr="Coins with solid fill">
              <a:extLst>
                <a:ext uri="{FF2B5EF4-FFF2-40B4-BE49-F238E27FC236}">
                  <a16:creationId xmlns:a16="http://schemas.microsoft.com/office/drawing/2014/main" id="{8B8C05DC-C6A1-51E8-C02D-B014B49646C1}"/>
                </a:ext>
              </a:extLst>
            </p:cNvPr>
            <p:cNvSpPr>
              <a:spLocks noChangeAspect="1"/>
            </p:cNvSpPr>
            <p:nvPr/>
          </p:nvSpPr>
          <p:spPr>
            <a:xfrm>
              <a:off x="11102123" y="264526"/>
              <a:ext cx="395422" cy="107843"/>
            </a:xfrm>
            <a:custGeom>
              <a:avLst/>
              <a:gdLst>
                <a:gd name="connsiteX0" fmla="*/ 197711 w 395422"/>
                <a:gd name="connsiteY0" fmla="*/ 0 h 107843"/>
                <a:gd name="connsiteX1" fmla="*/ 395422 w 395422"/>
                <a:gd name="connsiteY1" fmla="*/ 53922 h 107843"/>
                <a:gd name="connsiteX2" fmla="*/ 197711 w 395422"/>
                <a:gd name="connsiteY2" fmla="*/ 107843 h 107843"/>
                <a:gd name="connsiteX3" fmla="*/ 0 w 395422"/>
                <a:gd name="connsiteY3" fmla="*/ 53922 h 107843"/>
                <a:gd name="connsiteX4" fmla="*/ 197711 w 395422"/>
                <a:gd name="connsiteY4" fmla="*/ 0 h 107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422" h="107843">
                  <a:moveTo>
                    <a:pt x="197711" y="0"/>
                  </a:moveTo>
                  <a:cubicBezTo>
                    <a:pt x="307351" y="0"/>
                    <a:pt x="395422" y="24265"/>
                    <a:pt x="395422" y="53922"/>
                  </a:cubicBezTo>
                  <a:cubicBezTo>
                    <a:pt x="395422" y="83579"/>
                    <a:pt x="307351" y="107843"/>
                    <a:pt x="197711" y="107843"/>
                  </a:cubicBezTo>
                  <a:cubicBezTo>
                    <a:pt x="88071" y="107843"/>
                    <a:pt x="0" y="83579"/>
                    <a:pt x="0" y="53922"/>
                  </a:cubicBezTo>
                  <a:cubicBezTo>
                    <a:pt x="0" y="24265"/>
                    <a:pt x="88071" y="0"/>
                    <a:pt x="197711"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14" name="Freeform: Shape 13" descr="Coins with solid fill">
              <a:extLst>
                <a:ext uri="{FF2B5EF4-FFF2-40B4-BE49-F238E27FC236}">
                  <a16:creationId xmlns:a16="http://schemas.microsoft.com/office/drawing/2014/main" id="{6EC37273-FFBC-F9D7-6642-84FAF405A286}"/>
                </a:ext>
              </a:extLst>
            </p:cNvPr>
            <p:cNvSpPr>
              <a:spLocks noChangeAspect="1"/>
            </p:cNvSpPr>
            <p:nvPr/>
          </p:nvSpPr>
          <p:spPr>
            <a:xfrm>
              <a:off x="11102123" y="392140"/>
              <a:ext cx="35948" cy="46732"/>
            </a:xfrm>
            <a:custGeom>
              <a:avLst/>
              <a:gdLst>
                <a:gd name="connsiteX0" fmla="*/ 0 w 35948"/>
                <a:gd name="connsiteY0" fmla="*/ 0 h 46732"/>
                <a:gd name="connsiteX1" fmla="*/ 35948 w 35948"/>
                <a:gd name="connsiteY1" fmla="*/ 13481 h 46732"/>
                <a:gd name="connsiteX2" fmla="*/ 35948 w 35948"/>
                <a:gd name="connsiteY2" fmla="*/ 46732 h 46732"/>
                <a:gd name="connsiteX3" fmla="*/ 0 w 35948"/>
                <a:gd name="connsiteY3" fmla="*/ 16176 h 46732"/>
                <a:gd name="connsiteX4" fmla="*/ 0 w 35948"/>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6732">
                  <a:moveTo>
                    <a:pt x="0" y="0"/>
                  </a:moveTo>
                  <a:cubicBezTo>
                    <a:pt x="10785" y="5392"/>
                    <a:pt x="22467" y="9886"/>
                    <a:pt x="35948" y="13481"/>
                  </a:cubicBezTo>
                  <a:lnTo>
                    <a:pt x="35948" y="46732"/>
                  </a:lnTo>
                  <a:cubicBezTo>
                    <a:pt x="13480" y="37745"/>
                    <a:pt x="0" y="26961"/>
                    <a:pt x="0" y="16176"/>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15" name="Freeform: Shape 14" descr="Coins with solid fill">
              <a:extLst>
                <a:ext uri="{FF2B5EF4-FFF2-40B4-BE49-F238E27FC236}">
                  <a16:creationId xmlns:a16="http://schemas.microsoft.com/office/drawing/2014/main" id="{2238AA16-40AC-DB63-15F0-16E8185A1732}"/>
                </a:ext>
              </a:extLst>
            </p:cNvPr>
            <p:cNvSpPr>
              <a:spLocks noChangeAspect="1"/>
            </p:cNvSpPr>
            <p:nvPr/>
          </p:nvSpPr>
          <p:spPr>
            <a:xfrm>
              <a:off x="11461599" y="392140"/>
              <a:ext cx="35947" cy="46732"/>
            </a:xfrm>
            <a:custGeom>
              <a:avLst/>
              <a:gdLst>
                <a:gd name="connsiteX0" fmla="*/ 35947 w 35947"/>
                <a:gd name="connsiteY0" fmla="*/ 0 h 46732"/>
                <a:gd name="connsiteX1" fmla="*/ 35947 w 35947"/>
                <a:gd name="connsiteY1" fmla="*/ 16176 h 46732"/>
                <a:gd name="connsiteX2" fmla="*/ 0 w 35947"/>
                <a:gd name="connsiteY2" fmla="*/ 46732 h 46732"/>
                <a:gd name="connsiteX3" fmla="*/ 0 w 35947"/>
                <a:gd name="connsiteY3" fmla="*/ 14379 h 46732"/>
                <a:gd name="connsiteX4" fmla="*/ 35947 w 35947"/>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6732">
                  <a:moveTo>
                    <a:pt x="35947" y="0"/>
                  </a:moveTo>
                  <a:lnTo>
                    <a:pt x="35947" y="16176"/>
                  </a:lnTo>
                  <a:cubicBezTo>
                    <a:pt x="35947" y="27860"/>
                    <a:pt x="22466" y="38644"/>
                    <a:pt x="0" y="46732"/>
                  </a:cubicBezTo>
                  <a:lnTo>
                    <a:pt x="0" y="14379"/>
                  </a:lnTo>
                  <a:cubicBezTo>
                    <a:pt x="12581" y="10784"/>
                    <a:pt x="25163" y="5392"/>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16" name="Freeform: Shape 15" descr="Coins with solid fill">
              <a:extLst>
                <a:ext uri="{FF2B5EF4-FFF2-40B4-BE49-F238E27FC236}">
                  <a16:creationId xmlns:a16="http://schemas.microsoft.com/office/drawing/2014/main" id="{216A6E7D-D2B9-AFD3-6C2F-F2E8859ACBB7}"/>
                </a:ext>
              </a:extLst>
            </p:cNvPr>
            <p:cNvSpPr>
              <a:spLocks noChangeAspect="1"/>
            </p:cNvSpPr>
            <p:nvPr/>
          </p:nvSpPr>
          <p:spPr>
            <a:xfrm>
              <a:off x="11174018" y="415506"/>
              <a:ext cx="35948" cy="41339"/>
            </a:xfrm>
            <a:custGeom>
              <a:avLst/>
              <a:gdLst>
                <a:gd name="connsiteX0" fmla="*/ 0 w 35948"/>
                <a:gd name="connsiteY0" fmla="*/ 0 h 41339"/>
                <a:gd name="connsiteX1" fmla="*/ 35948 w 35948"/>
                <a:gd name="connsiteY1" fmla="*/ 5392 h 41339"/>
                <a:gd name="connsiteX2" fmla="*/ 35948 w 35948"/>
                <a:gd name="connsiteY2" fmla="*/ 41339 h 41339"/>
                <a:gd name="connsiteX3" fmla="*/ 0 w 35948"/>
                <a:gd name="connsiteY3" fmla="*/ 35049 h 41339"/>
                <a:gd name="connsiteX4" fmla="*/ 0 w 35948"/>
                <a:gd name="connsiteY4" fmla="*/ 0 h 41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1339">
                  <a:moveTo>
                    <a:pt x="0" y="0"/>
                  </a:moveTo>
                  <a:cubicBezTo>
                    <a:pt x="11683" y="1797"/>
                    <a:pt x="23366" y="3595"/>
                    <a:pt x="35948" y="5392"/>
                  </a:cubicBezTo>
                  <a:lnTo>
                    <a:pt x="35948" y="41339"/>
                  </a:lnTo>
                  <a:cubicBezTo>
                    <a:pt x="23366" y="39542"/>
                    <a:pt x="10784" y="37745"/>
                    <a:pt x="0" y="35049"/>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17" name="Freeform: Shape 16" descr="Coins with solid fill">
              <a:extLst>
                <a:ext uri="{FF2B5EF4-FFF2-40B4-BE49-F238E27FC236}">
                  <a16:creationId xmlns:a16="http://schemas.microsoft.com/office/drawing/2014/main" id="{0D01E3E3-AC7E-F300-271D-8DCC2408C533}"/>
                </a:ext>
              </a:extLst>
            </p:cNvPr>
            <p:cNvSpPr>
              <a:spLocks noChangeAspect="1"/>
            </p:cNvSpPr>
            <p:nvPr/>
          </p:nvSpPr>
          <p:spPr>
            <a:xfrm>
              <a:off x="11389704" y="415506"/>
              <a:ext cx="35947" cy="40441"/>
            </a:xfrm>
            <a:custGeom>
              <a:avLst/>
              <a:gdLst>
                <a:gd name="connsiteX0" fmla="*/ 35947 w 35947"/>
                <a:gd name="connsiteY0" fmla="*/ 0 h 40441"/>
                <a:gd name="connsiteX1" fmla="*/ 35947 w 35947"/>
                <a:gd name="connsiteY1" fmla="*/ 34150 h 40441"/>
                <a:gd name="connsiteX2" fmla="*/ 0 w 35947"/>
                <a:gd name="connsiteY2" fmla="*/ 40441 h 40441"/>
                <a:gd name="connsiteX3" fmla="*/ 0 w 35947"/>
                <a:gd name="connsiteY3" fmla="*/ 5392 h 40441"/>
                <a:gd name="connsiteX4" fmla="*/ 35947 w 35947"/>
                <a:gd name="connsiteY4" fmla="*/ 0 h 4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0441">
                  <a:moveTo>
                    <a:pt x="35947" y="0"/>
                  </a:moveTo>
                  <a:lnTo>
                    <a:pt x="35947" y="34150"/>
                  </a:lnTo>
                  <a:cubicBezTo>
                    <a:pt x="25163" y="36846"/>
                    <a:pt x="12581" y="38643"/>
                    <a:pt x="0" y="40441"/>
                  </a:cubicBezTo>
                  <a:lnTo>
                    <a:pt x="0" y="5392"/>
                  </a:lnTo>
                  <a:cubicBezTo>
                    <a:pt x="11682" y="3595"/>
                    <a:pt x="24264" y="1797"/>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18" name="Freeform: Shape 17" descr="Coins with solid fill">
              <a:extLst>
                <a:ext uri="{FF2B5EF4-FFF2-40B4-BE49-F238E27FC236}">
                  <a16:creationId xmlns:a16="http://schemas.microsoft.com/office/drawing/2014/main" id="{329DCF88-2274-9418-2622-EF653975F224}"/>
                </a:ext>
              </a:extLst>
            </p:cNvPr>
            <p:cNvSpPr>
              <a:spLocks noChangeAspect="1"/>
            </p:cNvSpPr>
            <p:nvPr/>
          </p:nvSpPr>
          <p:spPr>
            <a:xfrm>
              <a:off x="11245914" y="424493"/>
              <a:ext cx="35947" cy="37745"/>
            </a:xfrm>
            <a:custGeom>
              <a:avLst/>
              <a:gdLst>
                <a:gd name="connsiteX0" fmla="*/ 0 w 35947"/>
                <a:gd name="connsiteY0" fmla="*/ 0 h 37745"/>
                <a:gd name="connsiteX1" fmla="*/ 35947 w 35947"/>
                <a:gd name="connsiteY1" fmla="*/ 1797 h 37745"/>
                <a:gd name="connsiteX2" fmla="*/ 35947 w 35947"/>
                <a:gd name="connsiteY2" fmla="*/ 37745 h 37745"/>
                <a:gd name="connsiteX3" fmla="*/ 0 w 35947"/>
                <a:gd name="connsiteY3" fmla="*/ 35947 h 37745"/>
                <a:gd name="connsiteX4" fmla="*/ 0 w 35947"/>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37745">
                  <a:moveTo>
                    <a:pt x="0" y="0"/>
                  </a:moveTo>
                  <a:cubicBezTo>
                    <a:pt x="11682" y="899"/>
                    <a:pt x="23365" y="1797"/>
                    <a:pt x="35947" y="1797"/>
                  </a:cubicBezTo>
                  <a:lnTo>
                    <a:pt x="35947" y="37745"/>
                  </a:lnTo>
                  <a:cubicBezTo>
                    <a:pt x="23365" y="36846"/>
                    <a:pt x="11682" y="36846"/>
                    <a:pt x="0" y="35947"/>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19" name="Freeform: Shape 18" descr="Coins with solid fill">
              <a:extLst>
                <a:ext uri="{FF2B5EF4-FFF2-40B4-BE49-F238E27FC236}">
                  <a16:creationId xmlns:a16="http://schemas.microsoft.com/office/drawing/2014/main" id="{4852D793-FFE0-166F-42FB-B79D1E6F9130}"/>
                </a:ext>
              </a:extLst>
            </p:cNvPr>
            <p:cNvSpPr>
              <a:spLocks noChangeAspect="1"/>
            </p:cNvSpPr>
            <p:nvPr/>
          </p:nvSpPr>
          <p:spPr>
            <a:xfrm>
              <a:off x="11317809" y="424493"/>
              <a:ext cx="35947" cy="37745"/>
            </a:xfrm>
            <a:custGeom>
              <a:avLst/>
              <a:gdLst>
                <a:gd name="connsiteX0" fmla="*/ 35947 w 35947"/>
                <a:gd name="connsiteY0" fmla="*/ 0 h 37745"/>
                <a:gd name="connsiteX1" fmla="*/ 35947 w 35947"/>
                <a:gd name="connsiteY1" fmla="*/ 35947 h 37745"/>
                <a:gd name="connsiteX2" fmla="*/ 0 w 35947"/>
                <a:gd name="connsiteY2" fmla="*/ 37745 h 37745"/>
                <a:gd name="connsiteX3" fmla="*/ 0 w 35947"/>
                <a:gd name="connsiteY3" fmla="*/ 1797 h 37745"/>
                <a:gd name="connsiteX4" fmla="*/ 35947 w 35947"/>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37745">
                  <a:moveTo>
                    <a:pt x="35947" y="0"/>
                  </a:moveTo>
                  <a:lnTo>
                    <a:pt x="35947" y="35947"/>
                  </a:lnTo>
                  <a:cubicBezTo>
                    <a:pt x="24264" y="36846"/>
                    <a:pt x="12581" y="36846"/>
                    <a:pt x="0" y="37745"/>
                  </a:cubicBezTo>
                  <a:lnTo>
                    <a:pt x="0" y="1797"/>
                  </a:lnTo>
                  <a:cubicBezTo>
                    <a:pt x="10784" y="1797"/>
                    <a:pt x="23366" y="899"/>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0" name="Freeform: Shape 19" descr="Coins with solid fill">
              <a:extLst>
                <a:ext uri="{FF2B5EF4-FFF2-40B4-BE49-F238E27FC236}">
                  <a16:creationId xmlns:a16="http://schemas.microsoft.com/office/drawing/2014/main" id="{E21EB1D2-4708-4F67-8C9D-EDBD90153D50}"/>
                </a:ext>
              </a:extLst>
            </p:cNvPr>
            <p:cNvSpPr>
              <a:spLocks noChangeAspect="1"/>
            </p:cNvSpPr>
            <p:nvPr/>
          </p:nvSpPr>
          <p:spPr>
            <a:xfrm>
              <a:off x="11317808" y="516159"/>
              <a:ext cx="395422" cy="107842"/>
            </a:xfrm>
            <a:custGeom>
              <a:avLst/>
              <a:gdLst>
                <a:gd name="connsiteX0" fmla="*/ 197711 w 395422"/>
                <a:gd name="connsiteY0" fmla="*/ 0 h 107842"/>
                <a:gd name="connsiteX1" fmla="*/ 395422 w 395422"/>
                <a:gd name="connsiteY1" fmla="*/ 53921 h 107842"/>
                <a:gd name="connsiteX2" fmla="*/ 197711 w 395422"/>
                <a:gd name="connsiteY2" fmla="*/ 107842 h 107842"/>
                <a:gd name="connsiteX3" fmla="*/ 0 w 395422"/>
                <a:gd name="connsiteY3" fmla="*/ 53921 h 107842"/>
                <a:gd name="connsiteX4" fmla="*/ 197711 w 395422"/>
                <a:gd name="connsiteY4" fmla="*/ 0 h 107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422" h="107842">
                  <a:moveTo>
                    <a:pt x="197711" y="0"/>
                  </a:moveTo>
                  <a:cubicBezTo>
                    <a:pt x="307350" y="0"/>
                    <a:pt x="395422" y="24265"/>
                    <a:pt x="395422" y="53921"/>
                  </a:cubicBezTo>
                  <a:cubicBezTo>
                    <a:pt x="395422" y="83578"/>
                    <a:pt x="307350" y="107842"/>
                    <a:pt x="197711" y="107842"/>
                  </a:cubicBezTo>
                  <a:cubicBezTo>
                    <a:pt x="88071" y="107842"/>
                    <a:pt x="0" y="83578"/>
                    <a:pt x="0" y="53921"/>
                  </a:cubicBezTo>
                  <a:cubicBezTo>
                    <a:pt x="0" y="24265"/>
                    <a:pt x="88071" y="0"/>
                    <a:pt x="197711"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1" name="Freeform: Shape 20" descr="Coins with solid fill">
              <a:extLst>
                <a:ext uri="{FF2B5EF4-FFF2-40B4-BE49-F238E27FC236}">
                  <a16:creationId xmlns:a16="http://schemas.microsoft.com/office/drawing/2014/main" id="{12E36153-BCEB-E4D1-F9B5-D2ACE91EEC6C}"/>
                </a:ext>
              </a:extLst>
            </p:cNvPr>
            <p:cNvSpPr>
              <a:spLocks noChangeAspect="1"/>
            </p:cNvSpPr>
            <p:nvPr/>
          </p:nvSpPr>
          <p:spPr>
            <a:xfrm>
              <a:off x="11138072" y="526943"/>
              <a:ext cx="35947" cy="46732"/>
            </a:xfrm>
            <a:custGeom>
              <a:avLst/>
              <a:gdLst>
                <a:gd name="connsiteX0" fmla="*/ 0 w 35947"/>
                <a:gd name="connsiteY0" fmla="*/ 0 h 46732"/>
                <a:gd name="connsiteX1" fmla="*/ 35947 w 35947"/>
                <a:gd name="connsiteY1" fmla="*/ 13481 h 46732"/>
                <a:gd name="connsiteX2" fmla="*/ 35947 w 35947"/>
                <a:gd name="connsiteY2" fmla="*/ 46732 h 46732"/>
                <a:gd name="connsiteX3" fmla="*/ 0 w 35947"/>
                <a:gd name="connsiteY3" fmla="*/ 16176 h 46732"/>
                <a:gd name="connsiteX4" fmla="*/ 0 w 35947"/>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6732">
                  <a:moveTo>
                    <a:pt x="0" y="0"/>
                  </a:moveTo>
                  <a:cubicBezTo>
                    <a:pt x="10784" y="5392"/>
                    <a:pt x="22466" y="9886"/>
                    <a:pt x="35947" y="13481"/>
                  </a:cubicBezTo>
                  <a:lnTo>
                    <a:pt x="35947" y="46732"/>
                  </a:lnTo>
                  <a:cubicBezTo>
                    <a:pt x="13480" y="38644"/>
                    <a:pt x="0" y="27860"/>
                    <a:pt x="0" y="16176"/>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2" name="Freeform: Shape 21" descr="Coins with solid fill">
              <a:extLst>
                <a:ext uri="{FF2B5EF4-FFF2-40B4-BE49-F238E27FC236}">
                  <a16:creationId xmlns:a16="http://schemas.microsoft.com/office/drawing/2014/main" id="{364969BC-68D6-B3FD-4AC3-1A299CA26A8A}"/>
                </a:ext>
              </a:extLst>
            </p:cNvPr>
            <p:cNvSpPr>
              <a:spLocks noChangeAspect="1"/>
            </p:cNvSpPr>
            <p:nvPr/>
          </p:nvSpPr>
          <p:spPr>
            <a:xfrm>
              <a:off x="11209967" y="550309"/>
              <a:ext cx="35947" cy="41340"/>
            </a:xfrm>
            <a:custGeom>
              <a:avLst/>
              <a:gdLst>
                <a:gd name="connsiteX0" fmla="*/ 0 w 35947"/>
                <a:gd name="connsiteY0" fmla="*/ 0 h 41340"/>
                <a:gd name="connsiteX1" fmla="*/ 35947 w 35947"/>
                <a:gd name="connsiteY1" fmla="*/ 5392 h 41340"/>
                <a:gd name="connsiteX2" fmla="*/ 35947 w 35947"/>
                <a:gd name="connsiteY2" fmla="*/ 41340 h 41340"/>
                <a:gd name="connsiteX3" fmla="*/ 0 w 35947"/>
                <a:gd name="connsiteY3" fmla="*/ 35049 h 41340"/>
                <a:gd name="connsiteX4" fmla="*/ 0 w 35947"/>
                <a:gd name="connsiteY4" fmla="*/ 0 h 41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1340">
                  <a:moveTo>
                    <a:pt x="0" y="0"/>
                  </a:moveTo>
                  <a:cubicBezTo>
                    <a:pt x="11682" y="1797"/>
                    <a:pt x="23365" y="4494"/>
                    <a:pt x="35947" y="5392"/>
                  </a:cubicBezTo>
                  <a:lnTo>
                    <a:pt x="35947" y="41340"/>
                  </a:lnTo>
                  <a:cubicBezTo>
                    <a:pt x="23365" y="39542"/>
                    <a:pt x="10784" y="37745"/>
                    <a:pt x="0" y="35049"/>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3" name="Freeform: Shape 22" descr="Coins with solid fill">
              <a:extLst>
                <a:ext uri="{FF2B5EF4-FFF2-40B4-BE49-F238E27FC236}">
                  <a16:creationId xmlns:a16="http://schemas.microsoft.com/office/drawing/2014/main" id="{77078EBF-140E-0C66-AD83-6C1BDDE9E5DD}"/>
                </a:ext>
              </a:extLst>
            </p:cNvPr>
            <p:cNvSpPr>
              <a:spLocks noChangeAspect="1"/>
            </p:cNvSpPr>
            <p:nvPr/>
          </p:nvSpPr>
          <p:spPr>
            <a:xfrm>
              <a:off x="11102123" y="625799"/>
              <a:ext cx="35948" cy="46731"/>
            </a:xfrm>
            <a:custGeom>
              <a:avLst/>
              <a:gdLst>
                <a:gd name="connsiteX0" fmla="*/ 0 w 35948"/>
                <a:gd name="connsiteY0" fmla="*/ 0 h 46731"/>
                <a:gd name="connsiteX1" fmla="*/ 35948 w 35948"/>
                <a:gd name="connsiteY1" fmla="*/ 13480 h 46731"/>
                <a:gd name="connsiteX2" fmla="*/ 35948 w 35948"/>
                <a:gd name="connsiteY2" fmla="*/ 46731 h 46731"/>
                <a:gd name="connsiteX3" fmla="*/ 0 w 35948"/>
                <a:gd name="connsiteY3" fmla="*/ 16176 h 46731"/>
                <a:gd name="connsiteX4" fmla="*/ 0 w 35948"/>
                <a:gd name="connsiteY4" fmla="*/ 0 h 46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6731">
                  <a:moveTo>
                    <a:pt x="0" y="0"/>
                  </a:moveTo>
                  <a:cubicBezTo>
                    <a:pt x="10785" y="5392"/>
                    <a:pt x="22467" y="9886"/>
                    <a:pt x="35948" y="13480"/>
                  </a:cubicBezTo>
                  <a:lnTo>
                    <a:pt x="35948" y="46731"/>
                  </a:lnTo>
                  <a:cubicBezTo>
                    <a:pt x="13480" y="37745"/>
                    <a:pt x="0" y="26960"/>
                    <a:pt x="0" y="16176"/>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4" name="Freeform: Shape 23" descr="Coins with solid fill">
              <a:extLst>
                <a:ext uri="{FF2B5EF4-FFF2-40B4-BE49-F238E27FC236}">
                  <a16:creationId xmlns:a16="http://schemas.microsoft.com/office/drawing/2014/main" id="{ACF93532-72CD-9510-3992-A178BA54D012}"/>
                </a:ext>
              </a:extLst>
            </p:cNvPr>
            <p:cNvSpPr>
              <a:spLocks noChangeAspect="1"/>
            </p:cNvSpPr>
            <p:nvPr/>
          </p:nvSpPr>
          <p:spPr>
            <a:xfrm>
              <a:off x="11317809" y="643772"/>
              <a:ext cx="35947" cy="46732"/>
            </a:xfrm>
            <a:custGeom>
              <a:avLst/>
              <a:gdLst>
                <a:gd name="connsiteX0" fmla="*/ 0 w 35947"/>
                <a:gd name="connsiteY0" fmla="*/ 0 h 46732"/>
                <a:gd name="connsiteX1" fmla="*/ 35947 w 35947"/>
                <a:gd name="connsiteY1" fmla="*/ 13481 h 46732"/>
                <a:gd name="connsiteX2" fmla="*/ 35947 w 35947"/>
                <a:gd name="connsiteY2" fmla="*/ 46732 h 46732"/>
                <a:gd name="connsiteX3" fmla="*/ 0 w 35947"/>
                <a:gd name="connsiteY3" fmla="*/ 16177 h 46732"/>
                <a:gd name="connsiteX4" fmla="*/ 0 w 35947"/>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6732">
                  <a:moveTo>
                    <a:pt x="0" y="0"/>
                  </a:moveTo>
                  <a:cubicBezTo>
                    <a:pt x="10784" y="5393"/>
                    <a:pt x="22466" y="9886"/>
                    <a:pt x="35947" y="13481"/>
                  </a:cubicBezTo>
                  <a:lnTo>
                    <a:pt x="35947" y="46732"/>
                  </a:lnTo>
                  <a:cubicBezTo>
                    <a:pt x="13480" y="37745"/>
                    <a:pt x="0" y="26961"/>
                    <a:pt x="0" y="16177"/>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5" name="Freeform: Shape 24" descr="Coins with solid fill">
              <a:extLst>
                <a:ext uri="{FF2B5EF4-FFF2-40B4-BE49-F238E27FC236}">
                  <a16:creationId xmlns:a16="http://schemas.microsoft.com/office/drawing/2014/main" id="{6F08EBD5-B4EB-62AD-3999-CAA7CA2EC16C}"/>
                </a:ext>
              </a:extLst>
            </p:cNvPr>
            <p:cNvSpPr>
              <a:spLocks noChangeAspect="1"/>
            </p:cNvSpPr>
            <p:nvPr/>
          </p:nvSpPr>
          <p:spPr>
            <a:xfrm>
              <a:off x="11677282" y="643772"/>
              <a:ext cx="35948" cy="46732"/>
            </a:xfrm>
            <a:custGeom>
              <a:avLst/>
              <a:gdLst>
                <a:gd name="connsiteX0" fmla="*/ 35948 w 35948"/>
                <a:gd name="connsiteY0" fmla="*/ 0 h 46732"/>
                <a:gd name="connsiteX1" fmla="*/ 35948 w 35948"/>
                <a:gd name="connsiteY1" fmla="*/ 16177 h 46732"/>
                <a:gd name="connsiteX2" fmla="*/ 0 w 35948"/>
                <a:gd name="connsiteY2" fmla="*/ 46732 h 46732"/>
                <a:gd name="connsiteX3" fmla="*/ 0 w 35948"/>
                <a:gd name="connsiteY3" fmla="*/ 14379 h 46732"/>
                <a:gd name="connsiteX4" fmla="*/ 35948 w 35948"/>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6732">
                  <a:moveTo>
                    <a:pt x="35948" y="0"/>
                  </a:moveTo>
                  <a:lnTo>
                    <a:pt x="35948" y="16177"/>
                  </a:lnTo>
                  <a:cubicBezTo>
                    <a:pt x="35948" y="27860"/>
                    <a:pt x="22467" y="38644"/>
                    <a:pt x="0" y="46732"/>
                  </a:cubicBezTo>
                  <a:lnTo>
                    <a:pt x="0" y="14379"/>
                  </a:lnTo>
                  <a:cubicBezTo>
                    <a:pt x="12582" y="10785"/>
                    <a:pt x="25163" y="5393"/>
                    <a:pt x="35948"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6" name="Freeform: Shape 25" descr="Coins with solid fill">
              <a:extLst>
                <a:ext uri="{FF2B5EF4-FFF2-40B4-BE49-F238E27FC236}">
                  <a16:creationId xmlns:a16="http://schemas.microsoft.com/office/drawing/2014/main" id="{0006D6E3-BF47-C046-0651-5D98E80E2245}"/>
                </a:ext>
              </a:extLst>
            </p:cNvPr>
            <p:cNvSpPr>
              <a:spLocks noChangeAspect="1"/>
            </p:cNvSpPr>
            <p:nvPr/>
          </p:nvSpPr>
          <p:spPr>
            <a:xfrm>
              <a:off x="11174018" y="648266"/>
              <a:ext cx="35948" cy="41340"/>
            </a:xfrm>
            <a:custGeom>
              <a:avLst/>
              <a:gdLst>
                <a:gd name="connsiteX0" fmla="*/ 0 w 35948"/>
                <a:gd name="connsiteY0" fmla="*/ 0 h 41340"/>
                <a:gd name="connsiteX1" fmla="*/ 35948 w 35948"/>
                <a:gd name="connsiteY1" fmla="*/ 5392 h 41340"/>
                <a:gd name="connsiteX2" fmla="*/ 35948 w 35948"/>
                <a:gd name="connsiteY2" fmla="*/ 41340 h 41340"/>
                <a:gd name="connsiteX3" fmla="*/ 0 w 35948"/>
                <a:gd name="connsiteY3" fmla="*/ 35049 h 41340"/>
                <a:gd name="connsiteX4" fmla="*/ 0 w 35948"/>
                <a:gd name="connsiteY4" fmla="*/ 0 h 41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1340">
                  <a:moveTo>
                    <a:pt x="0" y="0"/>
                  </a:moveTo>
                  <a:cubicBezTo>
                    <a:pt x="11683" y="1798"/>
                    <a:pt x="23366" y="4493"/>
                    <a:pt x="35948" y="5392"/>
                  </a:cubicBezTo>
                  <a:lnTo>
                    <a:pt x="35948" y="41340"/>
                  </a:lnTo>
                  <a:cubicBezTo>
                    <a:pt x="23366" y="39543"/>
                    <a:pt x="10784" y="37745"/>
                    <a:pt x="0" y="35049"/>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7" name="Freeform: Shape 26" descr="Coins with solid fill">
              <a:extLst>
                <a:ext uri="{FF2B5EF4-FFF2-40B4-BE49-F238E27FC236}">
                  <a16:creationId xmlns:a16="http://schemas.microsoft.com/office/drawing/2014/main" id="{229AED47-5D48-4052-EC2C-1D4C0A79CE5D}"/>
                </a:ext>
              </a:extLst>
            </p:cNvPr>
            <p:cNvSpPr>
              <a:spLocks noChangeAspect="1"/>
            </p:cNvSpPr>
            <p:nvPr/>
          </p:nvSpPr>
          <p:spPr>
            <a:xfrm>
              <a:off x="11245914" y="658151"/>
              <a:ext cx="26961" cy="36847"/>
            </a:xfrm>
            <a:custGeom>
              <a:avLst/>
              <a:gdLst>
                <a:gd name="connsiteX0" fmla="*/ 0 w 26961"/>
                <a:gd name="connsiteY0" fmla="*/ 0 h 36847"/>
                <a:gd name="connsiteX1" fmla="*/ 17974 w 26961"/>
                <a:gd name="connsiteY1" fmla="*/ 900 h 36847"/>
                <a:gd name="connsiteX2" fmla="*/ 17974 w 26961"/>
                <a:gd name="connsiteY2" fmla="*/ 1798 h 36847"/>
                <a:gd name="connsiteX3" fmla="*/ 26961 w 26961"/>
                <a:gd name="connsiteY3" fmla="*/ 36847 h 36847"/>
                <a:gd name="connsiteX4" fmla="*/ 0 w 26961"/>
                <a:gd name="connsiteY4" fmla="*/ 35049 h 36847"/>
                <a:gd name="connsiteX5" fmla="*/ 0 w 26961"/>
                <a:gd name="connsiteY5" fmla="*/ 0 h 3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61" h="36847">
                  <a:moveTo>
                    <a:pt x="0" y="0"/>
                  </a:moveTo>
                  <a:cubicBezTo>
                    <a:pt x="6290" y="0"/>
                    <a:pt x="11682" y="900"/>
                    <a:pt x="17974" y="900"/>
                  </a:cubicBezTo>
                  <a:lnTo>
                    <a:pt x="17974" y="1798"/>
                  </a:lnTo>
                  <a:cubicBezTo>
                    <a:pt x="17974" y="14379"/>
                    <a:pt x="20669" y="26961"/>
                    <a:pt x="26961" y="36847"/>
                  </a:cubicBezTo>
                  <a:cubicBezTo>
                    <a:pt x="17974" y="36847"/>
                    <a:pt x="8987" y="35948"/>
                    <a:pt x="0" y="35049"/>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8" name="Freeform: Shape 27" descr="Coins with solid fill">
              <a:extLst>
                <a:ext uri="{FF2B5EF4-FFF2-40B4-BE49-F238E27FC236}">
                  <a16:creationId xmlns:a16="http://schemas.microsoft.com/office/drawing/2014/main" id="{518ECB50-B03F-E53B-A978-CE4CCD3D9948}"/>
                </a:ext>
              </a:extLst>
            </p:cNvPr>
            <p:cNvSpPr>
              <a:spLocks noChangeAspect="1"/>
            </p:cNvSpPr>
            <p:nvPr/>
          </p:nvSpPr>
          <p:spPr>
            <a:xfrm>
              <a:off x="11389704" y="666240"/>
              <a:ext cx="35947" cy="41340"/>
            </a:xfrm>
            <a:custGeom>
              <a:avLst/>
              <a:gdLst>
                <a:gd name="connsiteX0" fmla="*/ 0 w 35947"/>
                <a:gd name="connsiteY0" fmla="*/ 0 h 41340"/>
                <a:gd name="connsiteX1" fmla="*/ 35947 w 35947"/>
                <a:gd name="connsiteY1" fmla="*/ 5392 h 41340"/>
                <a:gd name="connsiteX2" fmla="*/ 35947 w 35947"/>
                <a:gd name="connsiteY2" fmla="*/ 41340 h 41340"/>
                <a:gd name="connsiteX3" fmla="*/ 0 w 35947"/>
                <a:gd name="connsiteY3" fmla="*/ 35048 h 41340"/>
                <a:gd name="connsiteX4" fmla="*/ 0 w 35947"/>
                <a:gd name="connsiteY4" fmla="*/ 0 h 41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1340">
                  <a:moveTo>
                    <a:pt x="0" y="0"/>
                  </a:moveTo>
                  <a:cubicBezTo>
                    <a:pt x="11682" y="1797"/>
                    <a:pt x="23365" y="4493"/>
                    <a:pt x="35947" y="5392"/>
                  </a:cubicBezTo>
                  <a:lnTo>
                    <a:pt x="35947" y="41340"/>
                  </a:lnTo>
                  <a:cubicBezTo>
                    <a:pt x="23365" y="39542"/>
                    <a:pt x="10784" y="37745"/>
                    <a:pt x="0" y="35048"/>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29" name="Freeform: Shape 28" descr="Coins with solid fill">
              <a:extLst>
                <a:ext uri="{FF2B5EF4-FFF2-40B4-BE49-F238E27FC236}">
                  <a16:creationId xmlns:a16="http://schemas.microsoft.com/office/drawing/2014/main" id="{E2FC7CE8-19B3-C7CD-C4E5-5F96E169F374}"/>
                </a:ext>
              </a:extLst>
            </p:cNvPr>
            <p:cNvSpPr>
              <a:spLocks noChangeAspect="1"/>
            </p:cNvSpPr>
            <p:nvPr/>
          </p:nvSpPr>
          <p:spPr>
            <a:xfrm>
              <a:off x="11605387" y="667138"/>
              <a:ext cx="35948" cy="40442"/>
            </a:xfrm>
            <a:custGeom>
              <a:avLst/>
              <a:gdLst>
                <a:gd name="connsiteX0" fmla="*/ 35948 w 35948"/>
                <a:gd name="connsiteY0" fmla="*/ 0 h 40442"/>
                <a:gd name="connsiteX1" fmla="*/ 35948 w 35948"/>
                <a:gd name="connsiteY1" fmla="*/ 34150 h 40442"/>
                <a:gd name="connsiteX2" fmla="*/ 0 w 35948"/>
                <a:gd name="connsiteY2" fmla="*/ 40442 h 40442"/>
                <a:gd name="connsiteX3" fmla="*/ 0 w 35948"/>
                <a:gd name="connsiteY3" fmla="*/ 5392 h 40442"/>
                <a:gd name="connsiteX4" fmla="*/ 35948 w 35948"/>
                <a:gd name="connsiteY4" fmla="*/ 0 h 40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40442">
                  <a:moveTo>
                    <a:pt x="35948" y="0"/>
                  </a:moveTo>
                  <a:lnTo>
                    <a:pt x="35948" y="34150"/>
                  </a:lnTo>
                  <a:cubicBezTo>
                    <a:pt x="25163" y="36847"/>
                    <a:pt x="12582" y="38644"/>
                    <a:pt x="0" y="40442"/>
                  </a:cubicBezTo>
                  <a:lnTo>
                    <a:pt x="0" y="5392"/>
                  </a:lnTo>
                  <a:cubicBezTo>
                    <a:pt x="11683" y="3595"/>
                    <a:pt x="24264" y="1798"/>
                    <a:pt x="35948"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0" name="Freeform: Shape 29" descr="Coins with solid fill">
              <a:extLst>
                <a:ext uri="{FF2B5EF4-FFF2-40B4-BE49-F238E27FC236}">
                  <a16:creationId xmlns:a16="http://schemas.microsoft.com/office/drawing/2014/main" id="{0E74CAFD-5796-F5D8-97C3-92F8679DBEEA}"/>
                </a:ext>
              </a:extLst>
            </p:cNvPr>
            <p:cNvSpPr>
              <a:spLocks noChangeAspect="1"/>
            </p:cNvSpPr>
            <p:nvPr/>
          </p:nvSpPr>
          <p:spPr>
            <a:xfrm>
              <a:off x="11461599" y="676125"/>
              <a:ext cx="35947" cy="37745"/>
            </a:xfrm>
            <a:custGeom>
              <a:avLst/>
              <a:gdLst>
                <a:gd name="connsiteX0" fmla="*/ 0 w 35947"/>
                <a:gd name="connsiteY0" fmla="*/ 0 h 37745"/>
                <a:gd name="connsiteX1" fmla="*/ 35947 w 35947"/>
                <a:gd name="connsiteY1" fmla="*/ 1798 h 37745"/>
                <a:gd name="connsiteX2" fmla="*/ 35947 w 35947"/>
                <a:gd name="connsiteY2" fmla="*/ 37745 h 37745"/>
                <a:gd name="connsiteX3" fmla="*/ 0 w 35947"/>
                <a:gd name="connsiteY3" fmla="*/ 35948 h 37745"/>
                <a:gd name="connsiteX4" fmla="*/ 0 w 35947"/>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37745">
                  <a:moveTo>
                    <a:pt x="0" y="0"/>
                  </a:moveTo>
                  <a:cubicBezTo>
                    <a:pt x="11682" y="899"/>
                    <a:pt x="23365" y="1798"/>
                    <a:pt x="35947" y="1798"/>
                  </a:cubicBezTo>
                  <a:lnTo>
                    <a:pt x="35947" y="37745"/>
                  </a:lnTo>
                  <a:cubicBezTo>
                    <a:pt x="23365" y="37745"/>
                    <a:pt x="11682" y="36847"/>
                    <a:pt x="0" y="35948"/>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1" name="Freeform: Shape 30" descr="Coins with solid fill">
              <a:extLst>
                <a:ext uri="{FF2B5EF4-FFF2-40B4-BE49-F238E27FC236}">
                  <a16:creationId xmlns:a16="http://schemas.microsoft.com/office/drawing/2014/main" id="{2FAF94F9-C650-C45E-608B-143B6ADECEA4}"/>
                </a:ext>
              </a:extLst>
            </p:cNvPr>
            <p:cNvSpPr>
              <a:spLocks noChangeAspect="1"/>
            </p:cNvSpPr>
            <p:nvPr/>
          </p:nvSpPr>
          <p:spPr>
            <a:xfrm>
              <a:off x="11533492" y="676125"/>
              <a:ext cx="35948" cy="37745"/>
            </a:xfrm>
            <a:custGeom>
              <a:avLst/>
              <a:gdLst>
                <a:gd name="connsiteX0" fmla="*/ 35948 w 35948"/>
                <a:gd name="connsiteY0" fmla="*/ 0 h 37745"/>
                <a:gd name="connsiteX1" fmla="*/ 35948 w 35948"/>
                <a:gd name="connsiteY1" fmla="*/ 35948 h 37745"/>
                <a:gd name="connsiteX2" fmla="*/ 0 w 35948"/>
                <a:gd name="connsiteY2" fmla="*/ 37745 h 37745"/>
                <a:gd name="connsiteX3" fmla="*/ 0 w 35948"/>
                <a:gd name="connsiteY3" fmla="*/ 1798 h 37745"/>
                <a:gd name="connsiteX4" fmla="*/ 35948 w 35948"/>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37745">
                  <a:moveTo>
                    <a:pt x="35948" y="0"/>
                  </a:moveTo>
                  <a:lnTo>
                    <a:pt x="35948" y="35948"/>
                  </a:lnTo>
                  <a:cubicBezTo>
                    <a:pt x="24264" y="36847"/>
                    <a:pt x="12582" y="36847"/>
                    <a:pt x="0" y="37745"/>
                  </a:cubicBezTo>
                  <a:lnTo>
                    <a:pt x="0" y="1798"/>
                  </a:lnTo>
                  <a:cubicBezTo>
                    <a:pt x="10785" y="1798"/>
                    <a:pt x="23366" y="899"/>
                    <a:pt x="35948"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2" name="Freeform: Shape 31" descr="Coins with solid fill">
              <a:extLst>
                <a:ext uri="{FF2B5EF4-FFF2-40B4-BE49-F238E27FC236}">
                  <a16:creationId xmlns:a16="http://schemas.microsoft.com/office/drawing/2014/main" id="{0A7C5F80-7411-6E4D-FA6D-680D8D1DA8DC}"/>
                </a:ext>
              </a:extLst>
            </p:cNvPr>
            <p:cNvSpPr>
              <a:spLocks noChangeAspect="1"/>
            </p:cNvSpPr>
            <p:nvPr/>
          </p:nvSpPr>
          <p:spPr>
            <a:xfrm>
              <a:off x="11713231" y="733641"/>
              <a:ext cx="35947" cy="46732"/>
            </a:xfrm>
            <a:custGeom>
              <a:avLst/>
              <a:gdLst>
                <a:gd name="connsiteX0" fmla="*/ 35947 w 35947"/>
                <a:gd name="connsiteY0" fmla="*/ 0 h 46732"/>
                <a:gd name="connsiteX1" fmla="*/ 35947 w 35947"/>
                <a:gd name="connsiteY1" fmla="*/ 16177 h 46732"/>
                <a:gd name="connsiteX2" fmla="*/ 0 w 35947"/>
                <a:gd name="connsiteY2" fmla="*/ 46732 h 46732"/>
                <a:gd name="connsiteX3" fmla="*/ 0 w 35947"/>
                <a:gd name="connsiteY3" fmla="*/ 14379 h 46732"/>
                <a:gd name="connsiteX4" fmla="*/ 35947 w 35947"/>
                <a:gd name="connsiteY4" fmla="*/ 0 h 4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6732">
                  <a:moveTo>
                    <a:pt x="35947" y="0"/>
                  </a:moveTo>
                  <a:lnTo>
                    <a:pt x="35947" y="16177"/>
                  </a:lnTo>
                  <a:cubicBezTo>
                    <a:pt x="35947" y="27860"/>
                    <a:pt x="22466" y="38644"/>
                    <a:pt x="0" y="46732"/>
                  </a:cubicBezTo>
                  <a:lnTo>
                    <a:pt x="0" y="14379"/>
                  </a:lnTo>
                  <a:cubicBezTo>
                    <a:pt x="12581" y="10784"/>
                    <a:pt x="25163" y="5392"/>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3" name="Freeform: Shape 32" descr="Coins with solid fill">
              <a:extLst>
                <a:ext uri="{FF2B5EF4-FFF2-40B4-BE49-F238E27FC236}">
                  <a16:creationId xmlns:a16="http://schemas.microsoft.com/office/drawing/2014/main" id="{D0683613-030B-B027-2D41-07217348C14B}"/>
                </a:ext>
              </a:extLst>
            </p:cNvPr>
            <p:cNvSpPr>
              <a:spLocks noChangeAspect="1"/>
            </p:cNvSpPr>
            <p:nvPr/>
          </p:nvSpPr>
          <p:spPr>
            <a:xfrm>
              <a:off x="11353755" y="748020"/>
              <a:ext cx="35948" cy="32353"/>
            </a:xfrm>
            <a:custGeom>
              <a:avLst/>
              <a:gdLst>
                <a:gd name="connsiteX0" fmla="*/ 0 w 35948"/>
                <a:gd name="connsiteY0" fmla="*/ 0 h 32353"/>
                <a:gd name="connsiteX1" fmla="*/ 898 w 35948"/>
                <a:gd name="connsiteY1" fmla="*/ 0 h 32353"/>
                <a:gd name="connsiteX2" fmla="*/ 8088 w 35948"/>
                <a:gd name="connsiteY2" fmla="*/ 1798 h 32353"/>
                <a:gd name="connsiteX3" fmla="*/ 35948 w 35948"/>
                <a:gd name="connsiteY3" fmla="*/ 8089 h 32353"/>
                <a:gd name="connsiteX4" fmla="*/ 35948 w 35948"/>
                <a:gd name="connsiteY4" fmla="*/ 32353 h 32353"/>
                <a:gd name="connsiteX5" fmla="*/ 0 w 35948"/>
                <a:gd name="connsiteY5" fmla="*/ 1798 h 32353"/>
                <a:gd name="connsiteX6" fmla="*/ 0 w 35948"/>
                <a:gd name="connsiteY6" fmla="*/ 0 h 3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48" h="32353">
                  <a:moveTo>
                    <a:pt x="0" y="0"/>
                  </a:moveTo>
                  <a:cubicBezTo>
                    <a:pt x="0" y="0"/>
                    <a:pt x="0" y="0"/>
                    <a:pt x="898" y="0"/>
                  </a:cubicBezTo>
                  <a:cubicBezTo>
                    <a:pt x="3595" y="899"/>
                    <a:pt x="5392" y="1798"/>
                    <a:pt x="8088" y="1798"/>
                  </a:cubicBezTo>
                  <a:cubicBezTo>
                    <a:pt x="17075" y="4494"/>
                    <a:pt x="26062" y="6291"/>
                    <a:pt x="35948" y="8089"/>
                  </a:cubicBezTo>
                  <a:lnTo>
                    <a:pt x="35948" y="32353"/>
                  </a:lnTo>
                  <a:cubicBezTo>
                    <a:pt x="13480" y="23366"/>
                    <a:pt x="0" y="12582"/>
                    <a:pt x="0" y="1798"/>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4" name="Freeform: Shape 33" descr="Coins with solid fill">
              <a:extLst>
                <a:ext uri="{FF2B5EF4-FFF2-40B4-BE49-F238E27FC236}">
                  <a16:creationId xmlns:a16="http://schemas.microsoft.com/office/drawing/2014/main" id="{94D4CA6F-5CEA-DAD6-0D27-950553BAECE6}"/>
                </a:ext>
              </a:extLst>
            </p:cNvPr>
            <p:cNvSpPr>
              <a:spLocks noChangeAspect="1"/>
            </p:cNvSpPr>
            <p:nvPr/>
          </p:nvSpPr>
          <p:spPr>
            <a:xfrm>
              <a:off x="11641336" y="757007"/>
              <a:ext cx="35947" cy="40441"/>
            </a:xfrm>
            <a:custGeom>
              <a:avLst/>
              <a:gdLst>
                <a:gd name="connsiteX0" fmla="*/ 35947 w 35947"/>
                <a:gd name="connsiteY0" fmla="*/ 0 h 40441"/>
                <a:gd name="connsiteX1" fmla="*/ 35947 w 35947"/>
                <a:gd name="connsiteY1" fmla="*/ 34150 h 40441"/>
                <a:gd name="connsiteX2" fmla="*/ 0 w 35947"/>
                <a:gd name="connsiteY2" fmla="*/ 40441 h 40441"/>
                <a:gd name="connsiteX3" fmla="*/ 0 w 35947"/>
                <a:gd name="connsiteY3" fmla="*/ 5392 h 40441"/>
                <a:gd name="connsiteX4" fmla="*/ 35947 w 35947"/>
                <a:gd name="connsiteY4" fmla="*/ 0 h 4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40441">
                  <a:moveTo>
                    <a:pt x="35947" y="0"/>
                  </a:moveTo>
                  <a:lnTo>
                    <a:pt x="35947" y="34150"/>
                  </a:lnTo>
                  <a:cubicBezTo>
                    <a:pt x="25163" y="36847"/>
                    <a:pt x="12581" y="38644"/>
                    <a:pt x="0" y="40441"/>
                  </a:cubicBezTo>
                  <a:lnTo>
                    <a:pt x="0" y="5392"/>
                  </a:lnTo>
                  <a:cubicBezTo>
                    <a:pt x="11682" y="3595"/>
                    <a:pt x="24264" y="1797"/>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5" name="Freeform: Shape 34" descr="Coins with solid fill">
              <a:extLst>
                <a:ext uri="{FF2B5EF4-FFF2-40B4-BE49-F238E27FC236}">
                  <a16:creationId xmlns:a16="http://schemas.microsoft.com/office/drawing/2014/main" id="{1FB645EC-1301-06AF-D211-0F1BB111CC73}"/>
                </a:ext>
              </a:extLst>
            </p:cNvPr>
            <p:cNvSpPr>
              <a:spLocks noChangeAspect="1"/>
            </p:cNvSpPr>
            <p:nvPr/>
          </p:nvSpPr>
          <p:spPr>
            <a:xfrm>
              <a:off x="11425650" y="762399"/>
              <a:ext cx="35948" cy="35049"/>
            </a:xfrm>
            <a:custGeom>
              <a:avLst/>
              <a:gdLst>
                <a:gd name="connsiteX0" fmla="*/ 0 w 35948"/>
                <a:gd name="connsiteY0" fmla="*/ 0 h 35049"/>
                <a:gd name="connsiteX1" fmla="*/ 35948 w 35948"/>
                <a:gd name="connsiteY1" fmla="*/ 3595 h 35049"/>
                <a:gd name="connsiteX2" fmla="*/ 35948 w 35948"/>
                <a:gd name="connsiteY2" fmla="*/ 35049 h 35049"/>
                <a:gd name="connsiteX3" fmla="*/ 0 w 35948"/>
                <a:gd name="connsiteY3" fmla="*/ 28758 h 35049"/>
                <a:gd name="connsiteX4" fmla="*/ 0 w 35948"/>
                <a:gd name="connsiteY4" fmla="*/ 0 h 3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8" h="35049">
                  <a:moveTo>
                    <a:pt x="0" y="0"/>
                  </a:moveTo>
                  <a:cubicBezTo>
                    <a:pt x="11683" y="1798"/>
                    <a:pt x="23366" y="2697"/>
                    <a:pt x="35948" y="3595"/>
                  </a:cubicBezTo>
                  <a:lnTo>
                    <a:pt x="35948" y="35049"/>
                  </a:lnTo>
                  <a:cubicBezTo>
                    <a:pt x="23366" y="33252"/>
                    <a:pt x="10784" y="31455"/>
                    <a:pt x="0" y="28758"/>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6" name="Freeform: Shape 35" descr="Coins with solid fill">
              <a:extLst>
                <a:ext uri="{FF2B5EF4-FFF2-40B4-BE49-F238E27FC236}">
                  <a16:creationId xmlns:a16="http://schemas.microsoft.com/office/drawing/2014/main" id="{0376EFD8-1728-D64B-C775-C4A5543BD8DE}"/>
                </a:ext>
              </a:extLst>
            </p:cNvPr>
            <p:cNvSpPr>
              <a:spLocks noChangeAspect="1"/>
            </p:cNvSpPr>
            <p:nvPr/>
          </p:nvSpPr>
          <p:spPr>
            <a:xfrm>
              <a:off x="11569441" y="765994"/>
              <a:ext cx="35947" cy="37745"/>
            </a:xfrm>
            <a:custGeom>
              <a:avLst/>
              <a:gdLst>
                <a:gd name="connsiteX0" fmla="*/ 35947 w 35947"/>
                <a:gd name="connsiteY0" fmla="*/ 0 h 37745"/>
                <a:gd name="connsiteX1" fmla="*/ 35947 w 35947"/>
                <a:gd name="connsiteY1" fmla="*/ 35947 h 37745"/>
                <a:gd name="connsiteX2" fmla="*/ 0 w 35947"/>
                <a:gd name="connsiteY2" fmla="*/ 37745 h 37745"/>
                <a:gd name="connsiteX3" fmla="*/ 0 w 35947"/>
                <a:gd name="connsiteY3" fmla="*/ 1797 h 37745"/>
                <a:gd name="connsiteX4" fmla="*/ 35947 w 35947"/>
                <a:gd name="connsiteY4" fmla="*/ 0 h 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 h="37745">
                  <a:moveTo>
                    <a:pt x="35947" y="0"/>
                  </a:moveTo>
                  <a:lnTo>
                    <a:pt x="35947" y="35947"/>
                  </a:lnTo>
                  <a:cubicBezTo>
                    <a:pt x="24264" y="36847"/>
                    <a:pt x="12581" y="37745"/>
                    <a:pt x="0" y="37745"/>
                  </a:cubicBezTo>
                  <a:lnTo>
                    <a:pt x="0" y="1797"/>
                  </a:lnTo>
                  <a:cubicBezTo>
                    <a:pt x="10784" y="1797"/>
                    <a:pt x="23366" y="899"/>
                    <a:pt x="35947" y="0"/>
                  </a:cubicBez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sp>
          <p:nvSpPr>
            <p:cNvPr id="37" name="Freeform: Shape 36" descr="Coins with solid fill">
              <a:extLst>
                <a:ext uri="{FF2B5EF4-FFF2-40B4-BE49-F238E27FC236}">
                  <a16:creationId xmlns:a16="http://schemas.microsoft.com/office/drawing/2014/main" id="{C9320E8C-53EC-F959-B907-72C26E7E7D83}"/>
                </a:ext>
              </a:extLst>
            </p:cNvPr>
            <p:cNvSpPr>
              <a:spLocks noChangeAspect="1"/>
            </p:cNvSpPr>
            <p:nvPr/>
          </p:nvSpPr>
          <p:spPr>
            <a:xfrm>
              <a:off x="11497546" y="767791"/>
              <a:ext cx="35947" cy="35948"/>
            </a:xfrm>
            <a:custGeom>
              <a:avLst/>
              <a:gdLst>
                <a:gd name="connsiteX0" fmla="*/ 0 w 35947"/>
                <a:gd name="connsiteY0" fmla="*/ 0 h 35948"/>
                <a:gd name="connsiteX1" fmla="*/ 17974 w 35947"/>
                <a:gd name="connsiteY1" fmla="*/ 0 h 35948"/>
                <a:gd name="connsiteX2" fmla="*/ 35947 w 35947"/>
                <a:gd name="connsiteY2" fmla="*/ 0 h 35948"/>
                <a:gd name="connsiteX3" fmla="*/ 35947 w 35947"/>
                <a:gd name="connsiteY3" fmla="*/ 35948 h 35948"/>
                <a:gd name="connsiteX4" fmla="*/ 0 w 35947"/>
                <a:gd name="connsiteY4" fmla="*/ 34150 h 35948"/>
                <a:gd name="connsiteX5" fmla="*/ 0 w 35947"/>
                <a:gd name="connsiteY5" fmla="*/ 0 h 3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47" h="35948">
                  <a:moveTo>
                    <a:pt x="0" y="0"/>
                  </a:moveTo>
                  <a:cubicBezTo>
                    <a:pt x="6290" y="0"/>
                    <a:pt x="11682" y="0"/>
                    <a:pt x="17974" y="0"/>
                  </a:cubicBezTo>
                  <a:cubicBezTo>
                    <a:pt x="23366" y="0"/>
                    <a:pt x="29656" y="0"/>
                    <a:pt x="35947" y="0"/>
                  </a:cubicBezTo>
                  <a:lnTo>
                    <a:pt x="35947" y="35948"/>
                  </a:lnTo>
                  <a:cubicBezTo>
                    <a:pt x="23366" y="35948"/>
                    <a:pt x="11682" y="35050"/>
                    <a:pt x="0" y="34150"/>
                  </a:cubicBezTo>
                  <a:lnTo>
                    <a:pt x="0" y="0"/>
                  </a:lnTo>
                  <a:close/>
                </a:path>
              </a:pathLst>
            </a:custGeom>
            <a:solidFill>
              <a:schemeClr val="bg1"/>
            </a:solidFill>
            <a:ln w="9525" cap="flat">
              <a:noFill/>
              <a:prstDash val="solid"/>
              <a:miter/>
            </a:ln>
          </p:spPr>
          <p:txBody>
            <a:bodyPr wrap="square" rtlCol="0" anchor="ctr">
              <a:noAutofit/>
            </a:bodyPr>
            <a:lstStyle/>
            <a:p>
              <a:endParaRPr lang="en-GB" dirty="0">
                <a:ln w="0"/>
                <a:solidFill>
                  <a:schemeClr val="accent1"/>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205981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CE650-A3A6-2CB0-A2ED-86D048F7A9DA}"/>
              </a:ext>
            </a:extLst>
          </p:cNvPr>
          <p:cNvSpPr>
            <a:spLocks noGrp="1"/>
          </p:cNvSpPr>
          <p:nvPr>
            <p:ph type="title"/>
          </p:nvPr>
        </p:nvSpPr>
        <p:spPr/>
        <p:txBody>
          <a:bodyPr/>
          <a:lstStyle/>
          <a:p>
            <a:r>
              <a:rPr lang="en-GB" dirty="0"/>
              <a:t>Recommendations to the Select Education Committee</a:t>
            </a:r>
          </a:p>
        </p:txBody>
      </p:sp>
      <p:pic>
        <p:nvPicPr>
          <p:cNvPr id="3" name="Picture 2">
            <a:extLst>
              <a:ext uri="{FF2B5EF4-FFF2-40B4-BE49-F238E27FC236}">
                <a16:creationId xmlns:a16="http://schemas.microsoft.com/office/drawing/2014/main" id="{8F66465A-3240-4B92-F450-B6E7DC9C1DE2}"/>
              </a:ext>
            </a:extLst>
          </p:cNvPr>
          <p:cNvPicPr>
            <a:picLocks noChangeAspect="1"/>
          </p:cNvPicPr>
          <p:nvPr/>
        </p:nvPicPr>
        <p:blipFill>
          <a:blip r:embed="rId2"/>
          <a:stretch>
            <a:fillRect/>
          </a:stretch>
        </p:blipFill>
        <p:spPr>
          <a:xfrm>
            <a:off x="9477413" y="1108235"/>
            <a:ext cx="2243522" cy="1298561"/>
          </a:xfrm>
          <a:prstGeom prst="rect">
            <a:avLst/>
          </a:prstGeom>
        </p:spPr>
      </p:pic>
      <p:sp>
        <p:nvSpPr>
          <p:cNvPr id="5" name="TextBox 4">
            <a:extLst>
              <a:ext uri="{FF2B5EF4-FFF2-40B4-BE49-F238E27FC236}">
                <a16:creationId xmlns:a16="http://schemas.microsoft.com/office/drawing/2014/main" id="{153F246C-B596-BE4E-DF39-8B4E7514C6F0}"/>
              </a:ext>
            </a:extLst>
          </p:cNvPr>
          <p:cNvSpPr txBox="1"/>
          <p:nvPr/>
        </p:nvSpPr>
        <p:spPr>
          <a:xfrm>
            <a:off x="641554" y="978500"/>
            <a:ext cx="9082549" cy="2638479"/>
          </a:xfrm>
          <a:prstGeom prst="rect">
            <a:avLst/>
          </a:prstGeom>
          <a:noFill/>
        </p:spPr>
        <p:txBody>
          <a:bodyPr wrap="square">
            <a:spAutoFit/>
          </a:bodyPr>
          <a:lstStyle/>
          <a:p>
            <a:pPr>
              <a:lnSpc>
                <a:spcPct val="120000"/>
              </a:lnSpc>
            </a:pPr>
            <a:r>
              <a:rPr lang="en-GB" sz="2000" dirty="0">
                <a:latin typeface="Verdana" panose="020B0604030504040204" pitchFamily="34" charset="0"/>
                <a:ea typeface="Verdana" panose="020B0604030504040204" pitchFamily="34" charset="0"/>
              </a:rPr>
              <a:t>National Foundation for educational research (NFER) data suggests that bursaries do have a </a:t>
            </a:r>
            <a:r>
              <a:rPr lang="en-GB" sz="2000" b="1" dirty="0">
                <a:latin typeface="Verdana" panose="020B0604030504040204" pitchFamily="34" charset="0"/>
                <a:ea typeface="Verdana" panose="020B0604030504040204" pitchFamily="34" charset="0"/>
              </a:rPr>
              <a:t>positive impact </a:t>
            </a:r>
            <a:r>
              <a:rPr lang="en-GB" sz="2000" dirty="0">
                <a:latin typeface="Verdana" panose="020B0604030504040204" pitchFamily="34" charset="0"/>
                <a:ea typeface="Verdana" panose="020B0604030504040204" pitchFamily="34" charset="0"/>
              </a:rPr>
              <a:t>on recruitment to ITE and we believe that they should be retained.</a:t>
            </a:r>
          </a:p>
          <a:p>
            <a:pPr>
              <a:lnSpc>
                <a:spcPct val="120000"/>
              </a:lnSpc>
            </a:pPr>
            <a:endParaRPr lang="en-GB" sz="2000" dirty="0">
              <a:latin typeface="Verdana" panose="020B0604030504040204" pitchFamily="34" charset="0"/>
              <a:ea typeface="Verdana" panose="020B0604030504040204" pitchFamily="34" charset="0"/>
            </a:endParaRPr>
          </a:p>
          <a:p>
            <a:pPr>
              <a:lnSpc>
                <a:spcPct val="120000"/>
              </a:lnSpc>
            </a:pPr>
            <a:r>
              <a:rPr lang="en-GB" sz="2000" dirty="0">
                <a:latin typeface="Verdana" panose="020B0604030504040204" pitchFamily="34" charset="0"/>
                <a:ea typeface="Verdana" panose="020B0604030504040204" pitchFamily="34" charset="0"/>
              </a:rPr>
              <a:t>However, the extremely high bursaries of up to £27,000 might only have a limited long-term impact and create “bursary tourists”; those committed to training would still apply at lower levels of bursary</a:t>
            </a:r>
          </a:p>
        </p:txBody>
      </p:sp>
      <p:sp>
        <p:nvSpPr>
          <p:cNvPr id="7" name="TextBox 6">
            <a:extLst>
              <a:ext uri="{FF2B5EF4-FFF2-40B4-BE49-F238E27FC236}">
                <a16:creationId xmlns:a16="http://schemas.microsoft.com/office/drawing/2014/main" id="{41CBFA48-5B54-FCE9-5A78-BDF059F2A3C6}"/>
              </a:ext>
            </a:extLst>
          </p:cNvPr>
          <p:cNvSpPr txBox="1"/>
          <p:nvPr/>
        </p:nvSpPr>
        <p:spPr>
          <a:xfrm>
            <a:off x="723900" y="4021509"/>
            <a:ext cx="10744200" cy="1200329"/>
          </a:xfrm>
          <a:prstGeom prst="rect">
            <a:avLst/>
          </a:prstGeom>
          <a:noFill/>
        </p:spPr>
        <p:txBody>
          <a:bodyPr wrap="square">
            <a:spAutoFit/>
          </a:bodyPr>
          <a:lstStyle/>
          <a:p>
            <a:pPr marL="342900" lvl="0" indent="-342900" rtl="0">
              <a:buFont typeface="Symbol" panose="05050102010706020507" pitchFamily="18" charset="2"/>
              <a:buChar char=""/>
            </a:pPr>
            <a:r>
              <a:rPr lang="en-GB" sz="1800" b="1" dirty="0">
                <a:effectLst/>
                <a:latin typeface="Verdana" panose="020B0604030504040204" pitchFamily="34" charset="0"/>
                <a:ea typeface="Verdana" panose="020B0604030504040204" pitchFamily="34" charset="0"/>
              </a:rPr>
              <a:t>DfE restructures ITE bursaries so that all student teachers receive a standard level of financial support.</a:t>
            </a:r>
          </a:p>
          <a:p>
            <a:pPr marL="342900" lvl="0" indent="-342900" rtl="0">
              <a:buFont typeface="Symbol" panose="05050102010706020507" pitchFamily="18" charset="2"/>
              <a:buChar char=""/>
            </a:pPr>
            <a:endParaRPr lang="en-GB" sz="1800" dirty="0">
              <a:effectLst/>
              <a:latin typeface="Verdana" panose="020B0604030504040204" pitchFamily="34" charset="0"/>
              <a:ea typeface="Verdana" panose="020B0604030504040204" pitchFamily="34" charset="0"/>
            </a:endParaRPr>
          </a:p>
          <a:p>
            <a:pPr marL="342900" lvl="0" indent="-342900">
              <a:buFont typeface="Symbol" panose="05050102010706020507" pitchFamily="18" charset="2"/>
              <a:buChar char=""/>
            </a:pPr>
            <a:r>
              <a:rPr lang="en-GB" sz="1800" b="1" dirty="0">
                <a:effectLst/>
                <a:latin typeface="Verdana" panose="020B0604030504040204" pitchFamily="34" charset="0"/>
                <a:ea typeface="Verdana" panose="020B0604030504040204" pitchFamily="34" charset="0"/>
              </a:rPr>
              <a:t>DfE fixes bursary levels for three-year periods.</a:t>
            </a:r>
            <a:endParaRPr lang="en-GB" sz="1800" dirty="0">
              <a:effectLst/>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70C6C2A8-5325-03DF-DB2D-AA66A7442DE0}"/>
              </a:ext>
            </a:extLst>
          </p:cNvPr>
          <p:cNvSpPr txBox="1"/>
          <p:nvPr/>
        </p:nvSpPr>
        <p:spPr>
          <a:xfrm>
            <a:off x="2750436" y="6432021"/>
            <a:ext cx="6100232" cy="261610"/>
          </a:xfrm>
          <a:prstGeom prst="rect">
            <a:avLst/>
          </a:prstGeom>
          <a:noFill/>
        </p:spPr>
        <p:txBody>
          <a:bodyPr wrap="square">
            <a:spAutoFit/>
          </a:bodyPr>
          <a:lstStyle/>
          <a:p>
            <a:r>
              <a:rPr lang="en-GB" sz="1100" dirty="0">
                <a:solidFill>
                  <a:schemeClr val="accent6">
                    <a:lumMod val="60000"/>
                    <a:lumOff val="40000"/>
                  </a:schemeClr>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https://www.nfer.ac.uk/teacher-labour-market-in-england-annual-report-2023</a:t>
            </a:r>
            <a:endParaRPr lang="en-GB" sz="1100" dirty="0">
              <a:solidFill>
                <a:schemeClr val="accent6">
                  <a:lumMod val="60000"/>
                  <a:lumOff val="40000"/>
                </a:schemeClr>
              </a:solidFill>
            </a:endParaRPr>
          </a:p>
        </p:txBody>
      </p:sp>
    </p:spTree>
    <p:extLst>
      <p:ext uri="{BB962C8B-B14F-4D97-AF65-F5344CB8AC3E}">
        <p14:creationId xmlns:p14="http://schemas.microsoft.com/office/powerpoint/2010/main" val="143683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EF66E5-7869-13D0-A786-E09D2ABBB16C}"/>
              </a:ext>
            </a:extLst>
          </p:cNvPr>
          <p:cNvPicPr>
            <a:picLocks noChangeAspect="1"/>
          </p:cNvPicPr>
          <p:nvPr/>
        </p:nvPicPr>
        <p:blipFill rotWithShape="1">
          <a:blip r:embed="rId2"/>
          <a:srcRect l="13672" t="23932" r="10859" b="20582"/>
          <a:stretch/>
        </p:blipFill>
        <p:spPr>
          <a:xfrm>
            <a:off x="708880" y="800872"/>
            <a:ext cx="11104059" cy="4379552"/>
          </a:xfrm>
          <a:prstGeom prst="rect">
            <a:avLst/>
          </a:prstGeom>
        </p:spPr>
      </p:pic>
      <p:sp>
        <p:nvSpPr>
          <p:cNvPr id="2" name="Title 1">
            <a:extLst>
              <a:ext uri="{FF2B5EF4-FFF2-40B4-BE49-F238E27FC236}">
                <a16:creationId xmlns:a16="http://schemas.microsoft.com/office/drawing/2014/main" id="{C6ABE81F-AA12-1954-215D-C76258EF4B90}"/>
              </a:ext>
            </a:extLst>
          </p:cNvPr>
          <p:cNvSpPr>
            <a:spLocks noGrp="1"/>
          </p:cNvSpPr>
          <p:nvPr>
            <p:ph type="title"/>
          </p:nvPr>
        </p:nvSpPr>
        <p:spPr/>
        <p:txBody>
          <a:bodyPr/>
          <a:lstStyle/>
          <a:p>
            <a:r>
              <a:rPr lang="en-GB" dirty="0"/>
              <a:t>DfE determined ITT Targets</a:t>
            </a:r>
          </a:p>
        </p:txBody>
      </p:sp>
      <p:sp>
        <p:nvSpPr>
          <p:cNvPr id="8" name="Rectangle 7">
            <a:extLst>
              <a:ext uri="{FF2B5EF4-FFF2-40B4-BE49-F238E27FC236}">
                <a16:creationId xmlns:a16="http://schemas.microsoft.com/office/drawing/2014/main" id="{BD673EE3-568F-1EF4-6438-BBB32404FD8B}"/>
              </a:ext>
            </a:extLst>
          </p:cNvPr>
          <p:cNvSpPr/>
          <p:nvPr/>
        </p:nvSpPr>
        <p:spPr bwMode="auto">
          <a:xfrm>
            <a:off x="2756455" y="3632527"/>
            <a:ext cx="1756551" cy="290544"/>
          </a:xfrm>
          <a:prstGeom prst="rect">
            <a:avLst/>
          </a:prstGeom>
          <a:solidFill>
            <a:srgbClr val="FFFF00">
              <a:alpha val="50196"/>
            </a:srgbClr>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5" name="TextBox 4">
            <a:extLst>
              <a:ext uri="{FF2B5EF4-FFF2-40B4-BE49-F238E27FC236}">
                <a16:creationId xmlns:a16="http://schemas.microsoft.com/office/drawing/2014/main" id="{2C746C4F-C2B8-A423-85E5-97BB9BC5816C}"/>
              </a:ext>
            </a:extLst>
          </p:cNvPr>
          <p:cNvSpPr txBox="1"/>
          <p:nvPr/>
        </p:nvSpPr>
        <p:spPr>
          <a:xfrm>
            <a:off x="2675493" y="6426920"/>
            <a:ext cx="8379044" cy="261610"/>
          </a:xfrm>
          <a:prstGeom prst="rect">
            <a:avLst/>
          </a:prstGeom>
          <a:noFill/>
        </p:spPr>
        <p:txBody>
          <a:bodyPr wrap="square">
            <a:spAutoFit/>
          </a:bodyPr>
          <a:lstStyle/>
          <a:p>
            <a:r>
              <a:rPr lang="en-GB" sz="1100" dirty="0">
                <a:solidFill>
                  <a:schemeClr val="accent6">
                    <a:lumMod val="60000"/>
                    <a:lumOff val="40000"/>
                  </a:schemeClr>
                </a:solidFill>
                <a:latin typeface="Verdana" panose="020B0604030504040204" pitchFamily="34" charset="0"/>
                <a:ea typeface="Verdana" panose="020B0604030504040204" pitchFamily="34" charset="0"/>
              </a:rPr>
              <a:t>https://explore-education-statistics.service.gov.uk/find-statistics/postgraduate-initial-teacher-training-targets</a:t>
            </a:r>
          </a:p>
        </p:txBody>
      </p:sp>
    </p:spTree>
    <p:extLst>
      <p:ext uri="{BB962C8B-B14F-4D97-AF65-F5344CB8AC3E}">
        <p14:creationId xmlns:p14="http://schemas.microsoft.com/office/powerpoint/2010/main" val="362310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55A6E4B-1B33-96C5-22B9-40676AA9FB72}"/>
              </a:ext>
            </a:extLst>
          </p:cNvPr>
          <p:cNvSpPr/>
          <p:nvPr/>
        </p:nvSpPr>
        <p:spPr>
          <a:xfrm>
            <a:off x="4696678" y="4020426"/>
            <a:ext cx="864000" cy="1796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23" name="Rectangle 22">
            <a:extLst>
              <a:ext uri="{FF2B5EF4-FFF2-40B4-BE49-F238E27FC236}">
                <a16:creationId xmlns:a16="http://schemas.microsoft.com/office/drawing/2014/main" id="{AC8E85D7-84A9-1245-9C52-ECF19D536E78}"/>
              </a:ext>
            </a:extLst>
          </p:cNvPr>
          <p:cNvSpPr/>
          <p:nvPr/>
        </p:nvSpPr>
        <p:spPr>
          <a:xfrm>
            <a:off x="7202800" y="1317342"/>
            <a:ext cx="864000" cy="450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latin typeface="Calibri" panose="020F0502020204030204"/>
            </a:endParaRPr>
          </a:p>
        </p:txBody>
      </p:sp>
      <p:sp>
        <p:nvSpPr>
          <p:cNvPr id="24" name="TextBox 23">
            <a:extLst>
              <a:ext uri="{FF2B5EF4-FFF2-40B4-BE49-F238E27FC236}">
                <a16:creationId xmlns:a16="http://schemas.microsoft.com/office/drawing/2014/main" id="{447E0D88-C2BD-1BEE-2B91-D33E60A919FA}"/>
              </a:ext>
            </a:extLst>
          </p:cNvPr>
          <p:cNvSpPr txBox="1"/>
          <p:nvPr/>
        </p:nvSpPr>
        <p:spPr>
          <a:xfrm>
            <a:off x="4815131" y="3530088"/>
            <a:ext cx="627095" cy="369332"/>
          </a:xfrm>
          <a:prstGeom prst="rect">
            <a:avLst/>
          </a:prstGeom>
          <a:noFill/>
        </p:spPr>
        <p:txBody>
          <a:bodyPr wrap="none" rtlCol="0">
            <a:spAutoFit/>
          </a:bodyPr>
          <a:lstStyle/>
          <a:p>
            <a:pPr algn="ctr" defTabSz="457200"/>
            <a:r>
              <a:rPr lang="en-GB" dirty="0">
                <a:solidFill>
                  <a:prstClr val="black"/>
                </a:solidFill>
                <a:latin typeface="Verdana" panose="020B0604030504040204" pitchFamily="34" charset="0"/>
                <a:ea typeface="Verdana" panose="020B0604030504040204" pitchFamily="34" charset="0"/>
              </a:rPr>
              <a:t>300</a:t>
            </a:r>
          </a:p>
        </p:txBody>
      </p:sp>
      <p:sp>
        <p:nvSpPr>
          <p:cNvPr id="25" name="TextBox 24">
            <a:extLst>
              <a:ext uri="{FF2B5EF4-FFF2-40B4-BE49-F238E27FC236}">
                <a16:creationId xmlns:a16="http://schemas.microsoft.com/office/drawing/2014/main" id="{D1B90B27-DAC6-2BCE-1429-A2E8B3E0278B}"/>
              </a:ext>
            </a:extLst>
          </p:cNvPr>
          <p:cNvSpPr txBox="1"/>
          <p:nvPr/>
        </p:nvSpPr>
        <p:spPr>
          <a:xfrm>
            <a:off x="4571376" y="2576378"/>
            <a:ext cx="1205778" cy="923330"/>
          </a:xfrm>
          <a:prstGeom prst="rect">
            <a:avLst/>
          </a:prstGeom>
          <a:noFill/>
        </p:spPr>
        <p:txBody>
          <a:bodyPr wrap="none" rtlCol="0">
            <a:spAutoFit/>
          </a:bodyPr>
          <a:lstStyle/>
          <a:p>
            <a:pPr algn="ctr" defTabSz="457200"/>
            <a:r>
              <a:rPr lang="en-GB" dirty="0">
                <a:solidFill>
                  <a:prstClr val="black"/>
                </a:solidFill>
                <a:latin typeface="Verdana" panose="020B0604030504040204" pitchFamily="34" charset="0"/>
                <a:ea typeface="Verdana" panose="020B0604030504040204" pitchFamily="34" charset="0"/>
              </a:rPr>
              <a:t>Enrolled </a:t>
            </a:r>
          </a:p>
          <a:p>
            <a:pPr algn="ctr" defTabSz="457200"/>
            <a:r>
              <a:rPr lang="en-GB" dirty="0">
                <a:solidFill>
                  <a:prstClr val="black"/>
                </a:solidFill>
                <a:latin typeface="Verdana" panose="020B0604030504040204" pitchFamily="34" charset="0"/>
                <a:ea typeface="Verdana" panose="020B0604030504040204" pitchFamily="34" charset="0"/>
              </a:rPr>
              <a:t> on to</a:t>
            </a:r>
          </a:p>
          <a:p>
            <a:pPr algn="ctr" defTabSz="457200"/>
            <a:r>
              <a:rPr lang="en-GB" dirty="0">
                <a:solidFill>
                  <a:prstClr val="black"/>
                </a:solidFill>
                <a:latin typeface="Verdana" panose="020B0604030504040204" pitchFamily="34" charset="0"/>
                <a:ea typeface="Verdana" panose="020B0604030504040204" pitchFamily="34" charset="0"/>
              </a:rPr>
              <a:t>SKE</a:t>
            </a:r>
          </a:p>
        </p:txBody>
      </p:sp>
      <p:sp>
        <p:nvSpPr>
          <p:cNvPr id="26" name="TextBox 25">
            <a:extLst>
              <a:ext uri="{FF2B5EF4-FFF2-40B4-BE49-F238E27FC236}">
                <a16:creationId xmlns:a16="http://schemas.microsoft.com/office/drawing/2014/main" id="{81CCFB67-3F45-01AC-414B-044BF2A9F9E8}"/>
              </a:ext>
            </a:extLst>
          </p:cNvPr>
          <p:cNvSpPr txBox="1"/>
          <p:nvPr/>
        </p:nvSpPr>
        <p:spPr>
          <a:xfrm>
            <a:off x="7317860" y="878842"/>
            <a:ext cx="627096" cy="369332"/>
          </a:xfrm>
          <a:prstGeom prst="rect">
            <a:avLst/>
          </a:prstGeom>
          <a:noFill/>
        </p:spPr>
        <p:txBody>
          <a:bodyPr wrap="none" rtlCol="0">
            <a:spAutoFit/>
          </a:bodyPr>
          <a:lstStyle/>
          <a:p>
            <a:pPr algn="ctr" defTabSz="457200"/>
            <a:r>
              <a:rPr lang="en-GB" dirty="0">
                <a:solidFill>
                  <a:prstClr val="black"/>
                </a:solidFill>
                <a:latin typeface="Verdana" panose="020B0604030504040204" pitchFamily="34" charset="0"/>
                <a:ea typeface="Verdana" panose="020B0604030504040204" pitchFamily="34" charset="0"/>
              </a:rPr>
              <a:t>750</a:t>
            </a:r>
          </a:p>
        </p:txBody>
      </p:sp>
      <p:sp>
        <p:nvSpPr>
          <p:cNvPr id="27" name="TextBox 26">
            <a:extLst>
              <a:ext uri="{FF2B5EF4-FFF2-40B4-BE49-F238E27FC236}">
                <a16:creationId xmlns:a16="http://schemas.microsoft.com/office/drawing/2014/main" id="{6C759AFC-226C-76E7-BFF5-274B3925C943}"/>
              </a:ext>
            </a:extLst>
          </p:cNvPr>
          <p:cNvSpPr txBox="1"/>
          <p:nvPr/>
        </p:nvSpPr>
        <p:spPr>
          <a:xfrm>
            <a:off x="6875990" y="509510"/>
            <a:ext cx="1473609" cy="369332"/>
          </a:xfrm>
          <a:prstGeom prst="rect">
            <a:avLst/>
          </a:prstGeom>
          <a:noFill/>
        </p:spPr>
        <p:txBody>
          <a:bodyPr wrap="none" rtlCol="0">
            <a:spAutoFit/>
          </a:bodyPr>
          <a:lstStyle/>
          <a:p>
            <a:pPr algn="ctr" defTabSz="457200"/>
            <a:r>
              <a:rPr lang="en-GB" dirty="0">
                <a:solidFill>
                  <a:prstClr val="black"/>
                </a:solidFill>
                <a:latin typeface="Verdana" panose="020B0604030504040204" pitchFamily="34" charset="0"/>
                <a:ea typeface="Verdana" panose="020B0604030504040204" pitchFamily="34" charset="0"/>
              </a:rPr>
              <a:t>ITT Census</a:t>
            </a:r>
          </a:p>
        </p:txBody>
      </p:sp>
      <p:cxnSp>
        <p:nvCxnSpPr>
          <p:cNvPr id="31" name="!!dots">
            <a:extLst>
              <a:ext uri="{FF2B5EF4-FFF2-40B4-BE49-F238E27FC236}">
                <a16:creationId xmlns:a16="http://schemas.microsoft.com/office/drawing/2014/main" id="{253ADA80-E2A2-B158-4BC4-71CE2A084B7C}"/>
              </a:ext>
            </a:extLst>
          </p:cNvPr>
          <p:cNvCxnSpPr>
            <a:cxnSpLocks/>
          </p:cNvCxnSpPr>
          <p:nvPr/>
        </p:nvCxnSpPr>
        <p:spPr>
          <a:xfrm>
            <a:off x="5560678" y="4020425"/>
            <a:ext cx="2653732"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D33712-FB57-5A26-CC07-7DF9D6C4C646}"/>
              </a:ext>
            </a:extLst>
          </p:cNvPr>
          <p:cNvCxnSpPr>
            <a:cxnSpLocks/>
          </p:cNvCxnSpPr>
          <p:nvPr/>
        </p:nvCxnSpPr>
        <p:spPr>
          <a:xfrm>
            <a:off x="4372176" y="5817338"/>
            <a:ext cx="4053622"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2" name="!!SKE">
            <a:extLst>
              <a:ext uri="{FF2B5EF4-FFF2-40B4-BE49-F238E27FC236}">
                <a16:creationId xmlns:a16="http://schemas.microsoft.com/office/drawing/2014/main" id="{60193695-99CC-34F0-18A1-3CB5A2747427}"/>
              </a:ext>
            </a:extLst>
          </p:cNvPr>
          <p:cNvSpPr/>
          <p:nvPr/>
        </p:nvSpPr>
        <p:spPr>
          <a:xfrm>
            <a:off x="7202800" y="4020430"/>
            <a:ext cx="864000" cy="1796913"/>
          </a:xfrm>
          <a:prstGeom prst="rect">
            <a:avLst/>
          </a:prstGeom>
          <a:solidFill>
            <a:srgbClr val="4472C4">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2" name="TextBox 1">
            <a:extLst>
              <a:ext uri="{FF2B5EF4-FFF2-40B4-BE49-F238E27FC236}">
                <a16:creationId xmlns:a16="http://schemas.microsoft.com/office/drawing/2014/main" id="{882C1616-A79E-749E-4FDC-5F96BC48BA56}"/>
              </a:ext>
            </a:extLst>
          </p:cNvPr>
          <p:cNvSpPr txBox="1"/>
          <p:nvPr/>
        </p:nvSpPr>
        <p:spPr>
          <a:xfrm>
            <a:off x="8272850" y="3804982"/>
            <a:ext cx="846707" cy="430887"/>
          </a:xfrm>
          <a:prstGeom prst="rect">
            <a:avLst/>
          </a:prstGeom>
          <a:noFill/>
        </p:spPr>
        <p:txBody>
          <a:bodyPr wrap="none" rtlCol="0">
            <a:spAutoFit/>
          </a:bodyPr>
          <a:lstStyle/>
          <a:p>
            <a:pPr defTabSz="457200"/>
            <a:r>
              <a:rPr lang="en-GB" sz="2200" dirty="0">
                <a:solidFill>
                  <a:srgbClr val="FF0000"/>
                </a:solidFill>
                <a:latin typeface="Verdana" panose="020B0604030504040204" pitchFamily="34" charset="0"/>
                <a:ea typeface="Verdana" panose="020B0604030504040204" pitchFamily="34" charset="0"/>
              </a:rPr>
              <a:t>40%</a:t>
            </a:r>
          </a:p>
        </p:txBody>
      </p:sp>
      <p:grpSp>
        <p:nvGrpSpPr>
          <p:cNvPr id="3" name="Group 2">
            <a:extLst>
              <a:ext uri="{FF2B5EF4-FFF2-40B4-BE49-F238E27FC236}">
                <a16:creationId xmlns:a16="http://schemas.microsoft.com/office/drawing/2014/main" id="{E2A4DB77-DC02-68D6-9AC5-DC6E06B7F75B}"/>
              </a:ext>
            </a:extLst>
          </p:cNvPr>
          <p:cNvGrpSpPr/>
          <p:nvPr/>
        </p:nvGrpSpPr>
        <p:grpSpPr>
          <a:xfrm>
            <a:off x="371108" y="261763"/>
            <a:ext cx="721460" cy="986411"/>
            <a:chOff x="10107254" y="3990551"/>
            <a:chExt cx="721460" cy="986411"/>
          </a:xfrm>
        </p:grpSpPr>
        <p:sp>
          <p:nvSpPr>
            <p:cNvPr id="4" name="Graphic 62" descr="Books with solid fill">
              <a:extLst>
                <a:ext uri="{FF2B5EF4-FFF2-40B4-BE49-F238E27FC236}">
                  <a16:creationId xmlns:a16="http://schemas.microsoft.com/office/drawing/2014/main" id="{CF0589C6-5A17-5AE6-C1CD-A26EB4BB4978}"/>
                </a:ext>
              </a:extLst>
            </p:cNvPr>
            <p:cNvSpPr>
              <a:spLocks noChangeAspect="1"/>
            </p:cNvSpPr>
            <p:nvPr/>
          </p:nvSpPr>
          <p:spPr>
            <a:xfrm>
              <a:off x="10107254" y="3990551"/>
              <a:ext cx="721460" cy="647056"/>
            </a:xfrm>
            <a:custGeom>
              <a:avLst/>
              <a:gdLst>
                <a:gd name="connsiteX0" fmla="*/ 289730 w 289729"/>
                <a:gd name="connsiteY0" fmla="*/ 95216 h 270346"/>
                <a:gd name="connsiteX1" fmla="*/ 272047 w 289729"/>
                <a:gd name="connsiteY1" fmla="*/ 88755 h 270346"/>
                <a:gd name="connsiteX2" fmla="*/ 272047 w 289729"/>
                <a:gd name="connsiteY2" fmla="*/ 51689 h 270346"/>
                <a:gd name="connsiteX3" fmla="*/ 289730 w 289729"/>
                <a:gd name="connsiteY3" fmla="*/ 44208 h 270346"/>
                <a:gd name="connsiteX4" fmla="*/ 170029 w 289729"/>
                <a:gd name="connsiteY4" fmla="*/ 0 h 270346"/>
                <a:gd name="connsiteX5" fmla="*/ 24484 w 289729"/>
                <a:gd name="connsiteY5" fmla="*/ 51009 h 270346"/>
                <a:gd name="connsiteX6" fmla="*/ 10202 w 289729"/>
                <a:gd name="connsiteY6" fmla="*/ 91816 h 270346"/>
                <a:gd name="connsiteX7" fmla="*/ 11902 w 289729"/>
                <a:gd name="connsiteY7" fmla="*/ 106778 h 270346"/>
                <a:gd name="connsiteX8" fmla="*/ 0 w 289729"/>
                <a:gd name="connsiteY8" fmla="*/ 146225 h 270346"/>
                <a:gd name="connsiteX9" fmla="*/ 10202 w 289729"/>
                <a:gd name="connsiteY9" fmla="*/ 175810 h 270346"/>
                <a:gd name="connsiteX10" fmla="*/ 9522 w 289729"/>
                <a:gd name="connsiteY10" fmla="*/ 197234 h 270346"/>
                <a:gd name="connsiteX11" fmla="*/ 27205 w 289729"/>
                <a:gd name="connsiteY11" fmla="*/ 231240 h 270346"/>
                <a:gd name="connsiteX12" fmla="*/ 121741 w 289729"/>
                <a:gd name="connsiteY12" fmla="*/ 270346 h 270346"/>
                <a:gd name="connsiteX13" fmla="*/ 289050 w 289729"/>
                <a:gd name="connsiteY13" fmla="*/ 200974 h 270346"/>
                <a:gd name="connsiteX14" fmla="*/ 271367 w 289729"/>
                <a:gd name="connsiteY14" fmla="*/ 194513 h 270346"/>
                <a:gd name="connsiteX15" fmla="*/ 271367 w 289729"/>
                <a:gd name="connsiteY15" fmla="*/ 157107 h 270346"/>
                <a:gd name="connsiteX16" fmla="*/ 289050 w 289729"/>
                <a:gd name="connsiteY16" fmla="*/ 149626 h 270346"/>
                <a:gd name="connsiteX17" fmla="*/ 261845 w 289729"/>
                <a:gd name="connsiteY17" fmla="*/ 139424 h 270346"/>
                <a:gd name="connsiteX18" fmla="*/ 261845 w 289729"/>
                <a:gd name="connsiteY18" fmla="*/ 106778 h 270346"/>
                <a:gd name="connsiteX19" fmla="*/ 289730 w 289729"/>
                <a:gd name="connsiteY19" fmla="*/ 95216 h 270346"/>
                <a:gd name="connsiteX20" fmla="*/ 28565 w 289729"/>
                <a:gd name="connsiteY20" fmla="*/ 74813 h 270346"/>
                <a:gd name="connsiteX21" fmla="*/ 123101 w 289729"/>
                <a:gd name="connsiteY21" fmla="*/ 111879 h 270346"/>
                <a:gd name="connsiteX22" fmla="*/ 258784 w 289729"/>
                <a:gd name="connsiteY22" fmla="*/ 57130 h 270346"/>
                <a:gd name="connsiteX23" fmla="*/ 258784 w 289729"/>
                <a:gd name="connsiteY23" fmla="*/ 86375 h 270346"/>
                <a:gd name="connsiteX24" fmla="*/ 123101 w 289729"/>
                <a:gd name="connsiteY24" fmla="*/ 142825 h 270346"/>
                <a:gd name="connsiteX25" fmla="*/ 28565 w 289729"/>
                <a:gd name="connsiteY25" fmla="*/ 105418 h 270346"/>
                <a:gd name="connsiteX26" fmla="*/ 28565 w 289729"/>
                <a:gd name="connsiteY26" fmla="*/ 74813 h 270346"/>
                <a:gd name="connsiteX27" fmla="*/ 258104 w 289729"/>
                <a:gd name="connsiteY27" fmla="*/ 192133 h 270346"/>
                <a:gd name="connsiteX28" fmla="*/ 122421 w 289729"/>
                <a:gd name="connsiteY28" fmla="*/ 248243 h 270346"/>
                <a:gd name="connsiteX29" fmla="*/ 27545 w 289729"/>
                <a:gd name="connsiteY29" fmla="*/ 210836 h 270346"/>
                <a:gd name="connsiteX30" fmla="*/ 27545 w 289729"/>
                <a:gd name="connsiteY30" fmla="*/ 184312 h 270346"/>
                <a:gd name="connsiteX31" fmla="*/ 112219 w 289729"/>
                <a:gd name="connsiteY31" fmla="*/ 218998 h 270346"/>
                <a:gd name="connsiteX32" fmla="*/ 258444 w 289729"/>
                <a:gd name="connsiteY32" fmla="*/ 161188 h 270346"/>
                <a:gd name="connsiteX33" fmla="*/ 258104 w 289729"/>
                <a:gd name="connsiteY33" fmla="*/ 192133 h 270346"/>
                <a:gd name="connsiteX34" fmla="*/ 248583 w 289729"/>
                <a:gd name="connsiteY34" fmla="*/ 141124 h 270346"/>
                <a:gd name="connsiteX35" fmla="*/ 112899 w 289729"/>
                <a:gd name="connsiteY35" fmla="*/ 197234 h 270346"/>
                <a:gd name="connsiteX36" fmla="*/ 18363 w 289729"/>
                <a:gd name="connsiteY36" fmla="*/ 159827 h 270346"/>
                <a:gd name="connsiteX37" fmla="*/ 18363 w 289729"/>
                <a:gd name="connsiteY37" fmla="*/ 129222 h 270346"/>
                <a:gd name="connsiteX38" fmla="*/ 115620 w 289729"/>
                <a:gd name="connsiteY38" fmla="*/ 167989 h 270346"/>
                <a:gd name="connsiteX39" fmla="*/ 248923 w 289729"/>
                <a:gd name="connsiteY39" fmla="*/ 112219 h 270346"/>
                <a:gd name="connsiteX40" fmla="*/ 248923 w 289729"/>
                <a:gd name="connsiteY40" fmla="*/ 141124 h 2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9729" h="270346">
                  <a:moveTo>
                    <a:pt x="289730" y="95216"/>
                  </a:moveTo>
                  <a:lnTo>
                    <a:pt x="272047" y="88755"/>
                  </a:lnTo>
                  <a:lnTo>
                    <a:pt x="272047" y="51689"/>
                  </a:lnTo>
                  <a:lnTo>
                    <a:pt x="289730" y="44208"/>
                  </a:lnTo>
                  <a:lnTo>
                    <a:pt x="170029" y="0"/>
                  </a:lnTo>
                  <a:lnTo>
                    <a:pt x="24484" y="51009"/>
                  </a:lnTo>
                  <a:cubicBezTo>
                    <a:pt x="10542" y="57810"/>
                    <a:pt x="10202" y="76513"/>
                    <a:pt x="10202" y="91816"/>
                  </a:cubicBezTo>
                  <a:cubicBezTo>
                    <a:pt x="10202" y="96917"/>
                    <a:pt x="10882" y="102018"/>
                    <a:pt x="11902" y="106778"/>
                  </a:cubicBezTo>
                  <a:cubicBezTo>
                    <a:pt x="340" y="114260"/>
                    <a:pt x="0" y="131603"/>
                    <a:pt x="0" y="146225"/>
                  </a:cubicBezTo>
                  <a:cubicBezTo>
                    <a:pt x="0" y="158127"/>
                    <a:pt x="2720" y="169009"/>
                    <a:pt x="10202" y="175810"/>
                  </a:cubicBezTo>
                  <a:cubicBezTo>
                    <a:pt x="8501" y="181591"/>
                    <a:pt x="9522" y="188732"/>
                    <a:pt x="9522" y="197234"/>
                  </a:cubicBezTo>
                  <a:cubicBezTo>
                    <a:pt x="9522" y="212536"/>
                    <a:pt x="13602" y="226479"/>
                    <a:pt x="27205" y="231240"/>
                  </a:cubicBezTo>
                  <a:lnTo>
                    <a:pt x="121741" y="270346"/>
                  </a:lnTo>
                  <a:lnTo>
                    <a:pt x="289050" y="200974"/>
                  </a:lnTo>
                  <a:lnTo>
                    <a:pt x="271367" y="194513"/>
                  </a:lnTo>
                  <a:lnTo>
                    <a:pt x="271367" y="157107"/>
                  </a:lnTo>
                  <a:lnTo>
                    <a:pt x="289050" y="149626"/>
                  </a:lnTo>
                  <a:lnTo>
                    <a:pt x="261845" y="139424"/>
                  </a:lnTo>
                  <a:lnTo>
                    <a:pt x="261845" y="106778"/>
                  </a:lnTo>
                  <a:lnTo>
                    <a:pt x="289730" y="95216"/>
                  </a:lnTo>
                  <a:close/>
                  <a:moveTo>
                    <a:pt x="28565" y="74813"/>
                  </a:moveTo>
                  <a:lnTo>
                    <a:pt x="123101" y="111879"/>
                  </a:lnTo>
                  <a:lnTo>
                    <a:pt x="258784" y="57130"/>
                  </a:lnTo>
                  <a:lnTo>
                    <a:pt x="258784" y="86375"/>
                  </a:lnTo>
                  <a:lnTo>
                    <a:pt x="123101" y="142825"/>
                  </a:lnTo>
                  <a:lnTo>
                    <a:pt x="28565" y="105418"/>
                  </a:lnTo>
                  <a:lnTo>
                    <a:pt x="28565" y="74813"/>
                  </a:lnTo>
                  <a:close/>
                  <a:moveTo>
                    <a:pt x="258104" y="192133"/>
                  </a:moveTo>
                  <a:lnTo>
                    <a:pt x="122421" y="248243"/>
                  </a:lnTo>
                  <a:lnTo>
                    <a:pt x="27545" y="210836"/>
                  </a:lnTo>
                  <a:lnTo>
                    <a:pt x="27545" y="184312"/>
                  </a:lnTo>
                  <a:lnTo>
                    <a:pt x="112219" y="218998"/>
                  </a:lnTo>
                  <a:lnTo>
                    <a:pt x="258444" y="161188"/>
                  </a:lnTo>
                  <a:lnTo>
                    <a:pt x="258104" y="192133"/>
                  </a:lnTo>
                  <a:close/>
                  <a:moveTo>
                    <a:pt x="248583" y="141124"/>
                  </a:moveTo>
                  <a:lnTo>
                    <a:pt x="112899" y="197234"/>
                  </a:lnTo>
                  <a:lnTo>
                    <a:pt x="18363" y="159827"/>
                  </a:lnTo>
                  <a:lnTo>
                    <a:pt x="18363" y="129222"/>
                  </a:lnTo>
                  <a:lnTo>
                    <a:pt x="115620" y="167989"/>
                  </a:lnTo>
                  <a:lnTo>
                    <a:pt x="248923" y="112219"/>
                  </a:lnTo>
                  <a:lnTo>
                    <a:pt x="248923" y="141124"/>
                  </a:lnTo>
                  <a:close/>
                </a:path>
              </a:pathLst>
            </a:custGeom>
            <a:solidFill>
              <a:srgbClr val="00B050"/>
            </a:solidFill>
            <a:ln w="3373" cap="flat">
              <a:noFill/>
              <a:prstDash val="solid"/>
              <a:miter/>
            </a:ln>
          </p:spPr>
          <p:txBody>
            <a:bodyPr rtlCol="0" anchor="ctr"/>
            <a:lstStyle/>
            <a:p>
              <a:endParaRPr lang="en-GB" dirty="0"/>
            </a:p>
          </p:txBody>
        </p:sp>
        <p:sp>
          <p:nvSpPr>
            <p:cNvPr id="5" name="TextBox 4">
              <a:extLst>
                <a:ext uri="{FF2B5EF4-FFF2-40B4-BE49-F238E27FC236}">
                  <a16:creationId xmlns:a16="http://schemas.microsoft.com/office/drawing/2014/main" id="{854A652B-6FA8-84B9-BC28-B3E863A9FAAB}"/>
                </a:ext>
              </a:extLst>
            </p:cNvPr>
            <p:cNvSpPr txBox="1"/>
            <p:nvPr/>
          </p:nvSpPr>
          <p:spPr>
            <a:xfrm>
              <a:off x="10107254" y="4607630"/>
              <a:ext cx="683200" cy="369332"/>
            </a:xfrm>
            <a:prstGeom prst="rect">
              <a:avLst/>
            </a:prstGeom>
            <a:noFill/>
          </p:spPr>
          <p:txBody>
            <a:bodyPr wrap="none" rtlCol="0">
              <a:spAutoFit/>
            </a:bodyPr>
            <a:lstStyle/>
            <a:p>
              <a:r>
                <a:rPr lang="en-GB" b="1" dirty="0">
                  <a:latin typeface="Verdana" panose="020B0604030504040204" pitchFamily="34" charset="0"/>
                  <a:ea typeface="Verdana" panose="020B0604030504040204" pitchFamily="34" charset="0"/>
                </a:rPr>
                <a:t>SKE</a:t>
              </a:r>
            </a:p>
          </p:txBody>
        </p:sp>
      </p:grpSp>
    </p:spTree>
    <p:extLst>
      <p:ext uri="{BB962C8B-B14F-4D97-AF65-F5344CB8AC3E}">
        <p14:creationId xmlns:p14="http://schemas.microsoft.com/office/powerpoint/2010/main" val="388798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55A6E4B-1B33-96C5-22B9-40676AA9FB72}"/>
              </a:ext>
            </a:extLst>
          </p:cNvPr>
          <p:cNvSpPr/>
          <p:nvPr/>
        </p:nvSpPr>
        <p:spPr>
          <a:xfrm>
            <a:off x="4696678" y="4020426"/>
            <a:ext cx="864000" cy="1796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23" name="Rectangle 22">
            <a:extLst>
              <a:ext uri="{FF2B5EF4-FFF2-40B4-BE49-F238E27FC236}">
                <a16:creationId xmlns:a16="http://schemas.microsoft.com/office/drawing/2014/main" id="{AC8E85D7-84A9-1245-9C52-ECF19D536E78}"/>
              </a:ext>
            </a:extLst>
          </p:cNvPr>
          <p:cNvSpPr/>
          <p:nvPr/>
        </p:nvSpPr>
        <p:spPr>
          <a:xfrm>
            <a:off x="7199408" y="1317342"/>
            <a:ext cx="864000" cy="450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latin typeface="Calibri" panose="020F0502020204030204"/>
            </a:endParaRPr>
          </a:p>
        </p:txBody>
      </p:sp>
      <p:sp>
        <p:nvSpPr>
          <p:cNvPr id="24" name="TextBox 23">
            <a:extLst>
              <a:ext uri="{FF2B5EF4-FFF2-40B4-BE49-F238E27FC236}">
                <a16:creationId xmlns:a16="http://schemas.microsoft.com/office/drawing/2014/main" id="{447E0D88-C2BD-1BEE-2B91-D33E60A919FA}"/>
              </a:ext>
            </a:extLst>
          </p:cNvPr>
          <p:cNvSpPr txBox="1"/>
          <p:nvPr/>
        </p:nvSpPr>
        <p:spPr>
          <a:xfrm>
            <a:off x="4815131" y="3530088"/>
            <a:ext cx="627095" cy="369332"/>
          </a:xfrm>
          <a:prstGeom prst="rect">
            <a:avLst/>
          </a:prstGeom>
          <a:noFill/>
        </p:spPr>
        <p:txBody>
          <a:bodyPr wrap="none" rtlCol="0">
            <a:spAutoFit/>
          </a:bodyPr>
          <a:lstStyle/>
          <a:p>
            <a:pPr algn="ctr" defTabSz="457200"/>
            <a:r>
              <a:rPr lang="en-GB" dirty="0">
                <a:solidFill>
                  <a:prstClr val="black"/>
                </a:solidFill>
                <a:latin typeface="Verdana" panose="020B0604030504040204" pitchFamily="34" charset="0"/>
                <a:ea typeface="Verdana" panose="020B0604030504040204" pitchFamily="34" charset="0"/>
              </a:rPr>
              <a:t>300</a:t>
            </a:r>
          </a:p>
        </p:txBody>
      </p:sp>
      <p:sp>
        <p:nvSpPr>
          <p:cNvPr id="26" name="TextBox 25">
            <a:extLst>
              <a:ext uri="{FF2B5EF4-FFF2-40B4-BE49-F238E27FC236}">
                <a16:creationId xmlns:a16="http://schemas.microsoft.com/office/drawing/2014/main" id="{81CCFB67-3F45-01AC-414B-044BF2A9F9E8}"/>
              </a:ext>
            </a:extLst>
          </p:cNvPr>
          <p:cNvSpPr txBox="1"/>
          <p:nvPr/>
        </p:nvSpPr>
        <p:spPr>
          <a:xfrm>
            <a:off x="7317860" y="878842"/>
            <a:ext cx="627096" cy="369332"/>
          </a:xfrm>
          <a:prstGeom prst="rect">
            <a:avLst/>
          </a:prstGeom>
          <a:noFill/>
        </p:spPr>
        <p:txBody>
          <a:bodyPr wrap="none" rtlCol="0">
            <a:spAutoFit/>
          </a:bodyPr>
          <a:lstStyle/>
          <a:p>
            <a:pPr algn="ctr" defTabSz="457200"/>
            <a:r>
              <a:rPr lang="en-GB" dirty="0">
                <a:solidFill>
                  <a:prstClr val="black"/>
                </a:solidFill>
                <a:latin typeface="Verdana" panose="020B0604030504040204" pitchFamily="34" charset="0"/>
                <a:ea typeface="Verdana" panose="020B0604030504040204" pitchFamily="34" charset="0"/>
              </a:rPr>
              <a:t>750</a:t>
            </a:r>
          </a:p>
        </p:txBody>
      </p:sp>
      <p:sp>
        <p:nvSpPr>
          <p:cNvPr id="27" name="TextBox 26">
            <a:extLst>
              <a:ext uri="{FF2B5EF4-FFF2-40B4-BE49-F238E27FC236}">
                <a16:creationId xmlns:a16="http://schemas.microsoft.com/office/drawing/2014/main" id="{6C759AFC-226C-76E7-BFF5-274B3925C943}"/>
              </a:ext>
            </a:extLst>
          </p:cNvPr>
          <p:cNvSpPr txBox="1"/>
          <p:nvPr/>
        </p:nvSpPr>
        <p:spPr>
          <a:xfrm>
            <a:off x="6875990" y="509510"/>
            <a:ext cx="1473609" cy="369332"/>
          </a:xfrm>
          <a:prstGeom prst="rect">
            <a:avLst/>
          </a:prstGeom>
          <a:noFill/>
        </p:spPr>
        <p:txBody>
          <a:bodyPr wrap="none" rtlCol="0">
            <a:spAutoFit/>
          </a:bodyPr>
          <a:lstStyle/>
          <a:p>
            <a:pPr algn="ctr" defTabSz="457200"/>
            <a:r>
              <a:rPr lang="en-GB" dirty="0">
                <a:solidFill>
                  <a:prstClr val="black"/>
                </a:solidFill>
                <a:latin typeface="Verdana" panose="020B0604030504040204" pitchFamily="34" charset="0"/>
                <a:ea typeface="Verdana" panose="020B0604030504040204" pitchFamily="34" charset="0"/>
              </a:rPr>
              <a:t>ITT Census</a:t>
            </a:r>
          </a:p>
        </p:txBody>
      </p:sp>
      <p:cxnSp>
        <p:nvCxnSpPr>
          <p:cNvPr id="37" name="Straight Connector 36">
            <a:extLst>
              <a:ext uri="{FF2B5EF4-FFF2-40B4-BE49-F238E27FC236}">
                <a16:creationId xmlns:a16="http://schemas.microsoft.com/office/drawing/2014/main" id="{81D33712-FB57-5A26-CC07-7DF9D6C4C646}"/>
              </a:ext>
            </a:extLst>
          </p:cNvPr>
          <p:cNvCxnSpPr>
            <a:cxnSpLocks/>
          </p:cNvCxnSpPr>
          <p:nvPr/>
        </p:nvCxnSpPr>
        <p:spPr>
          <a:xfrm>
            <a:off x="4372176" y="5817338"/>
            <a:ext cx="4053622"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 name="!!SKE">
            <a:extLst>
              <a:ext uri="{FF2B5EF4-FFF2-40B4-BE49-F238E27FC236}">
                <a16:creationId xmlns:a16="http://schemas.microsoft.com/office/drawing/2014/main" id="{497706AD-CB20-34F6-17A9-FA5FC82230AE}"/>
              </a:ext>
            </a:extLst>
          </p:cNvPr>
          <p:cNvSpPr/>
          <p:nvPr/>
        </p:nvSpPr>
        <p:spPr>
          <a:xfrm>
            <a:off x="7199408" y="4164750"/>
            <a:ext cx="864000" cy="1652588"/>
          </a:xfrm>
          <a:prstGeom prst="rect">
            <a:avLst/>
          </a:prstGeom>
          <a:solidFill>
            <a:srgbClr val="4472C4">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4" name="Speech Bubble: Rectangle 3">
            <a:extLst>
              <a:ext uri="{FF2B5EF4-FFF2-40B4-BE49-F238E27FC236}">
                <a16:creationId xmlns:a16="http://schemas.microsoft.com/office/drawing/2014/main" id="{3229EACE-79DD-3987-3F9F-E78B3F48C6B6}"/>
              </a:ext>
            </a:extLst>
          </p:cNvPr>
          <p:cNvSpPr/>
          <p:nvPr/>
        </p:nvSpPr>
        <p:spPr>
          <a:xfrm>
            <a:off x="8349599" y="4394747"/>
            <a:ext cx="1930627" cy="1160490"/>
          </a:xfrm>
          <a:prstGeom prst="wedgeRectCallout">
            <a:avLst>
              <a:gd name="adj1" fmla="val -67559"/>
              <a:gd name="adj2" fmla="val 15257"/>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GB" sz="1500" dirty="0">
                <a:solidFill>
                  <a:srgbClr val="FF0000"/>
                </a:solidFill>
                <a:latin typeface="Verdana" panose="020B0604030504040204" pitchFamily="34" charset="0"/>
                <a:ea typeface="Verdana" panose="020B0604030504040204" pitchFamily="34" charset="0"/>
              </a:rPr>
              <a:t>85-95% of SKE students have historically not commenced ITT.  </a:t>
            </a:r>
          </a:p>
        </p:txBody>
      </p:sp>
      <p:cxnSp>
        <p:nvCxnSpPr>
          <p:cNvPr id="6" name="!!dots">
            <a:extLst>
              <a:ext uri="{FF2B5EF4-FFF2-40B4-BE49-F238E27FC236}">
                <a16:creationId xmlns:a16="http://schemas.microsoft.com/office/drawing/2014/main" id="{F77A44D4-B132-E555-EA4C-96DBFD8B98C4}"/>
              </a:ext>
            </a:extLst>
          </p:cNvPr>
          <p:cNvCxnSpPr>
            <a:cxnSpLocks/>
          </p:cNvCxnSpPr>
          <p:nvPr/>
        </p:nvCxnSpPr>
        <p:spPr>
          <a:xfrm>
            <a:off x="5560678" y="4160125"/>
            <a:ext cx="2653732"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1F9820E-475D-046A-22D1-700353D30091}"/>
              </a:ext>
            </a:extLst>
          </p:cNvPr>
          <p:cNvSpPr txBox="1"/>
          <p:nvPr/>
        </p:nvSpPr>
        <p:spPr>
          <a:xfrm>
            <a:off x="8269458" y="3899421"/>
            <a:ext cx="1077539" cy="430887"/>
          </a:xfrm>
          <a:prstGeom prst="rect">
            <a:avLst/>
          </a:prstGeom>
          <a:noFill/>
        </p:spPr>
        <p:txBody>
          <a:bodyPr wrap="none" rtlCol="0">
            <a:spAutoFit/>
          </a:bodyPr>
          <a:lstStyle/>
          <a:p>
            <a:pPr defTabSz="457200"/>
            <a:r>
              <a:rPr lang="en-GB" sz="2200" dirty="0">
                <a:solidFill>
                  <a:srgbClr val="FF0000"/>
                </a:solidFill>
                <a:latin typeface="Verdana" panose="020B0604030504040204" pitchFamily="34" charset="0"/>
                <a:ea typeface="Verdana" panose="020B0604030504040204" pitchFamily="34" charset="0"/>
              </a:rPr>
              <a:t>~40%</a:t>
            </a:r>
          </a:p>
        </p:txBody>
      </p:sp>
      <p:sp>
        <p:nvSpPr>
          <p:cNvPr id="8" name="TextBox 7">
            <a:extLst>
              <a:ext uri="{FF2B5EF4-FFF2-40B4-BE49-F238E27FC236}">
                <a16:creationId xmlns:a16="http://schemas.microsoft.com/office/drawing/2014/main" id="{F38EF6F9-F582-0684-AFDE-C804D43A67A4}"/>
              </a:ext>
            </a:extLst>
          </p:cNvPr>
          <p:cNvSpPr txBox="1"/>
          <p:nvPr/>
        </p:nvSpPr>
        <p:spPr>
          <a:xfrm>
            <a:off x="4571376" y="2576378"/>
            <a:ext cx="1205778" cy="923330"/>
          </a:xfrm>
          <a:prstGeom prst="rect">
            <a:avLst/>
          </a:prstGeom>
          <a:noFill/>
        </p:spPr>
        <p:txBody>
          <a:bodyPr wrap="none" rtlCol="0">
            <a:spAutoFit/>
          </a:bodyPr>
          <a:lstStyle/>
          <a:p>
            <a:pPr algn="ctr" defTabSz="457200"/>
            <a:r>
              <a:rPr lang="en-GB" dirty="0">
                <a:solidFill>
                  <a:prstClr val="black"/>
                </a:solidFill>
                <a:latin typeface="Verdana" panose="020B0604030504040204" pitchFamily="34" charset="0"/>
                <a:ea typeface="Verdana" panose="020B0604030504040204" pitchFamily="34" charset="0"/>
              </a:rPr>
              <a:t>Enrolled </a:t>
            </a:r>
          </a:p>
          <a:p>
            <a:pPr algn="ctr" defTabSz="457200"/>
            <a:r>
              <a:rPr lang="en-GB" dirty="0">
                <a:solidFill>
                  <a:prstClr val="black"/>
                </a:solidFill>
                <a:latin typeface="Verdana" panose="020B0604030504040204" pitchFamily="34" charset="0"/>
                <a:ea typeface="Verdana" panose="020B0604030504040204" pitchFamily="34" charset="0"/>
              </a:rPr>
              <a:t> on to</a:t>
            </a:r>
          </a:p>
          <a:p>
            <a:pPr algn="ctr" defTabSz="457200"/>
            <a:r>
              <a:rPr lang="en-GB" dirty="0">
                <a:solidFill>
                  <a:prstClr val="black"/>
                </a:solidFill>
                <a:latin typeface="Verdana" panose="020B0604030504040204" pitchFamily="34" charset="0"/>
                <a:ea typeface="Verdana" panose="020B0604030504040204" pitchFamily="34" charset="0"/>
              </a:rPr>
              <a:t>SKE</a:t>
            </a:r>
          </a:p>
        </p:txBody>
      </p:sp>
      <p:grpSp>
        <p:nvGrpSpPr>
          <p:cNvPr id="10" name="Group 9">
            <a:extLst>
              <a:ext uri="{FF2B5EF4-FFF2-40B4-BE49-F238E27FC236}">
                <a16:creationId xmlns:a16="http://schemas.microsoft.com/office/drawing/2014/main" id="{83CE262C-A986-893E-2675-7BD32F9C2987}"/>
              </a:ext>
            </a:extLst>
          </p:cNvPr>
          <p:cNvGrpSpPr/>
          <p:nvPr/>
        </p:nvGrpSpPr>
        <p:grpSpPr>
          <a:xfrm>
            <a:off x="371108" y="261763"/>
            <a:ext cx="721460" cy="986411"/>
            <a:chOff x="10107254" y="3990551"/>
            <a:chExt cx="721460" cy="986411"/>
          </a:xfrm>
        </p:grpSpPr>
        <p:sp>
          <p:nvSpPr>
            <p:cNvPr id="11" name="Graphic 62" descr="Books with solid fill">
              <a:extLst>
                <a:ext uri="{FF2B5EF4-FFF2-40B4-BE49-F238E27FC236}">
                  <a16:creationId xmlns:a16="http://schemas.microsoft.com/office/drawing/2014/main" id="{176087B7-CA9A-45C6-F7DD-DC1AA9966D39}"/>
                </a:ext>
              </a:extLst>
            </p:cNvPr>
            <p:cNvSpPr>
              <a:spLocks noChangeAspect="1"/>
            </p:cNvSpPr>
            <p:nvPr/>
          </p:nvSpPr>
          <p:spPr>
            <a:xfrm>
              <a:off x="10107254" y="3990551"/>
              <a:ext cx="721460" cy="647056"/>
            </a:xfrm>
            <a:custGeom>
              <a:avLst/>
              <a:gdLst>
                <a:gd name="connsiteX0" fmla="*/ 289730 w 289729"/>
                <a:gd name="connsiteY0" fmla="*/ 95216 h 270346"/>
                <a:gd name="connsiteX1" fmla="*/ 272047 w 289729"/>
                <a:gd name="connsiteY1" fmla="*/ 88755 h 270346"/>
                <a:gd name="connsiteX2" fmla="*/ 272047 w 289729"/>
                <a:gd name="connsiteY2" fmla="*/ 51689 h 270346"/>
                <a:gd name="connsiteX3" fmla="*/ 289730 w 289729"/>
                <a:gd name="connsiteY3" fmla="*/ 44208 h 270346"/>
                <a:gd name="connsiteX4" fmla="*/ 170029 w 289729"/>
                <a:gd name="connsiteY4" fmla="*/ 0 h 270346"/>
                <a:gd name="connsiteX5" fmla="*/ 24484 w 289729"/>
                <a:gd name="connsiteY5" fmla="*/ 51009 h 270346"/>
                <a:gd name="connsiteX6" fmla="*/ 10202 w 289729"/>
                <a:gd name="connsiteY6" fmla="*/ 91816 h 270346"/>
                <a:gd name="connsiteX7" fmla="*/ 11902 w 289729"/>
                <a:gd name="connsiteY7" fmla="*/ 106778 h 270346"/>
                <a:gd name="connsiteX8" fmla="*/ 0 w 289729"/>
                <a:gd name="connsiteY8" fmla="*/ 146225 h 270346"/>
                <a:gd name="connsiteX9" fmla="*/ 10202 w 289729"/>
                <a:gd name="connsiteY9" fmla="*/ 175810 h 270346"/>
                <a:gd name="connsiteX10" fmla="*/ 9522 w 289729"/>
                <a:gd name="connsiteY10" fmla="*/ 197234 h 270346"/>
                <a:gd name="connsiteX11" fmla="*/ 27205 w 289729"/>
                <a:gd name="connsiteY11" fmla="*/ 231240 h 270346"/>
                <a:gd name="connsiteX12" fmla="*/ 121741 w 289729"/>
                <a:gd name="connsiteY12" fmla="*/ 270346 h 270346"/>
                <a:gd name="connsiteX13" fmla="*/ 289050 w 289729"/>
                <a:gd name="connsiteY13" fmla="*/ 200974 h 270346"/>
                <a:gd name="connsiteX14" fmla="*/ 271367 w 289729"/>
                <a:gd name="connsiteY14" fmla="*/ 194513 h 270346"/>
                <a:gd name="connsiteX15" fmla="*/ 271367 w 289729"/>
                <a:gd name="connsiteY15" fmla="*/ 157107 h 270346"/>
                <a:gd name="connsiteX16" fmla="*/ 289050 w 289729"/>
                <a:gd name="connsiteY16" fmla="*/ 149626 h 270346"/>
                <a:gd name="connsiteX17" fmla="*/ 261845 w 289729"/>
                <a:gd name="connsiteY17" fmla="*/ 139424 h 270346"/>
                <a:gd name="connsiteX18" fmla="*/ 261845 w 289729"/>
                <a:gd name="connsiteY18" fmla="*/ 106778 h 270346"/>
                <a:gd name="connsiteX19" fmla="*/ 289730 w 289729"/>
                <a:gd name="connsiteY19" fmla="*/ 95216 h 270346"/>
                <a:gd name="connsiteX20" fmla="*/ 28565 w 289729"/>
                <a:gd name="connsiteY20" fmla="*/ 74813 h 270346"/>
                <a:gd name="connsiteX21" fmla="*/ 123101 w 289729"/>
                <a:gd name="connsiteY21" fmla="*/ 111879 h 270346"/>
                <a:gd name="connsiteX22" fmla="*/ 258784 w 289729"/>
                <a:gd name="connsiteY22" fmla="*/ 57130 h 270346"/>
                <a:gd name="connsiteX23" fmla="*/ 258784 w 289729"/>
                <a:gd name="connsiteY23" fmla="*/ 86375 h 270346"/>
                <a:gd name="connsiteX24" fmla="*/ 123101 w 289729"/>
                <a:gd name="connsiteY24" fmla="*/ 142825 h 270346"/>
                <a:gd name="connsiteX25" fmla="*/ 28565 w 289729"/>
                <a:gd name="connsiteY25" fmla="*/ 105418 h 270346"/>
                <a:gd name="connsiteX26" fmla="*/ 28565 w 289729"/>
                <a:gd name="connsiteY26" fmla="*/ 74813 h 270346"/>
                <a:gd name="connsiteX27" fmla="*/ 258104 w 289729"/>
                <a:gd name="connsiteY27" fmla="*/ 192133 h 270346"/>
                <a:gd name="connsiteX28" fmla="*/ 122421 w 289729"/>
                <a:gd name="connsiteY28" fmla="*/ 248243 h 270346"/>
                <a:gd name="connsiteX29" fmla="*/ 27545 w 289729"/>
                <a:gd name="connsiteY29" fmla="*/ 210836 h 270346"/>
                <a:gd name="connsiteX30" fmla="*/ 27545 w 289729"/>
                <a:gd name="connsiteY30" fmla="*/ 184312 h 270346"/>
                <a:gd name="connsiteX31" fmla="*/ 112219 w 289729"/>
                <a:gd name="connsiteY31" fmla="*/ 218998 h 270346"/>
                <a:gd name="connsiteX32" fmla="*/ 258444 w 289729"/>
                <a:gd name="connsiteY32" fmla="*/ 161188 h 270346"/>
                <a:gd name="connsiteX33" fmla="*/ 258104 w 289729"/>
                <a:gd name="connsiteY33" fmla="*/ 192133 h 270346"/>
                <a:gd name="connsiteX34" fmla="*/ 248583 w 289729"/>
                <a:gd name="connsiteY34" fmla="*/ 141124 h 270346"/>
                <a:gd name="connsiteX35" fmla="*/ 112899 w 289729"/>
                <a:gd name="connsiteY35" fmla="*/ 197234 h 270346"/>
                <a:gd name="connsiteX36" fmla="*/ 18363 w 289729"/>
                <a:gd name="connsiteY36" fmla="*/ 159827 h 270346"/>
                <a:gd name="connsiteX37" fmla="*/ 18363 w 289729"/>
                <a:gd name="connsiteY37" fmla="*/ 129222 h 270346"/>
                <a:gd name="connsiteX38" fmla="*/ 115620 w 289729"/>
                <a:gd name="connsiteY38" fmla="*/ 167989 h 270346"/>
                <a:gd name="connsiteX39" fmla="*/ 248923 w 289729"/>
                <a:gd name="connsiteY39" fmla="*/ 112219 h 270346"/>
                <a:gd name="connsiteX40" fmla="*/ 248923 w 289729"/>
                <a:gd name="connsiteY40" fmla="*/ 141124 h 2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9729" h="270346">
                  <a:moveTo>
                    <a:pt x="289730" y="95216"/>
                  </a:moveTo>
                  <a:lnTo>
                    <a:pt x="272047" y="88755"/>
                  </a:lnTo>
                  <a:lnTo>
                    <a:pt x="272047" y="51689"/>
                  </a:lnTo>
                  <a:lnTo>
                    <a:pt x="289730" y="44208"/>
                  </a:lnTo>
                  <a:lnTo>
                    <a:pt x="170029" y="0"/>
                  </a:lnTo>
                  <a:lnTo>
                    <a:pt x="24484" y="51009"/>
                  </a:lnTo>
                  <a:cubicBezTo>
                    <a:pt x="10542" y="57810"/>
                    <a:pt x="10202" y="76513"/>
                    <a:pt x="10202" y="91816"/>
                  </a:cubicBezTo>
                  <a:cubicBezTo>
                    <a:pt x="10202" y="96917"/>
                    <a:pt x="10882" y="102018"/>
                    <a:pt x="11902" y="106778"/>
                  </a:cubicBezTo>
                  <a:cubicBezTo>
                    <a:pt x="340" y="114260"/>
                    <a:pt x="0" y="131603"/>
                    <a:pt x="0" y="146225"/>
                  </a:cubicBezTo>
                  <a:cubicBezTo>
                    <a:pt x="0" y="158127"/>
                    <a:pt x="2720" y="169009"/>
                    <a:pt x="10202" y="175810"/>
                  </a:cubicBezTo>
                  <a:cubicBezTo>
                    <a:pt x="8501" y="181591"/>
                    <a:pt x="9522" y="188732"/>
                    <a:pt x="9522" y="197234"/>
                  </a:cubicBezTo>
                  <a:cubicBezTo>
                    <a:pt x="9522" y="212536"/>
                    <a:pt x="13602" y="226479"/>
                    <a:pt x="27205" y="231240"/>
                  </a:cubicBezTo>
                  <a:lnTo>
                    <a:pt x="121741" y="270346"/>
                  </a:lnTo>
                  <a:lnTo>
                    <a:pt x="289050" y="200974"/>
                  </a:lnTo>
                  <a:lnTo>
                    <a:pt x="271367" y="194513"/>
                  </a:lnTo>
                  <a:lnTo>
                    <a:pt x="271367" y="157107"/>
                  </a:lnTo>
                  <a:lnTo>
                    <a:pt x="289050" y="149626"/>
                  </a:lnTo>
                  <a:lnTo>
                    <a:pt x="261845" y="139424"/>
                  </a:lnTo>
                  <a:lnTo>
                    <a:pt x="261845" y="106778"/>
                  </a:lnTo>
                  <a:lnTo>
                    <a:pt x="289730" y="95216"/>
                  </a:lnTo>
                  <a:close/>
                  <a:moveTo>
                    <a:pt x="28565" y="74813"/>
                  </a:moveTo>
                  <a:lnTo>
                    <a:pt x="123101" y="111879"/>
                  </a:lnTo>
                  <a:lnTo>
                    <a:pt x="258784" y="57130"/>
                  </a:lnTo>
                  <a:lnTo>
                    <a:pt x="258784" y="86375"/>
                  </a:lnTo>
                  <a:lnTo>
                    <a:pt x="123101" y="142825"/>
                  </a:lnTo>
                  <a:lnTo>
                    <a:pt x="28565" y="105418"/>
                  </a:lnTo>
                  <a:lnTo>
                    <a:pt x="28565" y="74813"/>
                  </a:lnTo>
                  <a:close/>
                  <a:moveTo>
                    <a:pt x="258104" y="192133"/>
                  </a:moveTo>
                  <a:lnTo>
                    <a:pt x="122421" y="248243"/>
                  </a:lnTo>
                  <a:lnTo>
                    <a:pt x="27545" y="210836"/>
                  </a:lnTo>
                  <a:lnTo>
                    <a:pt x="27545" y="184312"/>
                  </a:lnTo>
                  <a:lnTo>
                    <a:pt x="112219" y="218998"/>
                  </a:lnTo>
                  <a:lnTo>
                    <a:pt x="258444" y="161188"/>
                  </a:lnTo>
                  <a:lnTo>
                    <a:pt x="258104" y="192133"/>
                  </a:lnTo>
                  <a:close/>
                  <a:moveTo>
                    <a:pt x="248583" y="141124"/>
                  </a:moveTo>
                  <a:lnTo>
                    <a:pt x="112899" y="197234"/>
                  </a:lnTo>
                  <a:lnTo>
                    <a:pt x="18363" y="159827"/>
                  </a:lnTo>
                  <a:lnTo>
                    <a:pt x="18363" y="129222"/>
                  </a:lnTo>
                  <a:lnTo>
                    <a:pt x="115620" y="167989"/>
                  </a:lnTo>
                  <a:lnTo>
                    <a:pt x="248923" y="112219"/>
                  </a:lnTo>
                  <a:lnTo>
                    <a:pt x="248923" y="141124"/>
                  </a:lnTo>
                  <a:close/>
                </a:path>
              </a:pathLst>
            </a:custGeom>
            <a:solidFill>
              <a:srgbClr val="00B050"/>
            </a:solidFill>
            <a:ln w="3373" cap="flat">
              <a:noFill/>
              <a:prstDash val="solid"/>
              <a:miter/>
            </a:ln>
          </p:spPr>
          <p:txBody>
            <a:bodyPr rtlCol="0" anchor="ctr"/>
            <a:lstStyle/>
            <a:p>
              <a:endParaRPr lang="en-GB" dirty="0"/>
            </a:p>
          </p:txBody>
        </p:sp>
        <p:sp>
          <p:nvSpPr>
            <p:cNvPr id="12" name="TextBox 11">
              <a:extLst>
                <a:ext uri="{FF2B5EF4-FFF2-40B4-BE49-F238E27FC236}">
                  <a16:creationId xmlns:a16="http://schemas.microsoft.com/office/drawing/2014/main" id="{0A6F63D0-D813-06F5-86FF-63C36C70BA07}"/>
                </a:ext>
              </a:extLst>
            </p:cNvPr>
            <p:cNvSpPr txBox="1"/>
            <p:nvPr/>
          </p:nvSpPr>
          <p:spPr>
            <a:xfrm>
              <a:off x="10107254" y="4607630"/>
              <a:ext cx="683200" cy="369332"/>
            </a:xfrm>
            <a:prstGeom prst="rect">
              <a:avLst/>
            </a:prstGeom>
            <a:noFill/>
          </p:spPr>
          <p:txBody>
            <a:bodyPr wrap="none" rtlCol="0">
              <a:spAutoFit/>
            </a:bodyPr>
            <a:lstStyle/>
            <a:p>
              <a:r>
                <a:rPr lang="en-GB" b="1" dirty="0">
                  <a:latin typeface="Verdana" panose="020B0604030504040204" pitchFamily="34" charset="0"/>
                  <a:ea typeface="Verdana" panose="020B0604030504040204" pitchFamily="34" charset="0"/>
                </a:rPr>
                <a:t>SKE</a:t>
              </a:r>
            </a:p>
          </p:txBody>
        </p:sp>
      </p:grpSp>
    </p:spTree>
    <p:extLst>
      <p:ext uri="{BB962C8B-B14F-4D97-AF65-F5344CB8AC3E}">
        <p14:creationId xmlns:p14="http://schemas.microsoft.com/office/powerpoint/2010/main" val="2117943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A64D4D55-3544-1CDD-5729-821A01ABB51D}"/>
              </a:ext>
            </a:extLst>
          </p:cNvPr>
          <p:cNvSpPr>
            <a:spLocks noChangeAspect="1" noChangeArrowheads="1" noTextEdit="1"/>
          </p:cNvSpPr>
          <p:nvPr/>
        </p:nvSpPr>
        <p:spPr bwMode="auto">
          <a:xfrm>
            <a:off x="1809750" y="714375"/>
            <a:ext cx="8572500"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prstClr val="black"/>
              </a:solidFill>
              <a:latin typeface="Calibri" panose="020F0502020204030204"/>
            </a:endParaRPr>
          </a:p>
        </p:txBody>
      </p:sp>
      <p:sp>
        <p:nvSpPr>
          <p:cNvPr id="5" name="Rectangle 5">
            <a:extLst>
              <a:ext uri="{FF2B5EF4-FFF2-40B4-BE49-F238E27FC236}">
                <a16:creationId xmlns:a16="http://schemas.microsoft.com/office/drawing/2014/main" id="{1BAD56DB-7F22-2D66-A5F1-80609FD9A763}"/>
              </a:ext>
            </a:extLst>
          </p:cNvPr>
          <p:cNvSpPr>
            <a:spLocks noChangeArrowheads="1"/>
          </p:cNvSpPr>
          <p:nvPr/>
        </p:nvSpPr>
        <p:spPr bwMode="auto">
          <a:xfrm>
            <a:off x="1809750" y="714375"/>
            <a:ext cx="8572500" cy="5221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GB">
              <a:solidFill>
                <a:prstClr val="black"/>
              </a:solidFill>
              <a:latin typeface="Calibri" panose="020F0502020204030204"/>
            </a:endParaRPr>
          </a:p>
        </p:txBody>
      </p:sp>
      <p:sp>
        <p:nvSpPr>
          <p:cNvPr id="11" name="Line 11">
            <a:extLst>
              <a:ext uri="{FF2B5EF4-FFF2-40B4-BE49-F238E27FC236}">
                <a16:creationId xmlns:a16="http://schemas.microsoft.com/office/drawing/2014/main" id="{674C08DF-A9B2-D035-357A-801CC740598F}"/>
              </a:ext>
            </a:extLst>
          </p:cNvPr>
          <p:cNvSpPr>
            <a:spLocks noChangeShapeType="1"/>
          </p:cNvSpPr>
          <p:nvPr/>
        </p:nvSpPr>
        <p:spPr bwMode="auto">
          <a:xfrm>
            <a:off x="2409826" y="5230813"/>
            <a:ext cx="7820025" cy="0"/>
          </a:xfrm>
          <a:prstGeom prst="line">
            <a:avLst/>
          </a:prstGeom>
          <a:noFill/>
          <a:ln w="9525"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a:endParaRPr lang="en-GB">
              <a:solidFill>
                <a:prstClr val="black"/>
              </a:solidFill>
              <a:latin typeface="Calibri" panose="020F0502020204030204"/>
            </a:endParaRPr>
          </a:p>
        </p:txBody>
      </p:sp>
      <p:sp>
        <p:nvSpPr>
          <p:cNvPr id="37" name="Rectangle 37">
            <a:extLst>
              <a:ext uri="{FF2B5EF4-FFF2-40B4-BE49-F238E27FC236}">
                <a16:creationId xmlns:a16="http://schemas.microsoft.com/office/drawing/2014/main" id="{0BC4411F-35B2-7D96-76C8-4C16F4AA50FD}"/>
              </a:ext>
            </a:extLst>
          </p:cNvPr>
          <p:cNvSpPr>
            <a:spLocks noChangeArrowheads="1"/>
          </p:cNvSpPr>
          <p:nvPr/>
        </p:nvSpPr>
        <p:spPr bwMode="auto">
          <a:xfrm>
            <a:off x="2171700" y="5130800"/>
            <a:ext cx="977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595959"/>
                </a:solidFill>
                <a:latin typeface="Verdana" panose="020B0604030504040204" pitchFamily="34" charset="0"/>
              </a:rPr>
              <a:t>0</a:t>
            </a:r>
            <a:endParaRPr lang="en-US" altLang="en-US">
              <a:solidFill>
                <a:prstClr val="black"/>
              </a:solidFill>
            </a:endParaRPr>
          </a:p>
        </p:txBody>
      </p:sp>
      <p:sp>
        <p:nvSpPr>
          <p:cNvPr id="38" name="Rectangle 38">
            <a:extLst>
              <a:ext uri="{FF2B5EF4-FFF2-40B4-BE49-F238E27FC236}">
                <a16:creationId xmlns:a16="http://schemas.microsoft.com/office/drawing/2014/main" id="{AFC0E187-159A-8210-C714-76B74B764F3D}"/>
              </a:ext>
            </a:extLst>
          </p:cNvPr>
          <p:cNvSpPr>
            <a:spLocks noChangeArrowheads="1"/>
          </p:cNvSpPr>
          <p:nvPr/>
        </p:nvSpPr>
        <p:spPr bwMode="auto">
          <a:xfrm>
            <a:off x="1978025" y="4405313"/>
            <a:ext cx="2933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595959"/>
                </a:solidFill>
                <a:latin typeface="Verdana" panose="020B0604030504040204" pitchFamily="34" charset="0"/>
              </a:rPr>
              <a:t>200</a:t>
            </a:r>
            <a:endParaRPr lang="en-US" altLang="en-US">
              <a:solidFill>
                <a:prstClr val="black"/>
              </a:solidFill>
            </a:endParaRPr>
          </a:p>
        </p:txBody>
      </p:sp>
      <p:sp>
        <p:nvSpPr>
          <p:cNvPr id="39" name="Rectangle 39">
            <a:extLst>
              <a:ext uri="{FF2B5EF4-FFF2-40B4-BE49-F238E27FC236}">
                <a16:creationId xmlns:a16="http://schemas.microsoft.com/office/drawing/2014/main" id="{3C550817-C6BF-F2B4-A4B4-FE00C0A97791}"/>
              </a:ext>
            </a:extLst>
          </p:cNvPr>
          <p:cNvSpPr>
            <a:spLocks noChangeArrowheads="1"/>
          </p:cNvSpPr>
          <p:nvPr/>
        </p:nvSpPr>
        <p:spPr bwMode="auto">
          <a:xfrm>
            <a:off x="1978025" y="3678238"/>
            <a:ext cx="2933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595959"/>
                </a:solidFill>
                <a:latin typeface="Verdana" panose="020B0604030504040204" pitchFamily="34" charset="0"/>
              </a:rPr>
              <a:t>400</a:t>
            </a:r>
            <a:endParaRPr lang="en-US" altLang="en-US">
              <a:solidFill>
                <a:prstClr val="black"/>
              </a:solidFill>
            </a:endParaRPr>
          </a:p>
        </p:txBody>
      </p:sp>
      <p:sp>
        <p:nvSpPr>
          <p:cNvPr id="40" name="Rectangle 40">
            <a:extLst>
              <a:ext uri="{FF2B5EF4-FFF2-40B4-BE49-F238E27FC236}">
                <a16:creationId xmlns:a16="http://schemas.microsoft.com/office/drawing/2014/main" id="{D655B3E0-41D4-CCFC-ED96-2A52508995F6}"/>
              </a:ext>
            </a:extLst>
          </p:cNvPr>
          <p:cNvSpPr>
            <a:spLocks noChangeArrowheads="1"/>
          </p:cNvSpPr>
          <p:nvPr/>
        </p:nvSpPr>
        <p:spPr bwMode="auto">
          <a:xfrm>
            <a:off x="1978025" y="2951163"/>
            <a:ext cx="2933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595959"/>
                </a:solidFill>
                <a:latin typeface="Verdana" panose="020B0604030504040204" pitchFamily="34" charset="0"/>
              </a:rPr>
              <a:t>600</a:t>
            </a:r>
            <a:endParaRPr lang="en-US" altLang="en-US">
              <a:solidFill>
                <a:prstClr val="black"/>
              </a:solidFill>
            </a:endParaRPr>
          </a:p>
        </p:txBody>
      </p:sp>
      <p:sp>
        <p:nvSpPr>
          <p:cNvPr id="41" name="Rectangle 41">
            <a:extLst>
              <a:ext uri="{FF2B5EF4-FFF2-40B4-BE49-F238E27FC236}">
                <a16:creationId xmlns:a16="http://schemas.microsoft.com/office/drawing/2014/main" id="{CFC0A490-52FC-B1B3-A024-CA53A0AE9B57}"/>
              </a:ext>
            </a:extLst>
          </p:cNvPr>
          <p:cNvSpPr>
            <a:spLocks noChangeArrowheads="1"/>
          </p:cNvSpPr>
          <p:nvPr/>
        </p:nvSpPr>
        <p:spPr bwMode="auto">
          <a:xfrm>
            <a:off x="1978025" y="2225675"/>
            <a:ext cx="2933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595959"/>
                </a:solidFill>
                <a:latin typeface="Verdana" panose="020B0604030504040204" pitchFamily="34" charset="0"/>
              </a:rPr>
              <a:t>800</a:t>
            </a:r>
            <a:endParaRPr lang="en-US" altLang="en-US">
              <a:solidFill>
                <a:prstClr val="black"/>
              </a:solidFill>
            </a:endParaRPr>
          </a:p>
        </p:txBody>
      </p:sp>
      <p:sp>
        <p:nvSpPr>
          <p:cNvPr id="42" name="Rectangle 42">
            <a:extLst>
              <a:ext uri="{FF2B5EF4-FFF2-40B4-BE49-F238E27FC236}">
                <a16:creationId xmlns:a16="http://schemas.microsoft.com/office/drawing/2014/main" id="{A911BF99-96C0-393E-5D0B-2C209642224A}"/>
              </a:ext>
            </a:extLst>
          </p:cNvPr>
          <p:cNvSpPr>
            <a:spLocks noChangeArrowheads="1"/>
          </p:cNvSpPr>
          <p:nvPr/>
        </p:nvSpPr>
        <p:spPr bwMode="auto">
          <a:xfrm>
            <a:off x="1881189" y="1498600"/>
            <a:ext cx="3911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595959"/>
                </a:solidFill>
                <a:latin typeface="Verdana" panose="020B0604030504040204" pitchFamily="34" charset="0"/>
              </a:rPr>
              <a:t>1000</a:t>
            </a:r>
            <a:endParaRPr lang="en-US" altLang="en-US">
              <a:solidFill>
                <a:prstClr val="black"/>
              </a:solidFill>
            </a:endParaRPr>
          </a:p>
        </p:txBody>
      </p:sp>
      <p:sp>
        <p:nvSpPr>
          <p:cNvPr id="43" name="Rectangle 43">
            <a:extLst>
              <a:ext uri="{FF2B5EF4-FFF2-40B4-BE49-F238E27FC236}">
                <a16:creationId xmlns:a16="http://schemas.microsoft.com/office/drawing/2014/main" id="{43AF45FA-1673-0FAA-DB71-9769193A9137}"/>
              </a:ext>
            </a:extLst>
          </p:cNvPr>
          <p:cNvSpPr>
            <a:spLocks noChangeArrowheads="1"/>
          </p:cNvSpPr>
          <p:nvPr/>
        </p:nvSpPr>
        <p:spPr bwMode="auto">
          <a:xfrm>
            <a:off x="1881189" y="773113"/>
            <a:ext cx="3911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595959"/>
                </a:solidFill>
                <a:latin typeface="Verdana" panose="020B0604030504040204" pitchFamily="34" charset="0"/>
              </a:rPr>
              <a:t>1200</a:t>
            </a:r>
            <a:endParaRPr lang="en-US" altLang="en-US">
              <a:solidFill>
                <a:prstClr val="black"/>
              </a:solidFill>
            </a:endParaRPr>
          </a:p>
        </p:txBody>
      </p:sp>
      <p:sp>
        <p:nvSpPr>
          <p:cNvPr id="44" name="Rectangle 44">
            <a:extLst>
              <a:ext uri="{FF2B5EF4-FFF2-40B4-BE49-F238E27FC236}">
                <a16:creationId xmlns:a16="http://schemas.microsoft.com/office/drawing/2014/main" id="{5CF0199A-A777-3991-0A4B-4A50B6F0C0DC}"/>
              </a:ext>
            </a:extLst>
          </p:cNvPr>
          <p:cNvSpPr>
            <a:spLocks noChangeArrowheads="1"/>
          </p:cNvSpPr>
          <p:nvPr/>
        </p:nvSpPr>
        <p:spPr bwMode="auto">
          <a:xfrm>
            <a:off x="2868614" y="5334000"/>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595959"/>
                </a:solidFill>
                <a:latin typeface="Verdana" panose="020B0604030504040204" pitchFamily="34" charset="0"/>
              </a:rPr>
              <a:t>2017-18</a:t>
            </a:r>
            <a:endParaRPr lang="en-US" altLang="en-US">
              <a:solidFill>
                <a:prstClr val="black"/>
              </a:solidFill>
            </a:endParaRPr>
          </a:p>
        </p:txBody>
      </p:sp>
      <p:pic>
        <p:nvPicPr>
          <p:cNvPr id="61" name="Picture 60">
            <a:extLst>
              <a:ext uri="{FF2B5EF4-FFF2-40B4-BE49-F238E27FC236}">
                <a16:creationId xmlns:a16="http://schemas.microsoft.com/office/drawing/2014/main" id="{3EC8BA6F-CDD2-B7D5-CD07-F19F870896DF}"/>
              </a:ext>
            </a:extLst>
          </p:cNvPr>
          <p:cNvPicPr>
            <a:picLocks noChangeAspect="1"/>
          </p:cNvPicPr>
          <p:nvPr/>
        </p:nvPicPr>
        <p:blipFill rotWithShape="1">
          <a:blip r:embed="rId2"/>
          <a:srcRect r="87585"/>
          <a:stretch/>
        </p:blipFill>
        <p:spPr>
          <a:xfrm>
            <a:off x="2751582" y="1205040"/>
            <a:ext cx="956818" cy="4041648"/>
          </a:xfrm>
          <a:prstGeom prst="rect">
            <a:avLst/>
          </a:prstGeom>
        </p:spPr>
      </p:pic>
      <p:sp>
        <p:nvSpPr>
          <p:cNvPr id="62" name="Speech Bubble: Rectangle 61">
            <a:extLst>
              <a:ext uri="{FF2B5EF4-FFF2-40B4-BE49-F238E27FC236}">
                <a16:creationId xmlns:a16="http://schemas.microsoft.com/office/drawing/2014/main" id="{D312A1CB-191D-5C8F-7EBE-0C5F70528C7E}"/>
              </a:ext>
            </a:extLst>
          </p:cNvPr>
          <p:cNvSpPr/>
          <p:nvPr/>
        </p:nvSpPr>
        <p:spPr>
          <a:xfrm>
            <a:off x="4050157" y="2988054"/>
            <a:ext cx="2655443" cy="426971"/>
          </a:xfrm>
          <a:prstGeom prst="wedgeRectCallout">
            <a:avLst>
              <a:gd name="adj1" fmla="val -77819"/>
              <a:gd name="adj2" fmla="val -98511"/>
            </a:avLst>
          </a:prstGeom>
          <a:solidFill>
            <a:srgbClr val="20386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500" dirty="0">
                <a:solidFill>
                  <a:prstClr val="white"/>
                </a:solidFill>
                <a:latin typeface="Verdana" panose="020B0604030504040204" pitchFamily="34" charset="0"/>
                <a:ea typeface="Verdana" panose="020B0604030504040204" pitchFamily="34" charset="0"/>
              </a:rPr>
              <a:t>Long SKE 24-28 Weeks</a:t>
            </a:r>
          </a:p>
        </p:txBody>
      </p:sp>
      <p:sp>
        <p:nvSpPr>
          <p:cNvPr id="63" name="Speech Bubble: Rectangle 62">
            <a:extLst>
              <a:ext uri="{FF2B5EF4-FFF2-40B4-BE49-F238E27FC236}">
                <a16:creationId xmlns:a16="http://schemas.microsoft.com/office/drawing/2014/main" id="{B635587A-1674-665A-6B48-E0EBFD569598}"/>
              </a:ext>
            </a:extLst>
          </p:cNvPr>
          <p:cNvSpPr/>
          <p:nvPr/>
        </p:nvSpPr>
        <p:spPr>
          <a:xfrm>
            <a:off x="4050158" y="4299778"/>
            <a:ext cx="2655443" cy="426971"/>
          </a:xfrm>
          <a:prstGeom prst="wedgeRectCallout">
            <a:avLst>
              <a:gd name="adj1" fmla="val -80370"/>
              <a:gd name="adj2" fmla="val -7295"/>
            </a:avLst>
          </a:prstGeom>
          <a:solidFill>
            <a:srgbClr val="DAE3F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500" dirty="0">
                <a:solidFill>
                  <a:sysClr val="windowText" lastClr="000000"/>
                </a:solidFill>
                <a:latin typeface="Verdana" panose="020B0604030504040204" pitchFamily="34" charset="0"/>
                <a:ea typeface="Verdana" panose="020B0604030504040204" pitchFamily="34" charset="0"/>
              </a:rPr>
              <a:t>Short SKE 8 Weeks</a:t>
            </a:r>
          </a:p>
        </p:txBody>
      </p:sp>
      <p:sp>
        <p:nvSpPr>
          <p:cNvPr id="65" name="Speech Bubble: Rectangle 64">
            <a:extLst>
              <a:ext uri="{FF2B5EF4-FFF2-40B4-BE49-F238E27FC236}">
                <a16:creationId xmlns:a16="http://schemas.microsoft.com/office/drawing/2014/main" id="{9E201D31-F6C7-AD40-5434-97B7BD67909D}"/>
              </a:ext>
            </a:extLst>
          </p:cNvPr>
          <p:cNvSpPr/>
          <p:nvPr/>
        </p:nvSpPr>
        <p:spPr>
          <a:xfrm>
            <a:off x="3816793" y="1862032"/>
            <a:ext cx="2503044" cy="645044"/>
          </a:xfrm>
          <a:prstGeom prst="wedgeRectCallout">
            <a:avLst>
              <a:gd name="adj1" fmla="val -61561"/>
              <a:gd name="adj2" fmla="val 36050"/>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GB" sz="1500" dirty="0">
                <a:solidFill>
                  <a:srgbClr val="FF0000"/>
                </a:solidFill>
                <a:latin typeface="Verdana" panose="020B0604030504040204" pitchFamily="34" charset="0"/>
                <a:ea typeface="Verdana" panose="020B0604030504040204" pitchFamily="34" charset="0"/>
              </a:rPr>
              <a:t>Approximate proportion of ITT trainees.  </a:t>
            </a:r>
          </a:p>
        </p:txBody>
      </p:sp>
      <p:sp>
        <p:nvSpPr>
          <p:cNvPr id="67" name="TextBox 66">
            <a:extLst>
              <a:ext uri="{FF2B5EF4-FFF2-40B4-BE49-F238E27FC236}">
                <a16:creationId xmlns:a16="http://schemas.microsoft.com/office/drawing/2014/main" id="{F0FAA522-EA09-A3A8-EEFE-F44DC8495EF1}"/>
              </a:ext>
            </a:extLst>
          </p:cNvPr>
          <p:cNvSpPr txBox="1"/>
          <p:nvPr/>
        </p:nvSpPr>
        <p:spPr>
          <a:xfrm>
            <a:off x="2815150" y="2042778"/>
            <a:ext cx="769763" cy="584775"/>
          </a:xfrm>
          <a:prstGeom prst="rect">
            <a:avLst/>
          </a:prstGeom>
          <a:noFill/>
        </p:spPr>
        <p:txBody>
          <a:bodyPr wrap="none" rtlCol="0">
            <a:spAutoFit/>
          </a:bodyPr>
          <a:lstStyle/>
          <a:p>
            <a:pPr algn="ctr" defTabSz="457200"/>
            <a:r>
              <a:rPr lang="en-GB" dirty="0">
                <a:solidFill>
                  <a:prstClr val="black"/>
                </a:solidFill>
                <a:latin typeface="Verdana" panose="020B0604030504040204" pitchFamily="34" charset="0"/>
                <a:ea typeface="Verdana" panose="020B0604030504040204" pitchFamily="34" charset="0"/>
              </a:rPr>
              <a:t>705</a:t>
            </a:r>
          </a:p>
          <a:p>
            <a:pPr algn="ctr" defTabSz="457200"/>
            <a:r>
              <a:rPr lang="en-GB" sz="1400" dirty="0">
                <a:solidFill>
                  <a:srgbClr val="FF0000"/>
                </a:solidFill>
                <a:latin typeface="Verdana" panose="020B0604030504040204" pitchFamily="34" charset="0"/>
                <a:ea typeface="Verdana" panose="020B0604030504040204" pitchFamily="34" charset="0"/>
              </a:rPr>
              <a:t>(39%)</a:t>
            </a:r>
          </a:p>
        </p:txBody>
      </p:sp>
      <p:sp>
        <p:nvSpPr>
          <p:cNvPr id="68" name="Speech Bubble: Rectangle 67">
            <a:extLst>
              <a:ext uri="{FF2B5EF4-FFF2-40B4-BE49-F238E27FC236}">
                <a16:creationId xmlns:a16="http://schemas.microsoft.com/office/drawing/2014/main" id="{352AE009-F17B-CAE2-729F-E629608981AF}"/>
              </a:ext>
            </a:extLst>
          </p:cNvPr>
          <p:cNvSpPr/>
          <p:nvPr/>
        </p:nvSpPr>
        <p:spPr>
          <a:xfrm>
            <a:off x="4050157" y="5305060"/>
            <a:ext cx="3692081" cy="426971"/>
          </a:xfrm>
          <a:prstGeom prst="wedgeRectCallout">
            <a:avLst>
              <a:gd name="adj1" fmla="val -62483"/>
              <a:gd name="adj2" fmla="val -21176"/>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1500" dirty="0">
                <a:solidFill>
                  <a:sysClr val="windowText" lastClr="000000"/>
                </a:solidFill>
                <a:latin typeface="Verdana" panose="020B0604030504040204" pitchFamily="34" charset="0"/>
                <a:ea typeface="Verdana" panose="020B0604030504040204" pitchFamily="34" charset="0"/>
              </a:rPr>
              <a:t>Years during which SKE undertaken</a:t>
            </a:r>
          </a:p>
        </p:txBody>
      </p:sp>
      <p:sp>
        <p:nvSpPr>
          <p:cNvPr id="6" name="Speech Bubble: Rectangle 5">
            <a:extLst>
              <a:ext uri="{FF2B5EF4-FFF2-40B4-BE49-F238E27FC236}">
                <a16:creationId xmlns:a16="http://schemas.microsoft.com/office/drawing/2014/main" id="{158C83CF-A390-28D9-CA85-113BC61D8708}"/>
              </a:ext>
            </a:extLst>
          </p:cNvPr>
          <p:cNvSpPr/>
          <p:nvPr/>
        </p:nvSpPr>
        <p:spPr>
          <a:xfrm>
            <a:off x="2868613" y="845396"/>
            <a:ext cx="2942888" cy="645044"/>
          </a:xfrm>
          <a:prstGeom prst="wedgeRectCallout">
            <a:avLst>
              <a:gd name="adj1" fmla="val -36099"/>
              <a:gd name="adj2" fmla="val 142369"/>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GB" sz="1500" dirty="0">
                <a:solidFill>
                  <a:prstClr val="black"/>
                </a:solidFill>
                <a:latin typeface="Verdana" panose="020B0604030504040204" pitchFamily="34" charset="0"/>
                <a:ea typeface="Verdana" panose="020B0604030504040204" pitchFamily="34" charset="0"/>
              </a:rPr>
              <a:t>  Number of SKE students</a:t>
            </a:r>
          </a:p>
        </p:txBody>
      </p:sp>
      <p:grpSp>
        <p:nvGrpSpPr>
          <p:cNvPr id="8" name="Group 7">
            <a:extLst>
              <a:ext uri="{FF2B5EF4-FFF2-40B4-BE49-F238E27FC236}">
                <a16:creationId xmlns:a16="http://schemas.microsoft.com/office/drawing/2014/main" id="{9C73AA11-077E-6504-B9CF-8D75ABA3419C}"/>
              </a:ext>
            </a:extLst>
          </p:cNvPr>
          <p:cNvGrpSpPr/>
          <p:nvPr/>
        </p:nvGrpSpPr>
        <p:grpSpPr>
          <a:xfrm>
            <a:off x="371108" y="261763"/>
            <a:ext cx="721460" cy="986411"/>
            <a:chOff x="10107254" y="3990551"/>
            <a:chExt cx="721460" cy="986411"/>
          </a:xfrm>
        </p:grpSpPr>
        <p:sp>
          <p:nvSpPr>
            <p:cNvPr id="9" name="Graphic 62" descr="Books with solid fill">
              <a:extLst>
                <a:ext uri="{FF2B5EF4-FFF2-40B4-BE49-F238E27FC236}">
                  <a16:creationId xmlns:a16="http://schemas.microsoft.com/office/drawing/2014/main" id="{85D37F91-F268-0650-74E1-4B9D113ADF5D}"/>
                </a:ext>
              </a:extLst>
            </p:cNvPr>
            <p:cNvSpPr>
              <a:spLocks noChangeAspect="1"/>
            </p:cNvSpPr>
            <p:nvPr/>
          </p:nvSpPr>
          <p:spPr>
            <a:xfrm>
              <a:off x="10107254" y="3990551"/>
              <a:ext cx="721460" cy="647056"/>
            </a:xfrm>
            <a:custGeom>
              <a:avLst/>
              <a:gdLst>
                <a:gd name="connsiteX0" fmla="*/ 289730 w 289729"/>
                <a:gd name="connsiteY0" fmla="*/ 95216 h 270346"/>
                <a:gd name="connsiteX1" fmla="*/ 272047 w 289729"/>
                <a:gd name="connsiteY1" fmla="*/ 88755 h 270346"/>
                <a:gd name="connsiteX2" fmla="*/ 272047 w 289729"/>
                <a:gd name="connsiteY2" fmla="*/ 51689 h 270346"/>
                <a:gd name="connsiteX3" fmla="*/ 289730 w 289729"/>
                <a:gd name="connsiteY3" fmla="*/ 44208 h 270346"/>
                <a:gd name="connsiteX4" fmla="*/ 170029 w 289729"/>
                <a:gd name="connsiteY4" fmla="*/ 0 h 270346"/>
                <a:gd name="connsiteX5" fmla="*/ 24484 w 289729"/>
                <a:gd name="connsiteY5" fmla="*/ 51009 h 270346"/>
                <a:gd name="connsiteX6" fmla="*/ 10202 w 289729"/>
                <a:gd name="connsiteY6" fmla="*/ 91816 h 270346"/>
                <a:gd name="connsiteX7" fmla="*/ 11902 w 289729"/>
                <a:gd name="connsiteY7" fmla="*/ 106778 h 270346"/>
                <a:gd name="connsiteX8" fmla="*/ 0 w 289729"/>
                <a:gd name="connsiteY8" fmla="*/ 146225 h 270346"/>
                <a:gd name="connsiteX9" fmla="*/ 10202 w 289729"/>
                <a:gd name="connsiteY9" fmla="*/ 175810 h 270346"/>
                <a:gd name="connsiteX10" fmla="*/ 9522 w 289729"/>
                <a:gd name="connsiteY10" fmla="*/ 197234 h 270346"/>
                <a:gd name="connsiteX11" fmla="*/ 27205 w 289729"/>
                <a:gd name="connsiteY11" fmla="*/ 231240 h 270346"/>
                <a:gd name="connsiteX12" fmla="*/ 121741 w 289729"/>
                <a:gd name="connsiteY12" fmla="*/ 270346 h 270346"/>
                <a:gd name="connsiteX13" fmla="*/ 289050 w 289729"/>
                <a:gd name="connsiteY13" fmla="*/ 200974 h 270346"/>
                <a:gd name="connsiteX14" fmla="*/ 271367 w 289729"/>
                <a:gd name="connsiteY14" fmla="*/ 194513 h 270346"/>
                <a:gd name="connsiteX15" fmla="*/ 271367 w 289729"/>
                <a:gd name="connsiteY15" fmla="*/ 157107 h 270346"/>
                <a:gd name="connsiteX16" fmla="*/ 289050 w 289729"/>
                <a:gd name="connsiteY16" fmla="*/ 149626 h 270346"/>
                <a:gd name="connsiteX17" fmla="*/ 261845 w 289729"/>
                <a:gd name="connsiteY17" fmla="*/ 139424 h 270346"/>
                <a:gd name="connsiteX18" fmla="*/ 261845 w 289729"/>
                <a:gd name="connsiteY18" fmla="*/ 106778 h 270346"/>
                <a:gd name="connsiteX19" fmla="*/ 289730 w 289729"/>
                <a:gd name="connsiteY19" fmla="*/ 95216 h 270346"/>
                <a:gd name="connsiteX20" fmla="*/ 28565 w 289729"/>
                <a:gd name="connsiteY20" fmla="*/ 74813 h 270346"/>
                <a:gd name="connsiteX21" fmla="*/ 123101 w 289729"/>
                <a:gd name="connsiteY21" fmla="*/ 111879 h 270346"/>
                <a:gd name="connsiteX22" fmla="*/ 258784 w 289729"/>
                <a:gd name="connsiteY22" fmla="*/ 57130 h 270346"/>
                <a:gd name="connsiteX23" fmla="*/ 258784 w 289729"/>
                <a:gd name="connsiteY23" fmla="*/ 86375 h 270346"/>
                <a:gd name="connsiteX24" fmla="*/ 123101 w 289729"/>
                <a:gd name="connsiteY24" fmla="*/ 142825 h 270346"/>
                <a:gd name="connsiteX25" fmla="*/ 28565 w 289729"/>
                <a:gd name="connsiteY25" fmla="*/ 105418 h 270346"/>
                <a:gd name="connsiteX26" fmla="*/ 28565 w 289729"/>
                <a:gd name="connsiteY26" fmla="*/ 74813 h 270346"/>
                <a:gd name="connsiteX27" fmla="*/ 258104 w 289729"/>
                <a:gd name="connsiteY27" fmla="*/ 192133 h 270346"/>
                <a:gd name="connsiteX28" fmla="*/ 122421 w 289729"/>
                <a:gd name="connsiteY28" fmla="*/ 248243 h 270346"/>
                <a:gd name="connsiteX29" fmla="*/ 27545 w 289729"/>
                <a:gd name="connsiteY29" fmla="*/ 210836 h 270346"/>
                <a:gd name="connsiteX30" fmla="*/ 27545 w 289729"/>
                <a:gd name="connsiteY30" fmla="*/ 184312 h 270346"/>
                <a:gd name="connsiteX31" fmla="*/ 112219 w 289729"/>
                <a:gd name="connsiteY31" fmla="*/ 218998 h 270346"/>
                <a:gd name="connsiteX32" fmla="*/ 258444 w 289729"/>
                <a:gd name="connsiteY32" fmla="*/ 161188 h 270346"/>
                <a:gd name="connsiteX33" fmla="*/ 258104 w 289729"/>
                <a:gd name="connsiteY33" fmla="*/ 192133 h 270346"/>
                <a:gd name="connsiteX34" fmla="*/ 248583 w 289729"/>
                <a:gd name="connsiteY34" fmla="*/ 141124 h 270346"/>
                <a:gd name="connsiteX35" fmla="*/ 112899 w 289729"/>
                <a:gd name="connsiteY35" fmla="*/ 197234 h 270346"/>
                <a:gd name="connsiteX36" fmla="*/ 18363 w 289729"/>
                <a:gd name="connsiteY36" fmla="*/ 159827 h 270346"/>
                <a:gd name="connsiteX37" fmla="*/ 18363 w 289729"/>
                <a:gd name="connsiteY37" fmla="*/ 129222 h 270346"/>
                <a:gd name="connsiteX38" fmla="*/ 115620 w 289729"/>
                <a:gd name="connsiteY38" fmla="*/ 167989 h 270346"/>
                <a:gd name="connsiteX39" fmla="*/ 248923 w 289729"/>
                <a:gd name="connsiteY39" fmla="*/ 112219 h 270346"/>
                <a:gd name="connsiteX40" fmla="*/ 248923 w 289729"/>
                <a:gd name="connsiteY40" fmla="*/ 141124 h 2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9729" h="270346">
                  <a:moveTo>
                    <a:pt x="289730" y="95216"/>
                  </a:moveTo>
                  <a:lnTo>
                    <a:pt x="272047" y="88755"/>
                  </a:lnTo>
                  <a:lnTo>
                    <a:pt x="272047" y="51689"/>
                  </a:lnTo>
                  <a:lnTo>
                    <a:pt x="289730" y="44208"/>
                  </a:lnTo>
                  <a:lnTo>
                    <a:pt x="170029" y="0"/>
                  </a:lnTo>
                  <a:lnTo>
                    <a:pt x="24484" y="51009"/>
                  </a:lnTo>
                  <a:cubicBezTo>
                    <a:pt x="10542" y="57810"/>
                    <a:pt x="10202" y="76513"/>
                    <a:pt x="10202" y="91816"/>
                  </a:cubicBezTo>
                  <a:cubicBezTo>
                    <a:pt x="10202" y="96917"/>
                    <a:pt x="10882" y="102018"/>
                    <a:pt x="11902" y="106778"/>
                  </a:cubicBezTo>
                  <a:cubicBezTo>
                    <a:pt x="340" y="114260"/>
                    <a:pt x="0" y="131603"/>
                    <a:pt x="0" y="146225"/>
                  </a:cubicBezTo>
                  <a:cubicBezTo>
                    <a:pt x="0" y="158127"/>
                    <a:pt x="2720" y="169009"/>
                    <a:pt x="10202" y="175810"/>
                  </a:cubicBezTo>
                  <a:cubicBezTo>
                    <a:pt x="8501" y="181591"/>
                    <a:pt x="9522" y="188732"/>
                    <a:pt x="9522" y="197234"/>
                  </a:cubicBezTo>
                  <a:cubicBezTo>
                    <a:pt x="9522" y="212536"/>
                    <a:pt x="13602" y="226479"/>
                    <a:pt x="27205" y="231240"/>
                  </a:cubicBezTo>
                  <a:lnTo>
                    <a:pt x="121741" y="270346"/>
                  </a:lnTo>
                  <a:lnTo>
                    <a:pt x="289050" y="200974"/>
                  </a:lnTo>
                  <a:lnTo>
                    <a:pt x="271367" y="194513"/>
                  </a:lnTo>
                  <a:lnTo>
                    <a:pt x="271367" y="157107"/>
                  </a:lnTo>
                  <a:lnTo>
                    <a:pt x="289050" y="149626"/>
                  </a:lnTo>
                  <a:lnTo>
                    <a:pt x="261845" y="139424"/>
                  </a:lnTo>
                  <a:lnTo>
                    <a:pt x="261845" y="106778"/>
                  </a:lnTo>
                  <a:lnTo>
                    <a:pt x="289730" y="95216"/>
                  </a:lnTo>
                  <a:close/>
                  <a:moveTo>
                    <a:pt x="28565" y="74813"/>
                  </a:moveTo>
                  <a:lnTo>
                    <a:pt x="123101" y="111879"/>
                  </a:lnTo>
                  <a:lnTo>
                    <a:pt x="258784" y="57130"/>
                  </a:lnTo>
                  <a:lnTo>
                    <a:pt x="258784" y="86375"/>
                  </a:lnTo>
                  <a:lnTo>
                    <a:pt x="123101" y="142825"/>
                  </a:lnTo>
                  <a:lnTo>
                    <a:pt x="28565" y="105418"/>
                  </a:lnTo>
                  <a:lnTo>
                    <a:pt x="28565" y="74813"/>
                  </a:lnTo>
                  <a:close/>
                  <a:moveTo>
                    <a:pt x="258104" y="192133"/>
                  </a:moveTo>
                  <a:lnTo>
                    <a:pt x="122421" y="248243"/>
                  </a:lnTo>
                  <a:lnTo>
                    <a:pt x="27545" y="210836"/>
                  </a:lnTo>
                  <a:lnTo>
                    <a:pt x="27545" y="184312"/>
                  </a:lnTo>
                  <a:lnTo>
                    <a:pt x="112219" y="218998"/>
                  </a:lnTo>
                  <a:lnTo>
                    <a:pt x="258444" y="161188"/>
                  </a:lnTo>
                  <a:lnTo>
                    <a:pt x="258104" y="192133"/>
                  </a:lnTo>
                  <a:close/>
                  <a:moveTo>
                    <a:pt x="248583" y="141124"/>
                  </a:moveTo>
                  <a:lnTo>
                    <a:pt x="112899" y="197234"/>
                  </a:lnTo>
                  <a:lnTo>
                    <a:pt x="18363" y="159827"/>
                  </a:lnTo>
                  <a:lnTo>
                    <a:pt x="18363" y="129222"/>
                  </a:lnTo>
                  <a:lnTo>
                    <a:pt x="115620" y="167989"/>
                  </a:lnTo>
                  <a:lnTo>
                    <a:pt x="248923" y="112219"/>
                  </a:lnTo>
                  <a:lnTo>
                    <a:pt x="248923" y="141124"/>
                  </a:lnTo>
                  <a:close/>
                </a:path>
              </a:pathLst>
            </a:custGeom>
            <a:solidFill>
              <a:srgbClr val="00B050"/>
            </a:solidFill>
            <a:ln w="3373" cap="flat">
              <a:noFill/>
              <a:prstDash val="solid"/>
              <a:miter/>
            </a:ln>
          </p:spPr>
          <p:txBody>
            <a:bodyPr rtlCol="0" anchor="ctr"/>
            <a:lstStyle/>
            <a:p>
              <a:endParaRPr lang="en-GB" dirty="0"/>
            </a:p>
          </p:txBody>
        </p:sp>
        <p:sp>
          <p:nvSpPr>
            <p:cNvPr id="10" name="TextBox 9">
              <a:extLst>
                <a:ext uri="{FF2B5EF4-FFF2-40B4-BE49-F238E27FC236}">
                  <a16:creationId xmlns:a16="http://schemas.microsoft.com/office/drawing/2014/main" id="{7A3AA18B-11E7-646D-7934-4B283C73C6A7}"/>
                </a:ext>
              </a:extLst>
            </p:cNvPr>
            <p:cNvSpPr txBox="1"/>
            <p:nvPr/>
          </p:nvSpPr>
          <p:spPr>
            <a:xfrm>
              <a:off x="10107254" y="4607630"/>
              <a:ext cx="683200" cy="369332"/>
            </a:xfrm>
            <a:prstGeom prst="rect">
              <a:avLst/>
            </a:prstGeom>
            <a:noFill/>
          </p:spPr>
          <p:txBody>
            <a:bodyPr wrap="none" rtlCol="0">
              <a:spAutoFit/>
            </a:bodyPr>
            <a:lstStyle/>
            <a:p>
              <a:r>
                <a:rPr lang="en-GB" b="1" dirty="0">
                  <a:latin typeface="Verdana" panose="020B0604030504040204" pitchFamily="34" charset="0"/>
                  <a:ea typeface="Verdana" panose="020B0604030504040204" pitchFamily="34" charset="0"/>
                </a:rPr>
                <a:t>SKE</a:t>
              </a:r>
            </a:p>
          </p:txBody>
        </p:sp>
      </p:grpSp>
      <p:sp>
        <p:nvSpPr>
          <p:cNvPr id="12" name="TextBox 11">
            <a:extLst>
              <a:ext uri="{FF2B5EF4-FFF2-40B4-BE49-F238E27FC236}">
                <a16:creationId xmlns:a16="http://schemas.microsoft.com/office/drawing/2014/main" id="{57E023C9-25FE-FC10-F5D6-272C9FF3779A}"/>
              </a:ext>
            </a:extLst>
          </p:cNvPr>
          <p:cNvSpPr txBox="1"/>
          <p:nvPr/>
        </p:nvSpPr>
        <p:spPr>
          <a:xfrm>
            <a:off x="7526708" y="177538"/>
            <a:ext cx="4400941" cy="430887"/>
          </a:xfrm>
          <a:prstGeom prst="rect">
            <a:avLst/>
          </a:prstGeom>
          <a:noFill/>
        </p:spPr>
        <p:txBody>
          <a:bodyPr wrap="square" rtlCol="0">
            <a:spAutoFit/>
          </a:bodyPr>
          <a:lstStyle/>
          <a:p>
            <a:pPr algn="r"/>
            <a:r>
              <a:rPr lang="en-GB" sz="2200" dirty="0">
                <a:latin typeface="Verdana" panose="020B0604030504040204" pitchFamily="34" charset="0"/>
                <a:ea typeface="Verdana" panose="020B0604030504040204" pitchFamily="34" charset="0"/>
              </a:rPr>
              <a:t>SKE Uptake</a:t>
            </a:r>
          </a:p>
        </p:txBody>
      </p:sp>
    </p:spTree>
    <p:extLst>
      <p:ext uri="{BB962C8B-B14F-4D97-AF65-F5344CB8AC3E}">
        <p14:creationId xmlns:p14="http://schemas.microsoft.com/office/powerpoint/2010/main" val="100857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5" grpId="0" animBg="1"/>
      <p:bldP spid="68"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Box 86">
            <a:extLst>
              <a:ext uri="{FF2B5EF4-FFF2-40B4-BE49-F238E27FC236}">
                <a16:creationId xmlns:a16="http://schemas.microsoft.com/office/drawing/2014/main" id="{E458AC67-A693-BE53-96BF-9308DEB0F76B}"/>
              </a:ext>
            </a:extLst>
          </p:cNvPr>
          <p:cNvSpPr txBox="1"/>
          <p:nvPr/>
        </p:nvSpPr>
        <p:spPr>
          <a:xfrm>
            <a:off x="7526708" y="177538"/>
            <a:ext cx="4400941" cy="430887"/>
          </a:xfrm>
          <a:prstGeom prst="rect">
            <a:avLst/>
          </a:prstGeom>
          <a:noFill/>
        </p:spPr>
        <p:txBody>
          <a:bodyPr wrap="square" rtlCol="0">
            <a:spAutoFit/>
          </a:bodyPr>
          <a:lstStyle/>
          <a:p>
            <a:pPr algn="r"/>
            <a:r>
              <a:rPr lang="en-GB" sz="2200" b="1" dirty="0">
                <a:latin typeface="Verdana" panose="020B0604030504040204" pitchFamily="34" charset="0"/>
                <a:ea typeface="Verdana" panose="020B0604030504040204" pitchFamily="34" charset="0"/>
              </a:rPr>
              <a:t>Chemistry</a:t>
            </a:r>
            <a:r>
              <a:rPr lang="en-GB" sz="2200" dirty="0">
                <a:latin typeface="Verdana" panose="020B0604030504040204" pitchFamily="34" charset="0"/>
                <a:ea typeface="Verdana" panose="020B0604030504040204" pitchFamily="34" charset="0"/>
              </a:rPr>
              <a:t> SKE Uptake</a:t>
            </a:r>
          </a:p>
        </p:txBody>
      </p:sp>
      <p:sp>
        <p:nvSpPr>
          <p:cNvPr id="89" name="Freeform 6">
            <a:extLst>
              <a:ext uri="{FF2B5EF4-FFF2-40B4-BE49-F238E27FC236}">
                <a16:creationId xmlns:a16="http://schemas.microsoft.com/office/drawing/2014/main" id="{0224F933-C0D0-5AC5-1B85-E5B8490FDD66}"/>
              </a:ext>
            </a:extLst>
          </p:cNvPr>
          <p:cNvSpPr>
            <a:spLocks noEditPoints="1"/>
          </p:cNvSpPr>
          <p:nvPr/>
        </p:nvSpPr>
        <p:spPr bwMode="auto">
          <a:xfrm>
            <a:off x="2206626" y="743744"/>
            <a:ext cx="8101013" cy="4194175"/>
          </a:xfrm>
          <a:custGeom>
            <a:avLst/>
            <a:gdLst>
              <a:gd name="T0" fmla="*/ 0 w 5103"/>
              <a:gd name="T1" fmla="*/ 2642 h 2642"/>
              <a:gd name="T2" fmla="*/ 5103 w 5103"/>
              <a:gd name="T3" fmla="*/ 2642 h 2642"/>
              <a:gd name="T4" fmla="*/ 0 w 5103"/>
              <a:gd name="T5" fmla="*/ 2265 h 2642"/>
              <a:gd name="T6" fmla="*/ 5103 w 5103"/>
              <a:gd name="T7" fmla="*/ 2265 h 2642"/>
              <a:gd name="T8" fmla="*/ 0 w 5103"/>
              <a:gd name="T9" fmla="*/ 1887 h 2642"/>
              <a:gd name="T10" fmla="*/ 5103 w 5103"/>
              <a:gd name="T11" fmla="*/ 1887 h 2642"/>
              <a:gd name="T12" fmla="*/ 0 w 5103"/>
              <a:gd name="T13" fmla="*/ 1510 h 2642"/>
              <a:gd name="T14" fmla="*/ 5103 w 5103"/>
              <a:gd name="T15" fmla="*/ 1510 h 2642"/>
              <a:gd name="T16" fmla="*/ 0 w 5103"/>
              <a:gd name="T17" fmla="*/ 1132 h 2642"/>
              <a:gd name="T18" fmla="*/ 5103 w 5103"/>
              <a:gd name="T19" fmla="*/ 1132 h 2642"/>
              <a:gd name="T20" fmla="*/ 0 w 5103"/>
              <a:gd name="T21" fmla="*/ 755 h 2642"/>
              <a:gd name="T22" fmla="*/ 5103 w 5103"/>
              <a:gd name="T23" fmla="*/ 755 h 2642"/>
              <a:gd name="T24" fmla="*/ 0 w 5103"/>
              <a:gd name="T25" fmla="*/ 377 h 2642"/>
              <a:gd name="T26" fmla="*/ 5103 w 5103"/>
              <a:gd name="T27" fmla="*/ 377 h 2642"/>
              <a:gd name="T28" fmla="*/ 0 w 5103"/>
              <a:gd name="T29" fmla="*/ 0 h 2642"/>
              <a:gd name="T30" fmla="*/ 5103 w 5103"/>
              <a:gd name="T31" fmla="*/ 0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03" h="2642">
                <a:moveTo>
                  <a:pt x="0" y="2642"/>
                </a:moveTo>
                <a:lnTo>
                  <a:pt x="5103" y="2642"/>
                </a:lnTo>
                <a:moveTo>
                  <a:pt x="0" y="2265"/>
                </a:moveTo>
                <a:lnTo>
                  <a:pt x="5103" y="2265"/>
                </a:lnTo>
                <a:moveTo>
                  <a:pt x="0" y="1887"/>
                </a:moveTo>
                <a:lnTo>
                  <a:pt x="5103" y="1887"/>
                </a:lnTo>
                <a:moveTo>
                  <a:pt x="0" y="1510"/>
                </a:moveTo>
                <a:lnTo>
                  <a:pt x="5103" y="1510"/>
                </a:lnTo>
                <a:moveTo>
                  <a:pt x="0" y="1132"/>
                </a:moveTo>
                <a:lnTo>
                  <a:pt x="5103" y="1132"/>
                </a:lnTo>
                <a:moveTo>
                  <a:pt x="0" y="755"/>
                </a:moveTo>
                <a:lnTo>
                  <a:pt x="5103" y="755"/>
                </a:lnTo>
                <a:moveTo>
                  <a:pt x="0" y="377"/>
                </a:moveTo>
                <a:lnTo>
                  <a:pt x="5103" y="377"/>
                </a:lnTo>
                <a:moveTo>
                  <a:pt x="0" y="0"/>
                </a:moveTo>
                <a:lnTo>
                  <a:pt x="5103" y="0"/>
                </a:lnTo>
              </a:path>
            </a:pathLst>
          </a:custGeom>
          <a:noFill/>
          <a:ln w="63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Freeform 7">
            <a:extLst>
              <a:ext uri="{FF2B5EF4-FFF2-40B4-BE49-F238E27FC236}">
                <a16:creationId xmlns:a16="http://schemas.microsoft.com/office/drawing/2014/main" id="{3D064773-7F8C-796E-E85C-9FB4A282B290}"/>
              </a:ext>
            </a:extLst>
          </p:cNvPr>
          <p:cNvSpPr>
            <a:spLocks noEditPoints="1"/>
          </p:cNvSpPr>
          <p:nvPr/>
        </p:nvSpPr>
        <p:spPr bwMode="auto">
          <a:xfrm>
            <a:off x="2544763" y="3272631"/>
            <a:ext cx="7424738" cy="2265363"/>
          </a:xfrm>
          <a:custGeom>
            <a:avLst/>
            <a:gdLst>
              <a:gd name="T0" fmla="*/ 0 w 4677"/>
              <a:gd name="T1" fmla="*/ 189 h 1427"/>
              <a:gd name="T2" fmla="*/ 425 w 4677"/>
              <a:gd name="T3" fmla="*/ 189 h 1427"/>
              <a:gd name="T4" fmla="*/ 425 w 4677"/>
              <a:gd name="T5" fmla="*/ 1427 h 1427"/>
              <a:gd name="T6" fmla="*/ 0 w 4677"/>
              <a:gd name="T7" fmla="*/ 1427 h 1427"/>
              <a:gd name="T8" fmla="*/ 0 w 4677"/>
              <a:gd name="T9" fmla="*/ 189 h 1427"/>
              <a:gd name="T10" fmla="*/ 850 w 4677"/>
              <a:gd name="T11" fmla="*/ 271 h 1427"/>
              <a:gd name="T12" fmla="*/ 1276 w 4677"/>
              <a:gd name="T13" fmla="*/ 271 h 1427"/>
              <a:gd name="T14" fmla="*/ 1276 w 4677"/>
              <a:gd name="T15" fmla="*/ 1427 h 1427"/>
              <a:gd name="T16" fmla="*/ 850 w 4677"/>
              <a:gd name="T17" fmla="*/ 1427 h 1427"/>
              <a:gd name="T18" fmla="*/ 850 w 4677"/>
              <a:gd name="T19" fmla="*/ 271 h 1427"/>
              <a:gd name="T20" fmla="*/ 1701 w 4677"/>
              <a:gd name="T21" fmla="*/ 302 h 1427"/>
              <a:gd name="T22" fmla="*/ 2126 w 4677"/>
              <a:gd name="T23" fmla="*/ 302 h 1427"/>
              <a:gd name="T24" fmla="*/ 2126 w 4677"/>
              <a:gd name="T25" fmla="*/ 1427 h 1427"/>
              <a:gd name="T26" fmla="*/ 1701 w 4677"/>
              <a:gd name="T27" fmla="*/ 1427 h 1427"/>
              <a:gd name="T28" fmla="*/ 1701 w 4677"/>
              <a:gd name="T29" fmla="*/ 302 h 1427"/>
              <a:gd name="T30" fmla="*/ 2551 w 4677"/>
              <a:gd name="T31" fmla="*/ 0 h 1427"/>
              <a:gd name="T32" fmla="*/ 2976 w 4677"/>
              <a:gd name="T33" fmla="*/ 0 h 1427"/>
              <a:gd name="T34" fmla="*/ 2976 w 4677"/>
              <a:gd name="T35" fmla="*/ 1427 h 1427"/>
              <a:gd name="T36" fmla="*/ 2551 w 4677"/>
              <a:gd name="T37" fmla="*/ 1427 h 1427"/>
              <a:gd name="T38" fmla="*/ 2551 w 4677"/>
              <a:gd name="T39" fmla="*/ 0 h 1427"/>
              <a:gd name="T40" fmla="*/ 3401 w 4677"/>
              <a:gd name="T41" fmla="*/ 596 h 1427"/>
              <a:gd name="T42" fmla="*/ 3827 w 4677"/>
              <a:gd name="T43" fmla="*/ 596 h 1427"/>
              <a:gd name="T44" fmla="*/ 3827 w 4677"/>
              <a:gd name="T45" fmla="*/ 1427 h 1427"/>
              <a:gd name="T46" fmla="*/ 3401 w 4677"/>
              <a:gd name="T47" fmla="*/ 1427 h 1427"/>
              <a:gd name="T48" fmla="*/ 3401 w 4677"/>
              <a:gd name="T49" fmla="*/ 596 h 1427"/>
              <a:gd name="T50" fmla="*/ 4252 w 4677"/>
              <a:gd name="T51" fmla="*/ 332 h 1427"/>
              <a:gd name="T52" fmla="*/ 4677 w 4677"/>
              <a:gd name="T53" fmla="*/ 332 h 1427"/>
              <a:gd name="T54" fmla="*/ 4677 w 4677"/>
              <a:gd name="T55" fmla="*/ 1427 h 1427"/>
              <a:gd name="T56" fmla="*/ 4252 w 4677"/>
              <a:gd name="T57" fmla="*/ 1427 h 1427"/>
              <a:gd name="T58" fmla="*/ 4252 w 4677"/>
              <a:gd name="T59" fmla="*/ 332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77" h="1427">
                <a:moveTo>
                  <a:pt x="0" y="189"/>
                </a:moveTo>
                <a:lnTo>
                  <a:pt x="425" y="189"/>
                </a:lnTo>
                <a:lnTo>
                  <a:pt x="425" y="1427"/>
                </a:lnTo>
                <a:lnTo>
                  <a:pt x="0" y="1427"/>
                </a:lnTo>
                <a:lnTo>
                  <a:pt x="0" y="189"/>
                </a:lnTo>
                <a:close/>
                <a:moveTo>
                  <a:pt x="850" y="271"/>
                </a:moveTo>
                <a:lnTo>
                  <a:pt x="1276" y="271"/>
                </a:lnTo>
                <a:lnTo>
                  <a:pt x="1276" y="1427"/>
                </a:lnTo>
                <a:lnTo>
                  <a:pt x="850" y="1427"/>
                </a:lnTo>
                <a:lnTo>
                  <a:pt x="850" y="271"/>
                </a:lnTo>
                <a:close/>
                <a:moveTo>
                  <a:pt x="1701" y="302"/>
                </a:moveTo>
                <a:lnTo>
                  <a:pt x="2126" y="302"/>
                </a:lnTo>
                <a:lnTo>
                  <a:pt x="2126" y="1427"/>
                </a:lnTo>
                <a:lnTo>
                  <a:pt x="1701" y="1427"/>
                </a:lnTo>
                <a:lnTo>
                  <a:pt x="1701" y="302"/>
                </a:lnTo>
                <a:close/>
                <a:moveTo>
                  <a:pt x="2551" y="0"/>
                </a:moveTo>
                <a:lnTo>
                  <a:pt x="2976" y="0"/>
                </a:lnTo>
                <a:lnTo>
                  <a:pt x="2976" y="1427"/>
                </a:lnTo>
                <a:lnTo>
                  <a:pt x="2551" y="1427"/>
                </a:lnTo>
                <a:lnTo>
                  <a:pt x="2551" y="0"/>
                </a:lnTo>
                <a:close/>
                <a:moveTo>
                  <a:pt x="3401" y="596"/>
                </a:moveTo>
                <a:lnTo>
                  <a:pt x="3827" y="596"/>
                </a:lnTo>
                <a:lnTo>
                  <a:pt x="3827" y="1427"/>
                </a:lnTo>
                <a:lnTo>
                  <a:pt x="3401" y="1427"/>
                </a:lnTo>
                <a:lnTo>
                  <a:pt x="3401" y="596"/>
                </a:lnTo>
                <a:close/>
                <a:moveTo>
                  <a:pt x="4252" y="332"/>
                </a:moveTo>
                <a:lnTo>
                  <a:pt x="4677" y="332"/>
                </a:lnTo>
                <a:lnTo>
                  <a:pt x="4677" y="1427"/>
                </a:lnTo>
                <a:lnTo>
                  <a:pt x="4252" y="1427"/>
                </a:lnTo>
                <a:lnTo>
                  <a:pt x="4252" y="332"/>
                </a:lnTo>
                <a:close/>
              </a:path>
            </a:pathLst>
          </a:custGeom>
          <a:solidFill>
            <a:srgbClr val="DA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8">
            <a:extLst>
              <a:ext uri="{FF2B5EF4-FFF2-40B4-BE49-F238E27FC236}">
                <a16:creationId xmlns:a16="http://schemas.microsoft.com/office/drawing/2014/main" id="{8F3D5FB9-C9F3-91DC-80DF-F869AAB42101}"/>
              </a:ext>
            </a:extLst>
          </p:cNvPr>
          <p:cNvSpPr>
            <a:spLocks noEditPoints="1"/>
          </p:cNvSpPr>
          <p:nvPr/>
        </p:nvSpPr>
        <p:spPr bwMode="auto">
          <a:xfrm>
            <a:off x="2544763" y="2397919"/>
            <a:ext cx="7424738" cy="1820863"/>
          </a:xfrm>
          <a:custGeom>
            <a:avLst/>
            <a:gdLst>
              <a:gd name="T0" fmla="*/ 0 w 4677"/>
              <a:gd name="T1" fmla="*/ 438 h 1147"/>
              <a:gd name="T2" fmla="*/ 425 w 4677"/>
              <a:gd name="T3" fmla="*/ 438 h 1147"/>
              <a:gd name="T4" fmla="*/ 425 w 4677"/>
              <a:gd name="T5" fmla="*/ 740 h 1147"/>
              <a:gd name="T6" fmla="*/ 0 w 4677"/>
              <a:gd name="T7" fmla="*/ 740 h 1147"/>
              <a:gd name="T8" fmla="*/ 0 w 4677"/>
              <a:gd name="T9" fmla="*/ 438 h 1147"/>
              <a:gd name="T10" fmla="*/ 850 w 4677"/>
              <a:gd name="T11" fmla="*/ 611 h 1147"/>
              <a:gd name="T12" fmla="*/ 1276 w 4677"/>
              <a:gd name="T13" fmla="*/ 611 h 1147"/>
              <a:gd name="T14" fmla="*/ 1276 w 4677"/>
              <a:gd name="T15" fmla="*/ 822 h 1147"/>
              <a:gd name="T16" fmla="*/ 850 w 4677"/>
              <a:gd name="T17" fmla="*/ 822 h 1147"/>
              <a:gd name="T18" fmla="*/ 850 w 4677"/>
              <a:gd name="T19" fmla="*/ 611 h 1147"/>
              <a:gd name="T20" fmla="*/ 1701 w 4677"/>
              <a:gd name="T21" fmla="*/ 392 h 1147"/>
              <a:gd name="T22" fmla="*/ 2126 w 4677"/>
              <a:gd name="T23" fmla="*/ 392 h 1147"/>
              <a:gd name="T24" fmla="*/ 2126 w 4677"/>
              <a:gd name="T25" fmla="*/ 853 h 1147"/>
              <a:gd name="T26" fmla="*/ 1701 w 4677"/>
              <a:gd name="T27" fmla="*/ 853 h 1147"/>
              <a:gd name="T28" fmla="*/ 1701 w 4677"/>
              <a:gd name="T29" fmla="*/ 392 h 1147"/>
              <a:gd name="T30" fmla="*/ 2551 w 4677"/>
              <a:gd name="T31" fmla="*/ 0 h 1147"/>
              <a:gd name="T32" fmla="*/ 2976 w 4677"/>
              <a:gd name="T33" fmla="*/ 0 h 1147"/>
              <a:gd name="T34" fmla="*/ 2976 w 4677"/>
              <a:gd name="T35" fmla="*/ 551 h 1147"/>
              <a:gd name="T36" fmla="*/ 2551 w 4677"/>
              <a:gd name="T37" fmla="*/ 551 h 1147"/>
              <a:gd name="T38" fmla="*/ 2551 w 4677"/>
              <a:gd name="T39" fmla="*/ 0 h 1147"/>
              <a:gd name="T40" fmla="*/ 3401 w 4677"/>
              <a:gd name="T41" fmla="*/ 830 h 1147"/>
              <a:gd name="T42" fmla="*/ 3827 w 4677"/>
              <a:gd name="T43" fmla="*/ 830 h 1147"/>
              <a:gd name="T44" fmla="*/ 3827 w 4677"/>
              <a:gd name="T45" fmla="*/ 1147 h 1147"/>
              <a:gd name="T46" fmla="*/ 3401 w 4677"/>
              <a:gd name="T47" fmla="*/ 1147 h 1147"/>
              <a:gd name="T48" fmla="*/ 3401 w 4677"/>
              <a:gd name="T49" fmla="*/ 830 h 1147"/>
              <a:gd name="T50" fmla="*/ 4252 w 4677"/>
              <a:gd name="T51" fmla="*/ 581 h 1147"/>
              <a:gd name="T52" fmla="*/ 4677 w 4677"/>
              <a:gd name="T53" fmla="*/ 581 h 1147"/>
              <a:gd name="T54" fmla="*/ 4677 w 4677"/>
              <a:gd name="T55" fmla="*/ 883 h 1147"/>
              <a:gd name="T56" fmla="*/ 4252 w 4677"/>
              <a:gd name="T57" fmla="*/ 883 h 1147"/>
              <a:gd name="T58" fmla="*/ 4252 w 4677"/>
              <a:gd name="T59" fmla="*/ 581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77" h="1147">
                <a:moveTo>
                  <a:pt x="0" y="438"/>
                </a:moveTo>
                <a:lnTo>
                  <a:pt x="425" y="438"/>
                </a:lnTo>
                <a:lnTo>
                  <a:pt x="425" y="740"/>
                </a:lnTo>
                <a:lnTo>
                  <a:pt x="0" y="740"/>
                </a:lnTo>
                <a:lnTo>
                  <a:pt x="0" y="438"/>
                </a:lnTo>
                <a:close/>
                <a:moveTo>
                  <a:pt x="850" y="611"/>
                </a:moveTo>
                <a:lnTo>
                  <a:pt x="1276" y="611"/>
                </a:lnTo>
                <a:lnTo>
                  <a:pt x="1276" y="822"/>
                </a:lnTo>
                <a:lnTo>
                  <a:pt x="850" y="822"/>
                </a:lnTo>
                <a:lnTo>
                  <a:pt x="850" y="611"/>
                </a:lnTo>
                <a:close/>
                <a:moveTo>
                  <a:pt x="1701" y="392"/>
                </a:moveTo>
                <a:lnTo>
                  <a:pt x="2126" y="392"/>
                </a:lnTo>
                <a:lnTo>
                  <a:pt x="2126" y="853"/>
                </a:lnTo>
                <a:lnTo>
                  <a:pt x="1701" y="853"/>
                </a:lnTo>
                <a:lnTo>
                  <a:pt x="1701" y="392"/>
                </a:lnTo>
                <a:close/>
                <a:moveTo>
                  <a:pt x="2551" y="0"/>
                </a:moveTo>
                <a:lnTo>
                  <a:pt x="2976" y="0"/>
                </a:lnTo>
                <a:lnTo>
                  <a:pt x="2976" y="551"/>
                </a:lnTo>
                <a:lnTo>
                  <a:pt x="2551" y="551"/>
                </a:lnTo>
                <a:lnTo>
                  <a:pt x="2551" y="0"/>
                </a:lnTo>
                <a:close/>
                <a:moveTo>
                  <a:pt x="3401" y="830"/>
                </a:moveTo>
                <a:lnTo>
                  <a:pt x="3827" y="830"/>
                </a:lnTo>
                <a:lnTo>
                  <a:pt x="3827" y="1147"/>
                </a:lnTo>
                <a:lnTo>
                  <a:pt x="3401" y="1147"/>
                </a:lnTo>
                <a:lnTo>
                  <a:pt x="3401" y="830"/>
                </a:lnTo>
                <a:close/>
                <a:moveTo>
                  <a:pt x="4252" y="581"/>
                </a:moveTo>
                <a:lnTo>
                  <a:pt x="4677" y="581"/>
                </a:lnTo>
                <a:lnTo>
                  <a:pt x="4677" y="883"/>
                </a:lnTo>
                <a:lnTo>
                  <a:pt x="4252" y="883"/>
                </a:lnTo>
                <a:lnTo>
                  <a:pt x="4252" y="581"/>
                </a:lnTo>
                <a:close/>
              </a:path>
            </a:pathLst>
          </a:custGeom>
          <a:solidFill>
            <a:srgbClr val="B4C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9">
            <a:extLst>
              <a:ext uri="{FF2B5EF4-FFF2-40B4-BE49-F238E27FC236}">
                <a16:creationId xmlns:a16="http://schemas.microsoft.com/office/drawing/2014/main" id="{529A24B3-3F6C-839A-CE72-926E480F6385}"/>
              </a:ext>
            </a:extLst>
          </p:cNvPr>
          <p:cNvSpPr>
            <a:spLocks noEditPoints="1"/>
          </p:cNvSpPr>
          <p:nvPr/>
        </p:nvSpPr>
        <p:spPr bwMode="auto">
          <a:xfrm>
            <a:off x="2544763" y="1486694"/>
            <a:ext cx="7424738" cy="2228850"/>
          </a:xfrm>
          <a:custGeom>
            <a:avLst/>
            <a:gdLst>
              <a:gd name="T0" fmla="*/ 0 w 4677"/>
              <a:gd name="T1" fmla="*/ 747 h 1404"/>
              <a:gd name="T2" fmla="*/ 425 w 4677"/>
              <a:gd name="T3" fmla="*/ 747 h 1404"/>
              <a:gd name="T4" fmla="*/ 425 w 4677"/>
              <a:gd name="T5" fmla="*/ 1012 h 1404"/>
              <a:gd name="T6" fmla="*/ 0 w 4677"/>
              <a:gd name="T7" fmla="*/ 1012 h 1404"/>
              <a:gd name="T8" fmla="*/ 0 w 4677"/>
              <a:gd name="T9" fmla="*/ 747 h 1404"/>
              <a:gd name="T10" fmla="*/ 850 w 4677"/>
              <a:gd name="T11" fmla="*/ 830 h 1404"/>
              <a:gd name="T12" fmla="*/ 1276 w 4677"/>
              <a:gd name="T13" fmla="*/ 830 h 1404"/>
              <a:gd name="T14" fmla="*/ 1276 w 4677"/>
              <a:gd name="T15" fmla="*/ 1185 h 1404"/>
              <a:gd name="T16" fmla="*/ 850 w 4677"/>
              <a:gd name="T17" fmla="*/ 1185 h 1404"/>
              <a:gd name="T18" fmla="*/ 850 w 4677"/>
              <a:gd name="T19" fmla="*/ 830 h 1404"/>
              <a:gd name="T20" fmla="*/ 1701 w 4677"/>
              <a:gd name="T21" fmla="*/ 558 h 1404"/>
              <a:gd name="T22" fmla="*/ 2126 w 4677"/>
              <a:gd name="T23" fmla="*/ 558 h 1404"/>
              <a:gd name="T24" fmla="*/ 2126 w 4677"/>
              <a:gd name="T25" fmla="*/ 966 h 1404"/>
              <a:gd name="T26" fmla="*/ 1701 w 4677"/>
              <a:gd name="T27" fmla="*/ 966 h 1404"/>
              <a:gd name="T28" fmla="*/ 1701 w 4677"/>
              <a:gd name="T29" fmla="*/ 558 h 1404"/>
              <a:gd name="T30" fmla="*/ 2551 w 4677"/>
              <a:gd name="T31" fmla="*/ 0 h 1404"/>
              <a:gd name="T32" fmla="*/ 2976 w 4677"/>
              <a:gd name="T33" fmla="*/ 0 h 1404"/>
              <a:gd name="T34" fmla="*/ 2976 w 4677"/>
              <a:gd name="T35" fmla="*/ 574 h 1404"/>
              <a:gd name="T36" fmla="*/ 2551 w 4677"/>
              <a:gd name="T37" fmla="*/ 574 h 1404"/>
              <a:gd name="T38" fmla="*/ 2551 w 4677"/>
              <a:gd name="T39" fmla="*/ 0 h 1404"/>
              <a:gd name="T40" fmla="*/ 3401 w 4677"/>
              <a:gd name="T41" fmla="*/ 1208 h 1404"/>
              <a:gd name="T42" fmla="*/ 3827 w 4677"/>
              <a:gd name="T43" fmla="*/ 1208 h 1404"/>
              <a:gd name="T44" fmla="*/ 3827 w 4677"/>
              <a:gd name="T45" fmla="*/ 1404 h 1404"/>
              <a:gd name="T46" fmla="*/ 3401 w 4677"/>
              <a:gd name="T47" fmla="*/ 1404 h 1404"/>
              <a:gd name="T48" fmla="*/ 3401 w 4677"/>
              <a:gd name="T49" fmla="*/ 1208 h 1404"/>
              <a:gd name="T50" fmla="*/ 4252 w 4677"/>
              <a:gd name="T51" fmla="*/ 936 h 1404"/>
              <a:gd name="T52" fmla="*/ 4677 w 4677"/>
              <a:gd name="T53" fmla="*/ 936 h 1404"/>
              <a:gd name="T54" fmla="*/ 4677 w 4677"/>
              <a:gd name="T55" fmla="*/ 1155 h 1404"/>
              <a:gd name="T56" fmla="*/ 4252 w 4677"/>
              <a:gd name="T57" fmla="*/ 1155 h 1404"/>
              <a:gd name="T58" fmla="*/ 4252 w 4677"/>
              <a:gd name="T59" fmla="*/ 936 h 1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77" h="1404">
                <a:moveTo>
                  <a:pt x="0" y="747"/>
                </a:moveTo>
                <a:lnTo>
                  <a:pt x="425" y="747"/>
                </a:lnTo>
                <a:lnTo>
                  <a:pt x="425" y="1012"/>
                </a:lnTo>
                <a:lnTo>
                  <a:pt x="0" y="1012"/>
                </a:lnTo>
                <a:lnTo>
                  <a:pt x="0" y="747"/>
                </a:lnTo>
                <a:close/>
                <a:moveTo>
                  <a:pt x="850" y="830"/>
                </a:moveTo>
                <a:lnTo>
                  <a:pt x="1276" y="830"/>
                </a:lnTo>
                <a:lnTo>
                  <a:pt x="1276" y="1185"/>
                </a:lnTo>
                <a:lnTo>
                  <a:pt x="850" y="1185"/>
                </a:lnTo>
                <a:lnTo>
                  <a:pt x="850" y="830"/>
                </a:lnTo>
                <a:close/>
                <a:moveTo>
                  <a:pt x="1701" y="558"/>
                </a:moveTo>
                <a:lnTo>
                  <a:pt x="2126" y="558"/>
                </a:lnTo>
                <a:lnTo>
                  <a:pt x="2126" y="966"/>
                </a:lnTo>
                <a:lnTo>
                  <a:pt x="1701" y="966"/>
                </a:lnTo>
                <a:lnTo>
                  <a:pt x="1701" y="558"/>
                </a:lnTo>
                <a:close/>
                <a:moveTo>
                  <a:pt x="2551" y="0"/>
                </a:moveTo>
                <a:lnTo>
                  <a:pt x="2976" y="0"/>
                </a:lnTo>
                <a:lnTo>
                  <a:pt x="2976" y="574"/>
                </a:lnTo>
                <a:lnTo>
                  <a:pt x="2551" y="574"/>
                </a:lnTo>
                <a:lnTo>
                  <a:pt x="2551" y="0"/>
                </a:lnTo>
                <a:close/>
                <a:moveTo>
                  <a:pt x="3401" y="1208"/>
                </a:moveTo>
                <a:lnTo>
                  <a:pt x="3827" y="1208"/>
                </a:lnTo>
                <a:lnTo>
                  <a:pt x="3827" y="1404"/>
                </a:lnTo>
                <a:lnTo>
                  <a:pt x="3401" y="1404"/>
                </a:lnTo>
                <a:lnTo>
                  <a:pt x="3401" y="1208"/>
                </a:lnTo>
                <a:close/>
                <a:moveTo>
                  <a:pt x="4252" y="936"/>
                </a:moveTo>
                <a:lnTo>
                  <a:pt x="4677" y="936"/>
                </a:lnTo>
                <a:lnTo>
                  <a:pt x="4677" y="1155"/>
                </a:lnTo>
                <a:lnTo>
                  <a:pt x="4252" y="1155"/>
                </a:lnTo>
                <a:lnTo>
                  <a:pt x="4252" y="936"/>
                </a:lnTo>
                <a:close/>
              </a:path>
            </a:pathLst>
          </a:custGeom>
          <a:solidFill>
            <a:srgbClr val="8FAA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10">
            <a:extLst>
              <a:ext uri="{FF2B5EF4-FFF2-40B4-BE49-F238E27FC236}">
                <a16:creationId xmlns:a16="http://schemas.microsoft.com/office/drawing/2014/main" id="{D92BB0AA-2B26-2B9E-38DC-663D7E341B53}"/>
              </a:ext>
            </a:extLst>
          </p:cNvPr>
          <p:cNvSpPr>
            <a:spLocks noEditPoints="1"/>
          </p:cNvSpPr>
          <p:nvPr/>
        </p:nvSpPr>
        <p:spPr bwMode="auto">
          <a:xfrm>
            <a:off x="2544763" y="1126331"/>
            <a:ext cx="7424738" cy="2278063"/>
          </a:xfrm>
          <a:custGeom>
            <a:avLst/>
            <a:gdLst>
              <a:gd name="T0" fmla="*/ 0 w 4677"/>
              <a:gd name="T1" fmla="*/ 967 h 1435"/>
              <a:gd name="T2" fmla="*/ 425 w 4677"/>
              <a:gd name="T3" fmla="*/ 967 h 1435"/>
              <a:gd name="T4" fmla="*/ 425 w 4677"/>
              <a:gd name="T5" fmla="*/ 974 h 1435"/>
              <a:gd name="T6" fmla="*/ 0 w 4677"/>
              <a:gd name="T7" fmla="*/ 974 h 1435"/>
              <a:gd name="T8" fmla="*/ 0 w 4677"/>
              <a:gd name="T9" fmla="*/ 967 h 1435"/>
              <a:gd name="T10" fmla="*/ 850 w 4677"/>
              <a:gd name="T11" fmla="*/ 967 h 1435"/>
              <a:gd name="T12" fmla="*/ 1276 w 4677"/>
              <a:gd name="T13" fmla="*/ 967 h 1435"/>
              <a:gd name="T14" fmla="*/ 1276 w 4677"/>
              <a:gd name="T15" fmla="*/ 1057 h 1435"/>
              <a:gd name="T16" fmla="*/ 850 w 4677"/>
              <a:gd name="T17" fmla="*/ 1057 h 1435"/>
              <a:gd name="T18" fmla="*/ 850 w 4677"/>
              <a:gd name="T19" fmla="*/ 967 h 1435"/>
              <a:gd name="T20" fmla="*/ 1701 w 4677"/>
              <a:gd name="T21" fmla="*/ 544 h 1435"/>
              <a:gd name="T22" fmla="*/ 2126 w 4677"/>
              <a:gd name="T23" fmla="*/ 544 h 1435"/>
              <a:gd name="T24" fmla="*/ 2126 w 4677"/>
              <a:gd name="T25" fmla="*/ 785 h 1435"/>
              <a:gd name="T26" fmla="*/ 1701 w 4677"/>
              <a:gd name="T27" fmla="*/ 785 h 1435"/>
              <a:gd name="T28" fmla="*/ 1701 w 4677"/>
              <a:gd name="T29" fmla="*/ 544 h 1435"/>
              <a:gd name="T30" fmla="*/ 2551 w 4677"/>
              <a:gd name="T31" fmla="*/ 0 h 1435"/>
              <a:gd name="T32" fmla="*/ 2976 w 4677"/>
              <a:gd name="T33" fmla="*/ 0 h 1435"/>
              <a:gd name="T34" fmla="*/ 2976 w 4677"/>
              <a:gd name="T35" fmla="*/ 227 h 1435"/>
              <a:gd name="T36" fmla="*/ 2551 w 4677"/>
              <a:gd name="T37" fmla="*/ 227 h 1435"/>
              <a:gd name="T38" fmla="*/ 2551 w 4677"/>
              <a:gd name="T39" fmla="*/ 0 h 1435"/>
              <a:gd name="T40" fmla="*/ 3401 w 4677"/>
              <a:gd name="T41" fmla="*/ 1329 h 1435"/>
              <a:gd name="T42" fmla="*/ 3827 w 4677"/>
              <a:gd name="T43" fmla="*/ 1329 h 1435"/>
              <a:gd name="T44" fmla="*/ 3827 w 4677"/>
              <a:gd name="T45" fmla="*/ 1435 h 1435"/>
              <a:gd name="T46" fmla="*/ 3401 w 4677"/>
              <a:gd name="T47" fmla="*/ 1435 h 1435"/>
              <a:gd name="T48" fmla="*/ 3401 w 4677"/>
              <a:gd name="T49" fmla="*/ 1329 h 1435"/>
              <a:gd name="T50" fmla="*/ 4252 w 4677"/>
              <a:gd name="T51" fmla="*/ 1095 h 1435"/>
              <a:gd name="T52" fmla="*/ 4677 w 4677"/>
              <a:gd name="T53" fmla="*/ 1095 h 1435"/>
              <a:gd name="T54" fmla="*/ 4677 w 4677"/>
              <a:gd name="T55" fmla="*/ 1163 h 1435"/>
              <a:gd name="T56" fmla="*/ 4252 w 4677"/>
              <a:gd name="T57" fmla="*/ 1163 h 1435"/>
              <a:gd name="T58" fmla="*/ 4252 w 4677"/>
              <a:gd name="T59" fmla="*/ 1095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77" h="1435">
                <a:moveTo>
                  <a:pt x="0" y="967"/>
                </a:moveTo>
                <a:lnTo>
                  <a:pt x="425" y="967"/>
                </a:lnTo>
                <a:lnTo>
                  <a:pt x="425" y="974"/>
                </a:lnTo>
                <a:lnTo>
                  <a:pt x="0" y="974"/>
                </a:lnTo>
                <a:lnTo>
                  <a:pt x="0" y="967"/>
                </a:lnTo>
                <a:close/>
                <a:moveTo>
                  <a:pt x="850" y="967"/>
                </a:moveTo>
                <a:lnTo>
                  <a:pt x="1276" y="967"/>
                </a:lnTo>
                <a:lnTo>
                  <a:pt x="1276" y="1057"/>
                </a:lnTo>
                <a:lnTo>
                  <a:pt x="850" y="1057"/>
                </a:lnTo>
                <a:lnTo>
                  <a:pt x="850" y="967"/>
                </a:lnTo>
                <a:close/>
                <a:moveTo>
                  <a:pt x="1701" y="544"/>
                </a:moveTo>
                <a:lnTo>
                  <a:pt x="2126" y="544"/>
                </a:lnTo>
                <a:lnTo>
                  <a:pt x="2126" y="785"/>
                </a:lnTo>
                <a:lnTo>
                  <a:pt x="1701" y="785"/>
                </a:lnTo>
                <a:lnTo>
                  <a:pt x="1701" y="544"/>
                </a:lnTo>
                <a:close/>
                <a:moveTo>
                  <a:pt x="2551" y="0"/>
                </a:moveTo>
                <a:lnTo>
                  <a:pt x="2976" y="0"/>
                </a:lnTo>
                <a:lnTo>
                  <a:pt x="2976" y="227"/>
                </a:lnTo>
                <a:lnTo>
                  <a:pt x="2551" y="227"/>
                </a:lnTo>
                <a:lnTo>
                  <a:pt x="2551" y="0"/>
                </a:lnTo>
                <a:close/>
                <a:moveTo>
                  <a:pt x="3401" y="1329"/>
                </a:moveTo>
                <a:lnTo>
                  <a:pt x="3827" y="1329"/>
                </a:lnTo>
                <a:lnTo>
                  <a:pt x="3827" y="1435"/>
                </a:lnTo>
                <a:lnTo>
                  <a:pt x="3401" y="1435"/>
                </a:lnTo>
                <a:lnTo>
                  <a:pt x="3401" y="1329"/>
                </a:lnTo>
                <a:close/>
                <a:moveTo>
                  <a:pt x="4252" y="1095"/>
                </a:moveTo>
                <a:lnTo>
                  <a:pt x="4677" y="1095"/>
                </a:lnTo>
                <a:lnTo>
                  <a:pt x="4677" y="1163"/>
                </a:lnTo>
                <a:lnTo>
                  <a:pt x="4252" y="1163"/>
                </a:lnTo>
                <a:lnTo>
                  <a:pt x="4252" y="1095"/>
                </a:lnTo>
                <a:close/>
              </a:path>
            </a:pathLst>
          </a:custGeom>
          <a:solidFill>
            <a:srgbClr val="2F5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11">
            <a:extLst>
              <a:ext uri="{FF2B5EF4-FFF2-40B4-BE49-F238E27FC236}">
                <a16:creationId xmlns:a16="http://schemas.microsoft.com/office/drawing/2014/main" id="{1A8AD70F-125F-5038-8271-BEAC3D2D5ADC}"/>
              </a:ext>
            </a:extLst>
          </p:cNvPr>
          <p:cNvSpPr>
            <a:spLocks noEditPoints="1"/>
          </p:cNvSpPr>
          <p:nvPr/>
        </p:nvSpPr>
        <p:spPr bwMode="auto">
          <a:xfrm>
            <a:off x="2544763" y="994569"/>
            <a:ext cx="7424738" cy="2241550"/>
          </a:xfrm>
          <a:custGeom>
            <a:avLst/>
            <a:gdLst>
              <a:gd name="T0" fmla="*/ 0 w 4677"/>
              <a:gd name="T1" fmla="*/ 785 h 1412"/>
              <a:gd name="T2" fmla="*/ 425 w 4677"/>
              <a:gd name="T3" fmla="*/ 785 h 1412"/>
              <a:gd name="T4" fmla="*/ 425 w 4677"/>
              <a:gd name="T5" fmla="*/ 1050 h 1412"/>
              <a:gd name="T6" fmla="*/ 0 w 4677"/>
              <a:gd name="T7" fmla="*/ 1050 h 1412"/>
              <a:gd name="T8" fmla="*/ 0 w 4677"/>
              <a:gd name="T9" fmla="*/ 785 h 1412"/>
              <a:gd name="T10" fmla="*/ 850 w 4677"/>
              <a:gd name="T11" fmla="*/ 846 h 1412"/>
              <a:gd name="T12" fmla="*/ 1276 w 4677"/>
              <a:gd name="T13" fmla="*/ 846 h 1412"/>
              <a:gd name="T14" fmla="*/ 1276 w 4677"/>
              <a:gd name="T15" fmla="*/ 1050 h 1412"/>
              <a:gd name="T16" fmla="*/ 850 w 4677"/>
              <a:gd name="T17" fmla="*/ 1050 h 1412"/>
              <a:gd name="T18" fmla="*/ 850 w 4677"/>
              <a:gd name="T19" fmla="*/ 846 h 1412"/>
              <a:gd name="T20" fmla="*/ 1701 w 4677"/>
              <a:gd name="T21" fmla="*/ 347 h 1412"/>
              <a:gd name="T22" fmla="*/ 2126 w 4677"/>
              <a:gd name="T23" fmla="*/ 347 h 1412"/>
              <a:gd name="T24" fmla="*/ 2126 w 4677"/>
              <a:gd name="T25" fmla="*/ 627 h 1412"/>
              <a:gd name="T26" fmla="*/ 1701 w 4677"/>
              <a:gd name="T27" fmla="*/ 627 h 1412"/>
              <a:gd name="T28" fmla="*/ 1701 w 4677"/>
              <a:gd name="T29" fmla="*/ 347 h 1412"/>
              <a:gd name="T30" fmla="*/ 2551 w 4677"/>
              <a:gd name="T31" fmla="*/ 0 h 1412"/>
              <a:gd name="T32" fmla="*/ 2976 w 4677"/>
              <a:gd name="T33" fmla="*/ 0 h 1412"/>
              <a:gd name="T34" fmla="*/ 2976 w 4677"/>
              <a:gd name="T35" fmla="*/ 83 h 1412"/>
              <a:gd name="T36" fmla="*/ 2551 w 4677"/>
              <a:gd name="T37" fmla="*/ 83 h 1412"/>
              <a:gd name="T38" fmla="*/ 2551 w 4677"/>
              <a:gd name="T39" fmla="*/ 0 h 1412"/>
              <a:gd name="T40" fmla="*/ 3401 w 4677"/>
              <a:gd name="T41" fmla="*/ 1314 h 1412"/>
              <a:gd name="T42" fmla="*/ 3827 w 4677"/>
              <a:gd name="T43" fmla="*/ 1314 h 1412"/>
              <a:gd name="T44" fmla="*/ 3827 w 4677"/>
              <a:gd name="T45" fmla="*/ 1412 h 1412"/>
              <a:gd name="T46" fmla="*/ 3401 w 4677"/>
              <a:gd name="T47" fmla="*/ 1412 h 1412"/>
              <a:gd name="T48" fmla="*/ 3401 w 4677"/>
              <a:gd name="T49" fmla="*/ 1314 h 1412"/>
              <a:gd name="T50" fmla="*/ 4252 w 4677"/>
              <a:gd name="T51" fmla="*/ 1050 h 1412"/>
              <a:gd name="T52" fmla="*/ 4677 w 4677"/>
              <a:gd name="T53" fmla="*/ 1050 h 1412"/>
              <a:gd name="T54" fmla="*/ 4677 w 4677"/>
              <a:gd name="T55" fmla="*/ 1178 h 1412"/>
              <a:gd name="T56" fmla="*/ 4252 w 4677"/>
              <a:gd name="T57" fmla="*/ 1178 h 1412"/>
              <a:gd name="T58" fmla="*/ 4252 w 4677"/>
              <a:gd name="T59" fmla="*/ 1050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77" h="1412">
                <a:moveTo>
                  <a:pt x="0" y="785"/>
                </a:moveTo>
                <a:lnTo>
                  <a:pt x="425" y="785"/>
                </a:lnTo>
                <a:lnTo>
                  <a:pt x="425" y="1050"/>
                </a:lnTo>
                <a:lnTo>
                  <a:pt x="0" y="1050"/>
                </a:lnTo>
                <a:lnTo>
                  <a:pt x="0" y="785"/>
                </a:lnTo>
                <a:close/>
                <a:moveTo>
                  <a:pt x="850" y="846"/>
                </a:moveTo>
                <a:lnTo>
                  <a:pt x="1276" y="846"/>
                </a:lnTo>
                <a:lnTo>
                  <a:pt x="1276" y="1050"/>
                </a:lnTo>
                <a:lnTo>
                  <a:pt x="850" y="1050"/>
                </a:lnTo>
                <a:lnTo>
                  <a:pt x="850" y="846"/>
                </a:lnTo>
                <a:close/>
                <a:moveTo>
                  <a:pt x="1701" y="347"/>
                </a:moveTo>
                <a:lnTo>
                  <a:pt x="2126" y="347"/>
                </a:lnTo>
                <a:lnTo>
                  <a:pt x="2126" y="627"/>
                </a:lnTo>
                <a:lnTo>
                  <a:pt x="1701" y="627"/>
                </a:lnTo>
                <a:lnTo>
                  <a:pt x="1701" y="347"/>
                </a:lnTo>
                <a:close/>
                <a:moveTo>
                  <a:pt x="2551" y="0"/>
                </a:moveTo>
                <a:lnTo>
                  <a:pt x="2976" y="0"/>
                </a:lnTo>
                <a:lnTo>
                  <a:pt x="2976" y="83"/>
                </a:lnTo>
                <a:lnTo>
                  <a:pt x="2551" y="83"/>
                </a:lnTo>
                <a:lnTo>
                  <a:pt x="2551" y="0"/>
                </a:lnTo>
                <a:close/>
                <a:moveTo>
                  <a:pt x="3401" y="1314"/>
                </a:moveTo>
                <a:lnTo>
                  <a:pt x="3827" y="1314"/>
                </a:lnTo>
                <a:lnTo>
                  <a:pt x="3827" y="1412"/>
                </a:lnTo>
                <a:lnTo>
                  <a:pt x="3401" y="1412"/>
                </a:lnTo>
                <a:lnTo>
                  <a:pt x="3401" y="1314"/>
                </a:lnTo>
                <a:close/>
                <a:moveTo>
                  <a:pt x="4252" y="1050"/>
                </a:moveTo>
                <a:lnTo>
                  <a:pt x="4677" y="1050"/>
                </a:lnTo>
                <a:lnTo>
                  <a:pt x="4677" y="1178"/>
                </a:lnTo>
                <a:lnTo>
                  <a:pt x="4252" y="1178"/>
                </a:lnTo>
                <a:lnTo>
                  <a:pt x="4252" y="1050"/>
                </a:lnTo>
                <a:close/>
              </a:path>
            </a:pathLst>
          </a:custGeom>
          <a:solidFill>
            <a:srgbClr val="2038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Rectangle 13">
            <a:extLst>
              <a:ext uri="{FF2B5EF4-FFF2-40B4-BE49-F238E27FC236}">
                <a16:creationId xmlns:a16="http://schemas.microsoft.com/office/drawing/2014/main" id="{3B727982-C25E-C5CC-A9FA-288B19E38173}"/>
              </a:ext>
            </a:extLst>
          </p:cNvPr>
          <p:cNvSpPr>
            <a:spLocks noChangeArrowheads="1"/>
          </p:cNvSpPr>
          <p:nvPr/>
        </p:nvSpPr>
        <p:spPr bwMode="auto">
          <a:xfrm>
            <a:off x="2774951" y="3606006"/>
            <a:ext cx="2762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164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14">
            <a:extLst>
              <a:ext uri="{FF2B5EF4-FFF2-40B4-BE49-F238E27FC236}">
                <a16:creationId xmlns:a16="http://schemas.microsoft.com/office/drawing/2014/main" id="{D9949E87-CFD7-9A29-D5D9-F359F83E9A4D}"/>
              </a:ext>
            </a:extLst>
          </p:cNvPr>
          <p:cNvSpPr>
            <a:spLocks noChangeArrowheads="1"/>
          </p:cNvSpPr>
          <p:nvPr/>
        </p:nvSpPr>
        <p:spPr bwMode="auto">
          <a:xfrm>
            <a:off x="4124326" y="3737769"/>
            <a:ext cx="27781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153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15">
            <a:extLst>
              <a:ext uri="{FF2B5EF4-FFF2-40B4-BE49-F238E27FC236}">
                <a16:creationId xmlns:a16="http://schemas.microsoft.com/office/drawing/2014/main" id="{53C1FC1E-9530-A5FB-CA98-0ED1125915F7}"/>
              </a:ext>
            </a:extLst>
          </p:cNvPr>
          <p:cNvSpPr>
            <a:spLocks noChangeArrowheads="1"/>
          </p:cNvSpPr>
          <p:nvPr/>
        </p:nvSpPr>
        <p:spPr bwMode="auto">
          <a:xfrm>
            <a:off x="5475288" y="3788569"/>
            <a:ext cx="2762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149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Rectangle 16">
            <a:extLst>
              <a:ext uri="{FF2B5EF4-FFF2-40B4-BE49-F238E27FC236}">
                <a16:creationId xmlns:a16="http://schemas.microsoft.com/office/drawing/2014/main" id="{E8DF290B-C319-FEAC-6F43-5FA48E9B974B}"/>
              </a:ext>
            </a:extLst>
          </p:cNvPr>
          <p:cNvSpPr>
            <a:spLocks noChangeArrowheads="1"/>
          </p:cNvSpPr>
          <p:nvPr/>
        </p:nvSpPr>
        <p:spPr bwMode="auto">
          <a:xfrm>
            <a:off x="6824663" y="3309144"/>
            <a:ext cx="2762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189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Rectangle 17">
            <a:extLst>
              <a:ext uri="{FF2B5EF4-FFF2-40B4-BE49-F238E27FC236}">
                <a16:creationId xmlns:a16="http://schemas.microsoft.com/office/drawing/2014/main" id="{9B40DE7C-B68E-ACCA-4BF8-3508922F7926}"/>
              </a:ext>
            </a:extLst>
          </p:cNvPr>
          <p:cNvSpPr>
            <a:spLocks noChangeArrowheads="1"/>
          </p:cNvSpPr>
          <p:nvPr/>
        </p:nvSpPr>
        <p:spPr bwMode="auto">
          <a:xfrm>
            <a:off x="8174038" y="4255294"/>
            <a:ext cx="277813"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110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Rectangle 18">
            <a:extLst>
              <a:ext uri="{FF2B5EF4-FFF2-40B4-BE49-F238E27FC236}">
                <a16:creationId xmlns:a16="http://schemas.microsoft.com/office/drawing/2014/main" id="{48E273C7-10A4-6CBF-EB06-B30BBC6DCB4B}"/>
              </a:ext>
            </a:extLst>
          </p:cNvPr>
          <p:cNvSpPr>
            <a:spLocks noChangeArrowheads="1"/>
          </p:cNvSpPr>
          <p:nvPr/>
        </p:nvSpPr>
        <p:spPr bwMode="auto">
          <a:xfrm>
            <a:off x="9525001" y="3836194"/>
            <a:ext cx="2762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145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Rectangle 19">
            <a:extLst>
              <a:ext uri="{FF2B5EF4-FFF2-40B4-BE49-F238E27FC236}">
                <a16:creationId xmlns:a16="http://schemas.microsoft.com/office/drawing/2014/main" id="{8C9FBD7D-E24C-DF73-291B-7DB7371AA60A}"/>
              </a:ext>
            </a:extLst>
          </p:cNvPr>
          <p:cNvSpPr>
            <a:spLocks noChangeArrowheads="1"/>
          </p:cNvSpPr>
          <p:nvPr/>
        </p:nvSpPr>
        <p:spPr bwMode="auto">
          <a:xfrm>
            <a:off x="2811463" y="3126581"/>
            <a:ext cx="2032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Rectangle 20">
            <a:extLst>
              <a:ext uri="{FF2B5EF4-FFF2-40B4-BE49-F238E27FC236}">
                <a16:creationId xmlns:a16="http://schemas.microsoft.com/office/drawing/2014/main" id="{4F3D6620-1A1B-B4EF-E08A-847FDB992FC3}"/>
              </a:ext>
            </a:extLst>
          </p:cNvPr>
          <p:cNvSpPr>
            <a:spLocks noChangeArrowheads="1"/>
          </p:cNvSpPr>
          <p:nvPr/>
        </p:nvSpPr>
        <p:spPr bwMode="auto">
          <a:xfrm>
            <a:off x="4160838" y="3404394"/>
            <a:ext cx="2032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28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Rectangle 21">
            <a:extLst>
              <a:ext uri="{FF2B5EF4-FFF2-40B4-BE49-F238E27FC236}">
                <a16:creationId xmlns:a16="http://schemas.microsoft.com/office/drawing/2014/main" id="{C8EB3B6F-C7C3-3B9F-F956-B820ED9A1232}"/>
              </a:ext>
            </a:extLst>
          </p:cNvPr>
          <p:cNvSpPr>
            <a:spLocks noChangeArrowheads="1"/>
          </p:cNvSpPr>
          <p:nvPr/>
        </p:nvSpPr>
        <p:spPr bwMode="auto">
          <a:xfrm>
            <a:off x="5510213" y="3056731"/>
            <a:ext cx="204788"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Rectangle 22">
            <a:extLst>
              <a:ext uri="{FF2B5EF4-FFF2-40B4-BE49-F238E27FC236}">
                <a16:creationId xmlns:a16="http://schemas.microsoft.com/office/drawing/2014/main" id="{7DC79425-20C9-7836-66D0-1CC941E8F3DA}"/>
              </a:ext>
            </a:extLst>
          </p:cNvPr>
          <p:cNvSpPr>
            <a:spLocks noChangeArrowheads="1"/>
          </p:cNvSpPr>
          <p:nvPr/>
        </p:nvSpPr>
        <p:spPr bwMode="auto">
          <a:xfrm>
            <a:off x="6861176" y="2431256"/>
            <a:ext cx="2032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73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Rectangle 23">
            <a:extLst>
              <a:ext uri="{FF2B5EF4-FFF2-40B4-BE49-F238E27FC236}">
                <a16:creationId xmlns:a16="http://schemas.microsoft.com/office/drawing/2014/main" id="{672E7EC0-47F3-5F2E-AAFB-9B4C2E4BE60C}"/>
              </a:ext>
            </a:extLst>
          </p:cNvPr>
          <p:cNvSpPr>
            <a:spLocks noChangeArrowheads="1"/>
          </p:cNvSpPr>
          <p:nvPr/>
        </p:nvSpPr>
        <p:spPr bwMode="auto">
          <a:xfrm>
            <a:off x="8210551" y="3752056"/>
            <a:ext cx="2032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42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Rectangle 24">
            <a:extLst>
              <a:ext uri="{FF2B5EF4-FFF2-40B4-BE49-F238E27FC236}">
                <a16:creationId xmlns:a16="http://schemas.microsoft.com/office/drawing/2014/main" id="{273271DA-7859-9FC0-07A9-624CBAE27084}"/>
              </a:ext>
            </a:extLst>
          </p:cNvPr>
          <p:cNvSpPr>
            <a:spLocks noChangeArrowheads="1"/>
          </p:cNvSpPr>
          <p:nvPr/>
        </p:nvSpPr>
        <p:spPr bwMode="auto">
          <a:xfrm>
            <a:off x="9559926" y="3356769"/>
            <a:ext cx="204788"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Rectangle 25">
            <a:extLst>
              <a:ext uri="{FF2B5EF4-FFF2-40B4-BE49-F238E27FC236}">
                <a16:creationId xmlns:a16="http://schemas.microsoft.com/office/drawing/2014/main" id="{FB2DC4BF-903E-D96C-FB95-526EFD97E416}"/>
              </a:ext>
            </a:extLst>
          </p:cNvPr>
          <p:cNvSpPr>
            <a:spLocks noChangeArrowheads="1"/>
          </p:cNvSpPr>
          <p:nvPr/>
        </p:nvSpPr>
        <p:spPr bwMode="auto">
          <a:xfrm>
            <a:off x="2811463" y="2709069"/>
            <a:ext cx="2032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35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26">
            <a:extLst>
              <a:ext uri="{FF2B5EF4-FFF2-40B4-BE49-F238E27FC236}">
                <a16:creationId xmlns:a16="http://schemas.microsoft.com/office/drawing/2014/main" id="{2A4D0215-044B-7942-8F32-5C314BC364BE}"/>
              </a:ext>
            </a:extLst>
          </p:cNvPr>
          <p:cNvSpPr>
            <a:spLocks noChangeArrowheads="1"/>
          </p:cNvSpPr>
          <p:nvPr/>
        </p:nvSpPr>
        <p:spPr bwMode="auto">
          <a:xfrm>
            <a:off x="4160838" y="2840831"/>
            <a:ext cx="2032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47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Rectangle 27">
            <a:extLst>
              <a:ext uri="{FF2B5EF4-FFF2-40B4-BE49-F238E27FC236}">
                <a16:creationId xmlns:a16="http://schemas.microsoft.com/office/drawing/2014/main" id="{B927FDA7-281E-92C7-479A-F59F35E708F1}"/>
              </a:ext>
            </a:extLst>
          </p:cNvPr>
          <p:cNvSpPr>
            <a:spLocks noChangeArrowheads="1"/>
          </p:cNvSpPr>
          <p:nvPr/>
        </p:nvSpPr>
        <p:spPr bwMode="auto">
          <a:xfrm>
            <a:off x="5510213" y="2407444"/>
            <a:ext cx="20478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54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Rectangle 28">
            <a:extLst>
              <a:ext uri="{FF2B5EF4-FFF2-40B4-BE49-F238E27FC236}">
                <a16:creationId xmlns:a16="http://schemas.microsoft.com/office/drawing/2014/main" id="{5808460C-4E16-25AC-AE91-3AAD6CAE5012}"/>
              </a:ext>
            </a:extLst>
          </p:cNvPr>
          <p:cNvSpPr>
            <a:spLocks noChangeArrowheads="1"/>
          </p:cNvSpPr>
          <p:nvPr/>
        </p:nvSpPr>
        <p:spPr bwMode="auto">
          <a:xfrm>
            <a:off x="6861176" y="1523206"/>
            <a:ext cx="2032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76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Rectangle 29">
            <a:extLst>
              <a:ext uri="{FF2B5EF4-FFF2-40B4-BE49-F238E27FC236}">
                <a16:creationId xmlns:a16="http://schemas.microsoft.com/office/drawing/2014/main" id="{0DE7995C-8298-E6A0-7E15-1ADBCE74EDF2}"/>
              </a:ext>
            </a:extLst>
          </p:cNvPr>
          <p:cNvSpPr>
            <a:spLocks noChangeArrowheads="1"/>
          </p:cNvSpPr>
          <p:nvPr/>
        </p:nvSpPr>
        <p:spPr bwMode="auto">
          <a:xfrm>
            <a:off x="8210551" y="3440906"/>
            <a:ext cx="2032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Rectangle 30">
            <a:extLst>
              <a:ext uri="{FF2B5EF4-FFF2-40B4-BE49-F238E27FC236}">
                <a16:creationId xmlns:a16="http://schemas.microsoft.com/office/drawing/2014/main" id="{A7B9908D-8403-865E-D695-418561AD2A99}"/>
              </a:ext>
            </a:extLst>
          </p:cNvPr>
          <p:cNvSpPr>
            <a:spLocks noChangeArrowheads="1"/>
          </p:cNvSpPr>
          <p:nvPr/>
        </p:nvSpPr>
        <p:spPr bwMode="auto">
          <a:xfrm>
            <a:off x="9559926" y="3009106"/>
            <a:ext cx="204788"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Rectangle 31">
            <a:extLst>
              <a:ext uri="{FF2B5EF4-FFF2-40B4-BE49-F238E27FC236}">
                <a16:creationId xmlns:a16="http://schemas.microsoft.com/office/drawing/2014/main" id="{6D974B37-6D0A-CE88-5F5B-A030C6538F58}"/>
              </a:ext>
            </a:extLst>
          </p:cNvPr>
          <p:cNvSpPr>
            <a:spLocks noChangeArrowheads="1"/>
          </p:cNvSpPr>
          <p:nvPr/>
        </p:nvSpPr>
        <p:spPr bwMode="auto">
          <a:xfrm>
            <a:off x="2846388" y="2697956"/>
            <a:ext cx="131763"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32">
            <a:extLst>
              <a:ext uri="{FF2B5EF4-FFF2-40B4-BE49-F238E27FC236}">
                <a16:creationId xmlns:a16="http://schemas.microsoft.com/office/drawing/2014/main" id="{B5979F1F-C841-2AB7-36CF-3F4338B9512E}"/>
              </a:ext>
            </a:extLst>
          </p:cNvPr>
          <p:cNvSpPr>
            <a:spLocks noChangeArrowheads="1"/>
          </p:cNvSpPr>
          <p:nvPr/>
        </p:nvSpPr>
        <p:spPr bwMode="auto">
          <a:xfrm>
            <a:off x="4160838" y="2697956"/>
            <a:ext cx="2032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Rectangle 33">
            <a:extLst>
              <a:ext uri="{FF2B5EF4-FFF2-40B4-BE49-F238E27FC236}">
                <a16:creationId xmlns:a16="http://schemas.microsoft.com/office/drawing/2014/main" id="{27FE2D16-3710-A013-FC37-825F33254EA7}"/>
              </a:ext>
            </a:extLst>
          </p:cNvPr>
          <p:cNvSpPr>
            <a:spLocks noChangeArrowheads="1"/>
          </p:cNvSpPr>
          <p:nvPr/>
        </p:nvSpPr>
        <p:spPr bwMode="auto">
          <a:xfrm>
            <a:off x="5510213" y="2026444"/>
            <a:ext cx="204788"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32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Rectangle 34">
            <a:extLst>
              <a:ext uri="{FF2B5EF4-FFF2-40B4-BE49-F238E27FC236}">
                <a16:creationId xmlns:a16="http://schemas.microsoft.com/office/drawing/2014/main" id="{AA9166ED-3592-1A39-F2F0-3DC07825AAED}"/>
              </a:ext>
            </a:extLst>
          </p:cNvPr>
          <p:cNvSpPr>
            <a:spLocks noChangeArrowheads="1"/>
          </p:cNvSpPr>
          <p:nvPr/>
        </p:nvSpPr>
        <p:spPr bwMode="auto">
          <a:xfrm>
            <a:off x="6861176" y="1162844"/>
            <a:ext cx="2032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35">
            <a:extLst>
              <a:ext uri="{FF2B5EF4-FFF2-40B4-BE49-F238E27FC236}">
                <a16:creationId xmlns:a16="http://schemas.microsoft.com/office/drawing/2014/main" id="{AEEB099E-F4B0-A0F7-44DD-BE9B62083797}"/>
              </a:ext>
            </a:extLst>
          </p:cNvPr>
          <p:cNvSpPr>
            <a:spLocks noChangeArrowheads="1"/>
          </p:cNvSpPr>
          <p:nvPr/>
        </p:nvSpPr>
        <p:spPr bwMode="auto">
          <a:xfrm>
            <a:off x="8210551" y="3272631"/>
            <a:ext cx="2032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Rectangle 36">
            <a:extLst>
              <a:ext uri="{FF2B5EF4-FFF2-40B4-BE49-F238E27FC236}">
                <a16:creationId xmlns:a16="http://schemas.microsoft.com/office/drawing/2014/main" id="{9B5B9BEB-D839-3672-2F5B-1E8FC5F925CE}"/>
              </a:ext>
            </a:extLst>
          </p:cNvPr>
          <p:cNvSpPr>
            <a:spLocks noChangeArrowheads="1"/>
          </p:cNvSpPr>
          <p:nvPr/>
        </p:nvSpPr>
        <p:spPr bwMode="auto">
          <a:xfrm>
            <a:off x="9596438" y="2901156"/>
            <a:ext cx="131763"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Rectangle 37">
            <a:extLst>
              <a:ext uri="{FF2B5EF4-FFF2-40B4-BE49-F238E27FC236}">
                <a16:creationId xmlns:a16="http://schemas.microsoft.com/office/drawing/2014/main" id="{87081AB9-C877-BAFD-30F4-964326FA10C1}"/>
              </a:ext>
            </a:extLst>
          </p:cNvPr>
          <p:cNvSpPr>
            <a:spLocks noChangeArrowheads="1"/>
          </p:cNvSpPr>
          <p:nvPr/>
        </p:nvSpPr>
        <p:spPr bwMode="auto">
          <a:xfrm>
            <a:off x="2811463" y="2275681"/>
            <a:ext cx="2032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35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Rectangle 38">
            <a:extLst>
              <a:ext uri="{FF2B5EF4-FFF2-40B4-BE49-F238E27FC236}">
                <a16:creationId xmlns:a16="http://schemas.microsoft.com/office/drawing/2014/main" id="{0A4383BC-D8E9-3EA9-F429-6B7085CD32C3}"/>
              </a:ext>
            </a:extLst>
          </p:cNvPr>
          <p:cNvSpPr>
            <a:spLocks noChangeArrowheads="1"/>
          </p:cNvSpPr>
          <p:nvPr/>
        </p:nvSpPr>
        <p:spPr bwMode="auto">
          <a:xfrm>
            <a:off x="4160838" y="2374106"/>
            <a:ext cx="2032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27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Rectangle 39">
            <a:extLst>
              <a:ext uri="{FF2B5EF4-FFF2-40B4-BE49-F238E27FC236}">
                <a16:creationId xmlns:a16="http://schemas.microsoft.com/office/drawing/2014/main" id="{D7323E01-B8CE-155D-9BD6-B04768CFE13D}"/>
              </a:ext>
            </a:extLst>
          </p:cNvPr>
          <p:cNvSpPr>
            <a:spLocks noChangeArrowheads="1"/>
          </p:cNvSpPr>
          <p:nvPr/>
        </p:nvSpPr>
        <p:spPr bwMode="auto">
          <a:xfrm>
            <a:off x="5510213" y="1580356"/>
            <a:ext cx="20478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37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Rectangle 40">
            <a:extLst>
              <a:ext uri="{FF2B5EF4-FFF2-40B4-BE49-F238E27FC236}">
                <a16:creationId xmlns:a16="http://schemas.microsoft.com/office/drawing/2014/main" id="{4B8FB76E-3CBA-CA6B-A93F-91BE0450CDBB}"/>
              </a:ext>
            </a:extLst>
          </p:cNvPr>
          <p:cNvSpPr>
            <a:spLocks noChangeArrowheads="1"/>
          </p:cNvSpPr>
          <p:nvPr/>
        </p:nvSpPr>
        <p:spPr bwMode="auto">
          <a:xfrm>
            <a:off x="6861176" y="1031081"/>
            <a:ext cx="2032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Rectangle 41">
            <a:extLst>
              <a:ext uri="{FF2B5EF4-FFF2-40B4-BE49-F238E27FC236}">
                <a16:creationId xmlns:a16="http://schemas.microsoft.com/office/drawing/2014/main" id="{78D69468-E56D-FEE9-FB81-6E18A4AB74B1}"/>
              </a:ext>
            </a:extLst>
          </p:cNvPr>
          <p:cNvSpPr>
            <a:spLocks noChangeArrowheads="1"/>
          </p:cNvSpPr>
          <p:nvPr/>
        </p:nvSpPr>
        <p:spPr bwMode="auto">
          <a:xfrm>
            <a:off x="8210551" y="3117056"/>
            <a:ext cx="2032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Rectangle 42">
            <a:extLst>
              <a:ext uri="{FF2B5EF4-FFF2-40B4-BE49-F238E27FC236}">
                <a16:creationId xmlns:a16="http://schemas.microsoft.com/office/drawing/2014/main" id="{73AAE7D4-DF82-D544-DED5-239F1CD7EC2A}"/>
              </a:ext>
            </a:extLst>
          </p:cNvPr>
          <p:cNvSpPr>
            <a:spLocks noChangeArrowheads="1"/>
          </p:cNvSpPr>
          <p:nvPr/>
        </p:nvSpPr>
        <p:spPr bwMode="auto">
          <a:xfrm>
            <a:off x="9559926" y="2697956"/>
            <a:ext cx="204788"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Rectangle 43">
            <a:extLst>
              <a:ext uri="{FF2B5EF4-FFF2-40B4-BE49-F238E27FC236}">
                <a16:creationId xmlns:a16="http://schemas.microsoft.com/office/drawing/2014/main" id="{F9097726-1EAD-C6FE-2DC3-3FB49BE1D0C6}"/>
              </a:ext>
            </a:extLst>
          </p:cNvPr>
          <p:cNvSpPr>
            <a:spLocks noChangeArrowheads="1"/>
          </p:cNvSpPr>
          <p:nvPr/>
        </p:nvSpPr>
        <p:spPr bwMode="auto">
          <a:xfrm>
            <a:off x="2028826" y="5461794"/>
            <a:ext cx="977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0</a:t>
            </a:r>
            <a:endParaRPr kumimoji="0" lang="en-US" altLang="en-US" sz="1200" b="0" i="0" u="none" strike="noStrike" cap="none" normalizeH="0" baseline="0">
              <a:ln>
                <a:noFill/>
              </a:ln>
              <a:solidFill>
                <a:schemeClr val="tx1"/>
              </a:solidFill>
              <a:effectLst/>
            </a:endParaRPr>
          </a:p>
        </p:txBody>
      </p:sp>
      <p:sp>
        <p:nvSpPr>
          <p:cNvPr id="127" name="Rectangle 44">
            <a:extLst>
              <a:ext uri="{FF2B5EF4-FFF2-40B4-BE49-F238E27FC236}">
                <a16:creationId xmlns:a16="http://schemas.microsoft.com/office/drawing/2014/main" id="{F181E730-3842-4B89-1211-E745494788F8}"/>
              </a:ext>
            </a:extLst>
          </p:cNvPr>
          <p:cNvSpPr>
            <a:spLocks noChangeArrowheads="1"/>
          </p:cNvSpPr>
          <p:nvPr/>
        </p:nvSpPr>
        <p:spPr bwMode="auto">
          <a:xfrm>
            <a:off x="1957388" y="4863306"/>
            <a:ext cx="1955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50</a:t>
            </a:r>
            <a:endParaRPr kumimoji="0" lang="en-US" altLang="en-US" sz="1200" b="0" i="0" u="none" strike="noStrike" cap="none" normalizeH="0" baseline="0">
              <a:ln>
                <a:noFill/>
              </a:ln>
              <a:solidFill>
                <a:schemeClr val="tx1"/>
              </a:solidFill>
              <a:effectLst/>
            </a:endParaRPr>
          </a:p>
        </p:txBody>
      </p:sp>
      <p:sp>
        <p:nvSpPr>
          <p:cNvPr id="128" name="Rectangle 45">
            <a:extLst>
              <a:ext uri="{FF2B5EF4-FFF2-40B4-BE49-F238E27FC236}">
                <a16:creationId xmlns:a16="http://schemas.microsoft.com/office/drawing/2014/main" id="{F0E4AA86-532C-2E50-1EED-F0D0B355AC45}"/>
              </a:ext>
            </a:extLst>
          </p:cNvPr>
          <p:cNvSpPr>
            <a:spLocks noChangeArrowheads="1"/>
          </p:cNvSpPr>
          <p:nvPr/>
        </p:nvSpPr>
        <p:spPr bwMode="auto">
          <a:xfrm>
            <a:off x="1884363" y="4263231"/>
            <a:ext cx="2933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100</a:t>
            </a:r>
            <a:endParaRPr kumimoji="0" lang="en-US" altLang="en-US" sz="1200" b="0" i="0" u="none" strike="noStrike" cap="none" normalizeH="0" baseline="0">
              <a:ln>
                <a:noFill/>
              </a:ln>
              <a:solidFill>
                <a:schemeClr val="tx1"/>
              </a:solidFill>
              <a:effectLst/>
            </a:endParaRPr>
          </a:p>
        </p:txBody>
      </p:sp>
      <p:sp>
        <p:nvSpPr>
          <p:cNvPr id="129" name="Rectangle 46">
            <a:extLst>
              <a:ext uri="{FF2B5EF4-FFF2-40B4-BE49-F238E27FC236}">
                <a16:creationId xmlns:a16="http://schemas.microsoft.com/office/drawing/2014/main" id="{EC598B3A-A119-5C04-E4C7-B08DA95C82A0}"/>
              </a:ext>
            </a:extLst>
          </p:cNvPr>
          <p:cNvSpPr>
            <a:spLocks noChangeArrowheads="1"/>
          </p:cNvSpPr>
          <p:nvPr/>
        </p:nvSpPr>
        <p:spPr bwMode="auto">
          <a:xfrm>
            <a:off x="1884363" y="3664744"/>
            <a:ext cx="2933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150</a:t>
            </a:r>
            <a:endParaRPr kumimoji="0" lang="en-US" altLang="en-US" sz="1200" b="0" i="0" u="none" strike="noStrike" cap="none" normalizeH="0" baseline="0">
              <a:ln>
                <a:noFill/>
              </a:ln>
              <a:solidFill>
                <a:schemeClr val="tx1"/>
              </a:solidFill>
              <a:effectLst/>
            </a:endParaRPr>
          </a:p>
        </p:txBody>
      </p:sp>
      <p:sp>
        <p:nvSpPr>
          <p:cNvPr id="130" name="Rectangle 47">
            <a:extLst>
              <a:ext uri="{FF2B5EF4-FFF2-40B4-BE49-F238E27FC236}">
                <a16:creationId xmlns:a16="http://schemas.microsoft.com/office/drawing/2014/main" id="{859B0DF4-B6B7-EAB7-EDCF-E1F0A8F5E6D0}"/>
              </a:ext>
            </a:extLst>
          </p:cNvPr>
          <p:cNvSpPr>
            <a:spLocks noChangeArrowheads="1"/>
          </p:cNvSpPr>
          <p:nvPr/>
        </p:nvSpPr>
        <p:spPr bwMode="auto">
          <a:xfrm>
            <a:off x="1884363" y="3063081"/>
            <a:ext cx="2933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200</a:t>
            </a:r>
            <a:endParaRPr kumimoji="0" lang="en-US" altLang="en-US" sz="1200" b="0" i="0" u="none" strike="noStrike" cap="none" normalizeH="0" baseline="0">
              <a:ln>
                <a:noFill/>
              </a:ln>
              <a:solidFill>
                <a:schemeClr val="tx1"/>
              </a:solidFill>
              <a:effectLst/>
            </a:endParaRPr>
          </a:p>
        </p:txBody>
      </p:sp>
      <p:sp>
        <p:nvSpPr>
          <p:cNvPr id="131" name="Rectangle 48">
            <a:extLst>
              <a:ext uri="{FF2B5EF4-FFF2-40B4-BE49-F238E27FC236}">
                <a16:creationId xmlns:a16="http://schemas.microsoft.com/office/drawing/2014/main" id="{15FA61F3-8F4A-6DA3-7DAF-552DB11A9C1C}"/>
              </a:ext>
            </a:extLst>
          </p:cNvPr>
          <p:cNvSpPr>
            <a:spLocks noChangeArrowheads="1"/>
          </p:cNvSpPr>
          <p:nvPr/>
        </p:nvSpPr>
        <p:spPr bwMode="auto">
          <a:xfrm>
            <a:off x="1884363" y="2466181"/>
            <a:ext cx="2933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250</a:t>
            </a:r>
            <a:endParaRPr kumimoji="0" lang="en-US" altLang="en-US" sz="1200" b="0" i="0" u="none" strike="noStrike" cap="none" normalizeH="0" baseline="0">
              <a:ln>
                <a:noFill/>
              </a:ln>
              <a:solidFill>
                <a:schemeClr val="tx1"/>
              </a:solidFill>
              <a:effectLst/>
            </a:endParaRPr>
          </a:p>
        </p:txBody>
      </p:sp>
      <p:sp>
        <p:nvSpPr>
          <p:cNvPr id="132" name="Rectangle 49">
            <a:extLst>
              <a:ext uri="{FF2B5EF4-FFF2-40B4-BE49-F238E27FC236}">
                <a16:creationId xmlns:a16="http://schemas.microsoft.com/office/drawing/2014/main" id="{8B33174B-8D5C-2BE2-35F7-23A5C92269E5}"/>
              </a:ext>
            </a:extLst>
          </p:cNvPr>
          <p:cNvSpPr>
            <a:spLocks noChangeArrowheads="1"/>
          </p:cNvSpPr>
          <p:nvPr/>
        </p:nvSpPr>
        <p:spPr bwMode="auto">
          <a:xfrm>
            <a:off x="1884363" y="1864519"/>
            <a:ext cx="2933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300</a:t>
            </a:r>
            <a:endParaRPr kumimoji="0" lang="en-US" altLang="en-US" sz="1200" b="0" i="0" u="none" strike="noStrike" cap="none" normalizeH="0" baseline="0">
              <a:ln>
                <a:noFill/>
              </a:ln>
              <a:solidFill>
                <a:schemeClr val="tx1"/>
              </a:solidFill>
              <a:effectLst/>
            </a:endParaRPr>
          </a:p>
        </p:txBody>
      </p:sp>
      <p:sp>
        <p:nvSpPr>
          <p:cNvPr id="133" name="Rectangle 50">
            <a:extLst>
              <a:ext uri="{FF2B5EF4-FFF2-40B4-BE49-F238E27FC236}">
                <a16:creationId xmlns:a16="http://schemas.microsoft.com/office/drawing/2014/main" id="{CB24DA47-2D70-3514-7312-B659B4CF316E}"/>
              </a:ext>
            </a:extLst>
          </p:cNvPr>
          <p:cNvSpPr>
            <a:spLocks noChangeArrowheads="1"/>
          </p:cNvSpPr>
          <p:nvPr/>
        </p:nvSpPr>
        <p:spPr bwMode="auto">
          <a:xfrm>
            <a:off x="1884363" y="1267619"/>
            <a:ext cx="2933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350</a:t>
            </a:r>
            <a:endParaRPr kumimoji="0" lang="en-US" altLang="en-US" sz="1200" b="0" i="0" u="none" strike="noStrike" cap="none" normalizeH="0" baseline="0">
              <a:ln>
                <a:noFill/>
              </a:ln>
              <a:solidFill>
                <a:schemeClr val="tx1"/>
              </a:solidFill>
              <a:effectLst/>
            </a:endParaRPr>
          </a:p>
        </p:txBody>
      </p:sp>
      <p:sp>
        <p:nvSpPr>
          <p:cNvPr id="134" name="Rectangle 51">
            <a:extLst>
              <a:ext uri="{FF2B5EF4-FFF2-40B4-BE49-F238E27FC236}">
                <a16:creationId xmlns:a16="http://schemas.microsoft.com/office/drawing/2014/main" id="{E89FB731-935A-F14C-23D6-973D9939F0CF}"/>
              </a:ext>
            </a:extLst>
          </p:cNvPr>
          <p:cNvSpPr>
            <a:spLocks noChangeArrowheads="1"/>
          </p:cNvSpPr>
          <p:nvPr/>
        </p:nvSpPr>
        <p:spPr bwMode="auto">
          <a:xfrm>
            <a:off x="1884363" y="665956"/>
            <a:ext cx="2933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595959"/>
                </a:solidFill>
                <a:effectLst/>
                <a:latin typeface="Verdana" panose="020B0604030504040204" pitchFamily="34" charset="0"/>
              </a:rPr>
              <a:t>400</a:t>
            </a:r>
            <a:endParaRPr kumimoji="0" lang="en-US" altLang="en-US" sz="1200" b="0" i="0" u="none" strike="noStrike" cap="none" normalizeH="0" baseline="0" dirty="0">
              <a:ln>
                <a:noFill/>
              </a:ln>
              <a:solidFill>
                <a:schemeClr val="tx1"/>
              </a:solidFill>
              <a:effectLst/>
            </a:endParaRPr>
          </a:p>
        </p:txBody>
      </p:sp>
      <p:grpSp>
        <p:nvGrpSpPr>
          <p:cNvPr id="155" name="Group 154">
            <a:extLst>
              <a:ext uri="{FF2B5EF4-FFF2-40B4-BE49-F238E27FC236}">
                <a16:creationId xmlns:a16="http://schemas.microsoft.com/office/drawing/2014/main" id="{A2E8E5EE-1648-5FE9-4AC6-F28EE39BAC43}"/>
              </a:ext>
            </a:extLst>
          </p:cNvPr>
          <p:cNvGrpSpPr/>
          <p:nvPr/>
        </p:nvGrpSpPr>
        <p:grpSpPr>
          <a:xfrm>
            <a:off x="2503950" y="325151"/>
            <a:ext cx="7584306" cy="2619894"/>
            <a:chOff x="1345578" y="366691"/>
            <a:chExt cx="7584306" cy="2619894"/>
          </a:xfrm>
        </p:grpSpPr>
        <p:sp>
          <p:nvSpPr>
            <p:cNvPr id="156" name="TextBox 155">
              <a:extLst>
                <a:ext uri="{FF2B5EF4-FFF2-40B4-BE49-F238E27FC236}">
                  <a16:creationId xmlns:a16="http://schemas.microsoft.com/office/drawing/2014/main" id="{0F0B5817-07CF-9F81-A263-6F76180C127A}"/>
                </a:ext>
              </a:extLst>
            </p:cNvPr>
            <p:cNvSpPr txBox="1"/>
            <p:nvPr/>
          </p:nvSpPr>
          <p:spPr>
            <a:xfrm>
              <a:off x="1345578" y="1626175"/>
              <a:ext cx="769763" cy="584775"/>
            </a:xfrm>
            <a:prstGeom prst="rect">
              <a:avLst/>
            </a:prstGeom>
            <a:noFill/>
          </p:spPr>
          <p:txBody>
            <a:bodyPr wrap="none" rtlCol="0">
              <a:spAutoFit/>
            </a:bodyPr>
            <a:lstStyle/>
            <a:p>
              <a:pPr algn="ctr"/>
              <a:r>
                <a:rPr lang="en-GB" dirty="0">
                  <a:latin typeface="Verdana" panose="020B0604030504040204" pitchFamily="34" charset="0"/>
                  <a:ea typeface="Verdana" panose="020B0604030504040204" pitchFamily="34" charset="0"/>
                </a:rPr>
                <a:t>275</a:t>
              </a:r>
            </a:p>
            <a:p>
              <a:pPr algn="ctr"/>
              <a:r>
                <a:rPr lang="en-GB" sz="1400" dirty="0">
                  <a:solidFill>
                    <a:srgbClr val="FF0000"/>
                  </a:solidFill>
                  <a:latin typeface="Verdana" panose="020B0604030504040204" pitchFamily="34" charset="0"/>
                  <a:ea typeface="Verdana" panose="020B0604030504040204" pitchFamily="34" charset="0"/>
                </a:rPr>
                <a:t>(33%)</a:t>
              </a:r>
            </a:p>
          </p:txBody>
        </p:sp>
        <p:sp>
          <p:nvSpPr>
            <p:cNvPr id="157" name="TextBox 156">
              <a:extLst>
                <a:ext uri="{FF2B5EF4-FFF2-40B4-BE49-F238E27FC236}">
                  <a16:creationId xmlns:a16="http://schemas.microsoft.com/office/drawing/2014/main" id="{AF5D3D6E-817B-589E-D0DD-768DC7CB9C83}"/>
                </a:ext>
              </a:extLst>
            </p:cNvPr>
            <p:cNvSpPr txBox="1"/>
            <p:nvPr/>
          </p:nvSpPr>
          <p:spPr>
            <a:xfrm>
              <a:off x="2708486" y="1712635"/>
              <a:ext cx="769763" cy="584775"/>
            </a:xfrm>
            <a:prstGeom prst="rect">
              <a:avLst/>
            </a:prstGeom>
            <a:noFill/>
          </p:spPr>
          <p:txBody>
            <a:bodyPr wrap="none" rtlCol="0">
              <a:spAutoFit/>
            </a:bodyPr>
            <a:lstStyle/>
            <a:p>
              <a:pPr algn="ctr"/>
              <a:r>
                <a:rPr lang="en-GB" dirty="0">
                  <a:latin typeface="Verdana" panose="020B0604030504040204" pitchFamily="34" charset="0"/>
                  <a:ea typeface="Verdana" panose="020B0604030504040204" pitchFamily="34" charset="0"/>
                </a:rPr>
                <a:t>267</a:t>
              </a:r>
            </a:p>
            <a:p>
              <a:pPr algn="ctr"/>
              <a:r>
                <a:rPr lang="en-GB" sz="1400" dirty="0">
                  <a:solidFill>
                    <a:srgbClr val="FF0000"/>
                  </a:solidFill>
                  <a:latin typeface="Verdana" panose="020B0604030504040204" pitchFamily="34" charset="0"/>
                  <a:ea typeface="Verdana" panose="020B0604030504040204" pitchFamily="34" charset="0"/>
                </a:rPr>
                <a:t>(35%)</a:t>
              </a:r>
            </a:p>
          </p:txBody>
        </p:sp>
        <p:sp>
          <p:nvSpPr>
            <p:cNvPr id="158" name="TextBox 157">
              <a:extLst>
                <a:ext uri="{FF2B5EF4-FFF2-40B4-BE49-F238E27FC236}">
                  <a16:creationId xmlns:a16="http://schemas.microsoft.com/office/drawing/2014/main" id="{F8373896-27C9-5DDE-893F-1B7AEA092F8F}"/>
                </a:ext>
              </a:extLst>
            </p:cNvPr>
            <p:cNvSpPr txBox="1"/>
            <p:nvPr/>
          </p:nvSpPr>
          <p:spPr>
            <a:xfrm>
              <a:off x="4071394" y="934492"/>
              <a:ext cx="769763" cy="584775"/>
            </a:xfrm>
            <a:prstGeom prst="rect">
              <a:avLst/>
            </a:prstGeom>
            <a:noFill/>
          </p:spPr>
          <p:txBody>
            <a:bodyPr wrap="none" rtlCol="0">
              <a:spAutoFit/>
            </a:bodyPr>
            <a:lstStyle/>
            <a:p>
              <a:pPr algn="ctr"/>
              <a:r>
                <a:rPr lang="en-GB" dirty="0">
                  <a:latin typeface="Verdana" panose="020B0604030504040204" pitchFamily="34" charset="0"/>
                  <a:ea typeface="Verdana" panose="020B0604030504040204" pitchFamily="34" charset="0"/>
                </a:rPr>
                <a:t>333</a:t>
              </a:r>
            </a:p>
            <a:p>
              <a:pPr algn="ctr"/>
              <a:r>
                <a:rPr lang="en-GB" sz="1400" dirty="0">
                  <a:solidFill>
                    <a:srgbClr val="FF0000"/>
                  </a:solidFill>
                  <a:latin typeface="Verdana" panose="020B0604030504040204" pitchFamily="34" charset="0"/>
                  <a:ea typeface="Verdana" panose="020B0604030504040204" pitchFamily="34" charset="0"/>
                </a:rPr>
                <a:t>(38%)</a:t>
              </a:r>
            </a:p>
          </p:txBody>
        </p:sp>
        <p:sp>
          <p:nvSpPr>
            <p:cNvPr id="159" name="TextBox 158">
              <a:extLst>
                <a:ext uri="{FF2B5EF4-FFF2-40B4-BE49-F238E27FC236}">
                  <a16:creationId xmlns:a16="http://schemas.microsoft.com/office/drawing/2014/main" id="{605019D1-F7DA-FE7E-1B23-FF94161EE725}"/>
                </a:ext>
              </a:extLst>
            </p:cNvPr>
            <p:cNvSpPr txBox="1"/>
            <p:nvPr/>
          </p:nvSpPr>
          <p:spPr>
            <a:xfrm>
              <a:off x="5234163" y="366691"/>
              <a:ext cx="769763" cy="584775"/>
            </a:xfrm>
            <a:prstGeom prst="rect">
              <a:avLst/>
            </a:prstGeom>
            <a:noFill/>
          </p:spPr>
          <p:txBody>
            <a:bodyPr wrap="none" rtlCol="0">
              <a:spAutoFit/>
            </a:bodyPr>
            <a:lstStyle/>
            <a:p>
              <a:pPr algn="ctr"/>
              <a:r>
                <a:rPr lang="en-GB" dirty="0">
                  <a:latin typeface="Verdana" panose="020B0604030504040204" pitchFamily="34" charset="0"/>
                  <a:ea typeface="Verdana" panose="020B0604030504040204" pitchFamily="34" charset="0"/>
                </a:rPr>
                <a:t>379</a:t>
              </a:r>
            </a:p>
            <a:p>
              <a:pPr algn="ctr"/>
              <a:r>
                <a:rPr lang="en-GB" sz="1400" dirty="0">
                  <a:solidFill>
                    <a:srgbClr val="FF0000"/>
                  </a:solidFill>
                  <a:latin typeface="Verdana" panose="020B0604030504040204" pitchFamily="34" charset="0"/>
                  <a:ea typeface="Verdana" panose="020B0604030504040204" pitchFamily="34" charset="0"/>
                </a:rPr>
                <a:t>(33%)</a:t>
              </a:r>
            </a:p>
          </p:txBody>
        </p:sp>
        <p:sp>
          <p:nvSpPr>
            <p:cNvPr id="160" name="TextBox 159">
              <a:extLst>
                <a:ext uri="{FF2B5EF4-FFF2-40B4-BE49-F238E27FC236}">
                  <a16:creationId xmlns:a16="http://schemas.microsoft.com/office/drawing/2014/main" id="{DF2E27D9-248A-0EF2-6BAC-FEE0D7927C92}"/>
                </a:ext>
              </a:extLst>
            </p:cNvPr>
            <p:cNvSpPr txBox="1"/>
            <p:nvPr/>
          </p:nvSpPr>
          <p:spPr>
            <a:xfrm>
              <a:off x="8160121" y="1996446"/>
              <a:ext cx="769763" cy="584775"/>
            </a:xfrm>
            <a:prstGeom prst="rect">
              <a:avLst/>
            </a:prstGeom>
            <a:noFill/>
          </p:spPr>
          <p:txBody>
            <a:bodyPr wrap="none" rtlCol="0">
              <a:spAutoFit/>
            </a:bodyPr>
            <a:lstStyle/>
            <a:p>
              <a:pPr algn="ctr"/>
              <a:r>
                <a:rPr lang="en-GB" dirty="0">
                  <a:latin typeface="Verdana" panose="020B0604030504040204" pitchFamily="34" charset="0"/>
                  <a:ea typeface="Verdana" panose="020B0604030504040204" pitchFamily="34" charset="0"/>
                </a:rPr>
                <a:t>240</a:t>
              </a:r>
            </a:p>
            <a:p>
              <a:pPr algn="ctr"/>
              <a:r>
                <a:rPr lang="en-GB" sz="1400" dirty="0">
                  <a:solidFill>
                    <a:srgbClr val="FF0000"/>
                  </a:solidFill>
                  <a:latin typeface="Verdana" panose="020B0604030504040204" pitchFamily="34" charset="0"/>
                  <a:ea typeface="Verdana" panose="020B0604030504040204" pitchFamily="34" charset="0"/>
                </a:rPr>
                <a:t>(31%)</a:t>
              </a:r>
            </a:p>
          </p:txBody>
        </p:sp>
        <p:sp>
          <p:nvSpPr>
            <p:cNvPr id="161" name="TextBox 160">
              <a:extLst>
                <a:ext uri="{FF2B5EF4-FFF2-40B4-BE49-F238E27FC236}">
                  <a16:creationId xmlns:a16="http://schemas.microsoft.com/office/drawing/2014/main" id="{1A565FD6-F84B-5A85-050C-352EEEB368DA}"/>
                </a:ext>
              </a:extLst>
            </p:cNvPr>
            <p:cNvSpPr txBox="1"/>
            <p:nvPr/>
          </p:nvSpPr>
          <p:spPr>
            <a:xfrm>
              <a:off x="6797210" y="2401810"/>
              <a:ext cx="769763" cy="584775"/>
            </a:xfrm>
            <a:prstGeom prst="rect">
              <a:avLst/>
            </a:prstGeom>
            <a:noFill/>
          </p:spPr>
          <p:txBody>
            <a:bodyPr wrap="none" rtlCol="0">
              <a:spAutoFit/>
            </a:bodyPr>
            <a:lstStyle/>
            <a:p>
              <a:pPr algn="ctr"/>
              <a:r>
                <a:rPr lang="en-GB" dirty="0">
                  <a:latin typeface="Verdana" panose="020B0604030504040204" pitchFamily="34" charset="0"/>
                  <a:ea typeface="Verdana" panose="020B0604030504040204" pitchFamily="34" charset="0"/>
                </a:rPr>
                <a:t>205</a:t>
              </a:r>
            </a:p>
            <a:p>
              <a:pPr algn="ctr"/>
              <a:r>
                <a:rPr lang="en-GB" sz="1400" dirty="0">
                  <a:solidFill>
                    <a:srgbClr val="FF0000"/>
                  </a:solidFill>
                  <a:latin typeface="Verdana" panose="020B0604030504040204" pitchFamily="34" charset="0"/>
                  <a:ea typeface="Verdana" panose="020B0604030504040204" pitchFamily="34" charset="0"/>
                </a:rPr>
                <a:t>(27%)</a:t>
              </a:r>
            </a:p>
          </p:txBody>
        </p:sp>
      </p:grpSp>
      <p:grpSp>
        <p:nvGrpSpPr>
          <p:cNvPr id="163" name="Group 162">
            <a:extLst>
              <a:ext uri="{FF2B5EF4-FFF2-40B4-BE49-F238E27FC236}">
                <a16:creationId xmlns:a16="http://schemas.microsoft.com/office/drawing/2014/main" id="{9E58D614-BFB1-C339-15ED-DA428EC5D223}"/>
              </a:ext>
            </a:extLst>
          </p:cNvPr>
          <p:cNvGrpSpPr/>
          <p:nvPr/>
        </p:nvGrpSpPr>
        <p:grpSpPr>
          <a:xfrm>
            <a:off x="2543278" y="5611019"/>
            <a:ext cx="7458593" cy="200055"/>
            <a:chOff x="2543278" y="5611019"/>
            <a:chExt cx="7458593" cy="200055"/>
          </a:xfrm>
        </p:grpSpPr>
        <p:sp>
          <p:nvSpPr>
            <p:cNvPr id="164" name="Rectangle 52">
              <a:extLst>
                <a:ext uri="{FF2B5EF4-FFF2-40B4-BE49-F238E27FC236}">
                  <a16:creationId xmlns:a16="http://schemas.microsoft.com/office/drawing/2014/main" id="{82BAF34B-82CB-1216-E77C-8C28F5BE9DF1}"/>
                </a:ext>
              </a:extLst>
            </p:cNvPr>
            <p:cNvSpPr>
              <a:spLocks noChangeArrowheads="1"/>
            </p:cNvSpPr>
            <p:nvPr/>
          </p:nvSpPr>
          <p:spPr bwMode="auto">
            <a:xfrm>
              <a:off x="2543278" y="5611019"/>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rPr>
                <a:t>2017-18</a:t>
              </a:r>
              <a:endParaRPr kumimoji="0" lang="en-US" altLang="en-US" sz="1300" b="0" i="0" u="none" strike="noStrike" cap="none" normalizeH="0" baseline="0">
                <a:ln>
                  <a:noFill/>
                </a:ln>
                <a:solidFill>
                  <a:schemeClr val="tx1"/>
                </a:solidFill>
                <a:effectLst/>
              </a:endParaRPr>
            </a:p>
          </p:txBody>
        </p:sp>
        <p:sp>
          <p:nvSpPr>
            <p:cNvPr id="165" name="Rectangle 53">
              <a:extLst>
                <a:ext uri="{FF2B5EF4-FFF2-40B4-BE49-F238E27FC236}">
                  <a16:creationId xmlns:a16="http://schemas.microsoft.com/office/drawing/2014/main" id="{6050B297-A625-D99D-E1B7-C9EF55DACB1D}"/>
                </a:ext>
              </a:extLst>
            </p:cNvPr>
            <p:cNvSpPr>
              <a:spLocks noChangeArrowheads="1"/>
            </p:cNvSpPr>
            <p:nvPr/>
          </p:nvSpPr>
          <p:spPr bwMode="auto">
            <a:xfrm>
              <a:off x="3892653" y="5611019"/>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rPr>
                <a:t>2018-19</a:t>
              </a:r>
              <a:endParaRPr kumimoji="0" lang="en-US" altLang="en-US" sz="1300" b="0" i="0" u="none" strike="noStrike" cap="none" normalizeH="0" baseline="0">
                <a:ln>
                  <a:noFill/>
                </a:ln>
                <a:solidFill>
                  <a:schemeClr val="tx1"/>
                </a:solidFill>
                <a:effectLst/>
              </a:endParaRPr>
            </a:p>
          </p:txBody>
        </p:sp>
        <p:sp>
          <p:nvSpPr>
            <p:cNvPr id="166" name="Rectangle 54">
              <a:extLst>
                <a:ext uri="{FF2B5EF4-FFF2-40B4-BE49-F238E27FC236}">
                  <a16:creationId xmlns:a16="http://schemas.microsoft.com/office/drawing/2014/main" id="{8A3E5479-398B-EFF7-06AB-110CE7986D5D}"/>
                </a:ext>
              </a:extLst>
            </p:cNvPr>
            <p:cNvSpPr>
              <a:spLocks noChangeArrowheads="1"/>
            </p:cNvSpPr>
            <p:nvPr/>
          </p:nvSpPr>
          <p:spPr bwMode="auto">
            <a:xfrm>
              <a:off x="5242028" y="5611019"/>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rPr>
                <a:t>2019-20</a:t>
              </a:r>
              <a:endParaRPr kumimoji="0" lang="en-US" altLang="en-US" sz="1300" b="0" i="0" u="none" strike="noStrike" cap="none" normalizeH="0" baseline="0">
                <a:ln>
                  <a:noFill/>
                </a:ln>
                <a:solidFill>
                  <a:schemeClr val="tx1"/>
                </a:solidFill>
                <a:effectLst/>
              </a:endParaRPr>
            </a:p>
          </p:txBody>
        </p:sp>
        <p:sp>
          <p:nvSpPr>
            <p:cNvPr id="167" name="Rectangle 55">
              <a:extLst>
                <a:ext uri="{FF2B5EF4-FFF2-40B4-BE49-F238E27FC236}">
                  <a16:creationId xmlns:a16="http://schemas.microsoft.com/office/drawing/2014/main" id="{49D963B7-4293-1B0E-3A2C-8DB0308D56BE}"/>
                </a:ext>
              </a:extLst>
            </p:cNvPr>
            <p:cNvSpPr>
              <a:spLocks noChangeArrowheads="1"/>
            </p:cNvSpPr>
            <p:nvPr/>
          </p:nvSpPr>
          <p:spPr bwMode="auto">
            <a:xfrm>
              <a:off x="6592990" y="5611019"/>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rPr>
                <a:t>2020-21</a:t>
              </a:r>
              <a:endParaRPr kumimoji="0" lang="en-US" altLang="en-US" sz="1300" b="0" i="0" u="none" strike="noStrike" cap="none" normalizeH="0" baseline="0">
                <a:ln>
                  <a:noFill/>
                </a:ln>
                <a:solidFill>
                  <a:schemeClr val="tx1"/>
                </a:solidFill>
                <a:effectLst/>
              </a:endParaRPr>
            </a:p>
          </p:txBody>
        </p:sp>
        <p:sp>
          <p:nvSpPr>
            <p:cNvPr id="168" name="Rectangle 56">
              <a:extLst>
                <a:ext uri="{FF2B5EF4-FFF2-40B4-BE49-F238E27FC236}">
                  <a16:creationId xmlns:a16="http://schemas.microsoft.com/office/drawing/2014/main" id="{E7C06B05-C5C8-7010-6EA1-3B9EFF8243A0}"/>
                </a:ext>
              </a:extLst>
            </p:cNvPr>
            <p:cNvSpPr>
              <a:spLocks noChangeArrowheads="1"/>
            </p:cNvSpPr>
            <p:nvPr/>
          </p:nvSpPr>
          <p:spPr bwMode="auto">
            <a:xfrm>
              <a:off x="7942365" y="5611019"/>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rPr>
                <a:t>2021-22</a:t>
              </a:r>
              <a:endParaRPr kumimoji="0" lang="en-US" altLang="en-US" sz="1300" b="0" i="0" u="none" strike="noStrike" cap="none" normalizeH="0" baseline="0">
                <a:ln>
                  <a:noFill/>
                </a:ln>
                <a:solidFill>
                  <a:schemeClr val="tx1"/>
                </a:solidFill>
                <a:effectLst/>
              </a:endParaRPr>
            </a:p>
          </p:txBody>
        </p:sp>
        <p:sp>
          <p:nvSpPr>
            <p:cNvPr id="169" name="Rectangle 57">
              <a:extLst>
                <a:ext uri="{FF2B5EF4-FFF2-40B4-BE49-F238E27FC236}">
                  <a16:creationId xmlns:a16="http://schemas.microsoft.com/office/drawing/2014/main" id="{6ECF7D1F-14E5-CBDC-68E8-AE32EC48883B}"/>
                </a:ext>
              </a:extLst>
            </p:cNvPr>
            <p:cNvSpPr>
              <a:spLocks noChangeArrowheads="1"/>
            </p:cNvSpPr>
            <p:nvPr/>
          </p:nvSpPr>
          <p:spPr bwMode="auto">
            <a:xfrm>
              <a:off x="9291740" y="5611019"/>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rPr>
                <a:t>2022-23</a:t>
              </a:r>
              <a:endParaRPr kumimoji="0" lang="en-US" altLang="en-US" sz="1300" b="0" i="0" u="none" strike="noStrike" cap="none" normalizeH="0" baseline="0">
                <a:ln>
                  <a:noFill/>
                </a:ln>
                <a:solidFill>
                  <a:schemeClr val="tx1"/>
                </a:solidFill>
                <a:effectLst/>
              </a:endParaRPr>
            </a:p>
          </p:txBody>
        </p:sp>
      </p:grpSp>
      <p:sp>
        <p:nvSpPr>
          <p:cNvPr id="170" name="Line 13">
            <a:extLst>
              <a:ext uri="{FF2B5EF4-FFF2-40B4-BE49-F238E27FC236}">
                <a16:creationId xmlns:a16="http://schemas.microsoft.com/office/drawing/2014/main" id="{C58083BC-2991-20AE-ADF7-7C65B4C15EDF}"/>
              </a:ext>
            </a:extLst>
          </p:cNvPr>
          <p:cNvSpPr>
            <a:spLocks noChangeShapeType="1"/>
          </p:cNvSpPr>
          <p:nvPr/>
        </p:nvSpPr>
        <p:spPr bwMode="auto">
          <a:xfrm>
            <a:off x="2206626" y="5537994"/>
            <a:ext cx="8101013" cy="0"/>
          </a:xfrm>
          <a:prstGeom prst="line">
            <a:avLst/>
          </a:prstGeom>
          <a:noFill/>
          <a:ln w="1270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id="{A19E05DE-F57A-A67C-7E58-D1C1A66DC086}"/>
              </a:ext>
            </a:extLst>
          </p:cNvPr>
          <p:cNvGrpSpPr/>
          <p:nvPr/>
        </p:nvGrpSpPr>
        <p:grpSpPr>
          <a:xfrm>
            <a:off x="371108" y="261763"/>
            <a:ext cx="721460" cy="986411"/>
            <a:chOff x="10107254" y="3990551"/>
            <a:chExt cx="721460" cy="986411"/>
          </a:xfrm>
        </p:grpSpPr>
        <p:sp>
          <p:nvSpPr>
            <p:cNvPr id="6" name="Graphic 62" descr="Books with solid fill">
              <a:extLst>
                <a:ext uri="{FF2B5EF4-FFF2-40B4-BE49-F238E27FC236}">
                  <a16:creationId xmlns:a16="http://schemas.microsoft.com/office/drawing/2014/main" id="{52D2311C-73E8-CDC4-054F-701A03B9D01F}"/>
                </a:ext>
              </a:extLst>
            </p:cNvPr>
            <p:cNvSpPr>
              <a:spLocks noChangeAspect="1"/>
            </p:cNvSpPr>
            <p:nvPr/>
          </p:nvSpPr>
          <p:spPr>
            <a:xfrm>
              <a:off x="10107254" y="3990551"/>
              <a:ext cx="721460" cy="647056"/>
            </a:xfrm>
            <a:custGeom>
              <a:avLst/>
              <a:gdLst>
                <a:gd name="connsiteX0" fmla="*/ 289730 w 289729"/>
                <a:gd name="connsiteY0" fmla="*/ 95216 h 270346"/>
                <a:gd name="connsiteX1" fmla="*/ 272047 w 289729"/>
                <a:gd name="connsiteY1" fmla="*/ 88755 h 270346"/>
                <a:gd name="connsiteX2" fmla="*/ 272047 w 289729"/>
                <a:gd name="connsiteY2" fmla="*/ 51689 h 270346"/>
                <a:gd name="connsiteX3" fmla="*/ 289730 w 289729"/>
                <a:gd name="connsiteY3" fmla="*/ 44208 h 270346"/>
                <a:gd name="connsiteX4" fmla="*/ 170029 w 289729"/>
                <a:gd name="connsiteY4" fmla="*/ 0 h 270346"/>
                <a:gd name="connsiteX5" fmla="*/ 24484 w 289729"/>
                <a:gd name="connsiteY5" fmla="*/ 51009 h 270346"/>
                <a:gd name="connsiteX6" fmla="*/ 10202 w 289729"/>
                <a:gd name="connsiteY6" fmla="*/ 91816 h 270346"/>
                <a:gd name="connsiteX7" fmla="*/ 11902 w 289729"/>
                <a:gd name="connsiteY7" fmla="*/ 106778 h 270346"/>
                <a:gd name="connsiteX8" fmla="*/ 0 w 289729"/>
                <a:gd name="connsiteY8" fmla="*/ 146225 h 270346"/>
                <a:gd name="connsiteX9" fmla="*/ 10202 w 289729"/>
                <a:gd name="connsiteY9" fmla="*/ 175810 h 270346"/>
                <a:gd name="connsiteX10" fmla="*/ 9522 w 289729"/>
                <a:gd name="connsiteY10" fmla="*/ 197234 h 270346"/>
                <a:gd name="connsiteX11" fmla="*/ 27205 w 289729"/>
                <a:gd name="connsiteY11" fmla="*/ 231240 h 270346"/>
                <a:gd name="connsiteX12" fmla="*/ 121741 w 289729"/>
                <a:gd name="connsiteY12" fmla="*/ 270346 h 270346"/>
                <a:gd name="connsiteX13" fmla="*/ 289050 w 289729"/>
                <a:gd name="connsiteY13" fmla="*/ 200974 h 270346"/>
                <a:gd name="connsiteX14" fmla="*/ 271367 w 289729"/>
                <a:gd name="connsiteY14" fmla="*/ 194513 h 270346"/>
                <a:gd name="connsiteX15" fmla="*/ 271367 w 289729"/>
                <a:gd name="connsiteY15" fmla="*/ 157107 h 270346"/>
                <a:gd name="connsiteX16" fmla="*/ 289050 w 289729"/>
                <a:gd name="connsiteY16" fmla="*/ 149626 h 270346"/>
                <a:gd name="connsiteX17" fmla="*/ 261845 w 289729"/>
                <a:gd name="connsiteY17" fmla="*/ 139424 h 270346"/>
                <a:gd name="connsiteX18" fmla="*/ 261845 w 289729"/>
                <a:gd name="connsiteY18" fmla="*/ 106778 h 270346"/>
                <a:gd name="connsiteX19" fmla="*/ 289730 w 289729"/>
                <a:gd name="connsiteY19" fmla="*/ 95216 h 270346"/>
                <a:gd name="connsiteX20" fmla="*/ 28565 w 289729"/>
                <a:gd name="connsiteY20" fmla="*/ 74813 h 270346"/>
                <a:gd name="connsiteX21" fmla="*/ 123101 w 289729"/>
                <a:gd name="connsiteY21" fmla="*/ 111879 h 270346"/>
                <a:gd name="connsiteX22" fmla="*/ 258784 w 289729"/>
                <a:gd name="connsiteY22" fmla="*/ 57130 h 270346"/>
                <a:gd name="connsiteX23" fmla="*/ 258784 w 289729"/>
                <a:gd name="connsiteY23" fmla="*/ 86375 h 270346"/>
                <a:gd name="connsiteX24" fmla="*/ 123101 w 289729"/>
                <a:gd name="connsiteY24" fmla="*/ 142825 h 270346"/>
                <a:gd name="connsiteX25" fmla="*/ 28565 w 289729"/>
                <a:gd name="connsiteY25" fmla="*/ 105418 h 270346"/>
                <a:gd name="connsiteX26" fmla="*/ 28565 w 289729"/>
                <a:gd name="connsiteY26" fmla="*/ 74813 h 270346"/>
                <a:gd name="connsiteX27" fmla="*/ 258104 w 289729"/>
                <a:gd name="connsiteY27" fmla="*/ 192133 h 270346"/>
                <a:gd name="connsiteX28" fmla="*/ 122421 w 289729"/>
                <a:gd name="connsiteY28" fmla="*/ 248243 h 270346"/>
                <a:gd name="connsiteX29" fmla="*/ 27545 w 289729"/>
                <a:gd name="connsiteY29" fmla="*/ 210836 h 270346"/>
                <a:gd name="connsiteX30" fmla="*/ 27545 w 289729"/>
                <a:gd name="connsiteY30" fmla="*/ 184312 h 270346"/>
                <a:gd name="connsiteX31" fmla="*/ 112219 w 289729"/>
                <a:gd name="connsiteY31" fmla="*/ 218998 h 270346"/>
                <a:gd name="connsiteX32" fmla="*/ 258444 w 289729"/>
                <a:gd name="connsiteY32" fmla="*/ 161188 h 270346"/>
                <a:gd name="connsiteX33" fmla="*/ 258104 w 289729"/>
                <a:gd name="connsiteY33" fmla="*/ 192133 h 270346"/>
                <a:gd name="connsiteX34" fmla="*/ 248583 w 289729"/>
                <a:gd name="connsiteY34" fmla="*/ 141124 h 270346"/>
                <a:gd name="connsiteX35" fmla="*/ 112899 w 289729"/>
                <a:gd name="connsiteY35" fmla="*/ 197234 h 270346"/>
                <a:gd name="connsiteX36" fmla="*/ 18363 w 289729"/>
                <a:gd name="connsiteY36" fmla="*/ 159827 h 270346"/>
                <a:gd name="connsiteX37" fmla="*/ 18363 w 289729"/>
                <a:gd name="connsiteY37" fmla="*/ 129222 h 270346"/>
                <a:gd name="connsiteX38" fmla="*/ 115620 w 289729"/>
                <a:gd name="connsiteY38" fmla="*/ 167989 h 270346"/>
                <a:gd name="connsiteX39" fmla="*/ 248923 w 289729"/>
                <a:gd name="connsiteY39" fmla="*/ 112219 h 270346"/>
                <a:gd name="connsiteX40" fmla="*/ 248923 w 289729"/>
                <a:gd name="connsiteY40" fmla="*/ 141124 h 2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9729" h="270346">
                  <a:moveTo>
                    <a:pt x="289730" y="95216"/>
                  </a:moveTo>
                  <a:lnTo>
                    <a:pt x="272047" y="88755"/>
                  </a:lnTo>
                  <a:lnTo>
                    <a:pt x="272047" y="51689"/>
                  </a:lnTo>
                  <a:lnTo>
                    <a:pt x="289730" y="44208"/>
                  </a:lnTo>
                  <a:lnTo>
                    <a:pt x="170029" y="0"/>
                  </a:lnTo>
                  <a:lnTo>
                    <a:pt x="24484" y="51009"/>
                  </a:lnTo>
                  <a:cubicBezTo>
                    <a:pt x="10542" y="57810"/>
                    <a:pt x="10202" y="76513"/>
                    <a:pt x="10202" y="91816"/>
                  </a:cubicBezTo>
                  <a:cubicBezTo>
                    <a:pt x="10202" y="96917"/>
                    <a:pt x="10882" y="102018"/>
                    <a:pt x="11902" y="106778"/>
                  </a:cubicBezTo>
                  <a:cubicBezTo>
                    <a:pt x="340" y="114260"/>
                    <a:pt x="0" y="131603"/>
                    <a:pt x="0" y="146225"/>
                  </a:cubicBezTo>
                  <a:cubicBezTo>
                    <a:pt x="0" y="158127"/>
                    <a:pt x="2720" y="169009"/>
                    <a:pt x="10202" y="175810"/>
                  </a:cubicBezTo>
                  <a:cubicBezTo>
                    <a:pt x="8501" y="181591"/>
                    <a:pt x="9522" y="188732"/>
                    <a:pt x="9522" y="197234"/>
                  </a:cubicBezTo>
                  <a:cubicBezTo>
                    <a:pt x="9522" y="212536"/>
                    <a:pt x="13602" y="226479"/>
                    <a:pt x="27205" y="231240"/>
                  </a:cubicBezTo>
                  <a:lnTo>
                    <a:pt x="121741" y="270346"/>
                  </a:lnTo>
                  <a:lnTo>
                    <a:pt x="289050" y="200974"/>
                  </a:lnTo>
                  <a:lnTo>
                    <a:pt x="271367" y="194513"/>
                  </a:lnTo>
                  <a:lnTo>
                    <a:pt x="271367" y="157107"/>
                  </a:lnTo>
                  <a:lnTo>
                    <a:pt x="289050" y="149626"/>
                  </a:lnTo>
                  <a:lnTo>
                    <a:pt x="261845" y="139424"/>
                  </a:lnTo>
                  <a:lnTo>
                    <a:pt x="261845" y="106778"/>
                  </a:lnTo>
                  <a:lnTo>
                    <a:pt x="289730" y="95216"/>
                  </a:lnTo>
                  <a:close/>
                  <a:moveTo>
                    <a:pt x="28565" y="74813"/>
                  </a:moveTo>
                  <a:lnTo>
                    <a:pt x="123101" y="111879"/>
                  </a:lnTo>
                  <a:lnTo>
                    <a:pt x="258784" y="57130"/>
                  </a:lnTo>
                  <a:lnTo>
                    <a:pt x="258784" y="86375"/>
                  </a:lnTo>
                  <a:lnTo>
                    <a:pt x="123101" y="142825"/>
                  </a:lnTo>
                  <a:lnTo>
                    <a:pt x="28565" y="105418"/>
                  </a:lnTo>
                  <a:lnTo>
                    <a:pt x="28565" y="74813"/>
                  </a:lnTo>
                  <a:close/>
                  <a:moveTo>
                    <a:pt x="258104" y="192133"/>
                  </a:moveTo>
                  <a:lnTo>
                    <a:pt x="122421" y="248243"/>
                  </a:lnTo>
                  <a:lnTo>
                    <a:pt x="27545" y="210836"/>
                  </a:lnTo>
                  <a:lnTo>
                    <a:pt x="27545" y="184312"/>
                  </a:lnTo>
                  <a:lnTo>
                    <a:pt x="112219" y="218998"/>
                  </a:lnTo>
                  <a:lnTo>
                    <a:pt x="258444" y="161188"/>
                  </a:lnTo>
                  <a:lnTo>
                    <a:pt x="258104" y="192133"/>
                  </a:lnTo>
                  <a:close/>
                  <a:moveTo>
                    <a:pt x="248583" y="141124"/>
                  </a:moveTo>
                  <a:lnTo>
                    <a:pt x="112899" y="197234"/>
                  </a:lnTo>
                  <a:lnTo>
                    <a:pt x="18363" y="159827"/>
                  </a:lnTo>
                  <a:lnTo>
                    <a:pt x="18363" y="129222"/>
                  </a:lnTo>
                  <a:lnTo>
                    <a:pt x="115620" y="167989"/>
                  </a:lnTo>
                  <a:lnTo>
                    <a:pt x="248923" y="112219"/>
                  </a:lnTo>
                  <a:lnTo>
                    <a:pt x="248923" y="141124"/>
                  </a:lnTo>
                  <a:close/>
                </a:path>
              </a:pathLst>
            </a:custGeom>
            <a:solidFill>
              <a:srgbClr val="00B050"/>
            </a:solidFill>
            <a:ln w="3373" cap="flat">
              <a:noFill/>
              <a:prstDash val="solid"/>
              <a:miter/>
            </a:ln>
          </p:spPr>
          <p:txBody>
            <a:bodyPr rtlCol="0" anchor="ctr"/>
            <a:lstStyle/>
            <a:p>
              <a:endParaRPr lang="en-GB" dirty="0"/>
            </a:p>
          </p:txBody>
        </p:sp>
        <p:sp>
          <p:nvSpPr>
            <p:cNvPr id="7" name="TextBox 6">
              <a:extLst>
                <a:ext uri="{FF2B5EF4-FFF2-40B4-BE49-F238E27FC236}">
                  <a16:creationId xmlns:a16="http://schemas.microsoft.com/office/drawing/2014/main" id="{B0451FD9-1A49-A4B0-05EF-D788FE7F1C8E}"/>
                </a:ext>
              </a:extLst>
            </p:cNvPr>
            <p:cNvSpPr txBox="1"/>
            <p:nvPr/>
          </p:nvSpPr>
          <p:spPr>
            <a:xfrm>
              <a:off x="10107254" y="4607630"/>
              <a:ext cx="683200" cy="369332"/>
            </a:xfrm>
            <a:prstGeom prst="rect">
              <a:avLst/>
            </a:prstGeom>
            <a:noFill/>
          </p:spPr>
          <p:txBody>
            <a:bodyPr wrap="none" rtlCol="0">
              <a:spAutoFit/>
            </a:bodyPr>
            <a:lstStyle/>
            <a:p>
              <a:r>
                <a:rPr lang="en-GB" b="1" dirty="0">
                  <a:latin typeface="Verdana" panose="020B0604030504040204" pitchFamily="34" charset="0"/>
                  <a:ea typeface="Verdana" panose="020B0604030504040204" pitchFamily="34" charset="0"/>
                </a:rPr>
                <a:t>SKE</a:t>
              </a:r>
            </a:p>
          </p:txBody>
        </p:sp>
      </p:grpSp>
    </p:spTree>
    <p:extLst>
      <p:ext uri="{BB962C8B-B14F-4D97-AF65-F5344CB8AC3E}">
        <p14:creationId xmlns:p14="http://schemas.microsoft.com/office/powerpoint/2010/main" val="11683233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wipe(left)">
                                      <p:cBhvr>
                                        <p:cTn id="7"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a:extLst>
              <a:ext uri="{FF2B5EF4-FFF2-40B4-BE49-F238E27FC236}">
                <a16:creationId xmlns:a16="http://schemas.microsoft.com/office/drawing/2014/main" id="{FE1EA2FD-C83D-F839-37E6-AD17820EDCF3}"/>
              </a:ext>
            </a:extLst>
          </p:cNvPr>
          <p:cNvSpPr txBox="1"/>
          <p:nvPr/>
        </p:nvSpPr>
        <p:spPr>
          <a:xfrm>
            <a:off x="7526708" y="177538"/>
            <a:ext cx="4400941" cy="430887"/>
          </a:xfrm>
          <a:prstGeom prst="rect">
            <a:avLst/>
          </a:prstGeom>
          <a:noFill/>
        </p:spPr>
        <p:txBody>
          <a:bodyPr wrap="square" rtlCol="0">
            <a:spAutoFit/>
          </a:bodyPr>
          <a:lstStyle/>
          <a:p>
            <a:pPr algn="r"/>
            <a:r>
              <a:rPr lang="en-GB" sz="2200" b="1" dirty="0">
                <a:latin typeface="Verdana" panose="020B0604030504040204" pitchFamily="34" charset="0"/>
                <a:ea typeface="Verdana" panose="020B0604030504040204" pitchFamily="34" charset="0"/>
              </a:rPr>
              <a:t>Physics</a:t>
            </a:r>
            <a:r>
              <a:rPr lang="en-GB" sz="2200" dirty="0">
                <a:latin typeface="Verdana" panose="020B0604030504040204" pitchFamily="34" charset="0"/>
                <a:ea typeface="Verdana" panose="020B0604030504040204" pitchFamily="34" charset="0"/>
              </a:rPr>
              <a:t> SKE Uptake</a:t>
            </a:r>
          </a:p>
        </p:txBody>
      </p:sp>
      <p:grpSp>
        <p:nvGrpSpPr>
          <p:cNvPr id="71" name="Group 70">
            <a:extLst>
              <a:ext uri="{FF2B5EF4-FFF2-40B4-BE49-F238E27FC236}">
                <a16:creationId xmlns:a16="http://schemas.microsoft.com/office/drawing/2014/main" id="{290004FE-0F7A-9E80-FE40-76C0ED0CDCA0}"/>
              </a:ext>
            </a:extLst>
          </p:cNvPr>
          <p:cNvGrpSpPr/>
          <p:nvPr/>
        </p:nvGrpSpPr>
        <p:grpSpPr>
          <a:xfrm>
            <a:off x="2473023" y="620339"/>
            <a:ext cx="7508604" cy="3457535"/>
            <a:chOff x="1382897" y="649835"/>
            <a:chExt cx="7508604" cy="3457535"/>
          </a:xfrm>
        </p:grpSpPr>
        <p:sp>
          <p:nvSpPr>
            <p:cNvPr id="72" name="TextBox 71">
              <a:extLst>
                <a:ext uri="{FF2B5EF4-FFF2-40B4-BE49-F238E27FC236}">
                  <a16:creationId xmlns:a16="http://schemas.microsoft.com/office/drawing/2014/main" id="{CEC66BF6-750A-D407-A8F2-852B32C33CD0}"/>
                </a:ext>
              </a:extLst>
            </p:cNvPr>
            <p:cNvSpPr txBox="1"/>
            <p:nvPr/>
          </p:nvSpPr>
          <p:spPr>
            <a:xfrm>
              <a:off x="1382897" y="1279127"/>
              <a:ext cx="769763" cy="584775"/>
            </a:xfrm>
            <a:prstGeom prst="rect">
              <a:avLst/>
            </a:prstGeom>
            <a:noFill/>
          </p:spPr>
          <p:txBody>
            <a:bodyPr wrap="none" rtlCol="0">
              <a:spAutoFit/>
            </a:bodyPr>
            <a:lstStyle/>
            <a:p>
              <a:pPr algn="ctr"/>
              <a:r>
                <a:rPr lang="en-GB" dirty="0">
                  <a:latin typeface="Verdana" panose="020B0604030504040204" pitchFamily="34" charset="0"/>
                  <a:ea typeface="Verdana" panose="020B0604030504040204" pitchFamily="34" charset="0"/>
                </a:rPr>
                <a:t>263</a:t>
              </a:r>
            </a:p>
            <a:p>
              <a:pPr algn="ctr"/>
              <a:r>
                <a:rPr lang="en-GB" sz="1400" dirty="0">
                  <a:solidFill>
                    <a:srgbClr val="FF0000"/>
                  </a:solidFill>
                  <a:latin typeface="Verdana" panose="020B0604030504040204" pitchFamily="34" charset="0"/>
                  <a:ea typeface="Verdana" panose="020B0604030504040204" pitchFamily="34" charset="0"/>
                </a:rPr>
                <a:t>(45%)</a:t>
              </a:r>
            </a:p>
          </p:txBody>
        </p:sp>
        <p:sp>
          <p:nvSpPr>
            <p:cNvPr id="73" name="TextBox 72">
              <a:extLst>
                <a:ext uri="{FF2B5EF4-FFF2-40B4-BE49-F238E27FC236}">
                  <a16:creationId xmlns:a16="http://schemas.microsoft.com/office/drawing/2014/main" id="{DF621A54-A675-8597-E23A-E3E744A98FC0}"/>
                </a:ext>
              </a:extLst>
            </p:cNvPr>
            <p:cNvSpPr txBox="1"/>
            <p:nvPr/>
          </p:nvSpPr>
          <p:spPr>
            <a:xfrm>
              <a:off x="2721334" y="649835"/>
              <a:ext cx="769763" cy="584775"/>
            </a:xfrm>
            <a:prstGeom prst="rect">
              <a:avLst/>
            </a:prstGeom>
            <a:noFill/>
          </p:spPr>
          <p:txBody>
            <a:bodyPr wrap="none" rtlCol="0">
              <a:spAutoFit/>
            </a:bodyPr>
            <a:lstStyle/>
            <a:p>
              <a:pPr algn="ctr"/>
              <a:r>
                <a:rPr lang="en-GB" dirty="0">
                  <a:latin typeface="Verdana" panose="020B0604030504040204" pitchFamily="34" charset="0"/>
                  <a:ea typeface="Verdana" panose="020B0604030504040204" pitchFamily="34" charset="0"/>
                </a:rPr>
                <a:t>313</a:t>
              </a:r>
            </a:p>
            <a:p>
              <a:pPr algn="ctr"/>
              <a:r>
                <a:rPr lang="en-GB" sz="1400" dirty="0">
                  <a:solidFill>
                    <a:srgbClr val="FF0000"/>
                  </a:solidFill>
                  <a:latin typeface="Verdana" panose="020B0604030504040204" pitchFamily="34" charset="0"/>
                  <a:ea typeface="Verdana" panose="020B0604030504040204" pitchFamily="34" charset="0"/>
                </a:rPr>
                <a:t>(59%)</a:t>
              </a:r>
            </a:p>
          </p:txBody>
        </p:sp>
        <p:sp>
          <p:nvSpPr>
            <p:cNvPr id="74" name="TextBox 73">
              <a:extLst>
                <a:ext uri="{FF2B5EF4-FFF2-40B4-BE49-F238E27FC236}">
                  <a16:creationId xmlns:a16="http://schemas.microsoft.com/office/drawing/2014/main" id="{E2BAD0EB-06FC-ED5F-9ECE-406399A5F7DF}"/>
                </a:ext>
              </a:extLst>
            </p:cNvPr>
            <p:cNvSpPr txBox="1"/>
            <p:nvPr/>
          </p:nvSpPr>
          <p:spPr>
            <a:xfrm>
              <a:off x="4059771" y="759911"/>
              <a:ext cx="769763" cy="584775"/>
            </a:xfrm>
            <a:prstGeom prst="rect">
              <a:avLst/>
            </a:prstGeom>
            <a:noFill/>
          </p:spPr>
          <p:txBody>
            <a:bodyPr wrap="none" rtlCol="0">
              <a:spAutoFit/>
            </a:bodyPr>
            <a:lstStyle/>
            <a:p>
              <a:pPr algn="ctr"/>
              <a:r>
                <a:rPr lang="en-GB" dirty="0">
                  <a:latin typeface="Verdana" panose="020B0604030504040204" pitchFamily="34" charset="0"/>
                  <a:ea typeface="Verdana" panose="020B0604030504040204" pitchFamily="34" charset="0"/>
                </a:rPr>
                <a:t>303</a:t>
              </a:r>
            </a:p>
            <a:p>
              <a:pPr algn="ctr"/>
              <a:r>
                <a:rPr lang="en-GB" sz="1400" dirty="0">
                  <a:solidFill>
                    <a:srgbClr val="FF0000"/>
                  </a:solidFill>
                  <a:latin typeface="Verdana" panose="020B0604030504040204" pitchFamily="34" charset="0"/>
                  <a:ea typeface="Verdana" panose="020B0604030504040204" pitchFamily="34" charset="0"/>
                </a:rPr>
                <a:t>(60%)</a:t>
              </a:r>
            </a:p>
          </p:txBody>
        </p:sp>
        <p:sp>
          <p:nvSpPr>
            <p:cNvPr id="75" name="TextBox 74">
              <a:extLst>
                <a:ext uri="{FF2B5EF4-FFF2-40B4-BE49-F238E27FC236}">
                  <a16:creationId xmlns:a16="http://schemas.microsoft.com/office/drawing/2014/main" id="{DFCB0AD4-1921-A9FD-5789-15774C1BC00B}"/>
                </a:ext>
              </a:extLst>
            </p:cNvPr>
            <p:cNvSpPr txBox="1"/>
            <p:nvPr/>
          </p:nvSpPr>
          <p:spPr>
            <a:xfrm>
              <a:off x="5398208" y="1052057"/>
              <a:ext cx="769763" cy="584775"/>
            </a:xfrm>
            <a:prstGeom prst="rect">
              <a:avLst/>
            </a:prstGeom>
            <a:noFill/>
          </p:spPr>
          <p:txBody>
            <a:bodyPr wrap="none" rtlCol="0">
              <a:spAutoFit/>
            </a:bodyPr>
            <a:lstStyle/>
            <a:p>
              <a:pPr algn="ctr"/>
              <a:r>
                <a:rPr lang="en-GB" dirty="0">
                  <a:latin typeface="Verdana" panose="020B0604030504040204" pitchFamily="34" charset="0"/>
                  <a:ea typeface="Verdana" panose="020B0604030504040204" pitchFamily="34" charset="0"/>
                </a:rPr>
                <a:t>286</a:t>
              </a:r>
            </a:p>
            <a:p>
              <a:pPr algn="ctr"/>
              <a:r>
                <a:rPr lang="en-GB" sz="1400" dirty="0">
                  <a:solidFill>
                    <a:srgbClr val="FF0000"/>
                  </a:solidFill>
                  <a:latin typeface="Verdana" panose="020B0604030504040204" pitchFamily="34" charset="0"/>
                  <a:ea typeface="Verdana" panose="020B0604030504040204" pitchFamily="34" charset="0"/>
                </a:rPr>
                <a:t>(50%)</a:t>
              </a:r>
            </a:p>
          </p:txBody>
        </p:sp>
        <p:sp>
          <p:nvSpPr>
            <p:cNvPr id="76" name="TextBox 75">
              <a:extLst>
                <a:ext uri="{FF2B5EF4-FFF2-40B4-BE49-F238E27FC236}">
                  <a16:creationId xmlns:a16="http://schemas.microsoft.com/office/drawing/2014/main" id="{B1416DDB-1A58-9E56-37B7-6F9758EF6A17}"/>
                </a:ext>
              </a:extLst>
            </p:cNvPr>
            <p:cNvSpPr txBox="1"/>
            <p:nvPr/>
          </p:nvSpPr>
          <p:spPr>
            <a:xfrm>
              <a:off x="6736644" y="3522595"/>
              <a:ext cx="769763" cy="584775"/>
            </a:xfrm>
            <a:prstGeom prst="rect">
              <a:avLst/>
            </a:prstGeom>
            <a:noFill/>
          </p:spPr>
          <p:txBody>
            <a:bodyPr wrap="none" rtlCol="0">
              <a:spAutoFit/>
            </a:bodyPr>
            <a:lstStyle/>
            <a:p>
              <a:pPr algn="ctr"/>
              <a:r>
                <a:rPr lang="en-GB" dirty="0">
                  <a:latin typeface="Verdana" panose="020B0604030504040204" pitchFamily="34" charset="0"/>
                  <a:ea typeface="Verdana" panose="020B0604030504040204" pitchFamily="34" charset="0"/>
                </a:rPr>
                <a:t>97</a:t>
              </a:r>
            </a:p>
            <a:p>
              <a:pPr algn="ctr"/>
              <a:r>
                <a:rPr lang="en-GB" sz="1400" dirty="0">
                  <a:solidFill>
                    <a:srgbClr val="FF0000"/>
                  </a:solidFill>
                  <a:latin typeface="Verdana" panose="020B0604030504040204" pitchFamily="34" charset="0"/>
                  <a:ea typeface="Verdana" panose="020B0604030504040204" pitchFamily="34" charset="0"/>
                </a:rPr>
                <a:t>(22%)</a:t>
              </a:r>
            </a:p>
          </p:txBody>
        </p:sp>
        <p:sp>
          <p:nvSpPr>
            <p:cNvPr id="77" name="TextBox 76">
              <a:extLst>
                <a:ext uri="{FF2B5EF4-FFF2-40B4-BE49-F238E27FC236}">
                  <a16:creationId xmlns:a16="http://schemas.microsoft.com/office/drawing/2014/main" id="{2B5F906C-CEFE-CD5E-2FC0-D4C85E9A81E4}"/>
                </a:ext>
              </a:extLst>
            </p:cNvPr>
            <p:cNvSpPr txBox="1"/>
            <p:nvPr/>
          </p:nvSpPr>
          <p:spPr>
            <a:xfrm>
              <a:off x="8121738" y="1939405"/>
              <a:ext cx="769763" cy="584775"/>
            </a:xfrm>
            <a:prstGeom prst="rect">
              <a:avLst/>
            </a:prstGeom>
            <a:noFill/>
          </p:spPr>
          <p:txBody>
            <a:bodyPr wrap="none" rtlCol="0">
              <a:spAutoFit/>
            </a:bodyPr>
            <a:lstStyle/>
            <a:p>
              <a:pPr algn="ctr"/>
              <a:r>
                <a:rPr lang="en-GB" dirty="0">
                  <a:latin typeface="Verdana" panose="020B0604030504040204" pitchFamily="34" charset="0"/>
                  <a:ea typeface="Verdana" panose="020B0604030504040204" pitchFamily="34" charset="0"/>
                </a:rPr>
                <a:t>216</a:t>
              </a:r>
            </a:p>
            <a:p>
              <a:pPr algn="ctr"/>
              <a:r>
                <a:rPr lang="en-GB" sz="1400" dirty="0">
                  <a:solidFill>
                    <a:srgbClr val="FF0000"/>
                  </a:solidFill>
                  <a:latin typeface="Verdana" panose="020B0604030504040204" pitchFamily="34" charset="0"/>
                  <a:ea typeface="Verdana" panose="020B0604030504040204" pitchFamily="34" charset="0"/>
                </a:rPr>
                <a:t>(35%)</a:t>
              </a:r>
            </a:p>
          </p:txBody>
        </p:sp>
      </p:grpSp>
      <p:sp>
        <p:nvSpPr>
          <p:cNvPr id="4" name="Freeform 6">
            <a:extLst>
              <a:ext uri="{FF2B5EF4-FFF2-40B4-BE49-F238E27FC236}">
                <a16:creationId xmlns:a16="http://schemas.microsoft.com/office/drawing/2014/main" id="{72862CCA-90A4-1AB6-2E41-E88594DCA2AD}"/>
              </a:ext>
            </a:extLst>
          </p:cNvPr>
          <p:cNvSpPr>
            <a:spLocks noEditPoints="1"/>
          </p:cNvSpPr>
          <p:nvPr/>
        </p:nvSpPr>
        <p:spPr bwMode="auto">
          <a:xfrm>
            <a:off x="2206626" y="743744"/>
            <a:ext cx="8101013" cy="4108450"/>
          </a:xfrm>
          <a:custGeom>
            <a:avLst/>
            <a:gdLst>
              <a:gd name="T0" fmla="*/ 0 w 5103"/>
              <a:gd name="T1" fmla="*/ 2588 h 2588"/>
              <a:gd name="T2" fmla="*/ 5103 w 5103"/>
              <a:gd name="T3" fmla="*/ 2588 h 2588"/>
              <a:gd name="T4" fmla="*/ 0 w 5103"/>
              <a:gd name="T5" fmla="*/ 2157 h 2588"/>
              <a:gd name="T6" fmla="*/ 5103 w 5103"/>
              <a:gd name="T7" fmla="*/ 2157 h 2588"/>
              <a:gd name="T8" fmla="*/ 0 w 5103"/>
              <a:gd name="T9" fmla="*/ 1725 h 2588"/>
              <a:gd name="T10" fmla="*/ 5103 w 5103"/>
              <a:gd name="T11" fmla="*/ 1725 h 2588"/>
              <a:gd name="T12" fmla="*/ 0 w 5103"/>
              <a:gd name="T13" fmla="*/ 1294 h 2588"/>
              <a:gd name="T14" fmla="*/ 5103 w 5103"/>
              <a:gd name="T15" fmla="*/ 1294 h 2588"/>
              <a:gd name="T16" fmla="*/ 0 w 5103"/>
              <a:gd name="T17" fmla="*/ 862 h 2588"/>
              <a:gd name="T18" fmla="*/ 5103 w 5103"/>
              <a:gd name="T19" fmla="*/ 862 h 2588"/>
              <a:gd name="T20" fmla="*/ 0 w 5103"/>
              <a:gd name="T21" fmla="*/ 431 h 2588"/>
              <a:gd name="T22" fmla="*/ 5103 w 5103"/>
              <a:gd name="T23" fmla="*/ 431 h 2588"/>
              <a:gd name="T24" fmla="*/ 0 w 5103"/>
              <a:gd name="T25" fmla="*/ 0 h 2588"/>
              <a:gd name="T26" fmla="*/ 5103 w 5103"/>
              <a:gd name="T27" fmla="*/ 0 h 2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03" h="2588">
                <a:moveTo>
                  <a:pt x="0" y="2588"/>
                </a:moveTo>
                <a:lnTo>
                  <a:pt x="5103" y="2588"/>
                </a:lnTo>
                <a:moveTo>
                  <a:pt x="0" y="2157"/>
                </a:moveTo>
                <a:lnTo>
                  <a:pt x="5103" y="2157"/>
                </a:lnTo>
                <a:moveTo>
                  <a:pt x="0" y="1725"/>
                </a:moveTo>
                <a:lnTo>
                  <a:pt x="5103" y="1725"/>
                </a:lnTo>
                <a:moveTo>
                  <a:pt x="0" y="1294"/>
                </a:moveTo>
                <a:lnTo>
                  <a:pt x="5103" y="1294"/>
                </a:lnTo>
                <a:moveTo>
                  <a:pt x="0" y="862"/>
                </a:moveTo>
                <a:lnTo>
                  <a:pt x="5103" y="862"/>
                </a:lnTo>
                <a:moveTo>
                  <a:pt x="0" y="431"/>
                </a:moveTo>
                <a:lnTo>
                  <a:pt x="5103" y="431"/>
                </a:lnTo>
                <a:moveTo>
                  <a:pt x="0" y="0"/>
                </a:moveTo>
                <a:lnTo>
                  <a:pt x="5103" y="0"/>
                </a:lnTo>
              </a:path>
            </a:pathLst>
          </a:custGeom>
          <a:noFill/>
          <a:ln w="63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7">
            <a:extLst>
              <a:ext uri="{FF2B5EF4-FFF2-40B4-BE49-F238E27FC236}">
                <a16:creationId xmlns:a16="http://schemas.microsoft.com/office/drawing/2014/main" id="{7D5FBEF8-D1C8-A531-A9F1-084DCB3182AD}"/>
              </a:ext>
            </a:extLst>
          </p:cNvPr>
          <p:cNvSpPr>
            <a:spLocks noChangeArrowheads="1"/>
          </p:cNvSpPr>
          <p:nvPr/>
        </p:nvSpPr>
        <p:spPr bwMode="auto">
          <a:xfrm>
            <a:off x="9294813" y="5495131"/>
            <a:ext cx="674688" cy="4286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8">
            <a:extLst>
              <a:ext uri="{FF2B5EF4-FFF2-40B4-BE49-F238E27FC236}">
                <a16:creationId xmlns:a16="http://schemas.microsoft.com/office/drawing/2014/main" id="{7DFE8D6B-424D-B0AA-405E-6CB946154867}"/>
              </a:ext>
            </a:extLst>
          </p:cNvPr>
          <p:cNvSpPr>
            <a:spLocks noEditPoints="1"/>
          </p:cNvSpPr>
          <p:nvPr/>
        </p:nvSpPr>
        <p:spPr bwMode="auto">
          <a:xfrm>
            <a:off x="2544763" y="2893219"/>
            <a:ext cx="7424738" cy="2644775"/>
          </a:xfrm>
          <a:custGeom>
            <a:avLst/>
            <a:gdLst>
              <a:gd name="T0" fmla="*/ 0 w 4677"/>
              <a:gd name="T1" fmla="*/ 500 h 1666"/>
              <a:gd name="T2" fmla="*/ 425 w 4677"/>
              <a:gd name="T3" fmla="*/ 500 h 1666"/>
              <a:gd name="T4" fmla="*/ 425 w 4677"/>
              <a:gd name="T5" fmla="*/ 1666 h 1666"/>
              <a:gd name="T6" fmla="*/ 0 w 4677"/>
              <a:gd name="T7" fmla="*/ 1666 h 1666"/>
              <a:gd name="T8" fmla="*/ 0 w 4677"/>
              <a:gd name="T9" fmla="*/ 500 h 1666"/>
              <a:gd name="T10" fmla="*/ 850 w 4677"/>
              <a:gd name="T11" fmla="*/ 0 h 1666"/>
              <a:gd name="T12" fmla="*/ 1276 w 4677"/>
              <a:gd name="T13" fmla="*/ 0 h 1666"/>
              <a:gd name="T14" fmla="*/ 1276 w 4677"/>
              <a:gd name="T15" fmla="*/ 1666 h 1666"/>
              <a:gd name="T16" fmla="*/ 850 w 4677"/>
              <a:gd name="T17" fmla="*/ 1666 h 1666"/>
              <a:gd name="T18" fmla="*/ 850 w 4677"/>
              <a:gd name="T19" fmla="*/ 0 h 1666"/>
              <a:gd name="T20" fmla="*/ 1701 w 4677"/>
              <a:gd name="T21" fmla="*/ 104 h 1666"/>
              <a:gd name="T22" fmla="*/ 2126 w 4677"/>
              <a:gd name="T23" fmla="*/ 104 h 1666"/>
              <a:gd name="T24" fmla="*/ 2126 w 4677"/>
              <a:gd name="T25" fmla="*/ 1666 h 1666"/>
              <a:gd name="T26" fmla="*/ 1701 w 4677"/>
              <a:gd name="T27" fmla="*/ 1666 h 1666"/>
              <a:gd name="T28" fmla="*/ 1701 w 4677"/>
              <a:gd name="T29" fmla="*/ 104 h 1666"/>
              <a:gd name="T30" fmla="*/ 2551 w 4677"/>
              <a:gd name="T31" fmla="*/ 302 h 1666"/>
              <a:gd name="T32" fmla="*/ 2976 w 4677"/>
              <a:gd name="T33" fmla="*/ 302 h 1666"/>
              <a:gd name="T34" fmla="*/ 2976 w 4677"/>
              <a:gd name="T35" fmla="*/ 1666 h 1666"/>
              <a:gd name="T36" fmla="*/ 2551 w 4677"/>
              <a:gd name="T37" fmla="*/ 1666 h 1666"/>
              <a:gd name="T38" fmla="*/ 2551 w 4677"/>
              <a:gd name="T39" fmla="*/ 302 h 1666"/>
              <a:gd name="T40" fmla="*/ 3401 w 4677"/>
              <a:gd name="T41" fmla="*/ 1191 h 1666"/>
              <a:gd name="T42" fmla="*/ 3827 w 4677"/>
              <a:gd name="T43" fmla="*/ 1191 h 1666"/>
              <a:gd name="T44" fmla="*/ 3827 w 4677"/>
              <a:gd name="T45" fmla="*/ 1666 h 1666"/>
              <a:gd name="T46" fmla="*/ 3401 w 4677"/>
              <a:gd name="T47" fmla="*/ 1666 h 1666"/>
              <a:gd name="T48" fmla="*/ 3401 w 4677"/>
              <a:gd name="T49" fmla="*/ 1191 h 1666"/>
              <a:gd name="T50" fmla="*/ 4252 w 4677"/>
              <a:gd name="T51" fmla="*/ 251 h 1666"/>
              <a:gd name="T52" fmla="*/ 4677 w 4677"/>
              <a:gd name="T53" fmla="*/ 251 h 1666"/>
              <a:gd name="T54" fmla="*/ 4677 w 4677"/>
              <a:gd name="T55" fmla="*/ 1639 h 1666"/>
              <a:gd name="T56" fmla="*/ 4252 w 4677"/>
              <a:gd name="T57" fmla="*/ 1639 h 1666"/>
              <a:gd name="T58" fmla="*/ 4252 w 4677"/>
              <a:gd name="T59" fmla="*/ 251 h 1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77" h="1666">
                <a:moveTo>
                  <a:pt x="0" y="500"/>
                </a:moveTo>
                <a:lnTo>
                  <a:pt x="425" y="500"/>
                </a:lnTo>
                <a:lnTo>
                  <a:pt x="425" y="1666"/>
                </a:lnTo>
                <a:lnTo>
                  <a:pt x="0" y="1666"/>
                </a:lnTo>
                <a:lnTo>
                  <a:pt x="0" y="500"/>
                </a:lnTo>
                <a:close/>
                <a:moveTo>
                  <a:pt x="850" y="0"/>
                </a:moveTo>
                <a:lnTo>
                  <a:pt x="1276" y="0"/>
                </a:lnTo>
                <a:lnTo>
                  <a:pt x="1276" y="1666"/>
                </a:lnTo>
                <a:lnTo>
                  <a:pt x="850" y="1666"/>
                </a:lnTo>
                <a:lnTo>
                  <a:pt x="850" y="0"/>
                </a:lnTo>
                <a:close/>
                <a:moveTo>
                  <a:pt x="1701" y="104"/>
                </a:moveTo>
                <a:lnTo>
                  <a:pt x="2126" y="104"/>
                </a:lnTo>
                <a:lnTo>
                  <a:pt x="2126" y="1666"/>
                </a:lnTo>
                <a:lnTo>
                  <a:pt x="1701" y="1666"/>
                </a:lnTo>
                <a:lnTo>
                  <a:pt x="1701" y="104"/>
                </a:lnTo>
                <a:close/>
                <a:moveTo>
                  <a:pt x="2551" y="302"/>
                </a:moveTo>
                <a:lnTo>
                  <a:pt x="2976" y="302"/>
                </a:lnTo>
                <a:lnTo>
                  <a:pt x="2976" y="1666"/>
                </a:lnTo>
                <a:lnTo>
                  <a:pt x="2551" y="1666"/>
                </a:lnTo>
                <a:lnTo>
                  <a:pt x="2551" y="302"/>
                </a:lnTo>
                <a:close/>
                <a:moveTo>
                  <a:pt x="3401" y="1191"/>
                </a:moveTo>
                <a:lnTo>
                  <a:pt x="3827" y="1191"/>
                </a:lnTo>
                <a:lnTo>
                  <a:pt x="3827" y="1666"/>
                </a:lnTo>
                <a:lnTo>
                  <a:pt x="3401" y="1666"/>
                </a:lnTo>
                <a:lnTo>
                  <a:pt x="3401" y="1191"/>
                </a:lnTo>
                <a:close/>
                <a:moveTo>
                  <a:pt x="4252" y="251"/>
                </a:moveTo>
                <a:lnTo>
                  <a:pt x="4677" y="251"/>
                </a:lnTo>
                <a:lnTo>
                  <a:pt x="4677" y="1639"/>
                </a:lnTo>
                <a:lnTo>
                  <a:pt x="4252" y="1639"/>
                </a:lnTo>
                <a:lnTo>
                  <a:pt x="4252" y="251"/>
                </a:lnTo>
                <a:close/>
              </a:path>
            </a:pathLst>
          </a:custGeom>
          <a:solidFill>
            <a:srgbClr val="DA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9">
            <a:extLst>
              <a:ext uri="{FF2B5EF4-FFF2-40B4-BE49-F238E27FC236}">
                <a16:creationId xmlns:a16="http://schemas.microsoft.com/office/drawing/2014/main" id="{6D6BE651-B91C-CE57-B19F-22296FDEAC19}"/>
              </a:ext>
            </a:extLst>
          </p:cNvPr>
          <p:cNvSpPr>
            <a:spLocks noEditPoints="1"/>
          </p:cNvSpPr>
          <p:nvPr/>
        </p:nvSpPr>
        <p:spPr bwMode="auto">
          <a:xfrm>
            <a:off x="2544763" y="2537619"/>
            <a:ext cx="7424738" cy="2246313"/>
          </a:xfrm>
          <a:custGeom>
            <a:avLst/>
            <a:gdLst>
              <a:gd name="T0" fmla="*/ 0 w 4677"/>
              <a:gd name="T1" fmla="*/ 449 h 1415"/>
              <a:gd name="T2" fmla="*/ 425 w 4677"/>
              <a:gd name="T3" fmla="*/ 449 h 1415"/>
              <a:gd name="T4" fmla="*/ 425 w 4677"/>
              <a:gd name="T5" fmla="*/ 724 h 1415"/>
              <a:gd name="T6" fmla="*/ 0 w 4677"/>
              <a:gd name="T7" fmla="*/ 724 h 1415"/>
              <a:gd name="T8" fmla="*/ 0 w 4677"/>
              <a:gd name="T9" fmla="*/ 449 h 1415"/>
              <a:gd name="T10" fmla="*/ 850 w 4677"/>
              <a:gd name="T11" fmla="*/ 0 h 1415"/>
              <a:gd name="T12" fmla="*/ 1276 w 4677"/>
              <a:gd name="T13" fmla="*/ 0 h 1415"/>
              <a:gd name="T14" fmla="*/ 1276 w 4677"/>
              <a:gd name="T15" fmla="*/ 224 h 1415"/>
              <a:gd name="T16" fmla="*/ 850 w 4677"/>
              <a:gd name="T17" fmla="*/ 224 h 1415"/>
              <a:gd name="T18" fmla="*/ 850 w 4677"/>
              <a:gd name="T19" fmla="*/ 0 h 1415"/>
              <a:gd name="T20" fmla="*/ 1701 w 4677"/>
              <a:gd name="T21" fmla="*/ 0 h 1415"/>
              <a:gd name="T22" fmla="*/ 2126 w 4677"/>
              <a:gd name="T23" fmla="*/ 0 h 1415"/>
              <a:gd name="T24" fmla="*/ 2126 w 4677"/>
              <a:gd name="T25" fmla="*/ 328 h 1415"/>
              <a:gd name="T26" fmla="*/ 1701 w 4677"/>
              <a:gd name="T27" fmla="*/ 328 h 1415"/>
              <a:gd name="T28" fmla="*/ 1701 w 4677"/>
              <a:gd name="T29" fmla="*/ 0 h 1415"/>
              <a:gd name="T30" fmla="*/ 2551 w 4677"/>
              <a:gd name="T31" fmla="*/ 52 h 1415"/>
              <a:gd name="T32" fmla="*/ 2976 w 4677"/>
              <a:gd name="T33" fmla="*/ 52 h 1415"/>
              <a:gd name="T34" fmla="*/ 2976 w 4677"/>
              <a:gd name="T35" fmla="*/ 526 h 1415"/>
              <a:gd name="T36" fmla="*/ 2551 w 4677"/>
              <a:gd name="T37" fmla="*/ 526 h 1415"/>
              <a:gd name="T38" fmla="*/ 2551 w 4677"/>
              <a:gd name="T39" fmla="*/ 52 h 1415"/>
              <a:gd name="T40" fmla="*/ 3401 w 4677"/>
              <a:gd name="T41" fmla="*/ 1277 h 1415"/>
              <a:gd name="T42" fmla="*/ 3827 w 4677"/>
              <a:gd name="T43" fmla="*/ 1277 h 1415"/>
              <a:gd name="T44" fmla="*/ 3827 w 4677"/>
              <a:gd name="T45" fmla="*/ 1415 h 1415"/>
              <a:gd name="T46" fmla="*/ 3401 w 4677"/>
              <a:gd name="T47" fmla="*/ 1415 h 1415"/>
              <a:gd name="T48" fmla="*/ 3401 w 4677"/>
              <a:gd name="T49" fmla="*/ 1277 h 1415"/>
              <a:gd name="T50" fmla="*/ 4252 w 4677"/>
              <a:gd name="T51" fmla="*/ 302 h 1415"/>
              <a:gd name="T52" fmla="*/ 4677 w 4677"/>
              <a:gd name="T53" fmla="*/ 302 h 1415"/>
              <a:gd name="T54" fmla="*/ 4677 w 4677"/>
              <a:gd name="T55" fmla="*/ 475 h 1415"/>
              <a:gd name="T56" fmla="*/ 4252 w 4677"/>
              <a:gd name="T57" fmla="*/ 475 h 1415"/>
              <a:gd name="T58" fmla="*/ 4252 w 4677"/>
              <a:gd name="T59" fmla="*/ 302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77" h="1415">
                <a:moveTo>
                  <a:pt x="0" y="449"/>
                </a:moveTo>
                <a:lnTo>
                  <a:pt x="425" y="449"/>
                </a:lnTo>
                <a:lnTo>
                  <a:pt x="425" y="724"/>
                </a:lnTo>
                <a:lnTo>
                  <a:pt x="0" y="724"/>
                </a:lnTo>
                <a:lnTo>
                  <a:pt x="0" y="449"/>
                </a:lnTo>
                <a:close/>
                <a:moveTo>
                  <a:pt x="850" y="0"/>
                </a:moveTo>
                <a:lnTo>
                  <a:pt x="1276" y="0"/>
                </a:lnTo>
                <a:lnTo>
                  <a:pt x="1276" y="224"/>
                </a:lnTo>
                <a:lnTo>
                  <a:pt x="850" y="224"/>
                </a:lnTo>
                <a:lnTo>
                  <a:pt x="850" y="0"/>
                </a:lnTo>
                <a:close/>
                <a:moveTo>
                  <a:pt x="1701" y="0"/>
                </a:moveTo>
                <a:lnTo>
                  <a:pt x="2126" y="0"/>
                </a:lnTo>
                <a:lnTo>
                  <a:pt x="2126" y="328"/>
                </a:lnTo>
                <a:lnTo>
                  <a:pt x="1701" y="328"/>
                </a:lnTo>
                <a:lnTo>
                  <a:pt x="1701" y="0"/>
                </a:lnTo>
                <a:close/>
                <a:moveTo>
                  <a:pt x="2551" y="52"/>
                </a:moveTo>
                <a:lnTo>
                  <a:pt x="2976" y="52"/>
                </a:lnTo>
                <a:lnTo>
                  <a:pt x="2976" y="526"/>
                </a:lnTo>
                <a:lnTo>
                  <a:pt x="2551" y="526"/>
                </a:lnTo>
                <a:lnTo>
                  <a:pt x="2551" y="52"/>
                </a:lnTo>
                <a:close/>
                <a:moveTo>
                  <a:pt x="3401" y="1277"/>
                </a:moveTo>
                <a:lnTo>
                  <a:pt x="3827" y="1277"/>
                </a:lnTo>
                <a:lnTo>
                  <a:pt x="3827" y="1415"/>
                </a:lnTo>
                <a:lnTo>
                  <a:pt x="3401" y="1415"/>
                </a:lnTo>
                <a:lnTo>
                  <a:pt x="3401" y="1277"/>
                </a:lnTo>
                <a:close/>
                <a:moveTo>
                  <a:pt x="4252" y="302"/>
                </a:moveTo>
                <a:lnTo>
                  <a:pt x="4677" y="302"/>
                </a:lnTo>
                <a:lnTo>
                  <a:pt x="4677" y="475"/>
                </a:lnTo>
                <a:lnTo>
                  <a:pt x="4252" y="475"/>
                </a:lnTo>
                <a:lnTo>
                  <a:pt x="4252" y="302"/>
                </a:lnTo>
                <a:close/>
              </a:path>
            </a:pathLst>
          </a:custGeom>
          <a:solidFill>
            <a:srgbClr val="B4C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10">
            <a:extLst>
              <a:ext uri="{FF2B5EF4-FFF2-40B4-BE49-F238E27FC236}">
                <a16:creationId xmlns:a16="http://schemas.microsoft.com/office/drawing/2014/main" id="{5F3C9C9B-F46E-C17F-8A0B-BFF8700C3EED}"/>
              </a:ext>
            </a:extLst>
          </p:cNvPr>
          <p:cNvSpPr>
            <a:spLocks noEditPoints="1"/>
          </p:cNvSpPr>
          <p:nvPr/>
        </p:nvSpPr>
        <p:spPr bwMode="auto">
          <a:xfrm>
            <a:off x="2544763" y="1948656"/>
            <a:ext cx="7424738" cy="2616200"/>
          </a:xfrm>
          <a:custGeom>
            <a:avLst/>
            <a:gdLst>
              <a:gd name="T0" fmla="*/ 0 w 4677"/>
              <a:gd name="T1" fmla="*/ 440 h 1648"/>
              <a:gd name="T2" fmla="*/ 425 w 4677"/>
              <a:gd name="T3" fmla="*/ 440 h 1648"/>
              <a:gd name="T4" fmla="*/ 425 w 4677"/>
              <a:gd name="T5" fmla="*/ 820 h 1648"/>
              <a:gd name="T6" fmla="*/ 0 w 4677"/>
              <a:gd name="T7" fmla="*/ 820 h 1648"/>
              <a:gd name="T8" fmla="*/ 0 w 4677"/>
              <a:gd name="T9" fmla="*/ 440 h 1648"/>
              <a:gd name="T10" fmla="*/ 850 w 4677"/>
              <a:gd name="T11" fmla="*/ 0 h 1648"/>
              <a:gd name="T12" fmla="*/ 1276 w 4677"/>
              <a:gd name="T13" fmla="*/ 0 h 1648"/>
              <a:gd name="T14" fmla="*/ 1276 w 4677"/>
              <a:gd name="T15" fmla="*/ 371 h 1648"/>
              <a:gd name="T16" fmla="*/ 850 w 4677"/>
              <a:gd name="T17" fmla="*/ 371 h 1648"/>
              <a:gd name="T18" fmla="*/ 850 w 4677"/>
              <a:gd name="T19" fmla="*/ 0 h 1648"/>
              <a:gd name="T20" fmla="*/ 1701 w 4677"/>
              <a:gd name="T21" fmla="*/ 61 h 1648"/>
              <a:gd name="T22" fmla="*/ 2126 w 4677"/>
              <a:gd name="T23" fmla="*/ 61 h 1648"/>
              <a:gd name="T24" fmla="*/ 2126 w 4677"/>
              <a:gd name="T25" fmla="*/ 371 h 1648"/>
              <a:gd name="T26" fmla="*/ 1701 w 4677"/>
              <a:gd name="T27" fmla="*/ 371 h 1648"/>
              <a:gd name="T28" fmla="*/ 1701 w 4677"/>
              <a:gd name="T29" fmla="*/ 61 h 1648"/>
              <a:gd name="T30" fmla="*/ 2551 w 4677"/>
              <a:gd name="T31" fmla="*/ 52 h 1648"/>
              <a:gd name="T32" fmla="*/ 2976 w 4677"/>
              <a:gd name="T33" fmla="*/ 52 h 1648"/>
              <a:gd name="T34" fmla="*/ 2976 w 4677"/>
              <a:gd name="T35" fmla="*/ 423 h 1648"/>
              <a:gd name="T36" fmla="*/ 2551 w 4677"/>
              <a:gd name="T37" fmla="*/ 423 h 1648"/>
              <a:gd name="T38" fmla="*/ 2551 w 4677"/>
              <a:gd name="T39" fmla="*/ 52 h 1648"/>
              <a:gd name="T40" fmla="*/ 3401 w 4677"/>
              <a:gd name="T41" fmla="*/ 1527 h 1648"/>
              <a:gd name="T42" fmla="*/ 3827 w 4677"/>
              <a:gd name="T43" fmla="*/ 1527 h 1648"/>
              <a:gd name="T44" fmla="*/ 3827 w 4677"/>
              <a:gd name="T45" fmla="*/ 1648 h 1648"/>
              <a:gd name="T46" fmla="*/ 3401 w 4677"/>
              <a:gd name="T47" fmla="*/ 1648 h 1648"/>
              <a:gd name="T48" fmla="*/ 3401 w 4677"/>
              <a:gd name="T49" fmla="*/ 1527 h 1648"/>
              <a:gd name="T50" fmla="*/ 4252 w 4677"/>
              <a:gd name="T51" fmla="*/ 535 h 1648"/>
              <a:gd name="T52" fmla="*/ 4677 w 4677"/>
              <a:gd name="T53" fmla="*/ 535 h 1648"/>
              <a:gd name="T54" fmla="*/ 4677 w 4677"/>
              <a:gd name="T55" fmla="*/ 673 h 1648"/>
              <a:gd name="T56" fmla="*/ 4252 w 4677"/>
              <a:gd name="T57" fmla="*/ 673 h 1648"/>
              <a:gd name="T58" fmla="*/ 4252 w 4677"/>
              <a:gd name="T59" fmla="*/ 535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77" h="1648">
                <a:moveTo>
                  <a:pt x="0" y="440"/>
                </a:moveTo>
                <a:lnTo>
                  <a:pt x="425" y="440"/>
                </a:lnTo>
                <a:lnTo>
                  <a:pt x="425" y="820"/>
                </a:lnTo>
                <a:lnTo>
                  <a:pt x="0" y="820"/>
                </a:lnTo>
                <a:lnTo>
                  <a:pt x="0" y="440"/>
                </a:lnTo>
                <a:close/>
                <a:moveTo>
                  <a:pt x="850" y="0"/>
                </a:moveTo>
                <a:lnTo>
                  <a:pt x="1276" y="0"/>
                </a:lnTo>
                <a:lnTo>
                  <a:pt x="1276" y="371"/>
                </a:lnTo>
                <a:lnTo>
                  <a:pt x="850" y="371"/>
                </a:lnTo>
                <a:lnTo>
                  <a:pt x="850" y="0"/>
                </a:lnTo>
                <a:close/>
                <a:moveTo>
                  <a:pt x="1701" y="61"/>
                </a:moveTo>
                <a:lnTo>
                  <a:pt x="2126" y="61"/>
                </a:lnTo>
                <a:lnTo>
                  <a:pt x="2126" y="371"/>
                </a:lnTo>
                <a:lnTo>
                  <a:pt x="1701" y="371"/>
                </a:lnTo>
                <a:lnTo>
                  <a:pt x="1701" y="61"/>
                </a:lnTo>
                <a:close/>
                <a:moveTo>
                  <a:pt x="2551" y="52"/>
                </a:moveTo>
                <a:lnTo>
                  <a:pt x="2976" y="52"/>
                </a:lnTo>
                <a:lnTo>
                  <a:pt x="2976" y="423"/>
                </a:lnTo>
                <a:lnTo>
                  <a:pt x="2551" y="423"/>
                </a:lnTo>
                <a:lnTo>
                  <a:pt x="2551" y="52"/>
                </a:lnTo>
                <a:close/>
                <a:moveTo>
                  <a:pt x="3401" y="1527"/>
                </a:moveTo>
                <a:lnTo>
                  <a:pt x="3827" y="1527"/>
                </a:lnTo>
                <a:lnTo>
                  <a:pt x="3827" y="1648"/>
                </a:lnTo>
                <a:lnTo>
                  <a:pt x="3401" y="1648"/>
                </a:lnTo>
                <a:lnTo>
                  <a:pt x="3401" y="1527"/>
                </a:lnTo>
                <a:close/>
                <a:moveTo>
                  <a:pt x="4252" y="535"/>
                </a:moveTo>
                <a:lnTo>
                  <a:pt x="4677" y="535"/>
                </a:lnTo>
                <a:lnTo>
                  <a:pt x="4677" y="673"/>
                </a:lnTo>
                <a:lnTo>
                  <a:pt x="4252" y="673"/>
                </a:lnTo>
                <a:lnTo>
                  <a:pt x="4252" y="535"/>
                </a:lnTo>
                <a:close/>
              </a:path>
            </a:pathLst>
          </a:custGeom>
          <a:solidFill>
            <a:srgbClr val="8FAA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11">
            <a:extLst>
              <a:ext uri="{FF2B5EF4-FFF2-40B4-BE49-F238E27FC236}">
                <a16:creationId xmlns:a16="http://schemas.microsoft.com/office/drawing/2014/main" id="{4B3CBF34-B724-616D-3E89-6116B36CEB97}"/>
              </a:ext>
            </a:extLst>
          </p:cNvPr>
          <p:cNvSpPr>
            <a:spLocks noEditPoints="1"/>
          </p:cNvSpPr>
          <p:nvPr/>
        </p:nvSpPr>
        <p:spPr bwMode="auto">
          <a:xfrm>
            <a:off x="2544763" y="1729581"/>
            <a:ext cx="7424738" cy="2643188"/>
          </a:xfrm>
          <a:custGeom>
            <a:avLst/>
            <a:gdLst>
              <a:gd name="T0" fmla="*/ 0 w 4677"/>
              <a:gd name="T1" fmla="*/ 518 h 1665"/>
              <a:gd name="T2" fmla="*/ 425 w 4677"/>
              <a:gd name="T3" fmla="*/ 518 h 1665"/>
              <a:gd name="T4" fmla="*/ 425 w 4677"/>
              <a:gd name="T5" fmla="*/ 578 h 1665"/>
              <a:gd name="T6" fmla="*/ 0 w 4677"/>
              <a:gd name="T7" fmla="*/ 578 h 1665"/>
              <a:gd name="T8" fmla="*/ 0 w 4677"/>
              <a:gd name="T9" fmla="*/ 518 h 1665"/>
              <a:gd name="T10" fmla="*/ 850 w 4677"/>
              <a:gd name="T11" fmla="*/ 52 h 1665"/>
              <a:gd name="T12" fmla="*/ 1276 w 4677"/>
              <a:gd name="T13" fmla="*/ 52 h 1665"/>
              <a:gd name="T14" fmla="*/ 1276 w 4677"/>
              <a:gd name="T15" fmla="*/ 138 h 1665"/>
              <a:gd name="T16" fmla="*/ 850 w 4677"/>
              <a:gd name="T17" fmla="*/ 138 h 1665"/>
              <a:gd name="T18" fmla="*/ 850 w 4677"/>
              <a:gd name="T19" fmla="*/ 52 h 1665"/>
              <a:gd name="T20" fmla="*/ 1701 w 4677"/>
              <a:gd name="T21" fmla="*/ 0 h 1665"/>
              <a:gd name="T22" fmla="*/ 2126 w 4677"/>
              <a:gd name="T23" fmla="*/ 0 h 1665"/>
              <a:gd name="T24" fmla="*/ 2126 w 4677"/>
              <a:gd name="T25" fmla="*/ 199 h 1665"/>
              <a:gd name="T26" fmla="*/ 1701 w 4677"/>
              <a:gd name="T27" fmla="*/ 199 h 1665"/>
              <a:gd name="T28" fmla="*/ 1701 w 4677"/>
              <a:gd name="T29" fmla="*/ 0 h 1665"/>
              <a:gd name="T30" fmla="*/ 2551 w 4677"/>
              <a:gd name="T31" fmla="*/ 26 h 1665"/>
              <a:gd name="T32" fmla="*/ 2976 w 4677"/>
              <a:gd name="T33" fmla="*/ 26 h 1665"/>
              <a:gd name="T34" fmla="*/ 2976 w 4677"/>
              <a:gd name="T35" fmla="*/ 190 h 1665"/>
              <a:gd name="T36" fmla="*/ 2551 w 4677"/>
              <a:gd name="T37" fmla="*/ 190 h 1665"/>
              <a:gd name="T38" fmla="*/ 2551 w 4677"/>
              <a:gd name="T39" fmla="*/ 26 h 1665"/>
              <a:gd name="T40" fmla="*/ 3401 w 4677"/>
              <a:gd name="T41" fmla="*/ 1587 h 1665"/>
              <a:gd name="T42" fmla="*/ 3827 w 4677"/>
              <a:gd name="T43" fmla="*/ 1587 h 1665"/>
              <a:gd name="T44" fmla="*/ 3827 w 4677"/>
              <a:gd name="T45" fmla="*/ 1665 h 1665"/>
              <a:gd name="T46" fmla="*/ 3401 w 4677"/>
              <a:gd name="T47" fmla="*/ 1665 h 1665"/>
              <a:gd name="T48" fmla="*/ 3401 w 4677"/>
              <a:gd name="T49" fmla="*/ 1587 h 1665"/>
              <a:gd name="T50" fmla="*/ 4252 w 4677"/>
              <a:gd name="T51" fmla="*/ 604 h 1665"/>
              <a:gd name="T52" fmla="*/ 4677 w 4677"/>
              <a:gd name="T53" fmla="*/ 604 h 1665"/>
              <a:gd name="T54" fmla="*/ 4677 w 4677"/>
              <a:gd name="T55" fmla="*/ 673 h 1665"/>
              <a:gd name="T56" fmla="*/ 4252 w 4677"/>
              <a:gd name="T57" fmla="*/ 673 h 1665"/>
              <a:gd name="T58" fmla="*/ 4252 w 4677"/>
              <a:gd name="T59" fmla="*/ 604 h 1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77" h="1665">
                <a:moveTo>
                  <a:pt x="0" y="518"/>
                </a:moveTo>
                <a:lnTo>
                  <a:pt x="425" y="518"/>
                </a:lnTo>
                <a:lnTo>
                  <a:pt x="425" y="578"/>
                </a:lnTo>
                <a:lnTo>
                  <a:pt x="0" y="578"/>
                </a:lnTo>
                <a:lnTo>
                  <a:pt x="0" y="518"/>
                </a:lnTo>
                <a:close/>
                <a:moveTo>
                  <a:pt x="850" y="52"/>
                </a:moveTo>
                <a:lnTo>
                  <a:pt x="1276" y="52"/>
                </a:lnTo>
                <a:lnTo>
                  <a:pt x="1276" y="138"/>
                </a:lnTo>
                <a:lnTo>
                  <a:pt x="850" y="138"/>
                </a:lnTo>
                <a:lnTo>
                  <a:pt x="850" y="52"/>
                </a:lnTo>
                <a:close/>
                <a:moveTo>
                  <a:pt x="1701" y="0"/>
                </a:moveTo>
                <a:lnTo>
                  <a:pt x="2126" y="0"/>
                </a:lnTo>
                <a:lnTo>
                  <a:pt x="2126" y="199"/>
                </a:lnTo>
                <a:lnTo>
                  <a:pt x="1701" y="199"/>
                </a:lnTo>
                <a:lnTo>
                  <a:pt x="1701" y="0"/>
                </a:lnTo>
                <a:close/>
                <a:moveTo>
                  <a:pt x="2551" y="26"/>
                </a:moveTo>
                <a:lnTo>
                  <a:pt x="2976" y="26"/>
                </a:lnTo>
                <a:lnTo>
                  <a:pt x="2976" y="190"/>
                </a:lnTo>
                <a:lnTo>
                  <a:pt x="2551" y="190"/>
                </a:lnTo>
                <a:lnTo>
                  <a:pt x="2551" y="26"/>
                </a:lnTo>
                <a:close/>
                <a:moveTo>
                  <a:pt x="3401" y="1587"/>
                </a:moveTo>
                <a:lnTo>
                  <a:pt x="3827" y="1587"/>
                </a:lnTo>
                <a:lnTo>
                  <a:pt x="3827" y="1665"/>
                </a:lnTo>
                <a:lnTo>
                  <a:pt x="3401" y="1665"/>
                </a:lnTo>
                <a:lnTo>
                  <a:pt x="3401" y="1587"/>
                </a:lnTo>
                <a:close/>
                <a:moveTo>
                  <a:pt x="4252" y="604"/>
                </a:moveTo>
                <a:lnTo>
                  <a:pt x="4677" y="604"/>
                </a:lnTo>
                <a:lnTo>
                  <a:pt x="4677" y="673"/>
                </a:lnTo>
                <a:lnTo>
                  <a:pt x="4252" y="673"/>
                </a:lnTo>
                <a:lnTo>
                  <a:pt x="4252" y="604"/>
                </a:lnTo>
                <a:close/>
              </a:path>
            </a:pathLst>
          </a:custGeom>
          <a:solidFill>
            <a:srgbClr val="2F5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12">
            <a:extLst>
              <a:ext uri="{FF2B5EF4-FFF2-40B4-BE49-F238E27FC236}">
                <a16:creationId xmlns:a16="http://schemas.microsoft.com/office/drawing/2014/main" id="{7DFF385E-18EC-7DD0-555A-AFD628FDE2B5}"/>
              </a:ext>
            </a:extLst>
          </p:cNvPr>
          <p:cNvSpPr>
            <a:spLocks noEditPoints="1"/>
          </p:cNvSpPr>
          <p:nvPr/>
        </p:nvSpPr>
        <p:spPr bwMode="auto">
          <a:xfrm>
            <a:off x="2544763" y="1250156"/>
            <a:ext cx="7424738" cy="2998788"/>
          </a:xfrm>
          <a:custGeom>
            <a:avLst/>
            <a:gdLst>
              <a:gd name="T0" fmla="*/ 0 w 4677"/>
              <a:gd name="T1" fmla="*/ 431 h 1889"/>
              <a:gd name="T2" fmla="*/ 425 w 4677"/>
              <a:gd name="T3" fmla="*/ 431 h 1889"/>
              <a:gd name="T4" fmla="*/ 425 w 4677"/>
              <a:gd name="T5" fmla="*/ 820 h 1889"/>
              <a:gd name="T6" fmla="*/ 0 w 4677"/>
              <a:gd name="T7" fmla="*/ 820 h 1889"/>
              <a:gd name="T8" fmla="*/ 0 w 4677"/>
              <a:gd name="T9" fmla="*/ 431 h 1889"/>
              <a:gd name="T10" fmla="*/ 850 w 4677"/>
              <a:gd name="T11" fmla="*/ 0 h 1889"/>
              <a:gd name="T12" fmla="*/ 1276 w 4677"/>
              <a:gd name="T13" fmla="*/ 0 h 1889"/>
              <a:gd name="T14" fmla="*/ 1276 w 4677"/>
              <a:gd name="T15" fmla="*/ 354 h 1889"/>
              <a:gd name="T16" fmla="*/ 850 w 4677"/>
              <a:gd name="T17" fmla="*/ 354 h 1889"/>
              <a:gd name="T18" fmla="*/ 850 w 4677"/>
              <a:gd name="T19" fmla="*/ 0 h 1889"/>
              <a:gd name="T20" fmla="*/ 1701 w 4677"/>
              <a:gd name="T21" fmla="*/ 95 h 1889"/>
              <a:gd name="T22" fmla="*/ 2126 w 4677"/>
              <a:gd name="T23" fmla="*/ 95 h 1889"/>
              <a:gd name="T24" fmla="*/ 2126 w 4677"/>
              <a:gd name="T25" fmla="*/ 302 h 1889"/>
              <a:gd name="T26" fmla="*/ 1701 w 4677"/>
              <a:gd name="T27" fmla="*/ 302 h 1889"/>
              <a:gd name="T28" fmla="*/ 1701 w 4677"/>
              <a:gd name="T29" fmla="*/ 95 h 1889"/>
              <a:gd name="T30" fmla="*/ 2551 w 4677"/>
              <a:gd name="T31" fmla="*/ 285 h 1889"/>
              <a:gd name="T32" fmla="*/ 2976 w 4677"/>
              <a:gd name="T33" fmla="*/ 285 h 1889"/>
              <a:gd name="T34" fmla="*/ 2976 w 4677"/>
              <a:gd name="T35" fmla="*/ 328 h 1889"/>
              <a:gd name="T36" fmla="*/ 2551 w 4677"/>
              <a:gd name="T37" fmla="*/ 328 h 1889"/>
              <a:gd name="T38" fmla="*/ 2551 w 4677"/>
              <a:gd name="T39" fmla="*/ 285 h 1889"/>
              <a:gd name="T40" fmla="*/ 3401 w 4677"/>
              <a:gd name="T41" fmla="*/ 1872 h 1889"/>
              <a:gd name="T42" fmla="*/ 3827 w 4677"/>
              <a:gd name="T43" fmla="*/ 1872 h 1889"/>
              <a:gd name="T44" fmla="*/ 3827 w 4677"/>
              <a:gd name="T45" fmla="*/ 1889 h 1889"/>
              <a:gd name="T46" fmla="*/ 3401 w 4677"/>
              <a:gd name="T47" fmla="*/ 1889 h 1889"/>
              <a:gd name="T48" fmla="*/ 3401 w 4677"/>
              <a:gd name="T49" fmla="*/ 1872 h 1889"/>
              <a:gd name="T50" fmla="*/ 4252 w 4677"/>
              <a:gd name="T51" fmla="*/ 837 h 1889"/>
              <a:gd name="T52" fmla="*/ 4677 w 4677"/>
              <a:gd name="T53" fmla="*/ 837 h 1889"/>
              <a:gd name="T54" fmla="*/ 4677 w 4677"/>
              <a:gd name="T55" fmla="*/ 906 h 1889"/>
              <a:gd name="T56" fmla="*/ 4252 w 4677"/>
              <a:gd name="T57" fmla="*/ 906 h 1889"/>
              <a:gd name="T58" fmla="*/ 4252 w 4677"/>
              <a:gd name="T59" fmla="*/ 837 h 1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77" h="1889">
                <a:moveTo>
                  <a:pt x="0" y="431"/>
                </a:moveTo>
                <a:lnTo>
                  <a:pt x="425" y="431"/>
                </a:lnTo>
                <a:lnTo>
                  <a:pt x="425" y="820"/>
                </a:lnTo>
                <a:lnTo>
                  <a:pt x="0" y="820"/>
                </a:lnTo>
                <a:lnTo>
                  <a:pt x="0" y="431"/>
                </a:lnTo>
                <a:close/>
                <a:moveTo>
                  <a:pt x="850" y="0"/>
                </a:moveTo>
                <a:lnTo>
                  <a:pt x="1276" y="0"/>
                </a:lnTo>
                <a:lnTo>
                  <a:pt x="1276" y="354"/>
                </a:lnTo>
                <a:lnTo>
                  <a:pt x="850" y="354"/>
                </a:lnTo>
                <a:lnTo>
                  <a:pt x="850" y="0"/>
                </a:lnTo>
                <a:close/>
                <a:moveTo>
                  <a:pt x="1701" y="95"/>
                </a:moveTo>
                <a:lnTo>
                  <a:pt x="2126" y="95"/>
                </a:lnTo>
                <a:lnTo>
                  <a:pt x="2126" y="302"/>
                </a:lnTo>
                <a:lnTo>
                  <a:pt x="1701" y="302"/>
                </a:lnTo>
                <a:lnTo>
                  <a:pt x="1701" y="95"/>
                </a:lnTo>
                <a:close/>
                <a:moveTo>
                  <a:pt x="2551" y="285"/>
                </a:moveTo>
                <a:lnTo>
                  <a:pt x="2976" y="285"/>
                </a:lnTo>
                <a:lnTo>
                  <a:pt x="2976" y="328"/>
                </a:lnTo>
                <a:lnTo>
                  <a:pt x="2551" y="328"/>
                </a:lnTo>
                <a:lnTo>
                  <a:pt x="2551" y="285"/>
                </a:lnTo>
                <a:close/>
                <a:moveTo>
                  <a:pt x="3401" y="1872"/>
                </a:moveTo>
                <a:lnTo>
                  <a:pt x="3827" y="1872"/>
                </a:lnTo>
                <a:lnTo>
                  <a:pt x="3827" y="1889"/>
                </a:lnTo>
                <a:lnTo>
                  <a:pt x="3401" y="1889"/>
                </a:lnTo>
                <a:lnTo>
                  <a:pt x="3401" y="1872"/>
                </a:lnTo>
                <a:close/>
                <a:moveTo>
                  <a:pt x="4252" y="837"/>
                </a:moveTo>
                <a:lnTo>
                  <a:pt x="4677" y="837"/>
                </a:lnTo>
                <a:lnTo>
                  <a:pt x="4677" y="906"/>
                </a:lnTo>
                <a:lnTo>
                  <a:pt x="4252" y="906"/>
                </a:lnTo>
                <a:lnTo>
                  <a:pt x="4252" y="837"/>
                </a:lnTo>
                <a:close/>
              </a:path>
            </a:pathLst>
          </a:custGeom>
          <a:solidFill>
            <a:srgbClr val="2038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14">
            <a:extLst>
              <a:ext uri="{FF2B5EF4-FFF2-40B4-BE49-F238E27FC236}">
                <a16:creationId xmlns:a16="http://schemas.microsoft.com/office/drawing/2014/main" id="{25A87A91-FA6C-806E-124F-DDE631D62AC8}"/>
              </a:ext>
            </a:extLst>
          </p:cNvPr>
          <p:cNvSpPr>
            <a:spLocks noChangeArrowheads="1"/>
          </p:cNvSpPr>
          <p:nvPr/>
        </p:nvSpPr>
        <p:spPr bwMode="auto">
          <a:xfrm>
            <a:off x="2774951" y="3725069"/>
            <a:ext cx="2762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135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5">
            <a:extLst>
              <a:ext uri="{FF2B5EF4-FFF2-40B4-BE49-F238E27FC236}">
                <a16:creationId xmlns:a16="http://schemas.microsoft.com/office/drawing/2014/main" id="{185C10D6-DB3E-F0B0-863A-AC930E65B45A}"/>
              </a:ext>
            </a:extLst>
          </p:cNvPr>
          <p:cNvSpPr>
            <a:spLocks noChangeArrowheads="1"/>
          </p:cNvSpPr>
          <p:nvPr/>
        </p:nvSpPr>
        <p:spPr bwMode="auto">
          <a:xfrm>
            <a:off x="4124326" y="2929731"/>
            <a:ext cx="277813"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193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6">
            <a:extLst>
              <a:ext uri="{FF2B5EF4-FFF2-40B4-BE49-F238E27FC236}">
                <a16:creationId xmlns:a16="http://schemas.microsoft.com/office/drawing/2014/main" id="{43DD3007-1D4C-495B-2182-DE68B34223FB}"/>
              </a:ext>
            </a:extLst>
          </p:cNvPr>
          <p:cNvSpPr>
            <a:spLocks noChangeArrowheads="1"/>
          </p:cNvSpPr>
          <p:nvPr/>
        </p:nvSpPr>
        <p:spPr bwMode="auto">
          <a:xfrm>
            <a:off x="5475288" y="3094831"/>
            <a:ext cx="2762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181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7">
            <a:extLst>
              <a:ext uri="{FF2B5EF4-FFF2-40B4-BE49-F238E27FC236}">
                <a16:creationId xmlns:a16="http://schemas.microsoft.com/office/drawing/2014/main" id="{60B87582-641D-C52C-824D-0A45D52BAB82}"/>
              </a:ext>
            </a:extLst>
          </p:cNvPr>
          <p:cNvSpPr>
            <a:spLocks noChangeArrowheads="1"/>
          </p:cNvSpPr>
          <p:nvPr/>
        </p:nvSpPr>
        <p:spPr bwMode="auto">
          <a:xfrm>
            <a:off x="6824663" y="3409156"/>
            <a:ext cx="2762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158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8">
            <a:extLst>
              <a:ext uri="{FF2B5EF4-FFF2-40B4-BE49-F238E27FC236}">
                <a16:creationId xmlns:a16="http://schemas.microsoft.com/office/drawing/2014/main" id="{1A822BC1-63A4-BD84-A36B-03E67563D84E}"/>
              </a:ext>
            </a:extLst>
          </p:cNvPr>
          <p:cNvSpPr>
            <a:spLocks noChangeArrowheads="1"/>
          </p:cNvSpPr>
          <p:nvPr/>
        </p:nvSpPr>
        <p:spPr bwMode="auto">
          <a:xfrm>
            <a:off x="8210551" y="4820444"/>
            <a:ext cx="2032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55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9">
            <a:extLst>
              <a:ext uri="{FF2B5EF4-FFF2-40B4-BE49-F238E27FC236}">
                <a16:creationId xmlns:a16="http://schemas.microsoft.com/office/drawing/2014/main" id="{B63CEE5D-FFFB-0994-3DF3-4DAAA85174FE}"/>
              </a:ext>
            </a:extLst>
          </p:cNvPr>
          <p:cNvSpPr>
            <a:spLocks noChangeArrowheads="1"/>
          </p:cNvSpPr>
          <p:nvPr/>
        </p:nvSpPr>
        <p:spPr bwMode="auto">
          <a:xfrm>
            <a:off x="9525001" y="3325019"/>
            <a:ext cx="27622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161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20">
            <a:extLst>
              <a:ext uri="{FF2B5EF4-FFF2-40B4-BE49-F238E27FC236}">
                <a16:creationId xmlns:a16="http://schemas.microsoft.com/office/drawing/2014/main" id="{DFCBA69A-F271-AB04-BD36-AF473FB2204E}"/>
              </a:ext>
            </a:extLst>
          </p:cNvPr>
          <p:cNvSpPr>
            <a:spLocks noChangeArrowheads="1"/>
          </p:cNvSpPr>
          <p:nvPr/>
        </p:nvSpPr>
        <p:spPr bwMode="auto">
          <a:xfrm>
            <a:off x="2811463" y="3286919"/>
            <a:ext cx="2032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32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21">
            <a:extLst>
              <a:ext uri="{FF2B5EF4-FFF2-40B4-BE49-F238E27FC236}">
                <a16:creationId xmlns:a16="http://schemas.microsoft.com/office/drawing/2014/main" id="{EE7268C7-1AAF-F5BD-5E3D-7EBD0F211C29}"/>
              </a:ext>
            </a:extLst>
          </p:cNvPr>
          <p:cNvSpPr>
            <a:spLocks noChangeArrowheads="1"/>
          </p:cNvSpPr>
          <p:nvPr/>
        </p:nvSpPr>
        <p:spPr bwMode="auto">
          <a:xfrm>
            <a:off x="4160838" y="2574131"/>
            <a:ext cx="2032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22">
            <a:extLst>
              <a:ext uri="{FF2B5EF4-FFF2-40B4-BE49-F238E27FC236}">
                <a16:creationId xmlns:a16="http://schemas.microsoft.com/office/drawing/2014/main" id="{FF2C42E7-547B-C779-41D6-4D3F760616B4}"/>
              </a:ext>
            </a:extLst>
          </p:cNvPr>
          <p:cNvSpPr>
            <a:spLocks noChangeArrowheads="1"/>
          </p:cNvSpPr>
          <p:nvPr/>
        </p:nvSpPr>
        <p:spPr bwMode="auto">
          <a:xfrm>
            <a:off x="5510213" y="2574131"/>
            <a:ext cx="204788"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38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3">
            <a:extLst>
              <a:ext uri="{FF2B5EF4-FFF2-40B4-BE49-F238E27FC236}">
                <a16:creationId xmlns:a16="http://schemas.microsoft.com/office/drawing/2014/main" id="{EB718B33-3D1E-CE92-4D22-2D6E17B2273E}"/>
              </a:ext>
            </a:extLst>
          </p:cNvPr>
          <p:cNvSpPr>
            <a:spLocks noChangeArrowheads="1"/>
          </p:cNvSpPr>
          <p:nvPr/>
        </p:nvSpPr>
        <p:spPr bwMode="auto">
          <a:xfrm>
            <a:off x="6861176" y="2656681"/>
            <a:ext cx="2032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55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4">
            <a:extLst>
              <a:ext uri="{FF2B5EF4-FFF2-40B4-BE49-F238E27FC236}">
                <a16:creationId xmlns:a16="http://schemas.microsoft.com/office/drawing/2014/main" id="{D85AE915-E934-2109-95EC-F66BF5FB2200}"/>
              </a:ext>
            </a:extLst>
          </p:cNvPr>
          <p:cNvSpPr>
            <a:spLocks noChangeArrowheads="1"/>
          </p:cNvSpPr>
          <p:nvPr/>
        </p:nvSpPr>
        <p:spPr bwMode="auto">
          <a:xfrm>
            <a:off x="8210551" y="4601369"/>
            <a:ext cx="2032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5">
            <a:extLst>
              <a:ext uri="{FF2B5EF4-FFF2-40B4-BE49-F238E27FC236}">
                <a16:creationId xmlns:a16="http://schemas.microsoft.com/office/drawing/2014/main" id="{C8C8F9B3-364E-AE32-6C57-A8E0B74CCA57}"/>
              </a:ext>
            </a:extLst>
          </p:cNvPr>
          <p:cNvSpPr>
            <a:spLocks noChangeArrowheads="1"/>
          </p:cNvSpPr>
          <p:nvPr/>
        </p:nvSpPr>
        <p:spPr bwMode="auto">
          <a:xfrm>
            <a:off x="9559926" y="3053556"/>
            <a:ext cx="204788"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6">
            <a:extLst>
              <a:ext uri="{FF2B5EF4-FFF2-40B4-BE49-F238E27FC236}">
                <a16:creationId xmlns:a16="http://schemas.microsoft.com/office/drawing/2014/main" id="{AA6D9B0E-F228-9CE1-DDF5-2D61E0684D35}"/>
              </a:ext>
            </a:extLst>
          </p:cNvPr>
          <p:cNvSpPr>
            <a:spLocks noChangeArrowheads="1"/>
          </p:cNvSpPr>
          <p:nvPr/>
        </p:nvSpPr>
        <p:spPr bwMode="auto">
          <a:xfrm>
            <a:off x="2811463" y="2683669"/>
            <a:ext cx="2032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7">
            <a:extLst>
              <a:ext uri="{FF2B5EF4-FFF2-40B4-BE49-F238E27FC236}">
                <a16:creationId xmlns:a16="http://schemas.microsoft.com/office/drawing/2014/main" id="{21A97FCD-9802-99C7-E78A-5065485E0718}"/>
              </a:ext>
            </a:extLst>
          </p:cNvPr>
          <p:cNvSpPr>
            <a:spLocks noChangeArrowheads="1"/>
          </p:cNvSpPr>
          <p:nvPr/>
        </p:nvSpPr>
        <p:spPr bwMode="auto">
          <a:xfrm>
            <a:off x="4160838" y="1985169"/>
            <a:ext cx="2032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43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8">
            <a:extLst>
              <a:ext uri="{FF2B5EF4-FFF2-40B4-BE49-F238E27FC236}">
                <a16:creationId xmlns:a16="http://schemas.microsoft.com/office/drawing/2014/main" id="{F5FCC734-0D6B-902B-6F9E-CB9E193A1B5E}"/>
              </a:ext>
            </a:extLst>
          </p:cNvPr>
          <p:cNvSpPr>
            <a:spLocks noChangeArrowheads="1"/>
          </p:cNvSpPr>
          <p:nvPr/>
        </p:nvSpPr>
        <p:spPr bwMode="auto">
          <a:xfrm>
            <a:off x="5510213" y="2078831"/>
            <a:ext cx="204788"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36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9">
            <a:extLst>
              <a:ext uri="{FF2B5EF4-FFF2-40B4-BE49-F238E27FC236}">
                <a16:creationId xmlns:a16="http://schemas.microsoft.com/office/drawing/2014/main" id="{09B1F3DA-DB78-673E-F849-71806114BCED}"/>
              </a:ext>
            </a:extLst>
          </p:cNvPr>
          <p:cNvSpPr>
            <a:spLocks noChangeArrowheads="1"/>
          </p:cNvSpPr>
          <p:nvPr/>
        </p:nvSpPr>
        <p:spPr bwMode="auto">
          <a:xfrm>
            <a:off x="6861176" y="2067719"/>
            <a:ext cx="2032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43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30">
            <a:extLst>
              <a:ext uri="{FF2B5EF4-FFF2-40B4-BE49-F238E27FC236}">
                <a16:creationId xmlns:a16="http://schemas.microsoft.com/office/drawing/2014/main" id="{70F68FB3-5303-5233-873C-19B6869916BE}"/>
              </a:ext>
            </a:extLst>
          </p:cNvPr>
          <p:cNvSpPr>
            <a:spLocks noChangeArrowheads="1"/>
          </p:cNvSpPr>
          <p:nvPr/>
        </p:nvSpPr>
        <p:spPr bwMode="auto">
          <a:xfrm>
            <a:off x="8210551" y="4409281"/>
            <a:ext cx="2032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31">
            <a:extLst>
              <a:ext uri="{FF2B5EF4-FFF2-40B4-BE49-F238E27FC236}">
                <a16:creationId xmlns:a16="http://schemas.microsoft.com/office/drawing/2014/main" id="{62D073A6-6FC3-607F-52A8-78BD8BE7697C}"/>
              </a:ext>
            </a:extLst>
          </p:cNvPr>
          <p:cNvSpPr>
            <a:spLocks noChangeArrowheads="1"/>
          </p:cNvSpPr>
          <p:nvPr/>
        </p:nvSpPr>
        <p:spPr bwMode="auto">
          <a:xfrm>
            <a:off x="9559926" y="2834481"/>
            <a:ext cx="204788"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32">
            <a:extLst>
              <a:ext uri="{FF2B5EF4-FFF2-40B4-BE49-F238E27FC236}">
                <a16:creationId xmlns:a16="http://schemas.microsoft.com/office/drawing/2014/main" id="{01A546E2-781C-B8C4-2EFC-3E196AF53A30}"/>
              </a:ext>
            </a:extLst>
          </p:cNvPr>
          <p:cNvSpPr>
            <a:spLocks noChangeArrowheads="1"/>
          </p:cNvSpPr>
          <p:nvPr/>
        </p:nvSpPr>
        <p:spPr bwMode="auto">
          <a:xfrm>
            <a:off x="2846388" y="2588419"/>
            <a:ext cx="131763"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33">
            <a:extLst>
              <a:ext uri="{FF2B5EF4-FFF2-40B4-BE49-F238E27FC236}">
                <a16:creationId xmlns:a16="http://schemas.microsoft.com/office/drawing/2014/main" id="{F40CAA2F-8B56-8A5A-F5F4-0C4119651CB5}"/>
              </a:ext>
            </a:extLst>
          </p:cNvPr>
          <p:cNvSpPr>
            <a:spLocks noChangeArrowheads="1"/>
          </p:cNvSpPr>
          <p:nvPr/>
        </p:nvSpPr>
        <p:spPr bwMode="auto">
          <a:xfrm>
            <a:off x="4160838" y="1848644"/>
            <a:ext cx="2032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Rectangle 34">
            <a:extLst>
              <a:ext uri="{FF2B5EF4-FFF2-40B4-BE49-F238E27FC236}">
                <a16:creationId xmlns:a16="http://schemas.microsoft.com/office/drawing/2014/main" id="{36837F41-2DFB-5561-8FBC-26C376F15B54}"/>
              </a:ext>
            </a:extLst>
          </p:cNvPr>
          <p:cNvSpPr>
            <a:spLocks noChangeArrowheads="1"/>
          </p:cNvSpPr>
          <p:nvPr/>
        </p:nvSpPr>
        <p:spPr bwMode="auto">
          <a:xfrm>
            <a:off x="5510213" y="1766094"/>
            <a:ext cx="204788"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5">
            <a:extLst>
              <a:ext uri="{FF2B5EF4-FFF2-40B4-BE49-F238E27FC236}">
                <a16:creationId xmlns:a16="http://schemas.microsoft.com/office/drawing/2014/main" id="{2EC4AD1B-33DE-854B-6C00-D6A38C400CFA}"/>
              </a:ext>
            </a:extLst>
          </p:cNvPr>
          <p:cNvSpPr>
            <a:spLocks noChangeArrowheads="1"/>
          </p:cNvSpPr>
          <p:nvPr/>
        </p:nvSpPr>
        <p:spPr bwMode="auto">
          <a:xfrm>
            <a:off x="6861176" y="1807369"/>
            <a:ext cx="2032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6">
            <a:extLst>
              <a:ext uri="{FF2B5EF4-FFF2-40B4-BE49-F238E27FC236}">
                <a16:creationId xmlns:a16="http://schemas.microsoft.com/office/drawing/2014/main" id="{059F2648-2286-3785-616B-7BD85DE2EB98}"/>
              </a:ext>
            </a:extLst>
          </p:cNvPr>
          <p:cNvSpPr>
            <a:spLocks noChangeArrowheads="1"/>
          </p:cNvSpPr>
          <p:nvPr/>
        </p:nvSpPr>
        <p:spPr bwMode="auto">
          <a:xfrm>
            <a:off x="8247063" y="4283869"/>
            <a:ext cx="1301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7">
            <a:extLst>
              <a:ext uri="{FF2B5EF4-FFF2-40B4-BE49-F238E27FC236}">
                <a16:creationId xmlns:a16="http://schemas.microsoft.com/office/drawing/2014/main" id="{C562B069-71DE-B6A6-617F-AEB66AA8EC3F}"/>
              </a:ext>
            </a:extLst>
          </p:cNvPr>
          <p:cNvSpPr>
            <a:spLocks noChangeArrowheads="1"/>
          </p:cNvSpPr>
          <p:nvPr/>
        </p:nvSpPr>
        <p:spPr bwMode="auto">
          <a:xfrm>
            <a:off x="9596438" y="2724944"/>
            <a:ext cx="131763"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8">
            <a:extLst>
              <a:ext uri="{FF2B5EF4-FFF2-40B4-BE49-F238E27FC236}">
                <a16:creationId xmlns:a16="http://schemas.microsoft.com/office/drawing/2014/main" id="{E47D2639-8095-F136-007B-92F4F64FB8BE}"/>
              </a:ext>
            </a:extLst>
          </p:cNvPr>
          <p:cNvSpPr>
            <a:spLocks noChangeArrowheads="1"/>
          </p:cNvSpPr>
          <p:nvPr/>
        </p:nvSpPr>
        <p:spPr bwMode="auto">
          <a:xfrm>
            <a:off x="2811463" y="1969294"/>
            <a:ext cx="2032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9">
            <a:extLst>
              <a:ext uri="{FF2B5EF4-FFF2-40B4-BE49-F238E27FC236}">
                <a16:creationId xmlns:a16="http://schemas.microsoft.com/office/drawing/2014/main" id="{F8529082-A44C-F8F9-EE11-6C0478A147F6}"/>
              </a:ext>
            </a:extLst>
          </p:cNvPr>
          <p:cNvSpPr>
            <a:spLocks noChangeArrowheads="1"/>
          </p:cNvSpPr>
          <p:nvPr/>
        </p:nvSpPr>
        <p:spPr bwMode="auto">
          <a:xfrm>
            <a:off x="4160838" y="1286669"/>
            <a:ext cx="203200"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40">
            <a:extLst>
              <a:ext uri="{FF2B5EF4-FFF2-40B4-BE49-F238E27FC236}">
                <a16:creationId xmlns:a16="http://schemas.microsoft.com/office/drawing/2014/main" id="{FA5AAC89-B0D8-FD28-2895-9E9EC1BB8707}"/>
              </a:ext>
            </a:extLst>
          </p:cNvPr>
          <p:cNvSpPr>
            <a:spLocks noChangeArrowheads="1"/>
          </p:cNvSpPr>
          <p:nvPr/>
        </p:nvSpPr>
        <p:spPr bwMode="auto">
          <a:xfrm>
            <a:off x="5510213" y="1437481"/>
            <a:ext cx="204788"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41">
            <a:extLst>
              <a:ext uri="{FF2B5EF4-FFF2-40B4-BE49-F238E27FC236}">
                <a16:creationId xmlns:a16="http://schemas.microsoft.com/office/drawing/2014/main" id="{BE63D1E4-CB9A-CFC9-E759-0BC62F7DE5AA}"/>
              </a:ext>
            </a:extLst>
          </p:cNvPr>
          <p:cNvSpPr>
            <a:spLocks noChangeArrowheads="1"/>
          </p:cNvSpPr>
          <p:nvPr/>
        </p:nvSpPr>
        <p:spPr bwMode="auto">
          <a:xfrm>
            <a:off x="6896101" y="1739106"/>
            <a:ext cx="131763"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42">
            <a:extLst>
              <a:ext uri="{FF2B5EF4-FFF2-40B4-BE49-F238E27FC236}">
                <a16:creationId xmlns:a16="http://schemas.microsoft.com/office/drawing/2014/main" id="{BA00953F-8A5C-ACDD-D920-C9AEE5213B6A}"/>
              </a:ext>
            </a:extLst>
          </p:cNvPr>
          <p:cNvSpPr>
            <a:spLocks noChangeArrowheads="1"/>
          </p:cNvSpPr>
          <p:nvPr/>
        </p:nvSpPr>
        <p:spPr bwMode="auto">
          <a:xfrm>
            <a:off x="8247063" y="4258469"/>
            <a:ext cx="13017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43">
            <a:extLst>
              <a:ext uri="{FF2B5EF4-FFF2-40B4-BE49-F238E27FC236}">
                <a16:creationId xmlns:a16="http://schemas.microsoft.com/office/drawing/2014/main" id="{87F86F03-2C17-E35F-B6A0-A30C0CB17FDD}"/>
              </a:ext>
            </a:extLst>
          </p:cNvPr>
          <p:cNvSpPr>
            <a:spLocks noChangeArrowheads="1"/>
          </p:cNvSpPr>
          <p:nvPr/>
        </p:nvSpPr>
        <p:spPr bwMode="auto">
          <a:xfrm>
            <a:off x="9596438" y="2615406"/>
            <a:ext cx="131763"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44">
            <a:extLst>
              <a:ext uri="{FF2B5EF4-FFF2-40B4-BE49-F238E27FC236}">
                <a16:creationId xmlns:a16="http://schemas.microsoft.com/office/drawing/2014/main" id="{A537F9E1-0D7A-58F9-7F1B-B090648EF30D}"/>
              </a:ext>
            </a:extLst>
          </p:cNvPr>
          <p:cNvSpPr>
            <a:spLocks noChangeArrowheads="1"/>
          </p:cNvSpPr>
          <p:nvPr/>
        </p:nvSpPr>
        <p:spPr bwMode="auto">
          <a:xfrm>
            <a:off x="2028826" y="5461794"/>
            <a:ext cx="977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0</a:t>
            </a:r>
            <a:endParaRPr kumimoji="0" lang="en-US" altLang="en-US" sz="1200" b="0" i="0" u="none" strike="noStrike" cap="none" normalizeH="0" baseline="0">
              <a:ln>
                <a:noFill/>
              </a:ln>
              <a:solidFill>
                <a:schemeClr val="tx1"/>
              </a:solidFill>
              <a:effectLst/>
            </a:endParaRPr>
          </a:p>
        </p:txBody>
      </p:sp>
      <p:sp>
        <p:nvSpPr>
          <p:cNvPr id="43" name="Rectangle 45">
            <a:extLst>
              <a:ext uri="{FF2B5EF4-FFF2-40B4-BE49-F238E27FC236}">
                <a16:creationId xmlns:a16="http://schemas.microsoft.com/office/drawing/2014/main" id="{47D33BC4-5FBE-8209-AA5A-F7817B639285}"/>
              </a:ext>
            </a:extLst>
          </p:cNvPr>
          <p:cNvSpPr>
            <a:spLocks noChangeArrowheads="1"/>
          </p:cNvSpPr>
          <p:nvPr/>
        </p:nvSpPr>
        <p:spPr bwMode="auto">
          <a:xfrm>
            <a:off x="1957388" y="4777581"/>
            <a:ext cx="1955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50</a:t>
            </a:r>
            <a:endParaRPr kumimoji="0" lang="en-US" altLang="en-US" sz="1200" b="0" i="0" u="none" strike="noStrike" cap="none" normalizeH="0" baseline="0">
              <a:ln>
                <a:noFill/>
              </a:ln>
              <a:solidFill>
                <a:schemeClr val="tx1"/>
              </a:solidFill>
              <a:effectLst/>
            </a:endParaRPr>
          </a:p>
        </p:txBody>
      </p:sp>
      <p:sp>
        <p:nvSpPr>
          <p:cNvPr id="44" name="Rectangle 46">
            <a:extLst>
              <a:ext uri="{FF2B5EF4-FFF2-40B4-BE49-F238E27FC236}">
                <a16:creationId xmlns:a16="http://schemas.microsoft.com/office/drawing/2014/main" id="{061409E9-3E16-491A-F3F4-1F7E7AB4D1CE}"/>
              </a:ext>
            </a:extLst>
          </p:cNvPr>
          <p:cNvSpPr>
            <a:spLocks noChangeArrowheads="1"/>
          </p:cNvSpPr>
          <p:nvPr/>
        </p:nvSpPr>
        <p:spPr bwMode="auto">
          <a:xfrm>
            <a:off x="1884363" y="4090194"/>
            <a:ext cx="2933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100</a:t>
            </a:r>
            <a:endParaRPr kumimoji="0" lang="en-US" altLang="en-US" sz="1200" b="0" i="0" u="none" strike="noStrike" cap="none" normalizeH="0" baseline="0">
              <a:ln>
                <a:noFill/>
              </a:ln>
              <a:solidFill>
                <a:schemeClr val="tx1"/>
              </a:solidFill>
              <a:effectLst/>
            </a:endParaRPr>
          </a:p>
        </p:txBody>
      </p:sp>
      <p:sp>
        <p:nvSpPr>
          <p:cNvPr id="45" name="Rectangle 47">
            <a:extLst>
              <a:ext uri="{FF2B5EF4-FFF2-40B4-BE49-F238E27FC236}">
                <a16:creationId xmlns:a16="http://schemas.microsoft.com/office/drawing/2014/main" id="{8C23C738-B960-8FD6-D199-2F148CC89120}"/>
              </a:ext>
            </a:extLst>
          </p:cNvPr>
          <p:cNvSpPr>
            <a:spLocks noChangeArrowheads="1"/>
          </p:cNvSpPr>
          <p:nvPr/>
        </p:nvSpPr>
        <p:spPr bwMode="auto">
          <a:xfrm>
            <a:off x="1884363" y="3407569"/>
            <a:ext cx="2933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150</a:t>
            </a:r>
            <a:endParaRPr kumimoji="0" lang="en-US" altLang="en-US" sz="1200" b="0" i="0" u="none" strike="noStrike" cap="none" normalizeH="0" baseline="0">
              <a:ln>
                <a:noFill/>
              </a:ln>
              <a:solidFill>
                <a:schemeClr val="tx1"/>
              </a:solidFill>
              <a:effectLst/>
            </a:endParaRPr>
          </a:p>
        </p:txBody>
      </p:sp>
      <p:sp>
        <p:nvSpPr>
          <p:cNvPr id="46" name="Rectangle 48">
            <a:extLst>
              <a:ext uri="{FF2B5EF4-FFF2-40B4-BE49-F238E27FC236}">
                <a16:creationId xmlns:a16="http://schemas.microsoft.com/office/drawing/2014/main" id="{EC0DC218-0E20-9726-DA53-5EAA222C23FE}"/>
              </a:ext>
            </a:extLst>
          </p:cNvPr>
          <p:cNvSpPr>
            <a:spLocks noChangeArrowheads="1"/>
          </p:cNvSpPr>
          <p:nvPr/>
        </p:nvSpPr>
        <p:spPr bwMode="auto">
          <a:xfrm>
            <a:off x="1884363" y="2723356"/>
            <a:ext cx="2933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200</a:t>
            </a:r>
            <a:endParaRPr kumimoji="0" lang="en-US" altLang="en-US" sz="1200" b="0" i="0" u="none" strike="noStrike" cap="none" normalizeH="0" baseline="0">
              <a:ln>
                <a:noFill/>
              </a:ln>
              <a:solidFill>
                <a:schemeClr val="tx1"/>
              </a:solidFill>
              <a:effectLst/>
            </a:endParaRPr>
          </a:p>
        </p:txBody>
      </p:sp>
      <p:sp>
        <p:nvSpPr>
          <p:cNvPr id="47" name="Rectangle 49">
            <a:extLst>
              <a:ext uri="{FF2B5EF4-FFF2-40B4-BE49-F238E27FC236}">
                <a16:creationId xmlns:a16="http://schemas.microsoft.com/office/drawing/2014/main" id="{AB9DD447-DF73-7430-0C19-78C71E1720B4}"/>
              </a:ext>
            </a:extLst>
          </p:cNvPr>
          <p:cNvSpPr>
            <a:spLocks noChangeArrowheads="1"/>
          </p:cNvSpPr>
          <p:nvPr/>
        </p:nvSpPr>
        <p:spPr bwMode="auto">
          <a:xfrm>
            <a:off x="1884363" y="2037556"/>
            <a:ext cx="2933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250</a:t>
            </a:r>
            <a:endParaRPr kumimoji="0" lang="en-US" altLang="en-US" sz="1200" b="0" i="0" u="none" strike="noStrike" cap="none" normalizeH="0" baseline="0">
              <a:ln>
                <a:noFill/>
              </a:ln>
              <a:solidFill>
                <a:schemeClr val="tx1"/>
              </a:solidFill>
              <a:effectLst/>
            </a:endParaRPr>
          </a:p>
        </p:txBody>
      </p:sp>
      <p:sp>
        <p:nvSpPr>
          <p:cNvPr id="48" name="Rectangle 50">
            <a:extLst>
              <a:ext uri="{FF2B5EF4-FFF2-40B4-BE49-F238E27FC236}">
                <a16:creationId xmlns:a16="http://schemas.microsoft.com/office/drawing/2014/main" id="{92136919-2E13-3F18-A2DE-B0B7388B07E4}"/>
              </a:ext>
            </a:extLst>
          </p:cNvPr>
          <p:cNvSpPr>
            <a:spLocks noChangeArrowheads="1"/>
          </p:cNvSpPr>
          <p:nvPr/>
        </p:nvSpPr>
        <p:spPr bwMode="auto">
          <a:xfrm>
            <a:off x="1884363" y="1353344"/>
            <a:ext cx="2933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300</a:t>
            </a:r>
            <a:endParaRPr kumimoji="0" lang="en-US" altLang="en-US" sz="1200" b="0" i="0" u="none" strike="noStrike" cap="none" normalizeH="0" baseline="0">
              <a:ln>
                <a:noFill/>
              </a:ln>
              <a:solidFill>
                <a:schemeClr val="tx1"/>
              </a:solidFill>
              <a:effectLst/>
            </a:endParaRPr>
          </a:p>
        </p:txBody>
      </p:sp>
      <p:sp>
        <p:nvSpPr>
          <p:cNvPr id="49" name="Rectangle 51">
            <a:extLst>
              <a:ext uri="{FF2B5EF4-FFF2-40B4-BE49-F238E27FC236}">
                <a16:creationId xmlns:a16="http://schemas.microsoft.com/office/drawing/2014/main" id="{4CC3EEC9-D6F5-F102-742A-5ADC7A0D9146}"/>
              </a:ext>
            </a:extLst>
          </p:cNvPr>
          <p:cNvSpPr>
            <a:spLocks noChangeArrowheads="1"/>
          </p:cNvSpPr>
          <p:nvPr/>
        </p:nvSpPr>
        <p:spPr bwMode="auto">
          <a:xfrm>
            <a:off x="1884363" y="665956"/>
            <a:ext cx="2933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350</a:t>
            </a:r>
            <a:endParaRPr kumimoji="0" lang="en-US" altLang="en-US" sz="1200" b="0" i="0" u="none" strike="noStrike" cap="none" normalizeH="0" baseline="0">
              <a:ln>
                <a:noFill/>
              </a:ln>
              <a:solidFill>
                <a:schemeClr val="tx1"/>
              </a:solidFill>
              <a:effectLst/>
            </a:endParaRPr>
          </a:p>
        </p:txBody>
      </p:sp>
      <p:grpSp>
        <p:nvGrpSpPr>
          <p:cNvPr id="80" name="Group 79">
            <a:extLst>
              <a:ext uri="{FF2B5EF4-FFF2-40B4-BE49-F238E27FC236}">
                <a16:creationId xmlns:a16="http://schemas.microsoft.com/office/drawing/2014/main" id="{E5A35480-9323-24BC-6031-8E05280FEDAA}"/>
              </a:ext>
            </a:extLst>
          </p:cNvPr>
          <p:cNvGrpSpPr/>
          <p:nvPr/>
        </p:nvGrpSpPr>
        <p:grpSpPr>
          <a:xfrm>
            <a:off x="2543278" y="5611019"/>
            <a:ext cx="7458593" cy="200055"/>
            <a:chOff x="2543278" y="5611019"/>
            <a:chExt cx="7458593" cy="200055"/>
          </a:xfrm>
        </p:grpSpPr>
        <p:sp>
          <p:nvSpPr>
            <p:cNvPr id="81" name="Rectangle 52">
              <a:extLst>
                <a:ext uri="{FF2B5EF4-FFF2-40B4-BE49-F238E27FC236}">
                  <a16:creationId xmlns:a16="http://schemas.microsoft.com/office/drawing/2014/main" id="{761820C4-E67B-CA82-8A11-DD4F87AACA83}"/>
                </a:ext>
              </a:extLst>
            </p:cNvPr>
            <p:cNvSpPr>
              <a:spLocks noChangeArrowheads="1"/>
            </p:cNvSpPr>
            <p:nvPr/>
          </p:nvSpPr>
          <p:spPr bwMode="auto">
            <a:xfrm>
              <a:off x="2543278" y="5611019"/>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rPr>
                <a:t>2017-18</a:t>
              </a:r>
              <a:endParaRPr kumimoji="0" lang="en-US" altLang="en-US" sz="1300" b="0" i="0" u="none" strike="noStrike" cap="none" normalizeH="0" baseline="0">
                <a:ln>
                  <a:noFill/>
                </a:ln>
                <a:solidFill>
                  <a:schemeClr val="tx1"/>
                </a:solidFill>
                <a:effectLst/>
              </a:endParaRPr>
            </a:p>
          </p:txBody>
        </p:sp>
        <p:sp>
          <p:nvSpPr>
            <p:cNvPr id="82" name="Rectangle 53">
              <a:extLst>
                <a:ext uri="{FF2B5EF4-FFF2-40B4-BE49-F238E27FC236}">
                  <a16:creationId xmlns:a16="http://schemas.microsoft.com/office/drawing/2014/main" id="{9A43D776-D3A1-7B89-5D03-33E8E61626CB}"/>
                </a:ext>
              </a:extLst>
            </p:cNvPr>
            <p:cNvSpPr>
              <a:spLocks noChangeArrowheads="1"/>
            </p:cNvSpPr>
            <p:nvPr/>
          </p:nvSpPr>
          <p:spPr bwMode="auto">
            <a:xfrm>
              <a:off x="3892653" y="5611019"/>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rPr>
                <a:t>2018-19</a:t>
              </a:r>
              <a:endParaRPr kumimoji="0" lang="en-US" altLang="en-US" sz="1300" b="0" i="0" u="none" strike="noStrike" cap="none" normalizeH="0" baseline="0">
                <a:ln>
                  <a:noFill/>
                </a:ln>
                <a:solidFill>
                  <a:schemeClr val="tx1"/>
                </a:solidFill>
                <a:effectLst/>
              </a:endParaRPr>
            </a:p>
          </p:txBody>
        </p:sp>
        <p:sp>
          <p:nvSpPr>
            <p:cNvPr id="83" name="Rectangle 54">
              <a:extLst>
                <a:ext uri="{FF2B5EF4-FFF2-40B4-BE49-F238E27FC236}">
                  <a16:creationId xmlns:a16="http://schemas.microsoft.com/office/drawing/2014/main" id="{F0073DE2-FFF0-AEEF-4FC2-5F3EE6B5C83F}"/>
                </a:ext>
              </a:extLst>
            </p:cNvPr>
            <p:cNvSpPr>
              <a:spLocks noChangeArrowheads="1"/>
            </p:cNvSpPr>
            <p:nvPr/>
          </p:nvSpPr>
          <p:spPr bwMode="auto">
            <a:xfrm>
              <a:off x="5242028" y="5611019"/>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rPr>
                <a:t>2019-20</a:t>
              </a:r>
              <a:endParaRPr kumimoji="0" lang="en-US" altLang="en-US" sz="1300" b="0" i="0" u="none" strike="noStrike" cap="none" normalizeH="0" baseline="0">
                <a:ln>
                  <a:noFill/>
                </a:ln>
                <a:solidFill>
                  <a:schemeClr val="tx1"/>
                </a:solidFill>
                <a:effectLst/>
              </a:endParaRPr>
            </a:p>
          </p:txBody>
        </p:sp>
        <p:sp>
          <p:nvSpPr>
            <p:cNvPr id="84" name="Rectangle 55">
              <a:extLst>
                <a:ext uri="{FF2B5EF4-FFF2-40B4-BE49-F238E27FC236}">
                  <a16:creationId xmlns:a16="http://schemas.microsoft.com/office/drawing/2014/main" id="{52E16F12-1ED7-E23E-9F17-FC15369B8D9A}"/>
                </a:ext>
              </a:extLst>
            </p:cNvPr>
            <p:cNvSpPr>
              <a:spLocks noChangeArrowheads="1"/>
            </p:cNvSpPr>
            <p:nvPr/>
          </p:nvSpPr>
          <p:spPr bwMode="auto">
            <a:xfrm>
              <a:off x="6592990" y="5611019"/>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rPr>
                <a:t>2020-21</a:t>
              </a:r>
              <a:endParaRPr kumimoji="0" lang="en-US" altLang="en-US" sz="1300" b="0" i="0" u="none" strike="noStrike" cap="none" normalizeH="0" baseline="0">
                <a:ln>
                  <a:noFill/>
                </a:ln>
                <a:solidFill>
                  <a:schemeClr val="tx1"/>
                </a:solidFill>
                <a:effectLst/>
              </a:endParaRPr>
            </a:p>
          </p:txBody>
        </p:sp>
        <p:sp>
          <p:nvSpPr>
            <p:cNvPr id="85" name="Rectangle 56">
              <a:extLst>
                <a:ext uri="{FF2B5EF4-FFF2-40B4-BE49-F238E27FC236}">
                  <a16:creationId xmlns:a16="http://schemas.microsoft.com/office/drawing/2014/main" id="{9B33DF4C-5657-B37F-C6DF-097A18AFCB53}"/>
                </a:ext>
              </a:extLst>
            </p:cNvPr>
            <p:cNvSpPr>
              <a:spLocks noChangeArrowheads="1"/>
            </p:cNvSpPr>
            <p:nvPr/>
          </p:nvSpPr>
          <p:spPr bwMode="auto">
            <a:xfrm>
              <a:off x="7942365" y="5611019"/>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rPr>
                <a:t>2021-22</a:t>
              </a:r>
              <a:endParaRPr kumimoji="0" lang="en-US" altLang="en-US" sz="1300" b="0" i="0" u="none" strike="noStrike" cap="none" normalizeH="0" baseline="0">
                <a:ln>
                  <a:noFill/>
                </a:ln>
                <a:solidFill>
                  <a:schemeClr val="tx1"/>
                </a:solidFill>
                <a:effectLst/>
              </a:endParaRPr>
            </a:p>
          </p:txBody>
        </p:sp>
        <p:sp>
          <p:nvSpPr>
            <p:cNvPr id="86" name="Rectangle 57">
              <a:extLst>
                <a:ext uri="{FF2B5EF4-FFF2-40B4-BE49-F238E27FC236}">
                  <a16:creationId xmlns:a16="http://schemas.microsoft.com/office/drawing/2014/main" id="{3A349093-BC78-2FA1-99EB-317EB664E552}"/>
                </a:ext>
              </a:extLst>
            </p:cNvPr>
            <p:cNvSpPr>
              <a:spLocks noChangeArrowheads="1"/>
            </p:cNvSpPr>
            <p:nvPr/>
          </p:nvSpPr>
          <p:spPr bwMode="auto">
            <a:xfrm>
              <a:off x="9291740" y="5611019"/>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rPr>
                <a:t>2022-23</a:t>
              </a:r>
              <a:endParaRPr kumimoji="0" lang="en-US" altLang="en-US" sz="1300" b="0" i="0" u="none" strike="noStrike" cap="none" normalizeH="0" baseline="0">
                <a:ln>
                  <a:noFill/>
                </a:ln>
                <a:solidFill>
                  <a:schemeClr val="tx1"/>
                </a:solidFill>
                <a:effectLst/>
              </a:endParaRPr>
            </a:p>
          </p:txBody>
        </p:sp>
      </p:grpSp>
      <p:sp>
        <p:nvSpPr>
          <p:cNvPr id="11" name="Line 13">
            <a:extLst>
              <a:ext uri="{FF2B5EF4-FFF2-40B4-BE49-F238E27FC236}">
                <a16:creationId xmlns:a16="http://schemas.microsoft.com/office/drawing/2014/main" id="{479FAB60-58C5-5CE4-330A-F5AF22968D45}"/>
              </a:ext>
            </a:extLst>
          </p:cNvPr>
          <p:cNvSpPr>
            <a:spLocks noChangeShapeType="1"/>
          </p:cNvSpPr>
          <p:nvPr/>
        </p:nvSpPr>
        <p:spPr bwMode="auto">
          <a:xfrm>
            <a:off x="2206626" y="5537994"/>
            <a:ext cx="8101013" cy="0"/>
          </a:xfrm>
          <a:prstGeom prst="line">
            <a:avLst/>
          </a:prstGeom>
          <a:noFill/>
          <a:ln w="1270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1" name="Group 50">
            <a:extLst>
              <a:ext uri="{FF2B5EF4-FFF2-40B4-BE49-F238E27FC236}">
                <a16:creationId xmlns:a16="http://schemas.microsoft.com/office/drawing/2014/main" id="{90D5F846-B61D-FCE7-FF6F-26EE3789C6CB}"/>
              </a:ext>
            </a:extLst>
          </p:cNvPr>
          <p:cNvGrpSpPr/>
          <p:nvPr/>
        </p:nvGrpSpPr>
        <p:grpSpPr>
          <a:xfrm>
            <a:off x="371108" y="261763"/>
            <a:ext cx="721460" cy="986411"/>
            <a:chOff x="10107254" y="3990551"/>
            <a:chExt cx="721460" cy="986411"/>
          </a:xfrm>
        </p:grpSpPr>
        <p:sp>
          <p:nvSpPr>
            <p:cNvPr id="52" name="Graphic 62" descr="Books with solid fill">
              <a:extLst>
                <a:ext uri="{FF2B5EF4-FFF2-40B4-BE49-F238E27FC236}">
                  <a16:creationId xmlns:a16="http://schemas.microsoft.com/office/drawing/2014/main" id="{FDC7FAF0-0D79-96B8-0D8B-CAA132FF4CE7}"/>
                </a:ext>
              </a:extLst>
            </p:cNvPr>
            <p:cNvSpPr>
              <a:spLocks noChangeAspect="1"/>
            </p:cNvSpPr>
            <p:nvPr/>
          </p:nvSpPr>
          <p:spPr>
            <a:xfrm>
              <a:off x="10107254" y="3990551"/>
              <a:ext cx="721460" cy="647056"/>
            </a:xfrm>
            <a:custGeom>
              <a:avLst/>
              <a:gdLst>
                <a:gd name="connsiteX0" fmla="*/ 289730 w 289729"/>
                <a:gd name="connsiteY0" fmla="*/ 95216 h 270346"/>
                <a:gd name="connsiteX1" fmla="*/ 272047 w 289729"/>
                <a:gd name="connsiteY1" fmla="*/ 88755 h 270346"/>
                <a:gd name="connsiteX2" fmla="*/ 272047 w 289729"/>
                <a:gd name="connsiteY2" fmla="*/ 51689 h 270346"/>
                <a:gd name="connsiteX3" fmla="*/ 289730 w 289729"/>
                <a:gd name="connsiteY3" fmla="*/ 44208 h 270346"/>
                <a:gd name="connsiteX4" fmla="*/ 170029 w 289729"/>
                <a:gd name="connsiteY4" fmla="*/ 0 h 270346"/>
                <a:gd name="connsiteX5" fmla="*/ 24484 w 289729"/>
                <a:gd name="connsiteY5" fmla="*/ 51009 h 270346"/>
                <a:gd name="connsiteX6" fmla="*/ 10202 w 289729"/>
                <a:gd name="connsiteY6" fmla="*/ 91816 h 270346"/>
                <a:gd name="connsiteX7" fmla="*/ 11902 w 289729"/>
                <a:gd name="connsiteY7" fmla="*/ 106778 h 270346"/>
                <a:gd name="connsiteX8" fmla="*/ 0 w 289729"/>
                <a:gd name="connsiteY8" fmla="*/ 146225 h 270346"/>
                <a:gd name="connsiteX9" fmla="*/ 10202 w 289729"/>
                <a:gd name="connsiteY9" fmla="*/ 175810 h 270346"/>
                <a:gd name="connsiteX10" fmla="*/ 9522 w 289729"/>
                <a:gd name="connsiteY10" fmla="*/ 197234 h 270346"/>
                <a:gd name="connsiteX11" fmla="*/ 27205 w 289729"/>
                <a:gd name="connsiteY11" fmla="*/ 231240 h 270346"/>
                <a:gd name="connsiteX12" fmla="*/ 121741 w 289729"/>
                <a:gd name="connsiteY12" fmla="*/ 270346 h 270346"/>
                <a:gd name="connsiteX13" fmla="*/ 289050 w 289729"/>
                <a:gd name="connsiteY13" fmla="*/ 200974 h 270346"/>
                <a:gd name="connsiteX14" fmla="*/ 271367 w 289729"/>
                <a:gd name="connsiteY14" fmla="*/ 194513 h 270346"/>
                <a:gd name="connsiteX15" fmla="*/ 271367 w 289729"/>
                <a:gd name="connsiteY15" fmla="*/ 157107 h 270346"/>
                <a:gd name="connsiteX16" fmla="*/ 289050 w 289729"/>
                <a:gd name="connsiteY16" fmla="*/ 149626 h 270346"/>
                <a:gd name="connsiteX17" fmla="*/ 261845 w 289729"/>
                <a:gd name="connsiteY17" fmla="*/ 139424 h 270346"/>
                <a:gd name="connsiteX18" fmla="*/ 261845 w 289729"/>
                <a:gd name="connsiteY18" fmla="*/ 106778 h 270346"/>
                <a:gd name="connsiteX19" fmla="*/ 289730 w 289729"/>
                <a:gd name="connsiteY19" fmla="*/ 95216 h 270346"/>
                <a:gd name="connsiteX20" fmla="*/ 28565 w 289729"/>
                <a:gd name="connsiteY20" fmla="*/ 74813 h 270346"/>
                <a:gd name="connsiteX21" fmla="*/ 123101 w 289729"/>
                <a:gd name="connsiteY21" fmla="*/ 111879 h 270346"/>
                <a:gd name="connsiteX22" fmla="*/ 258784 w 289729"/>
                <a:gd name="connsiteY22" fmla="*/ 57130 h 270346"/>
                <a:gd name="connsiteX23" fmla="*/ 258784 w 289729"/>
                <a:gd name="connsiteY23" fmla="*/ 86375 h 270346"/>
                <a:gd name="connsiteX24" fmla="*/ 123101 w 289729"/>
                <a:gd name="connsiteY24" fmla="*/ 142825 h 270346"/>
                <a:gd name="connsiteX25" fmla="*/ 28565 w 289729"/>
                <a:gd name="connsiteY25" fmla="*/ 105418 h 270346"/>
                <a:gd name="connsiteX26" fmla="*/ 28565 w 289729"/>
                <a:gd name="connsiteY26" fmla="*/ 74813 h 270346"/>
                <a:gd name="connsiteX27" fmla="*/ 258104 w 289729"/>
                <a:gd name="connsiteY27" fmla="*/ 192133 h 270346"/>
                <a:gd name="connsiteX28" fmla="*/ 122421 w 289729"/>
                <a:gd name="connsiteY28" fmla="*/ 248243 h 270346"/>
                <a:gd name="connsiteX29" fmla="*/ 27545 w 289729"/>
                <a:gd name="connsiteY29" fmla="*/ 210836 h 270346"/>
                <a:gd name="connsiteX30" fmla="*/ 27545 w 289729"/>
                <a:gd name="connsiteY30" fmla="*/ 184312 h 270346"/>
                <a:gd name="connsiteX31" fmla="*/ 112219 w 289729"/>
                <a:gd name="connsiteY31" fmla="*/ 218998 h 270346"/>
                <a:gd name="connsiteX32" fmla="*/ 258444 w 289729"/>
                <a:gd name="connsiteY32" fmla="*/ 161188 h 270346"/>
                <a:gd name="connsiteX33" fmla="*/ 258104 w 289729"/>
                <a:gd name="connsiteY33" fmla="*/ 192133 h 270346"/>
                <a:gd name="connsiteX34" fmla="*/ 248583 w 289729"/>
                <a:gd name="connsiteY34" fmla="*/ 141124 h 270346"/>
                <a:gd name="connsiteX35" fmla="*/ 112899 w 289729"/>
                <a:gd name="connsiteY35" fmla="*/ 197234 h 270346"/>
                <a:gd name="connsiteX36" fmla="*/ 18363 w 289729"/>
                <a:gd name="connsiteY36" fmla="*/ 159827 h 270346"/>
                <a:gd name="connsiteX37" fmla="*/ 18363 w 289729"/>
                <a:gd name="connsiteY37" fmla="*/ 129222 h 270346"/>
                <a:gd name="connsiteX38" fmla="*/ 115620 w 289729"/>
                <a:gd name="connsiteY38" fmla="*/ 167989 h 270346"/>
                <a:gd name="connsiteX39" fmla="*/ 248923 w 289729"/>
                <a:gd name="connsiteY39" fmla="*/ 112219 h 270346"/>
                <a:gd name="connsiteX40" fmla="*/ 248923 w 289729"/>
                <a:gd name="connsiteY40" fmla="*/ 141124 h 2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9729" h="270346">
                  <a:moveTo>
                    <a:pt x="289730" y="95216"/>
                  </a:moveTo>
                  <a:lnTo>
                    <a:pt x="272047" y="88755"/>
                  </a:lnTo>
                  <a:lnTo>
                    <a:pt x="272047" y="51689"/>
                  </a:lnTo>
                  <a:lnTo>
                    <a:pt x="289730" y="44208"/>
                  </a:lnTo>
                  <a:lnTo>
                    <a:pt x="170029" y="0"/>
                  </a:lnTo>
                  <a:lnTo>
                    <a:pt x="24484" y="51009"/>
                  </a:lnTo>
                  <a:cubicBezTo>
                    <a:pt x="10542" y="57810"/>
                    <a:pt x="10202" y="76513"/>
                    <a:pt x="10202" y="91816"/>
                  </a:cubicBezTo>
                  <a:cubicBezTo>
                    <a:pt x="10202" y="96917"/>
                    <a:pt x="10882" y="102018"/>
                    <a:pt x="11902" y="106778"/>
                  </a:cubicBezTo>
                  <a:cubicBezTo>
                    <a:pt x="340" y="114260"/>
                    <a:pt x="0" y="131603"/>
                    <a:pt x="0" y="146225"/>
                  </a:cubicBezTo>
                  <a:cubicBezTo>
                    <a:pt x="0" y="158127"/>
                    <a:pt x="2720" y="169009"/>
                    <a:pt x="10202" y="175810"/>
                  </a:cubicBezTo>
                  <a:cubicBezTo>
                    <a:pt x="8501" y="181591"/>
                    <a:pt x="9522" y="188732"/>
                    <a:pt x="9522" y="197234"/>
                  </a:cubicBezTo>
                  <a:cubicBezTo>
                    <a:pt x="9522" y="212536"/>
                    <a:pt x="13602" y="226479"/>
                    <a:pt x="27205" y="231240"/>
                  </a:cubicBezTo>
                  <a:lnTo>
                    <a:pt x="121741" y="270346"/>
                  </a:lnTo>
                  <a:lnTo>
                    <a:pt x="289050" y="200974"/>
                  </a:lnTo>
                  <a:lnTo>
                    <a:pt x="271367" y="194513"/>
                  </a:lnTo>
                  <a:lnTo>
                    <a:pt x="271367" y="157107"/>
                  </a:lnTo>
                  <a:lnTo>
                    <a:pt x="289050" y="149626"/>
                  </a:lnTo>
                  <a:lnTo>
                    <a:pt x="261845" y="139424"/>
                  </a:lnTo>
                  <a:lnTo>
                    <a:pt x="261845" y="106778"/>
                  </a:lnTo>
                  <a:lnTo>
                    <a:pt x="289730" y="95216"/>
                  </a:lnTo>
                  <a:close/>
                  <a:moveTo>
                    <a:pt x="28565" y="74813"/>
                  </a:moveTo>
                  <a:lnTo>
                    <a:pt x="123101" y="111879"/>
                  </a:lnTo>
                  <a:lnTo>
                    <a:pt x="258784" y="57130"/>
                  </a:lnTo>
                  <a:lnTo>
                    <a:pt x="258784" y="86375"/>
                  </a:lnTo>
                  <a:lnTo>
                    <a:pt x="123101" y="142825"/>
                  </a:lnTo>
                  <a:lnTo>
                    <a:pt x="28565" y="105418"/>
                  </a:lnTo>
                  <a:lnTo>
                    <a:pt x="28565" y="74813"/>
                  </a:lnTo>
                  <a:close/>
                  <a:moveTo>
                    <a:pt x="258104" y="192133"/>
                  </a:moveTo>
                  <a:lnTo>
                    <a:pt x="122421" y="248243"/>
                  </a:lnTo>
                  <a:lnTo>
                    <a:pt x="27545" y="210836"/>
                  </a:lnTo>
                  <a:lnTo>
                    <a:pt x="27545" y="184312"/>
                  </a:lnTo>
                  <a:lnTo>
                    <a:pt x="112219" y="218998"/>
                  </a:lnTo>
                  <a:lnTo>
                    <a:pt x="258444" y="161188"/>
                  </a:lnTo>
                  <a:lnTo>
                    <a:pt x="258104" y="192133"/>
                  </a:lnTo>
                  <a:close/>
                  <a:moveTo>
                    <a:pt x="248583" y="141124"/>
                  </a:moveTo>
                  <a:lnTo>
                    <a:pt x="112899" y="197234"/>
                  </a:lnTo>
                  <a:lnTo>
                    <a:pt x="18363" y="159827"/>
                  </a:lnTo>
                  <a:lnTo>
                    <a:pt x="18363" y="129222"/>
                  </a:lnTo>
                  <a:lnTo>
                    <a:pt x="115620" y="167989"/>
                  </a:lnTo>
                  <a:lnTo>
                    <a:pt x="248923" y="112219"/>
                  </a:lnTo>
                  <a:lnTo>
                    <a:pt x="248923" y="141124"/>
                  </a:lnTo>
                  <a:close/>
                </a:path>
              </a:pathLst>
            </a:custGeom>
            <a:solidFill>
              <a:srgbClr val="00B050"/>
            </a:solidFill>
            <a:ln w="3373" cap="flat">
              <a:noFill/>
              <a:prstDash val="solid"/>
              <a:miter/>
            </a:ln>
          </p:spPr>
          <p:txBody>
            <a:bodyPr rtlCol="0" anchor="ctr"/>
            <a:lstStyle/>
            <a:p>
              <a:endParaRPr lang="en-GB" dirty="0"/>
            </a:p>
          </p:txBody>
        </p:sp>
        <p:sp>
          <p:nvSpPr>
            <p:cNvPr id="53" name="TextBox 52">
              <a:extLst>
                <a:ext uri="{FF2B5EF4-FFF2-40B4-BE49-F238E27FC236}">
                  <a16:creationId xmlns:a16="http://schemas.microsoft.com/office/drawing/2014/main" id="{C472B0A3-D41B-65B7-E899-1741CDC148B5}"/>
                </a:ext>
              </a:extLst>
            </p:cNvPr>
            <p:cNvSpPr txBox="1"/>
            <p:nvPr/>
          </p:nvSpPr>
          <p:spPr>
            <a:xfrm>
              <a:off x="10107254" y="4607630"/>
              <a:ext cx="683200" cy="369332"/>
            </a:xfrm>
            <a:prstGeom prst="rect">
              <a:avLst/>
            </a:prstGeom>
            <a:noFill/>
          </p:spPr>
          <p:txBody>
            <a:bodyPr wrap="none" rtlCol="0">
              <a:spAutoFit/>
            </a:bodyPr>
            <a:lstStyle/>
            <a:p>
              <a:r>
                <a:rPr lang="en-GB" b="1" dirty="0">
                  <a:latin typeface="Verdana" panose="020B0604030504040204" pitchFamily="34" charset="0"/>
                  <a:ea typeface="Verdana" panose="020B0604030504040204" pitchFamily="34" charset="0"/>
                </a:rPr>
                <a:t>SKE</a:t>
              </a:r>
            </a:p>
          </p:txBody>
        </p:sp>
      </p:grpSp>
    </p:spTree>
    <p:extLst>
      <p:ext uri="{BB962C8B-B14F-4D97-AF65-F5344CB8AC3E}">
        <p14:creationId xmlns:p14="http://schemas.microsoft.com/office/powerpoint/2010/main" val="38856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a:extLst>
              <a:ext uri="{FF2B5EF4-FFF2-40B4-BE49-F238E27FC236}">
                <a16:creationId xmlns:a16="http://schemas.microsoft.com/office/drawing/2014/main" id="{61E60FAF-C959-C82D-2982-A9C6F5F0CB0B}"/>
              </a:ext>
            </a:extLst>
          </p:cNvPr>
          <p:cNvGrpSpPr/>
          <p:nvPr/>
        </p:nvGrpSpPr>
        <p:grpSpPr>
          <a:xfrm>
            <a:off x="2242344" y="1064715"/>
            <a:ext cx="8101013" cy="3556918"/>
            <a:chOff x="2242344" y="1108161"/>
            <a:chExt cx="8101013" cy="3515043"/>
          </a:xfrm>
        </p:grpSpPr>
        <p:cxnSp>
          <p:nvCxnSpPr>
            <p:cNvPr id="86" name="Straight Connector 85">
              <a:extLst>
                <a:ext uri="{FF2B5EF4-FFF2-40B4-BE49-F238E27FC236}">
                  <a16:creationId xmlns:a16="http://schemas.microsoft.com/office/drawing/2014/main" id="{B35680E2-4868-C0C6-26ED-5EFF62FA1B84}"/>
                </a:ext>
              </a:extLst>
            </p:cNvPr>
            <p:cNvCxnSpPr>
              <a:cxnSpLocks/>
            </p:cNvCxnSpPr>
            <p:nvPr/>
          </p:nvCxnSpPr>
          <p:spPr>
            <a:xfrm>
              <a:off x="2242344" y="1108161"/>
              <a:ext cx="81010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9DD2592-E740-6F97-4263-D4F45BC108F2}"/>
                </a:ext>
              </a:extLst>
            </p:cNvPr>
            <p:cNvCxnSpPr>
              <a:cxnSpLocks/>
            </p:cNvCxnSpPr>
            <p:nvPr/>
          </p:nvCxnSpPr>
          <p:spPr>
            <a:xfrm>
              <a:off x="2242344" y="4623204"/>
              <a:ext cx="81010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726124E-1033-C782-7EA6-DC9CD722DFB8}"/>
                </a:ext>
              </a:extLst>
            </p:cNvPr>
            <p:cNvCxnSpPr>
              <a:cxnSpLocks/>
            </p:cNvCxnSpPr>
            <p:nvPr/>
          </p:nvCxnSpPr>
          <p:spPr>
            <a:xfrm>
              <a:off x="2242344" y="3744444"/>
              <a:ext cx="81010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D8DD8AF-5734-C52A-6A84-7D1DEBC3BE2C}"/>
                </a:ext>
              </a:extLst>
            </p:cNvPr>
            <p:cNvCxnSpPr>
              <a:cxnSpLocks/>
            </p:cNvCxnSpPr>
            <p:nvPr/>
          </p:nvCxnSpPr>
          <p:spPr>
            <a:xfrm>
              <a:off x="2242344" y="2865683"/>
              <a:ext cx="81010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CD2987-ABE7-A8FF-3380-1E4590C028BE}"/>
                </a:ext>
              </a:extLst>
            </p:cNvPr>
            <p:cNvCxnSpPr>
              <a:cxnSpLocks/>
            </p:cNvCxnSpPr>
            <p:nvPr/>
          </p:nvCxnSpPr>
          <p:spPr>
            <a:xfrm>
              <a:off x="2242344" y="1986922"/>
              <a:ext cx="81010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 name="Rectangle 7">
            <a:extLst>
              <a:ext uri="{FF2B5EF4-FFF2-40B4-BE49-F238E27FC236}">
                <a16:creationId xmlns:a16="http://schemas.microsoft.com/office/drawing/2014/main" id="{2C5D759E-E0D0-2DD6-B5E5-39CE85056F9F}"/>
              </a:ext>
            </a:extLst>
          </p:cNvPr>
          <p:cNvSpPr>
            <a:spLocks noChangeArrowheads="1"/>
          </p:cNvSpPr>
          <p:nvPr/>
        </p:nvSpPr>
        <p:spPr bwMode="auto">
          <a:xfrm>
            <a:off x="2580482" y="5443914"/>
            <a:ext cx="674688" cy="85247"/>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8">
            <a:extLst>
              <a:ext uri="{FF2B5EF4-FFF2-40B4-BE49-F238E27FC236}">
                <a16:creationId xmlns:a16="http://schemas.microsoft.com/office/drawing/2014/main" id="{24E82C2E-2231-2A42-BF2F-10508F278490}"/>
              </a:ext>
            </a:extLst>
          </p:cNvPr>
          <p:cNvSpPr>
            <a:spLocks noEditPoints="1"/>
          </p:cNvSpPr>
          <p:nvPr/>
        </p:nvSpPr>
        <p:spPr bwMode="auto">
          <a:xfrm>
            <a:off x="2580482" y="3619975"/>
            <a:ext cx="7424738" cy="1909186"/>
          </a:xfrm>
          <a:custGeom>
            <a:avLst/>
            <a:gdLst>
              <a:gd name="T0" fmla="*/ 0 w 4677"/>
              <a:gd name="T1" fmla="*/ 0 h 1075"/>
              <a:gd name="T2" fmla="*/ 425 w 4677"/>
              <a:gd name="T3" fmla="*/ 0 h 1075"/>
              <a:gd name="T4" fmla="*/ 425 w 4677"/>
              <a:gd name="T5" fmla="*/ 1027 h 1075"/>
              <a:gd name="T6" fmla="*/ 0 w 4677"/>
              <a:gd name="T7" fmla="*/ 1027 h 1075"/>
              <a:gd name="T8" fmla="*/ 0 w 4677"/>
              <a:gd name="T9" fmla="*/ 0 h 1075"/>
              <a:gd name="T10" fmla="*/ 850 w 4677"/>
              <a:gd name="T11" fmla="*/ 73 h 1075"/>
              <a:gd name="T12" fmla="*/ 1276 w 4677"/>
              <a:gd name="T13" fmla="*/ 73 h 1075"/>
              <a:gd name="T14" fmla="*/ 1276 w 4677"/>
              <a:gd name="T15" fmla="*/ 1075 h 1075"/>
              <a:gd name="T16" fmla="*/ 850 w 4677"/>
              <a:gd name="T17" fmla="*/ 1075 h 1075"/>
              <a:gd name="T18" fmla="*/ 850 w 4677"/>
              <a:gd name="T19" fmla="*/ 73 h 1075"/>
              <a:gd name="T20" fmla="*/ 1701 w 4677"/>
              <a:gd name="T21" fmla="*/ 15 h 1075"/>
              <a:gd name="T22" fmla="*/ 2126 w 4677"/>
              <a:gd name="T23" fmla="*/ 15 h 1075"/>
              <a:gd name="T24" fmla="*/ 2126 w 4677"/>
              <a:gd name="T25" fmla="*/ 1075 h 1075"/>
              <a:gd name="T26" fmla="*/ 1701 w 4677"/>
              <a:gd name="T27" fmla="*/ 1075 h 1075"/>
              <a:gd name="T28" fmla="*/ 1701 w 4677"/>
              <a:gd name="T29" fmla="*/ 15 h 1075"/>
              <a:gd name="T30" fmla="*/ 2551 w 4677"/>
              <a:gd name="T31" fmla="*/ 740 h 1075"/>
              <a:gd name="T32" fmla="*/ 2976 w 4677"/>
              <a:gd name="T33" fmla="*/ 740 h 1075"/>
              <a:gd name="T34" fmla="*/ 2976 w 4677"/>
              <a:gd name="T35" fmla="*/ 1075 h 1075"/>
              <a:gd name="T36" fmla="*/ 2551 w 4677"/>
              <a:gd name="T37" fmla="*/ 1075 h 1075"/>
              <a:gd name="T38" fmla="*/ 2551 w 4677"/>
              <a:gd name="T39" fmla="*/ 740 h 1075"/>
              <a:gd name="T40" fmla="*/ 3401 w 4677"/>
              <a:gd name="T41" fmla="*/ 815 h 1075"/>
              <a:gd name="T42" fmla="*/ 3827 w 4677"/>
              <a:gd name="T43" fmla="*/ 815 h 1075"/>
              <a:gd name="T44" fmla="*/ 3827 w 4677"/>
              <a:gd name="T45" fmla="*/ 1075 h 1075"/>
              <a:gd name="T46" fmla="*/ 3401 w 4677"/>
              <a:gd name="T47" fmla="*/ 1075 h 1075"/>
              <a:gd name="T48" fmla="*/ 3401 w 4677"/>
              <a:gd name="T49" fmla="*/ 815 h 1075"/>
              <a:gd name="T50" fmla="*/ 4252 w 4677"/>
              <a:gd name="T51" fmla="*/ 727 h 1075"/>
              <a:gd name="T52" fmla="*/ 4677 w 4677"/>
              <a:gd name="T53" fmla="*/ 727 h 1075"/>
              <a:gd name="T54" fmla="*/ 4677 w 4677"/>
              <a:gd name="T55" fmla="*/ 1075 h 1075"/>
              <a:gd name="T56" fmla="*/ 4252 w 4677"/>
              <a:gd name="T57" fmla="*/ 1075 h 1075"/>
              <a:gd name="T58" fmla="*/ 4252 w 4677"/>
              <a:gd name="T59" fmla="*/ 727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77" h="1075">
                <a:moveTo>
                  <a:pt x="0" y="0"/>
                </a:moveTo>
                <a:lnTo>
                  <a:pt x="425" y="0"/>
                </a:lnTo>
                <a:lnTo>
                  <a:pt x="425" y="1027"/>
                </a:lnTo>
                <a:lnTo>
                  <a:pt x="0" y="1027"/>
                </a:lnTo>
                <a:lnTo>
                  <a:pt x="0" y="0"/>
                </a:lnTo>
                <a:close/>
                <a:moveTo>
                  <a:pt x="850" y="73"/>
                </a:moveTo>
                <a:lnTo>
                  <a:pt x="1276" y="73"/>
                </a:lnTo>
                <a:lnTo>
                  <a:pt x="1276" y="1075"/>
                </a:lnTo>
                <a:lnTo>
                  <a:pt x="850" y="1075"/>
                </a:lnTo>
                <a:lnTo>
                  <a:pt x="850" y="73"/>
                </a:lnTo>
                <a:close/>
                <a:moveTo>
                  <a:pt x="1701" y="15"/>
                </a:moveTo>
                <a:lnTo>
                  <a:pt x="2126" y="15"/>
                </a:lnTo>
                <a:lnTo>
                  <a:pt x="2126" y="1075"/>
                </a:lnTo>
                <a:lnTo>
                  <a:pt x="1701" y="1075"/>
                </a:lnTo>
                <a:lnTo>
                  <a:pt x="1701" y="15"/>
                </a:lnTo>
                <a:close/>
                <a:moveTo>
                  <a:pt x="2551" y="740"/>
                </a:moveTo>
                <a:lnTo>
                  <a:pt x="2976" y="740"/>
                </a:lnTo>
                <a:lnTo>
                  <a:pt x="2976" y="1075"/>
                </a:lnTo>
                <a:lnTo>
                  <a:pt x="2551" y="1075"/>
                </a:lnTo>
                <a:lnTo>
                  <a:pt x="2551" y="740"/>
                </a:lnTo>
                <a:close/>
                <a:moveTo>
                  <a:pt x="3401" y="815"/>
                </a:moveTo>
                <a:lnTo>
                  <a:pt x="3827" y="815"/>
                </a:lnTo>
                <a:lnTo>
                  <a:pt x="3827" y="1075"/>
                </a:lnTo>
                <a:lnTo>
                  <a:pt x="3401" y="1075"/>
                </a:lnTo>
                <a:lnTo>
                  <a:pt x="3401" y="815"/>
                </a:lnTo>
                <a:close/>
                <a:moveTo>
                  <a:pt x="4252" y="727"/>
                </a:moveTo>
                <a:lnTo>
                  <a:pt x="4677" y="727"/>
                </a:lnTo>
                <a:lnTo>
                  <a:pt x="4677" y="1075"/>
                </a:lnTo>
                <a:lnTo>
                  <a:pt x="4252" y="1075"/>
                </a:lnTo>
                <a:lnTo>
                  <a:pt x="4252" y="727"/>
                </a:lnTo>
                <a:close/>
              </a:path>
            </a:pathLst>
          </a:custGeom>
          <a:solidFill>
            <a:srgbClr val="DAE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9">
            <a:extLst>
              <a:ext uri="{FF2B5EF4-FFF2-40B4-BE49-F238E27FC236}">
                <a16:creationId xmlns:a16="http://schemas.microsoft.com/office/drawing/2014/main" id="{CEE973A3-39D1-7EB3-C5A8-E832999F1290}"/>
              </a:ext>
            </a:extLst>
          </p:cNvPr>
          <p:cNvSpPr>
            <a:spLocks noEditPoints="1"/>
          </p:cNvSpPr>
          <p:nvPr/>
        </p:nvSpPr>
        <p:spPr bwMode="auto">
          <a:xfrm>
            <a:off x="2580482" y="2824332"/>
            <a:ext cx="7424738" cy="2243072"/>
          </a:xfrm>
          <a:custGeom>
            <a:avLst/>
            <a:gdLst>
              <a:gd name="T0" fmla="*/ 0 w 4677"/>
              <a:gd name="T1" fmla="*/ 254 h 1263"/>
              <a:gd name="T2" fmla="*/ 425 w 4677"/>
              <a:gd name="T3" fmla="*/ 254 h 1263"/>
              <a:gd name="T4" fmla="*/ 425 w 4677"/>
              <a:gd name="T5" fmla="*/ 448 h 1263"/>
              <a:gd name="T6" fmla="*/ 0 w 4677"/>
              <a:gd name="T7" fmla="*/ 448 h 1263"/>
              <a:gd name="T8" fmla="*/ 0 w 4677"/>
              <a:gd name="T9" fmla="*/ 254 h 1263"/>
              <a:gd name="T10" fmla="*/ 850 w 4677"/>
              <a:gd name="T11" fmla="*/ 305 h 1263"/>
              <a:gd name="T12" fmla="*/ 1276 w 4677"/>
              <a:gd name="T13" fmla="*/ 305 h 1263"/>
              <a:gd name="T14" fmla="*/ 1276 w 4677"/>
              <a:gd name="T15" fmla="*/ 521 h 1263"/>
              <a:gd name="T16" fmla="*/ 850 w 4677"/>
              <a:gd name="T17" fmla="*/ 521 h 1263"/>
              <a:gd name="T18" fmla="*/ 850 w 4677"/>
              <a:gd name="T19" fmla="*/ 305 h 1263"/>
              <a:gd name="T20" fmla="*/ 1701 w 4677"/>
              <a:gd name="T21" fmla="*/ 0 h 1263"/>
              <a:gd name="T22" fmla="*/ 2126 w 4677"/>
              <a:gd name="T23" fmla="*/ 0 h 1263"/>
              <a:gd name="T24" fmla="*/ 2126 w 4677"/>
              <a:gd name="T25" fmla="*/ 463 h 1263"/>
              <a:gd name="T26" fmla="*/ 1701 w 4677"/>
              <a:gd name="T27" fmla="*/ 463 h 1263"/>
              <a:gd name="T28" fmla="*/ 1701 w 4677"/>
              <a:gd name="T29" fmla="*/ 0 h 1263"/>
              <a:gd name="T30" fmla="*/ 2551 w 4677"/>
              <a:gd name="T31" fmla="*/ 1049 h 1263"/>
              <a:gd name="T32" fmla="*/ 2976 w 4677"/>
              <a:gd name="T33" fmla="*/ 1049 h 1263"/>
              <a:gd name="T34" fmla="*/ 2976 w 4677"/>
              <a:gd name="T35" fmla="*/ 1188 h 1263"/>
              <a:gd name="T36" fmla="*/ 2551 w 4677"/>
              <a:gd name="T37" fmla="*/ 1188 h 1263"/>
              <a:gd name="T38" fmla="*/ 2551 w 4677"/>
              <a:gd name="T39" fmla="*/ 1049 h 1263"/>
              <a:gd name="T40" fmla="*/ 3401 w 4677"/>
              <a:gd name="T41" fmla="*/ 1170 h 1263"/>
              <a:gd name="T42" fmla="*/ 3827 w 4677"/>
              <a:gd name="T43" fmla="*/ 1170 h 1263"/>
              <a:gd name="T44" fmla="*/ 3827 w 4677"/>
              <a:gd name="T45" fmla="*/ 1263 h 1263"/>
              <a:gd name="T46" fmla="*/ 3401 w 4677"/>
              <a:gd name="T47" fmla="*/ 1263 h 1263"/>
              <a:gd name="T48" fmla="*/ 3401 w 4677"/>
              <a:gd name="T49" fmla="*/ 1170 h 1263"/>
              <a:gd name="T50" fmla="*/ 4252 w 4677"/>
              <a:gd name="T51" fmla="*/ 1057 h 1263"/>
              <a:gd name="T52" fmla="*/ 4677 w 4677"/>
              <a:gd name="T53" fmla="*/ 1057 h 1263"/>
              <a:gd name="T54" fmla="*/ 4677 w 4677"/>
              <a:gd name="T55" fmla="*/ 1175 h 1263"/>
              <a:gd name="T56" fmla="*/ 4252 w 4677"/>
              <a:gd name="T57" fmla="*/ 1175 h 1263"/>
              <a:gd name="T58" fmla="*/ 4252 w 4677"/>
              <a:gd name="T59" fmla="*/ 1057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77" h="1263">
                <a:moveTo>
                  <a:pt x="0" y="254"/>
                </a:moveTo>
                <a:lnTo>
                  <a:pt x="425" y="254"/>
                </a:lnTo>
                <a:lnTo>
                  <a:pt x="425" y="448"/>
                </a:lnTo>
                <a:lnTo>
                  <a:pt x="0" y="448"/>
                </a:lnTo>
                <a:lnTo>
                  <a:pt x="0" y="254"/>
                </a:lnTo>
                <a:close/>
                <a:moveTo>
                  <a:pt x="850" y="305"/>
                </a:moveTo>
                <a:lnTo>
                  <a:pt x="1276" y="305"/>
                </a:lnTo>
                <a:lnTo>
                  <a:pt x="1276" y="521"/>
                </a:lnTo>
                <a:lnTo>
                  <a:pt x="850" y="521"/>
                </a:lnTo>
                <a:lnTo>
                  <a:pt x="850" y="305"/>
                </a:lnTo>
                <a:close/>
                <a:moveTo>
                  <a:pt x="1701" y="0"/>
                </a:moveTo>
                <a:lnTo>
                  <a:pt x="2126" y="0"/>
                </a:lnTo>
                <a:lnTo>
                  <a:pt x="2126" y="463"/>
                </a:lnTo>
                <a:lnTo>
                  <a:pt x="1701" y="463"/>
                </a:lnTo>
                <a:lnTo>
                  <a:pt x="1701" y="0"/>
                </a:lnTo>
                <a:close/>
                <a:moveTo>
                  <a:pt x="2551" y="1049"/>
                </a:moveTo>
                <a:lnTo>
                  <a:pt x="2976" y="1049"/>
                </a:lnTo>
                <a:lnTo>
                  <a:pt x="2976" y="1188"/>
                </a:lnTo>
                <a:lnTo>
                  <a:pt x="2551" y="1188"/>
                </a:lnTo>
                <a:lnTo>
                  <a:pt x="2551" y="1049"/>
                </a:lnTo>
                <a:close/>
                <a:moveTo>
                  <a:pt x="3401" y="1170"/>
                </a:moveTo>
                <a:lnTo>
                  <a:pt x="3827" y="1170"/>
                </a:lnTo>
                <a:lnTo>
                  <a:pt x="3827" y="1263"/>
                </a:lnTo>
                <a:lnTo>
                  <a:pt x="3401" y="1263"/>
                </a:lnTo>
                <a:lnTo>
                  <a:pt x="3401" y="1170"/>
                </a:lnTo>
                <a:close/>
                <a:moveTo>
                  <a:pt x="4252" y="1057"/>
                </a:moveTo>
                <a:lnTo>
                  <a:pt x="4677" y="1057"/>
                </a:lnTo>
                <a:lnTo>
                  <a:pt x="4677" y="1175"/>
                </a:lnTo>
                <a:lnTo>
                  <a:pt x="4252" y="1175"/>
                </a:lnTo>
                <a:lnTo>
                  <a:pt x="4252" y="1057"/>
                </a:lnTo>
                <a:close/>
              </a:path>
            </a:pathLst>
          </a:custGeom>
          <a:solidFill>
            <a:srgbClr val="B4C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10">
            <a:extLst>
              <a:ext uri="{FF2B5EF4-FFF2-40B4-BE49-F238E27FC236}">
                <a16:creationId xmlns:a16="http://schemas.microsoft.com/office/drawing/2014/main" id="{CE12EEA8-8125-1A21-E0B3-16CC249945BF}"/>
              </a:ext>
            </a:extLst>
          </p:cNvPr>
          <p:cNvSpPr>
            <a:spLocks noEditPoints="1"/>
          </p:cNvSpPr>
          <p:nvPr/>
        </p:nvSpPr>
        <p:spPr bwMode="auto">
          <a:xfrm>
            <a:off x="2580482" y="2087298"/>
            <a:ext cx="7424738" cy="2814940"/>
          </a:xfrm>
          <a:custGeom>
            <a:avLst/>
            <a:gdLst>
              <a:gd name="T0" fmla="*/ 0 w 4677"/>
              <a:gd name="T1" fmla="*/ 355 h 1585"/>
              <a:gd name="T2" fmla="*/ 425 w 4677"/>
              <a:gd name="T3" fmla="*/ 355 h 1585"/>
              <a:gd name="T4" fmla="*/ 425 w 4677"/>
              <a:gd name="T5" fmla="*/ 669 h 1585"/>
              <a:gd name="T6" fmla="*/ 0 w 4677"/>
              <a:gd name="T7" fmla="*/ 669 h 1585"/>
              <a:gd name="T8" fmla="*/ 0 w 4677"/>
              <a:gd name="T9" fmla="*/ 355 h 1585"/>
              <a:gd name="T10" fmla="*/ 850 w 4677"/>
              <a:gd name="T11" fmla="*/ 301 h 1585"/>
              <a:gd name="T12" fmla="*/ 1276 w 4677"/>
              <a:gd name="T13" fmla="*/ 301 h 1585"/>
              <a:gd name="T14" fmla="*/ 1276 w 4677"/>
              <a:gd name="T15" fmla="*/ 720 h 1585"/>
              <a:gd name="T16" fmla="*/ 850 w 4677"/>
              <a:gd name="T17" fmla="*/ 720 h 1585"/>
              <a:gd name="T18" fmla="*/ 850 w 4677"/>
              <a:gd name="T19" fmla="*/ 301 h 1585"/>
              <a:gd name="T20" fmla="*/ 1701 w 4677"/>
              <a:gd name="T21" fmla="*/ 0 h 1585"/>
              <a:gd name="T22" fmla="*/ 2126 w 4677"/>
              <a:gd name="T23" fmla="*/ 0 h 1585"/>
              <a:gd name="T24" fmla="*/ 2126 w 4677"/>
              <a:gd name="T25" fmla="*/ 415 h 1585"/>
              <a:gd name="T26" fmla="*/ 1701 w 4677"/>
              <a:gd name="T27" fmla="*/ 415 h 1585"/>
              <a:gd name="T28" fmla="*/ 1701 w 4677"/>
              <a:gd name="T29" fmla="*/ 0 h 1585"/>
              <a:gd name="T30" fmla="*/ 2551 w 4677"/>
              <a:gd name="T31" fmla="*/ 1361 h 1585"/>
              <a:gd name="T32" fmla="*/ 2976 w 4677"/>
              <a:gd name="T33" fmla="*/ 1361 h 1585"/>
              <a:gd name="T34" fmla="*/ 2976 w 4677"/>
              <a:gd name="T35" fmla="*/ 1464 h 1585"/>
              <a:gd name="T36" fmla="*/ 2551 w 4677"/>
              <a:gd name="T37" fmla="*/ 1464 h 1585"/>
              <a:gd name="T38" fmla="*/ 2551 w 4677"/>
              <a:gd name="T39" fmla="*/ 1361 h 1585"/>
              <a:gd name="T40" fmla="*/ 3401 w 4677"/>
              <a:gd name="T41" fmla="*/ 1523 h 1585"/>
              <a:gd name="T42" fmla="*/ 3827 w 4677"/>
              <a:gd name="T43" fmla="*/ 1523 h 1585"/>
              <a:gd name="T44" fmla="*/ 3827 w 4677"/>
              <a:gd name="T45" fmla="*/ 1585 h 1585"/>
              <a:gd name="T46" fmla="*/ 3401 w 4677"/>
              <a:gd name="T47" fmla="*/ 1585 h 1585"/>
              <a:gd name="T48" fmla="*/ 3401 w 4677"/>
              <a:gd name="T49" fmla="*/ 1523 h 1585"/>
              <a:gd name="T50" fmla="*/ 4252 w 4677"/>
              <a:gd name="T51" fmla="*/ 1394 h 1585"/>
              <a:gd name="T52" fmla="*/ 4677 w 4677"/>
              <a:gd name="T53" fmla="*/ 1394 h 1585"/>
              <a:gd name="T54" fmla="*/ 4677 w 4677"/>
              <a:gd name="T55" fmla="*/ 1472 h 1585"/>
              <a:gd name="T56" fmla="*/ 4252 w 4677"/>
              <a:gd name="T57" fmla="*/ 1472 h 1585"/>
              <a:gd name="T58" fmla="*/ 4252 w 4677"/>
              <a:gd name="T59" fmla="*/ 1394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77" h="1585">
                <a:moveTo>
                  <a:pt x="0" y="355"/>
                </a:moveTo>
                <a:lnTo>
                  <a:pt x="425" y="355"/>
                </a:lnTo>
                <a:lnTo>
                  <a:pt x="425" y="669"/>
                </a:lnTo>
                <a:lnTo>
                  <a:pt x="0" y="669"/>
                </a:lnTo>
                <a:lnTo>
                  <a:pt x="0" y="355"/>
                </a:lnTo>
                <a:close/>
                <a:moveTo>
                  <a:pt x="850" y="301"/>
                </a:moveTo>
                <a:lnTo>
                  <a:pt x="1276" y="301"/>
                </a:lnTo>
                <a:lnTo>
                  <a:pt x="1276" y="720"/>
                </a:lnTo>
                <a:lnTo>
                  <a:pt x="850" y="720"/>
                </a:lnTo>
                <a:lnTo>
                  <a:pt x="850" y="301"/>
                </a:lnTo>
                <a:close/>
                <a:moveTo>
                  <a:pt x="1701" y="0"/>
                </a:moveTo>
                <a:lnTo>
                  <a:pt x="2126" y="0"/>
                </a:lnTo>
                <a:lnTo>
                  <a:pt x="2126" y="415"/>
                </a:lnTo>
                <a:lnTo>
                  <a:pt x="1701" y="415"/>
                </a:lnTo>
                <a:lnTo>
                  <a:pt x="1701" y="0"/>
                </a:lnTo>
                <a:close/>
                <a:moveTo>
                  <a:pt x="2551" y="1361"/>
                </a:moveTo>
                <a:lnTo>
                  <a:pt x="2976" y="1361"/>
                </a:lnTo>
                <a:lnTo>
                  <a:pt x="2976" y="1464"/>
                </a:lnTo>
                <a:lnTo>
                  <a:pt x="2551" y="1464"/>
                </a:lnTo>
                <a:lnTo>
                  <a:pt x="2551" y="1361"/>
                </a:lnTo>
                <a:close/>
                <a:moveTo>
                  <a:pt x="3401" y="1523"/>
                </a:moveTo>
                <a:lnTo>
                  <a:pt x="3827" y="1523"/>
                </a:lnTo>
                <a:lnTo>
                  <a:pt x="3827" y="1585"/>
                </a:lnTo>
                <a:lnTo>
                  <a:pt x="3401" y="1585"/>
                </a:lnTo>
                <a:lnTo>
                  <a:pt x="3401" y="1523"/>
                </a:lnTo>
                <a:close/>
                <a:moveTo>
                  <a:pt x="4252" y="1394"/>
                </a:moveTo>
                <a:lnTo>
                  <a:pt x="4677" y="1394"/>
                </a:lnTo>
                <a:lnTo>
                  <a:pt x="4677" y="1472"/>
                </a:lnTo>
                <a:lnTo>
                  <a:pt x="4252" y="1472"/>
                </a:lnTo>
                <a:lnTo>
                  <a:pt x="4252" y="1394"/>
                </a:lnTo>
                <a:close/>
              </a:path>
            </a:pathLst>
          </a:custGeom>
          <a:solidFill>
            <a:srgbClr val="8FAA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11">
            <a:extLst>
              <a:ext uri="{FF2B5EF4-FFF2-40B4-BE49-F238E27FC236}">
                <a16:creationId xmlns:a16="http://schemas.microsoft.com/office/drawing/2014/main" id="{DA845B66-CDEB-307E-FF24-2EF8CDB4B140}"/>
              </a:ext>
            </a:extLst>
          </p:cNvPr>
          <p:cNvSpPr>
            <a:spLocks noEditPoints="1"/>
          </p:cNvSpPr>
          <p:nvPr/>
        </p:nvSpPr>
        <p:spPr bwMode="auto">
          <a:xfrm>
            <a:off x="2580482" y="1671717"/>
            <a:ext cx="7424738" cy="3120410"/>
          </a:xfrm>
          <a:custGeom>
            <a:avLst/>
            <a:gdLst>
              <a:gd name="T0" fmla="*/ 0 w 4677"/>
              <a:gd name="T1" fmla="*/ 496 h 1757"/>
              <a:gd name="T2" fmla="*/ 425 w 4677"/>
              <a:gd name="T3" fmla="*/ 496 h 1757"/>
              <a:gd name="T4" fmla="*/ 425 w 4677"/>
              <a:gd name="T5" fmla="*/ 589 h 1757"/>
              <a:gd name="T6" fmla="*/ 0 w 4677"/>
              <a:gd name="T7" fmla="*/ 589 h 1757"/>
              <a:gd name="T8" fmla="*/ 0 w 4677"/>
              <a:gd name="T9" fmla="*/ 496 h 1757"/>
              <a:gd name="T10" fmla="*/ 850 w 4677"/>
              <a:gd name="T11" fmla="*/ 360 h 1757"/>
              <a:gd name="T12" fmla="*/ 1276 w 4677"/>
              <a:gd name="T13" fmla="*/ 360 h 1757"/>
              <a:gd name="T14" fmla="*/ 1276 w 4677"/>
              <a:gd name="T15" fmla="*/ 535 h 1757"/>
              <a:gd name="T16" fmla="*/ 850 w 4677"/>
              <a:gd name="T17" fmla="*/ 535 h 1757"/>
              <a:gd name="T18" fmla="*/ 850 w 4677"/>
              <a:gd name="T19" fmla="*/ 360 h 1757"/>
              <a:gd name="T20" fmla="*/ 1701 w 4677"/>
              <a:gd name="T21" fmla="*/ 0 h 1757"/>
              <a:gd name="T22" fmla="*/ 2126 w 4677"/>
              <a:gd name="T23" fmla="*/ 0 h 1757"/>
              <a:gd name="T24" fmla="*/ 2126 w 4677"/>
              <a:gd name="T25" fmla="*/ 234 h 1757"/>
              <a:gd name="T26" fmla="*/ 1701 w 4677"/>
              <a:gd name="T27" fmla="*/ 234 h 1757"/>
              <a:gd name="T28" fmla="*/ 1701 w 4677"/>
              <a:gd name="T29" fmla="*/ 0 h 1757"/>
              <a:gd name="T30" fmla="*/ 2551 w 4677"/>
              <a:gd name="T31" fmla="*/ 1522 h 1757"/>
              <a:gd name="T32" fmla="*/ 2976 w 4677"/>
              <a:gd name="T33" fmla="*/ 1522 h 1757"/>
              <a:gd name="T34" fmla="*/ 2976 w 4677"/>
              <a:gd name="T35" fmla="*/ 1595 h 1757"/>
              <a:gd name="T36" fmla="*/ 2551 w 4677"/>
              <a:gd name="T37" fmla="*/ 1595 h 1757"/>
              <a:gd name="T38" fmla="*/ 2551 w 4677"/>
              <a:gd name="T39" fmla="*/ 1522 h 1757"/>
              <a:gd name="T40" fmla="*/ 3401 w 4677"/>
              <a:gd name="T41" fmla="*/ 1728 h 1757"/>
              <a:gd name="T42" fmla="*/ 3827 w 4677"/>
              <a:gd name="T43" fmla="*/ 1728 h 1757"/>
              <a:gd name="T44" fmla="*/ 3827 w 4677"/>
              <a:gd name="T45" fmla="*/ 1757 h 1757"/>
              <a:gd name="T46" fmla="*/ 3401 w 4677"/>
              <a:gd name="T47" fmla="*/ 1757 h 1757"/>
              <a:gd name="T48" fmla="*/ 3401 w 4677"/>
              <a:gd name="T49" fmla="*/ 1728 h 1757"/>
              <a:gd name="T50" fmla="*/ 4252 w 4677"/>
              <a:gd name="T51" fmla="*/ 1583 h 1757"/>
              <a:gd name="T52" fmla="*/ 4677 w 4677"/>
              <a:gd name="T53" fmla="*/ 1583 h 1757"/>
              <a:gd name="T54" fmla="*/ 4677 w 4677"/>
              <a:gd name="T55" fmla="*/ 1628 h 1757"/>
              <a:gd name="T56" fmla="*/ 4252 w 4677"/>
              <a:gd name="T57" fmla="*/ 1628 h 1757"/>
              <a:gd name="T58" fmla="*/ 4252 w 4677"/>
              <a:gd name="T59" fmla="*/ 1583 h 1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77" h="1757">
                <a:moveTo>
                  <a:pt x="0" y="496"/>
                </a:moveTo>
                <a:lnTo>
                  <a:pt x="425" y="496"/>
                </a:lnTo>
                <a:lnTo>
                  <a:pt x="425" y="589"/>
                </a:lnTo>
                <a:lnTo>
                  <a:pt x="0" y="589"/>
                </a:lnTo>
                <a:lnTo>
                  <a:pt x="0" y="496"/>
                </a:lnTo>
                <a:close/>
                <a:moveTo>
                  <a:pt x="850" y="360"/>
                </a:moveTo>
                <a:lnTo>
                  <a:pt x="1276" y="360"/>
                </a:lnTo>
                <a:lnTo>
                  <a:pt x="1276" y="535"/>
                </a:lnTo>
                <a:lnTo>
                  <a:pt x="850" y="535"/>
                </a:lnTo>
                <a:lnTo>
                  <a:pt x="850" y="360"/>
                </a:lnTo>
                <a:close/>
                <a:moveTo>
                  <a:pt x="1701" y="0"/>
                </a:moveTo>
                <a:lnTo>
                  <a:pt x="2126" y="0"/>
                </a:lnTo>
                <a:lnTo>
                  <a:pt x="2126" y="234"/>
                </a:lnTo>
                <a:lnTo>
                  <a:pt x="1701" y="234"/>
                </a:lnTo>
                <a:lnTo>
                  <a:pt x="1701" y="0"/>
                </a:lnTo>
                <a:close/>
                <a:moveTo>
                  <a:pt x="2551" y="1522"/>
                </a:moveTo>
                <a:lnTo>
                  <a:pt x="2976" y="1522"/>
                </a:lnTo>
                <a:lnTo>
                  <a:pt x="2976" y="1595"/>
                </a:lnTo>
                <a:lnTo>
                  <a:pt x="2551" y="1595"/>
                </a:lnTo>
                <a:lnTo>
                  <a:pt x="2551" y="1522"/>
                </a:lnTo>
                <a:close/>
                <a:moveTo>
                  <a:pt x="3401" y="1728"/>
                </a:moveTo>
                <a:lnTo>
                  <a:pt x="3827" y="1728"/>
                </a:lnTo>
                <a:lnTo>
                  <a:pt x="3827" y="1757"/>
                </a:lnTo>
                <a:lnTo>
                  <a:pt x="3401" y="1757"/>
                </a:lnTo>
                <a:lnTo>
                  <a:pt x="3401" y="1728"/>
                </a:lnTo>
                <a:close/>
                <a:moveTo>
                  <a:pt x="4252" y="1583"/>
                </a:moveTo>
                <a:lnTo>
                  <a:pt x="4677" y="1583"/>
                </a:lnTo>
                <a:lnTo>
                  <a:pt x="4677" y="1628"/>
                </a:lnTo>
                <a:lnTo>
                  <a:pt x="4252" y="1628"/>
                </a:lnTo>
                <a:lnTo>
                  <a:pt x="4252" y="1583"/>
                </a:lnTo>
                <a:close/>
              </a:path>
            </a:pathLst>
          </a:custGeom>
          <a:solidFill>
            <a:srgbClr val="2F5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12">
            <a:extLst>
              <a:ext uri="{FF2B5EF4-FFF2-40B4-BE49-F238E27FC236}">
                <a16:creationId xmlns:a16="http://schemas.microsoft.com/office/drawing/2014/main" id="{4A00CF3D-998E-5C7E-C247-F1D47EDE49CE}"/>
              </a:ext>
            </a:extLst>
          </p:cNvPr>
          <p:cNvSpPr>
            <a:spLocks noEditPoints="1"/>
          </p:cNvSpPr>
          <p:nvPr/>
        </p:nvSpPr>
        <p:spPr bwMode="auto">
          <a:xfrm>
            <a:off x="2580482" y="1250808"/>
            <a:ext cx="7424738" cy="3489815"/>
          </a:xfrm>
          <a:custGeom>
            <a:avLst/>
            <a:gdLst>
              <a:gd name="T0" fmla="*/ 0 w 4677"/>
              <a:gd name="T1" fmla="*/ 586 h 1965"/>
              <a:gd name="T2" fmla="*/ 425 w 4677"/>
              <a:gd name="T3" fmla="*/ 586 h 1965"/>
              <a:gd name="T4" fmla="*/ 425 w 4677"/>
              <a:gd name="T5" fmla="*/ 733 h 1965"/>
              <a:gd name="T6" fmla="*/ 0 w 4677"/>
              <a:gd name="T7" fmla="*/ 733 h 1965"/>
              <a:gd name="T8" fmla="*/ 0 w 4677"/>
              <a:gd name="T9" fmla="*/ 586 h 1965"/>
              <a:gd name="T10" fmla="*/ 850 w 4677"/>
              <a:gd name="T11" fmla="*/ 378 h 1965"/>
              <a:gd name="T12" fmla="*/ 1276 w 4677"/>
              <a:gd name="T13" fmla="*/ 378 h 1965"/>
              <a:gd name="T14" fmla="*/ 1276 w 4677"/>
              <a:gd name="T15" fmla="*/ 597 h 1965"/>
              <a:gd name="T16" fmla="*/ 850 w 4677"/>
              <a:gd name="T17" fmla="*/ 597 h 1965"/>
              <a:gd name="T18" fmla="*/ 850 w 4677"/>
              <a:gd name="T19" fmla="*/ 378 h 1965"/>
              <a:gd name="T20" fmla="*/ 1701 w 4677"/>
              <a:gd name="T21" fmla="*/ 0 h 1965"/>
              <a:gd name="T22" fmla="*/ 2126 w 4677"/>
              <a:gd name="T23" fmla="*/ 0 h 1965"/>
              <a:gd name="T24" fmla="*/ 2126 w 4677"/>
              <a:gd name="T25" fmla="*/ 237 h 1965"/>
              <a:gd name="T26" fmla="*/ 1701 w 4677"/>
              <a:gd name="T27" fmla="*/ 237 h 1965"/>
              <a:gd name="T28" fmla="*/ 1701 w 4677"/>
              <a:gd name="T29" fmla="*/ 0 h 1965"/>
              <a:gd name="T30" fmla="*/ 2551 w 4677"/>
              <a:gd name="T31" fmla="*/ 1736 h 1965"/>
              <a:gd name="T32" fmla="*/ 2976 w 4677"/>
              <a:gd name="T33" fmla="*/ 1736 h 1965"/>
              <a:gd name="T34" fmla="*/ 2976 w 4677"/>
              <a:gd name="T35" fmla="*/ 1759 h 1965"/>
              <a:gd name="T36" fmla="*/ 2551 w 4677"/>
              <a:gd name="T37" fmla="*/ 1759 h 1965"/>
              <a:gd name="T38" fmla="*/ 2551 w 4677"/>
              <a:gd name="T39" fmla="*/ 1736 h 1965"/>
              <a:gd name="T40" fmla="*/ 3401 w 4677"/>
              <a:gd name="T41" fmla="*/ 1945 h 1965"/>
              <a:gd name="T42" fmla="*/ 3827 w 4677"/>
              <a:gd name="T43" fmla="*/ 1945 h 1965"/>
              <a:gd name="T44" fmla="*/ 3827 w 4677"/>
              <a:gd name="T45" fmla="*/ 1965 h 1965"/>
              <a:gd name="T46" fmla="*/ 3401 w 4677"/>
              <a:gd name="T47" fmla="*/ 1965 h 1965"/>
              <a:gd name="T48" fmla="*/ 3401 w 4677"/>
              <a:gd name="T49" fmla="*/ 1945 h 1965"/>
              <a:gd name="T50" fmla="*/ 4252 w 4677"/>
              <a:gd name="T51" fmla="*/ 1784 h 1965"/>
              <a:gd name="T52" fmla="*/ 4677 w 4677"/>
              <a:gd name="T53" fmla="*/ 1784 h 1965"/>
              <a:gd name="T54" fmla="*/ 4677 w 4677"/>
              <a:gd name="T55" fmla="*/ 1820 h 1965"/>
              <a:gd name="T56" fmla="*/ 4252 w 4677"/>
              <a:gd name="T57" fmla="*/ 1820 h 1965"/>
              <a:gd name="T58" fmla="*/ 4252 w 4677"/>
              <a:gd name="T59" fmla="*/ 1784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77" h="1965">
                <a:moveTo>
                  <a:pt x="0" y="586"/>
                </a:moveTo>
                <a:lnTo>
                  <a:pt x="425" y="586"/>
                </a:lnTo>
                <a:lnTo>
                  <a:pt x="425" y="733"/>
                </a:lnTo>
                <a:lnTo>
                  <a:pt x="0" y="733"/>
                </a:lnTo>
                <a:lnTo>
                  <a:pt x="0" y="586"/>
                </a:lnTo>
                <a:close/>
                <a:moveTo>
                  <a:pt x="850" y="378"/>
                </a:moveTo>
                <a:lnTo>
                  <a:pt x="1276" y="378"/>
                </a:lnTo>
                <a:lnTo>
                  <a:pt x="1276" y="597"/>
                </a:lnTo>
                <a:lnTo>
                  <a:pt x="850" y="597"/>
                </a:lnTo>
                <a:lnTo>
                  <a:pt x="850" y="378"/>
                </a:lnTo>
                <a:close/>
                <a:moveTo>
                  <a:pt x="1701" y="0"/>
                </a:moveTo>
                <a:lnTo>
                  <a:pt x="2126" y="0"/>
                </a:lnTo>
                <a:lnTo>
                  <a:pt x="2126" y="237"/>
                </a:lnTo>
                <a:lnTo>
                  <a:pt x="1701" y="237"/>
                </a:lnTo>
                <a:lnTo>
                  <a:pt x="1701" y="0"/>
                </a:lnTo>
                <a:close/>
                <a:moveTo>
                  <a:pt x="2551" y="1736"/>
                </a:moveTo>
                <a:lnTo>
                  <a:pt x="2976" y="1736"/>
                </a:lnTo>
                <a:lnTo>
                  <a:pt x="2976" y="1759"/>
                </a:lnTo>
                <a:lnTo>
                  <a:pt x="2551" y="1759"/>
                </a:lnTo>
                <a:lnTo>
                  <a:pt x="2551" y="1736"/>
                </a:lnTo>
                <a:close/>
                <a:moveTo>
                  <a:pt x="3401" y="1945"/>
                </a:moveTo>
                <a:lnTo>
                  <a:pt x="3827" y="1945"/>
                </a:lnTo>
                <a:lnTo>
                  <a:pt x="3827" y="1965"/>
                </a:lnTo>
                <a:lnTo>
                  <a:pt x="3401" y="1965"/>
                </a:lnTo>
                <a:lnTo>
                  <a:pt x="3401" y="1945"/>
                </a:lnTo>
                <a:close/>
                <a:moveTo>
                  <a:pt x="4252" y="1784"/>
                </a:moveTo>
                <a:lnTo>
                  <a:pt x="4677" y="1784"/>
                </a:lnTo>
                <a:lnTo>
                  <a:pt x="4677" y="1820"/>
                </a:lnTo>
                <a:lnTo>
                  <a:pt x="4252" y="1820"/>
                </a:lnTo>
                <a:lnTo>
                  <a:pt x="4252" y="1784"/>
                </a:lnTo>
                <a:close/>
              </a:path>
            </a:pathLst>
          </a:custGeom>
          <a:solidFill>
            <a:srgbClr val="2038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Line 13">
            <a:extLst>
              <a:ext uri="{FF2B5EF4-FFF2-40B4-BE49-F238E27FC236}">
                <a16:creationId xmlns:a16="http://schemas.microsoft.com/office/drawing/2014/main" id="{777D8BEA-CD26-0251-6E92-882D3EE063EE}"/>
              </a:ext>
            </a:extLst>
          </p:cNvPr>
          <p:cNvSpPr>
            <a:spLocks noChangeShapeType="1"/>
          </p:cNvSpPr>
          <p:nvPr/>
        </p:nvSpPr>
        <p:spPr bwMode="auto">
          <a:xfrm>
            <a:off x="2212848" y="5529161"/>
            <a:ext cx="8101013" cy="0"/>
          </a:xfrm>
          <a:prstGeom prst="line">
            <a:avLst/>
          </a:prstGeom>
          <a:noFill/>
          <a:ln w="6350"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300"/>
          </a:p>
        </p:txBody>
      </p:sp>
      <p:sp>
        <p:nvSpPr>
          <p:cNvPr id="11" name="Rectangle 14">
            <a:extLst>
              <a:ext uri="{FF2B5EF4-FFF2-40B4-BE49-F238E27FC236}">
                <a16:creationId xmlns:a16="http://schemas.microsoft.com/office/drawing/2014/main" id="{0172899D-3331-BBB6-902D-E4D358547154}"/>
              </a:ext>
            </a:extLst>
          </p:cNvPr>
          <p:cNvSpPr>
            <a:spLocks noChangeArrowheads="1"/>
          </p:cNvSpPr>
          <p:nvPr/>
        </p:nvSpPr>
        <p:spPr bwMode="auto">
          <a:xfrm>
            <a:off x="2810669" y="3660823"/>
            <a:ext cx="276225" cy="17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408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5">
            <a:extLst>
              <a:ext uri="{FF2B5EF4-FFF2-40B4-BE49-F238E27FC236}">
                <a16:creationId xmlns:a16="http://schemas.microsoft.com/office/drawing/2014/main" id="{BC387F89-E3CF-E519-911D-0898EA1344B8}"/>
              </a:ext>
            </a:extLst>
          </p:cNvPr>
          <p:cNvSpPr>
            <a:spLocks noChangeArrowheads="1"/>
          </p:cNvSpPr>
          <p:nvPr/>
        </p:nvSpPr>
        <p:spPr bwMode="auto">
          <a:xfrm>
            <a:off x="4160044" y="3790470"/>
            <a:ext cx="277813" cy="17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398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6">
            <a:extLst>
              <a:ext uri="{FF2B5EF4-FFF2-40B4-BE49-F238E27FC236}">
                <a16:creationId xmlns:a16="http://schemas.microsoft.com/office/drawing/2014/main" id="{3B598672-BF35-93F2-F6BD-24AED49F7D7A}"/>
              </a:ext>
            </a:extLst>
          </p:cNvPr>
          <p:cNvSpPr>
            <a:spLocks noChangeArrowheads="1"/>
          </p:cNvSpPr>
          <p:nvPr/>
        </p:nvSpPr>
        <p:spPr bwMode="auto">
          <a:xfrm>
            <a:off x="5511007" y="3687462"/>
            <a:ext cx="276225" cy="17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421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7">
            <a:extLst>
              <a:ext uri="{FF2B5EF4-FFF2-40B4-BE49-F238E27FC236}">
                <a16:creationId xmlns:a16="http://schemas.microsoft.com/office/drawing/2014/main" id="{D2A638E8-FCAB-8453-C9BC-79F9A682BAC5}"/>
              </a:ext>
            </a:extLst>
          </p:cNvPr>
          <p:cNvSpPr>
            <a:spLocks noChangeArrowheads="1"/>
          </p:cNvSpPr>
          <p:nvPr/>
        </p:nvSpPr>
        <p:spPr bwMode="auto">
          <a:xfrm>
            <a:off x="6860382" y="4975053"/>
            <a:ext cx="276225" cy="17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133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8">
            <a:extLst>
              <a:ext uri="{FF2B5EF4-FFF2-40B4-BE49-F238E27FC236}">
                <a16:creationId xmlns:a16="http://schemas.microsoft.com/office/drawing/2014/main" id="{C46ACEBA-294B-ADA4-8793-8B7A6A1EFE8F}"/>
              </a:ext>
            </a:extLst>
          </p:cNvPr>
          <p:cNvSpPr>
            <a:spLocks noChangeArrowheads="1"/>
          </p:cNvSpPr>
          <p:nvPr/>
        </p:nvSpPr>
        <p:spPr bwMode="auto">
          <a:xfrm>
            <a:off x="8209757" y="5108252"/>
            <a:ext cx="277813" cy="17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103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9">
            <a:extLst>
              <a:ext uri="{FF2B5EF4-FFF2-40B4-BE49-F238E27FC236}">
                <a16:creationId xmlns:a16="http://schemas.microsoft.com/office/drawing/2014/main" id="{26FEF367-FFDA-4C53-BFFD-8C76C53479A1}"/>
              </a:ext>
            </a:extLst>
          </p:cNvPr>
          <p:cNvSpPr>
            <a:spLocks noChangeArrowheads="1"/>
          </p:cNvSpPr>
          <p:nvPr/>
        </p:nvSpPr>
        <p:spPr bwMode="auto">
          <a:xfrm>
            <a:off x="9560719" y="4951965"/>
            <a:ext cx="276225" cy="17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138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20">
            <a:extLst>
              <a:ext uri="{FF2B5EF4-FFF2-40B4-BE49-F238E27FC236}">
                <a16:creationId xmlns:a16="http://schemas.microsoft.com/office/drawing/2014/main" id="{0E44F584-8275-AF76-6C8D-70436ACE1951}"/>
              </a:ext>
            </a:extLst>
          </p:cNvPr>
          <p:cNvSpPr>
            <a:spLocks noChangeArrowheads="1"/>
          </p:cNvSpPr>
          <p:nvPr/>
        </p:nvSpPr>
        <p:spPr bwMode="auto">
          <a:xfrm>
            <a:off x="2847182" y="3316281"/>
            <a:ext cx="203200" cy="17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77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21">
            <a:extLst>
              <a:ext uri="{FF2B5EF4-FFF2-40B4-BE49-F238E27FC236}">
                <a16:creationId xmlns:a16="http://schemas.microsoft.com/office/drawing/2014/main" id="{F485C52E-B008-F4F9-6995-3C31F6294329}"/>
              </a:ext>
            </a:extLst>
          </p:cNvPr>
          <p:cNvSpPr>
            <a:spLocks noChangeArrowheads="1"/>
          </p:cNvSpPr>
          <p:nvPr/>
        </p:nvSpPr>
        <p:spPr bwMode="auto">
          <a:xfrm>
            <a:off x="4196557" y="3403304"/>
            <a:ext cx="203200" cy="17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86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22">
            <a:extLst>
              <a:ext uri="{FF2B5EF4-FFF2-40B4-BE49-F238E27FC236}">
                <a16:creationId xmlns:a16="http://schemas.microsoft.com/office/drawing/2014/main" id="{B5FB492E-989E-EC0E-9C3C-56E4D1C20C83}"/>
              </a:ext>
            </a:extLst>
          </p:cNvPr>
          <p:cNvSpPr>
            <a:spLocks noChangeArrowheads="1"/>
          </p:cNvSpPr>
          <p:nvPr/>
        </p:nvSpPr>
        <p:spPr bwMode="auto">
          <a:xfrm>
            <a:off x="5511007" y="2865180"/>
            <a:ext cx="276225" cy="17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184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23">
            <a:extLst>
              <a:ext uri="{FF2B5EF4-FFF2-40B4-BE49-F238E27FC236}">
                <a16:creationId xmlns:a16="http://schemas.microsoft.com/office/drawing/2014/main" id="{D98B6660-573D-8D05-B1C7-604022704C08}"/>
              </a:ext>
            </a:extLst>
          </p:cNvPr>
          <p:cNvSpPr>
            <a:spLocks noChangeArrowheads="1"/>
          </p:cNvSpPr>
          <p:nvPr/>
        </p:nvSpPr>
        <p:spPr bwMode="auto">
          <a:xfrm>
            <a:off x="6896894" y="4726415"/>
            <a:ext cx="203200" cy="17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55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4">
            <a:extLst>
              <a:ext uri="{FF2B5EF4-FFF2-40B4-BE49-F238E27FC236}">
                <a16:creationId xmlns:a16="http://schemas.microsoft.com/office/drawing/2014/main" id="{974B65BA-4DBE-D418-0DE4-CA492A912B90}"/>
              </a:ext>
            </a:extLst>
          </p:cNvPr>
          <p:cNvSpPr>
            <a:spLocks noChangeArrowheads="1"/>
          </p:cNvSpPr>
          <p:nvPr/>
        </p:nvSpPr>
        <p:spPr bwMode="auto">
          <a:xfrm>
            <a:off x="8246269" y="4943085"/>
            <a:ext cx="203200" cy="17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37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5">
            <a:extLst>
              <a:ext uri="{FF2B5EF4-FFF2-40B4-BE49-F238E27FC236}">
                <a16:creationId xmlns:a16="http://schemas.microsoft.com/office/drawing/2014/main" id="{A685A4A3-1193-8F4E-753F-4C5CD73669A2}"/>
              </a:ext>
            </a:extLst>
          </p:cNvPr>
          <p:cNvSpPr>
            <a:spLocks noChangeArrowheads="1"/>
          </p:cNvSpPr>
          <p:nvPr/>
        </p:nvSpPr>
        <p:spPr bwMode="auto">
          <a:xfrm>
            <a:off x="9595644" y="4742399"/>
            <a:ext cx="204788" cy="17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47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6">
            <a:extLst>
              <a:ext uri="{FF2B5EF4-FFF2-40B4-BE49-F238E27FC236}">
                <a16:creationId xmlns:a16="http://schemas.microsoft.com/office/drawing/2014/main" id="{A0AC16A9-673D-C38B-3800-A7AEE1F22018}"/>
              </a:ext>
            </a:extLst>
          </p:cNvPr>
          <p:cNvSpPr>
            <a:spLocks noChangeArrowheads="1"/>
          </p:cNvSpPr>
          <p:nvPr/>
        </p:nvSpPr>
        <p:spPr bwMode="auto">
          <a:xfrm>
            <a:off x="2810669" y="2758621"/>
            <a:ext cx="276225" cy="17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125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7">
            <a:extLst>
              <a:ext uri="{FF2B5EF4-FFF2-40B4-BE49-F238E27FC236}">
                <a16:creationId xmlns:a16="http://schemas.microsoft.com/office/drawing/2014/main" id="{12FF5219-203F-EAD9-37CC-9E48DB5DD09C}"/>
              </a:ext>
            </a:extLst>
          </p:cNvPr>
          <p:cNvSpPr>
            <a:spLocks noChangeArrowheads="1"/>
          </p:cNvSpPr>
          <p:nvPr/>
        </p:nvSpPr>
        <p:spPr bwMode="auto">
          <a:xfrm>
            <a:off x="4160044" y="2664494"/>
            <a:ext cx="277813" cy="17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166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8">
            <a:extLst>
              <a:ext uri="{FF2B5EF4-FFF2-40B4-BE49-F238E27FC236}">
                <a16:creationId xmlns:a16="http://schemas.microsoft.com/office/drawing/2014/main" id="{2B75F12A-6A7D-5FE5-0249-AD7BA922584F}"/>
              </a:ext>
            </a:extLst>
          </p:cNvPr>
          <p:cNvSpPr>
            <a:spLocks noChangeArrowheads="1"/>
          </p:cNvSpPr>
          <p:nvPr/>
        </p:nvSpPr>
        <p:spPr bwMode="auto">
          <a:xfrm>
            <a:off x="5511007" y="2128145"/>
            <a:ext cx="276225" cy="17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165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9">
            <a:extLst>
              <a:ext uri="{FF2B5EF4-FFF2-40B4-BE49-F238E27FC236}">
                <a16:creationId xmlns:a16="http://schemas.microsoft.com/office/drawing/2014/main" id="{D04B30C0-40FB-2889-5A71-9160DDDA3CB4}"/>
              </a:ext>
            </a:extLst>
          </p:cNvPr>
          <p:cNvSpPr>
            <a:spLocks noChangeArrowheads="1"/>
          </p:cNvSpPr>
          <p:nvPr/>
        </p:nvSpPr>
        <p:spPr bwMode="auto">
          <a:xfrm>
            <a:off x="6896894" y="4545264"/>
            <a:ext cx="203200" cy="17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41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30">
            <a:extLst>
              <a:ext uri="{FF2B5EF4-FFF2-40B4-BE49-F238E27FC236}">
                <a16:creationId xmlns:a16="http://schemas.microsoft.com/office/drawing/2014/main" id="{017CD48B-F910-F639-8430-7DA9DA467986}"/>
              </a:ext>
            </a:extLst>
          </p:cNvPr>
          <p:cNvSpPr>
            <a:spLocks noChangeArrowheads="1"/>
          </p:cNvSpPr>
          <p:nvPr/>
        </p:nvSpPr>
        <p:spPr bwMode="auto">
          <a:xfrm>
            <a:off x="8246269" y="4831198"/>
            <a:ext cx="203200" cy="17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31">
            <a:extLst>
              <a:ext uri="{FF2B5EF4-FFF2-40B4-BE49-F238E27FC236}">
                <a16:creationId xmlns:a16="http://schemas.microsoft.com/office/drawing/2014/main" id="{BFC82F9C-8B1C-31D8-9219-2E4C35CD043E}"/>
              </a:ext>
            </a:extLst>
          </p:cNvPr>
          <p:cNvSpPr>
            <a:spLocks noChangeArrowheads="1"/>
          </p:cNvSpPr>
          <p:nvPr/>
        </p:nvSpPr>
        <p:spPr bwMode="auto">
          <a:xfrm>
            <a:off x="9595644" y="4603872"/>
            <a:ext cx="204788" cy="17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31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32">
            <a:extLst>
              <a:ext uri="{FF2B5EF4-FFF2-40B4-BE49-F238E27FC236}">
                <a16:creationId xmlns:a16="http://schemas.microsoft.com/office/drawing/2014/main" id="{C73FC21C-6A3F-75A1-788E-B89A2904C812}"/>
              </a:ext>
            </a:extLst>
          </p:cNvPr>
          <p:cNvSpPr>
            <a:spLocks noChangeArrowheads="1"/>
          </p:cNvSpPr>
          <p:nvPr/>
        </p:nvSpPr>
        <p:spPr bwMode="auto">
          <a:xfrm>
            <a:off x="2847182" y="2589902"/>
            <a:ext cx="203200" cy="17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37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33">
            <a:extLst>
              <a:ext uri="{FF2B5EF4-FFF2-40B4-BE49-F238E27FC236}">
                <a16:creationId xmlns:a16="http://schemas.microsoft.com/office/drawing/2014/main" id="{05666979-6684-84FC-2711-2C23FD7037E3}"/>
              </a:ext>
            </a:extLst>
          </p:cNvPr>
          <p:cNvSpPr>
            <a:spLocks noChangeArrowheads="1"/>
          </p:cNvSpPr>
          <p:nvPr/>
        </p:nvSpPr>
        <p:spPr bwMode="auto">
          <a:xfrm>
            <a:off x="4196557" y="2351920"/>
            <a:ext cx="203200" cy="17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34">
            <a:extLst>
              <a:ext uri="{FF2B5EF4-FFF2-40B4-BE49-F238E27FC236}">
                <a16:creationId xmlns:a16="http://schemas.microsoft.com/office/drawing/2014/main" id="{513D02B1-B78F-F9EA-7FFF-58F6DCE4354A}"/>
              </a:ext>
            </a:extLst>
          </p:cNvPr>
          <p:cNvSpPr>
            <a:spLocks noChangeArrowheads="1"/>
          </p:cNvSpPr>
          <p:nvPr/>
        </p:nvSpPr>
        <p:spPr bwMode="auto">
          <a:xfrm>
            <a:off x="5545932" y="1712564"/>
            <a:ext cx="204788" cy="17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35">
            <a:extLst>
              <a:ext uri="{FF2B5EF4-FFF2-40B4-BE49-F238E27FC236}">
                <a16:creationId xmlns:a16="http://schemas.microsoft.com/office/drawing/2014/main" id="{F832C89D-7326-7011-F613-2D689BADCDAC}"/>
              </a:ext>
            </a:extLst>
          </p:cNvPr>
          <p:cNvSpPr>
            <a:spLocks noChangeArrowheads="1"/>
          </p:cNvSpPr>
          <p:nvPr/>
        </p:nvSpPr>
        <p:spPr bwMode="auto">
          <a:xfrm>
            <a:off x="6896894" y="4415617"/>
            <a:ext cx="203200" cy="17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6">
            <a:extLst>
              <a:ext uri="{FF2B5EF4-FFF2-40B4-BE49-F238E27FC236}">
                <a16:creationId xmlns:a16="http://schemas.microsoft.com/office/drawing/2014/main" id="{78CAB48C-AA33-B15E-D4F9-1202CDD25C09}"/>
              </a:ext>
            </a:extLst>
          </p:cNvPr>
          <p:cNvSpPr>
            <a:spLocks noChangeArrowheads="1"/>
          </p:cNvSpPr>
          <p:nvPr/>
        </p:nvSpPr>
        <p:spPr bwMode="auto">
          <a:xfrm>
            <a:off x="8246269" y="4779695"/>
            <a:ext cx="203200" cy="17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11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7">
            <a:extLst>
              <a:ext uri="{FF2B5EF4-FFF2-40B4-BE49-F238E27FC236}">
                <a16:creationId xmlns:a16="http://schemas.microsoft.com/office/drawing/2014/main" id="{EAB7610A-CB37-3887-8010-E081067C979F}"/>
              </a:ext>
            </a:extLst>
          </p:cNvPr>
          <p:cNvSpPr>
            <a:spLocks noChangeArrowheads="1"/>
          </p:cNvSpPr>
          <p:nvPr/>
        </p:nvSpPr>
        <p:spPr bwMode="auto">
          <a:xfrm>
            <a:off x="9595644" y="4523952"/>
            <a:ext cx="204788" cy="17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8">
            <a:extLst>
              <a:ext uri="{FF2B5EF4-FFF2-40B4-BE49-F238E27FC236}">
                <a16:creationId xmlns:a16="http://schemas.microsoft.com/office/drawing/2014/main" id="{222573F2-948D-6DA2-A2A8-69A4C237E4A3}"/>
              </a:ext>
            </a:extLst>
          </p:cNvPr>
          <p:cNvSpPr>
            <a:spLocks noChangeArrowheads="1"/>
          </p:cNvSpPr>
          <p:nvPr/>
        </p:nvSpPr>
        <p:spPr bwMode="auto">
          <a:xfrm>
            <a:off x="2847182" y="2330608"/>
            <a:ext cx="203200" cy="17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58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9">
            <a:extLst>
              <a:ext uri="{FF2B5EF4-FFF2-40B4-BE49-F238E27FC236}">
                <a16:creationId xmlns:a16="http://schemas.microsoft.com/office/drawing/2014/main" id="{44DC03E6-F043-2BA5-CC0E-5F694FE71E45}"/>
              </a:ext>
            </a:extLst>
          </p:cNvPr>
          <p:cNvSpPr>
            <a:spLocks noChangeArrowheads="1"/>
          </p:cNvSpPr>
          <p:nvPr/>
        </p:nvSpPr>
        <p:spPr bwMode="auto">
          <a:xfrm>
            <a:off x="4196557" y="1962979"/>
            <a:ext cx="203200" cy="17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40">
            <a:extLst>
              <a:ext uri="{FF2B5EF4-FFF2-40B4-BE49-F238E27FC236}">
                <a16:creationId xmlns:a16="http://schemas.microsoft.com/office/drawing/2014/main" id="{4F551B7E-81D3-7C1D-5516-D9C82F808303}"/>
              </a:ext>
            </a:extLst>
          </p:cNvPr>
          <p:cNvSpPr>
            <a:spLocks noChangeArrowheads="1"/>
          </p:cNvSpPr>
          <p:nvPr/>
        </p:nvSpPr>
        <p:spPr bwMode="auto">
          <a:xfrm>
            <a:off x="5545932" y="1291655"/>
            <a:ext cx="204788" cy="17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94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41">
            <a:extLst>
              <a:ext uri="{FF2B5EF4-FFF2-40B4-BE49-F238E27FC236}">
                <a16:creationId xmlns:a16="http://schemas.microsoft.com/office/drawing/2014/main" id="{06E22A94-F8D4-49FB-ACB1-D558F14D721B}"/>
              </a:ext>
            </a:extLst>
          </p:cNvPr>
          <p:cNvSpPr>
            <a:spLocks noChangeArrowheads="1"/>
          </p:cNvSpPr>
          <p:nvPr/>
        </p:nvSpPr>
        <p:spPr bwMode="auto">
          <a:xfrm>
            <a:off x="6931819" y="4372993"/>
            <a:ext cx="131763" cy="17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42">
            <a:extLst>
              <a:ext uri="{FF2B5EF4-FFF2-40B4-BE49-F238E27FC236}">
                <a16:creationId xmlns:a16="http://schemas.microsoft.com/office/drawing/2014/main" id="{3FE2540F-6006-76D2-86B7-566B4D47F6C0}"/>
              </a:ext>
            </a:extLst>
          </p:cNvPr>
          <p:cNvSpPr>
            <a:spLocks noChangeArrowheads="1"/>
          </p:cNvSpPr>
          <p:nvPr/>
        </p:nvSpPr>
        <p:spPr bwMode="auto">
          <a:xfrm>
            <a:off x="8282782" y="4744175"/>
            <a:ext cx="130175" cy="17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43">
            <a:extLst>
              <a:ext uri="{FF2B5EF4-FFF2-40B4-BE49-F238E27FC236}">
                <a16:creationId xmlns:a16="http://schemas.microsoft.com/office/drawing/2014/main" id="{7F70EC6E-20CB-AA78-B669-6D80DAD8B3A6}"/>
              </a:ext>
            </a:extLst>
          </p:cNvPr>
          <p:cNvSpPr>
            <a:spLocks noChangeArrowheads="1"/>
          </p:cNvSpPr>
          <p:nvPr/>
        </p:nvSpPr>
        <p:spPr bwMode="auto">
          <a:xfrm>
            <a:off x="9595644" y="4458241"/>
            <a:ext cx="204788" cy="17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FFFFFF"/>
                </a:solidFill>
                <a:effectLst/>
                <a:latin typeface="Verdana" panose="020B0604030504040204" pitchFamily="34" charset="0"/>
              </a:rPr>
              <a:t>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44">
            <a:extLst>
              <a:ext uri="{FF2B5EF4-FFF2-40B4-BE49-F238E27FC236}">
                <a16:creationId xmlns:a16="http://schemas.microsoft.com/office/drawing/2014/main" id="{C88392A0-03EB-F33E-FFD2-568F32F4D9D9}"/>
              </a:ext>
            </a:extLst>
          </p:cNvPr>
          <p:cNvSpPr>
            <a:spLocks noChangeArrowheads="1"/>
          </p:cNvSpPr>
          <p:nvPr/>
        </p:nvSpPr>
        <p:spPr bwMode="auto">
          <a:xfrm>
            <a:off x="2064544" y="5443914"/>
            <a:ext cx="977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0</a:t>
            </a:r>
            <a:endParaRPr kumimoji="0" lang="en-US" altLang="en-US" sz="1200" b="0" i="0" u="none" strike="noStrike" cap="none" normalizeH="0" baseline="0">
              <a:ln>
                <a:noFill/>
              </a:ln>
              <a:solidFill>
                <a:schemeClr val="tx1"/>
              </a:solidFill>
              <a:effectLst/>
            </a:endParaRPr>
          </a:p>
        </p:txBody>
      </p:sp>
      <p:sp>
        <p:nvSpPr>
          <p:cNvPr id="42" name="Rectangle 45">
            <a:extLst>
              <a:ext uri="{FF2B5EF4-FFF2-40B4-BE49-F238E27FC236}">
                <a16:creationId xmlns:a16="http://schemas.microsoft.com/office/drawing/2014/main" id="{2A6FA839-3E41-B8D4-712E-6D3F0D8BC230}"/>
              </a:ext>
            </a:extLst>
          </p:cNvPr>
          <p:cNvSpPr>
            <a:spLocks noChangeArrowheads="1"/>
          </p:cNvSpPr>
          <p:nvPr/>
        </p:nvSpPr>
        <p:spPr bwMode="auto">
          <a:xfrm>
            <a:off x="1920082" y="4550592"/>
            <a:ext cx="2933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200</a:t>
            </a:r>
            <a:endParaRPr kumimoji="0" lang="en-US" altLang="en-US" sz="1200" b="0" i="0" u="none" strike="noStrike" cap="none" normalizeH="0" baseline="0">
              <a:ln>
                <a:noFill/>
              </a:ln>
              <a:solidFill>
                <a:schemeClr val="tx1"/>
              </a:solidFill>
              <a:effectLst/>
            </a:endParaRPr>
          </a:p>
        </p:txBody>
      </p:sp>
      <p:sp>
        <p:nvSpPr>
          <p:cNvPr id="43" name="Rectangle 46">
            <a:extLst>
              <a:ext uri="{FF2B5EF4-FFF2-40B4-BE49-F238E27FC236}">
                <a16:creationId xmlns:a16="http://schemas.microsoft.com/office/drawing/2014/main" id="{75E7E85E-DA16-6C1B-6825-A798455660B4}"/>
              </a:ext>
            </a:extLst>
          </p:cNvPr>
          <p:cNvSpPr>
            <a:spLocks noChangeArrowheads="1"/>
          </p:cNvSpPr>
          <p:nvPr/>
        </p:nvSpPr>
        <p:spPr bwMode="auto">
          <a:xfrm>
            <a:off x="1920082" y="3657271"/>
            <a:ext cx="2933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400</a:t>
            </a:r>
            <a:endParaRPr kumimoji="0" lang="en-US" altLang="en-US" sz="1200" b="0" i="0" u="none" strike="noStrike" cap="none" normalizeH="0" baseline="0">
              <a:ln>
                <a:noFill/>
              </a:ln>
              <a:solidFill>
                <a:schemeClr val="tx1"/>
              </a:solidFill>
              <a:effectLst/>
            </a:endParaRPr>
          </a:p>
        </p:txBody>
      </p:sp>
      <p:sp>
        <p:nvSpPr>
          <p:cNvPr id="44" name="Rectangle 47">
            <a:extLst>
              <a:ext uri="{FF2B5EF4-FFF2-40B4-BE49-F238E27FC236}">
                <a16:creationId xmlns:a16="http://schemas.microsoft.com/office/drawing/2014/main" id="{B864853E-983D-9CB3-4262-1D76835FB195}"/>
              </a:ext>
            </a:extLst>
          </p:cNvPr>
          <p:cNvSpPr>
            <a:spLocks noChangeArrowheads="1"/>
          </p:cNvSpPr>
          <p:nvPr/>
        </p:nvSpPr>
        <p:spPr bwMode="auto">
          <a:xfrm>
            <a:off x="1920082" y="2760397"/>
            <a:ext cx="2933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600</a:t>
            </a:r>
            <a:endParaRPr kumimoji="0" lang="en-US" altLang="en-US" sz="1200" b="0" i="0" u="none" strike="noStrike" cap="none" normalizeH="0" baseline="0">
              <a:ln>
                <a:noFill/>
              </a:ln>
              <a:solidFill>
                <a:schemeClr val="tx1"/>
              </a:solidFill>
              <a:effectLst/>
            </a:endParaRPr>
          </a:p>
        </p:txBody>
      </p:sp>
      <p:sp>
        <p:nvSpPr>
          <p:cNvPr id="45" name="Rectangle 48">
            <a:extLst>
              <a:ext uri="{FF2B5EF4-FFF2-40B4-BE49-F238E27FC236}">
                <a16:creationId xmlns:a16="http://schemas.microsoft.com/office/drawing/2014/main" id="{BB1D7F77-7D15-FD62-2A31-DD8BD6EC9827}"/>
              </a:ext>
            </a:extLst>
          </p:cNvPr>
          <p:cNvSpPr>
            <a:spLocks noChangeArrowheads="1"/>
          </p:cNvSpPr>
          <p:nvPr/>
        </p:nvSpPr>
        <p:spPr bwMode="auto">
          <a:xfrm>
            <a:off x="1920082" y="1868851"/>
            <a:ext cx="2933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595959"/>
                </a:solidFill>
                <a:effectLst/>
                <a:latin typeface="Verdana" panose="020B0604030504040204" pitchFamily="34" charset="0"/>
              </a:rPr>
              <a:t>800</a:t>
            </a:r>
            <a:endParaRPr kumimoji="0" lang="en-US" altLang="en-US" sz="1200" b="0" i="0" u="none" strike="noStrike" cap="none" normalizeH="0" baseline="0">
              <a:ln>
                <a:noFill/>
              </a:ln>
              <a:solidFill>
                <a:schemeClr val="tx1"/>
              </a:solidFill>
              <a:effectLst/>
            </a:endParaRPr>
          </a:p>
        </p:txBody>
      </p:sp>
      <p:sp>
        <p:nvSpPr>
          <p:cNvPr id="46" name="Rectangle 49">
            <a:extLst>
              <a:ext uri="{FF2B5EF4-FFF2-40B4-BE49-F238E27FC236}">
                <a16:creationId xmlns:a16="http://schemas.microsoft.com/office/drawing/2014/main" id="{92C702FB-B2A4-324F-5DA1-98A0ABC2EDF3}"/>
              </a:ext>
            </a:extLst>
          </p:cNvPr>
          <p:cNvSpPr>
            <a:spLocks noChangeArrowheads="1"/>
          </p:cNvSpPr>
          <p:nvPr/>
        </p:nvSpPr>
        <p:spPr bwMode="auto">
          <a:xfrm>
            <a:off x="1848644" y="975530"/>
            <a:ext cx="3911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595959"/>
                </a:solidFill>
                <a:effectLst/>
                <a:latin typeface="Verdana" panose="020B0604030504040204" pitchFamily="34" charset="0"/>
              </a:rPr>
              <a:t>1000</a:t>
            </a:r>
            <a:endParaRPr kumimoji="0" lang="en-US" altLang="en-US" sz="1200" b="0" i="0" u="none" strike="noStrike" cap="none" normalizeH="0" baseline="0" dirty="0">
              <a:ln>
                <a:noFill/>
              </a:ln>
              <a:solidFill>
                <a:schemeClr val="tx1"/>
              </a:solidFill>
              <a:effectLst/>
            </a:endParaRPr>
          </a:p>
        </p:txBody>
      </p:sp>
      <p:sp>
        <p:nvSpPr>
          <p:cNvPr id="69" name="TextBox 68">
            <a:extLst>
              <a:ext uri="{FF2B5EF4-FFF2-40B4-BE49-F238E27FC236}">
                <a16:creationId xmlns:a16="http://schemas.microsoft.com/office/drawing/2014/main" id="{70D7601C-F26A-3674-D69E-173F2DBE9029}"/>
              </a:ext>
            </a:extLst>
          </p:cNvPr>
          <p:cNvSpPr txBox="1"/>
          <p:nvPr/>
        </p:nvSpPr>
        <p:spPr>
          <a:xfrm>
            <a:off x="7526708" y="177538"/>
            <a:ext cx="4400941" cy="430887"/>
          </a:xfrm>
          <a:prstGeom prst="rect">
            <a:avLst/>
          </a:prstGeom>
          <a:noFill/>
        </p:spPr>
        <p:txBody>
          <a:bodyPr wrap="square" rtlCol="0">
            <a:spAutoFit/>
          </a:bodyPr>
          <a:lstStyle/>
          <a:p>
            <a:pPr algn="r"/>
            <a:r>
              <a:rPr lang="en-GB" sz="2200" b="1" dirty="0">
                <a:latin typeface="Verdana" panose="020B0604030504040204" pitchFamily="34" charset="0"/>
                <a:ea typeface="Verdana" panose="020B0604030504040204" pitchFamily="34" charset="0"/>
              </a:rPr>
              <a:t>Biology</a:t>
            </a:r>
            <a:r>
              <a:rPr lang="en-GB" sz="2200" dirty="0">
                <a:latin typeface="Verdana" panose="020B0604030504040204" pitchFamily="34" charset="0"/>
                <a:ea typeface="Verdana" panose="020B0604030504040204" pitchFamily="34" charset="0"/>
              </a:rPr>
              <a:t> SKE Uptake</a:t>
            </a:r>
          </a:p>
        </p:txBody>
      </p:sp>
      <p:grpSp>
        <p:nvGrpSpPr>
          <p:cNvPr id="70" name="Group 69">
            <a:extLst>
              <a:ext uri="{FF2B5EF4-FFF2-40B4-BE49-F238E27FC236}">
                <a16:creationId xmlns:a16="http://schemas.microsoft.com/office/drawing/2014/main" id="{1F1CF8B7-D828-47D0-64CC-C59BFB778832}"/>
              </a:ext>
            </a:extLst>
          </p:cNvPr>
          <p:cNvGrpSpPr/>
          <p:nvPr/>
        </p:nvGrpSpPr>
        <p:grpSpPr>
          <a:xfrm>
            <a:off x="2543278" y="5611019"/>
            <a:ext cx="7458593" cy="200055"/>
            <a:chOff x="2543278" y="5611019"/>
            <a:chExt cx="7458593" cy="200055"/>
          </a:xfrm>
        </p:grpSpPr>
        <p:sp>
          <p:nvSpPr>
            <p:cNvPr id="71" name="Rectangle 52">
              <a:extLst>
                <a:ext uri="{FF2B5EF4-FFF2-40B4-BE49-F238E27FC236}">
                  <a16:creationId xmlns:a16="http://schemas.microsoft.com/office/drawing/2014/main" id="{E7DD146C-1636-FB1D-A144-796E78EE2026}"/>
                </a:ext>
              </a:extLst>
            </p:cNvPr>
            <p:cNvSpPr>
              <a:spLocks noChangeArrowheads="1"/>
            </p:cNvSpPr>
            <p:nvPr/>
          </p:nvSpPr>
          <p:spPr bwMode="auto">
            <a:xfrm>
              <a:off x="2543278" y="5611019"/>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rPr>
                <a:t>2017-18</a:t>
              </a:r>
              <a:endParaRPr kumimoji="0" lang="en-US" altLang="en-US" sz="1300" b="0" i="0" u="none" strike="noStrike" cap="none" normalizeH="0" baseline="0">
                <a:ln>
                  <a:noFill/>
                </a:ln>
                <a:solidFill>
                  <a:schemeClr val="tx1"/>
                </a:solidFill>
                <a:effectLst/>
              </a:endParaRPr>
            </a:p>
          </p:txBody>
        </p:sp>
        <p:sp>
          <p:nvSpPr>
            <p:cNvPr id="72" name="Rectangle 53">
              <a:extLst>
                <a:ext uri="{FF2B5EF4-FFF2-40B4-BE49-F238E27FC236}">
                  <a16:creationId xmlns:a16="http://schemas.microsoft.com/office/drawing/2014/main" id="{7963C2C2-A93A-9B1A-28BE-5D7D109FE4EE}"/>
                </a:ext>
              </a:extLst>
            </p:cNvPr>
            <p:cNvSpPr>
              <a:spLocks noChangeArrowheads="1"/>
            </p:cNvSpPr>
            <p:nvPr/>
          </p:nvSpPr>
          <p:spPr bwMode="auto">
            <a:xfrm>
              <a:off x="3892653" y="5611019"/>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rPr>
                <a:t>2018-19</a:t>
              </a:r>
              <a:endParaRPr kumimoji="0" lang="en-US" altLang="en-US" sz="1300" b="0" i="0" u="none" strike="noStrike" cap="none" normalizeH="0" baseline="0">
                <a:ln>
                  <a:noFill/>
                </a:ln>
                <a:solidFill>
                  <a:schemeClr val="tx1"/>
                </a:solidFill>
                <a:effectLst/>
              </a:endParaRPr>
            </a:p>
          </p:txBody>
        </p:sp>
        <p:sp>
          <p:nvSpPr>
            <p:cNvPr id="73" name="Rectangle 54">
              <a:extLst>
                <a:ext uri="{FF2B5EF4-FFF2-40B4-BE49-F238E27FC236}">
                  <a16:creationId xmlns:a16="http://schemas.microsoft.com/office/drawing/2014/main" id="{F1943E5C-A92A-9F57-EA4D-CFB183E38E78}"/>
                </a:ext>
              </a:extLst>
            </p:cNvPr>
            <p:cNvSpPr>
              <a:spLocks noChangeArrowheads="1"/>
            </p:cNvSpPr>
            <p:nvPr/>
          </p:nvSpPr>
          <p:spPr bwMode="auto">
            <a:xfrm>
              <a:off x="5242028" y="5611019"/>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rPr>
                <a:t>2019-20</a:t>
              </a:r>
              <a:endParaRPr kumimoji="0" lang="en-US" altLang="en-US" sz="1300" b="0" i="0" u="none" strike="noStrike" cap="none" normalizeH="0" baseline="0">
                <a:ln>
                  <a:noFill/>
                </a:ln>
                <a:solidFill>
                  <a:schemeClr val="tx1"/>
                </a:solidFill>
                <a:effectLst/>
              </a:endParaRPr>
            </a:p>
          </p:txBody>
        </p:sp>
        <p:sp>
          <p:nvSpPr>
            <p:cNvPr id="74" name="Rectangle 55">
              <a:extLst>
                <a:ext uri="{FF2B5EF4-FFF2-40B4-BE49-F238E27FC236}">
                  <a16:creationId xmlns:a16="http://schemas.microsoft.com/office/drawing/2014/main" id="{7C458039-74B4-A750-2CEF-040A86DB4839}"/>
                </a:ext>
              </a:extLst>
            </p:cNvPr>
            <p:cNvSpPr>
              <a:spLocks noChangeArrowheads="1"/>
            </p:cNvSpPr>
            <p:nvPr/>
          </p:nvSpPr>
          <p:spPr bwMode="auto">
            <a:xfrm>
              <a:off x="6592990" y="5611019"/>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rPr>
                <a:t>2020-21</a:t>
              </a:r>
              <a:endParaRPr kumimoji="0" lang="en-US" altLang="en-US" sz="1300" b="0" i="0" u="none" strike="noStrike" cap="none" normalizeH="0" baseline="0">
                <a:ln>
                  <a:noFill/>
                </a:ln>
                <a:solidFill>
                  <a:schemeClr val="tx1"/>
                </a:solidFill>
                <a:effectLst/>
              </a:endParaRPr>
            </a:p>
          </p:txBody>
        </p:sp>
        <p:sp>
          <p:nvSpPr>
            <p:cNvPr id="75" name="Rectangle 56">
              <a:extLst>
                <a:ext uri="{FF2B5EF4-FFF2-40B4-BE49-F238E27FC236}">
                  <a16:creationId xmlns:a16="http://schemas.microsoft.com/office/drawing/2014/main" id="{5265F5D7-18AB-2834-C337-D9E4A6698A0A}"/>
                </a:ext>
              </a:extLst>
            </p:cNvPr>
            <p:cNvSpPr>
              <a:spLocks noChangeArrowheads="1"/>
            </p:cNvSpPr>
            <p:nvPr/>
          </p:nvSpPr>
          <p:spPr bwMode="auto">
            <a:xfrm>
              <a:off x="7942365" y="5611019"/>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rPr>
                <a:t>2021-22</a:t>
              </a:r>
              <a:endParaRPr kumimoji="0" lang="en-US" altLang="en-US" sz="1300" b="0" i="0" u="none" strike="noStrike" cap="none" normalizeH="0" baseline="0">
                <a:ln>
                  <a:noFill/>
                </a:ln>
                <a:solidFill>
                  <a:schemeClr val="tx1"/>
                </a:solidFill>
                <a:effectLst/>
              </a:endParaRPr>
            </a:p>
          </p:txBody>
        </p:sp>
        <p:sp>
          <p:nvSpPr>
            <p:cNvPr id="76" name="Rectangle 57">
              <a:extLst>
                <a:ext uri="{FF2B5EF4-FFF2-40B4-BE49-F238E27FC236}">
                  <a16:creationId xmlns:a16="http://schemas.microsoft.com/office/drawing/2014/main" id="{ED08C5EA-0B2D-2BD1-C0D9-5A685C357A81}"/>
                </a:ext>
              </a:extLst>
            </p:cNvPr>
            <p:cNvSpPr>
              <a:spLocks noChangeArrowheads="1"/>
            </p:cNvSpPr>
            <p:nvPr/>
          </p:nvSpPr>
          <p:spPr bwMode="auto">
            <a:xfrm>
              <a:off x="9291740" y="5611019"/>
              <a:ext cx="7101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595959"/>
                  </a:solidFill>
                  <a:effectLst/>
                  <a:latin typeface="Verdana" panose="020B0604030504040204" pitchFamily="34" charset="0"/>
                </a:rPr>
                <a:t>2022-23</a:t>
              </a:r>
              <a:endParaRPr kumimoji="0" lang="en-US" altLang="en-US" sz="1300" b="0" i="0" u="none" strike="noStrike" cap="none" normalizeH="0" baseline="0">
                <a:ln>
                  <a:noFill/>
                </a:ln>
                <a:solidFill>
                  <a:schemeClr val="tx1"/>
                </a:solidFill>
                <a:effectLst/>
              </a:endParaRPr>
            </a:p>
          </p:txBody>
        </p:sp>
      </p:grpSp>
      <p:sp>
        <p:nvSpPr>
          <p:cNvPr id="77" name="Line 13">
            <a:extLst>
              <a:ext uri="{FF2B5EF4-FFF2-40B4-BE49-F238E27FC236}">
                <a16:creationId xmlns:a16="http://schemas.microsoft.com/office/drawing/2014/main" id="{09D205A7-9C23-AE2B-B070-9AD078126E0D}"/>
              </a:ext>
            </a:extLst>
          </p:cNvPr>
          <p:cNvSpPr>
            <a:spLocks noChangeShapeType="1"/>
          </p:cNvSpPr>
          <p:nvPr/>
        </p:nvSpPr>
        <p:spPr bwMode="auto">
          <a:xfrm>
            <a:off x="2206626" y="5537994"/>
            <a:ext cx="8101013" cy="0"/>
          </a:xfrm>
          <a:prstGeom prst="line">
            <a:avLst/>
          </a:prstGeom>
          <a:noFill/>
          <a:ln w="1270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78" name="Group 77">
            <a:extLst>
              <a:ext uri="{FF2B5EF4-FFF2-40B4-BE49-F238E27FC236}">
                <a16:creationId xmlns:a16="http://schemas.microsoft.com/office/drawing/2014/main" id="{2C797063-E376-4F2B-9828-80C5B668155C}"/>
              </a:ext>
            </a:extLst>
          </p:cNvPr>
          <p:cNvGrpSpPr/>
          <p:nvPr/>
        </p:nvGrpSpPr>
        <p:grpSpPr>
          <a:xfrm>
            <a:off x="2551559" y="633911"/>
            <a:ext cx="7519631" cy="3983216"/>
            <a:chOff x="1352024" y="732235"/>
            <a:chExt cx="7519631" cy="3983216"/>
          </a:xfrm>
        </p:grpSpPr>
        <p:sp>
          <p:nvSpPr>
            <p:cNvPr id="79" name="TextBox 78">
              <a:extLst>
                <a:ext uri="{FF2B5EF4-FFF2-40B4-BE49-F238E27FC236}">
                  <a16:creationId xmlns:a16="http://schemas.microsoft.com/office/drawing/2014/main" id="{41738B95-7CE8-CCD8-C497-BF4E376F504F}"/>
                </a:ext>
              </a:extLst>
            </p:cNvPr>
            <p:cNvSpPr txBox="1"/>
            <p:nvPr/>
          </p:nvSpPr>
          <p:spPr>
            <a:xfrm>
              <a:off x="1352024" y="1757068"/>
              <a:ext cx="769763" cy="584775"/>
            </a:xfrm>
            <a:prstGeom prst="rect">
              <a:avLst/>
            </a:prstGeom>
            <a:noFill/>
          </p:spPr>
          <p:txBody>
            <a:bodyPr wrap="none" rtlCol="0">
              <a:spAutoFit/>
            </a:bodyPr>
            <a:lstStyle/>
            <a:p>
              <a:pPr algn="ctr"/>
              <a:r>
                <a:rPr lang="en-GB" dirty="0">
                  <a:latin typeface="Verdana" panose="020B0604030504040204" pitchFamily="34" charset="0"/>
                  <a:ea typeface="Verdana" panose="020B0604030504040204" pitchFamily="34" charset="0"/>
                </a:rPr>
                <a:t>705</a:t>
              </a:r>
            </a:p>
            <a:p>
              <a:pPr algn="ctr"/>
              <a:r>
                <a:rPr lang="en-GB" sz="1400" dirty="0">
                  <a:solidFill>
                    <a:srgbClr val="FF0000"/>
                  </a:solidFill>
                  <a:latin typeface="Verdana" panose="020B0604030504040204" pitchFamily="34" charset="0"/>
                  <a:ea typeface="Verdana" panose="020B0604030504040204" pitchFamily="34" charset="0"/>
                </a:rPr>
                <a:t>(39%)</a:t>
              </a:r>
            </a:p>
          </p:txBody>
        </p:sp>
        <p:sp>
          <p:nvSpPr>
            <p:cNvPr id="80" name="TextBox 79">
              <a:extLst>
                <a:ext uri="{FF2B5EF4-FFF2-40B4-BE49-F238E27FC236}">
                  <a16:creationId xmlns:a16="http://schemas.microsoft.com/office/drawing/2014/main" id="{4DCA44F9-61D5-20D1-450A-92B13084B99C}"/>
                </a:ext>
              </a:extLst>
            </p:cNvPr>
            <p:cNvSpPr txBox="1"/>
            <p:nvPr/>
          </p:nvSpPr>
          <p:spPr>
            <a:xfrm>
              <a:off x="2717729" y="1402993"/>
              <a:ext cx="769763" cy="584775"/>
            </a:xfrm>
            <a:prstGeom prst="rect">
              <a:avLst/>
            </a:prstGeom>
            <a:noFill/>
          </p:spPr>
          <p:txBody>
            <a:bodyPr wrap="none" rtlCol="0">
              <a:spAutoFit/>
            </a:bodyPr>
            <a:lstStyle/>
            <a:p>
              <a:pPr algn="ctr"/>
              <a:r>
                <a:rPr lang="en-GB" dirty="0">
                  <a:latin typeface="Verdana" panose="020B0604030504040204" pitchFamily="34" charset="0"/>
                  <a:ea typeface="Verdana" panose="020B0604030504040204" pitchFamily="34" charset="0"/>
                </a:rPr>
                <a:t>807</a:t>
              </a:r>
            </a:p>
            <a:p>
              <a:pPr algn="ctr"/>
              <a:r>
                <a:rPr lang="en-GB" sz="1400" dirty="0">
                  <a:solidFill>
                    <a:srgbClr val="FF0000"/>
                  </a:solidFill>
                  <a:latin typeface="Verdana" panose="020B0604030504040204" pitchFamily="34" charset="0"/>
                  <a:ea typeface="Verdana" panose="020B0604030504040204" pitchFamily="34" charset="0"/>
                </a:rPr>
                <a:t>(42%)</a:t>
              </a:r>
            </a:p>
          </p:txBody>
        </p:sp>
        <p:sp>
          <p:nvSpPr>
            <p:cNvPr id="81" name="TextBox 80">
              <a:extLst>
                <a:ext uri="{FF2B5EF4-FFF2-40B4-BE49-F238E27FC236}">
                  <a16:creationId xmlns:a16="http://schemas.microsoft.com/office/drawing/2014/main" id="{636E3A13-DAF7-D3F8-3E1C-7BAC5AC9F962}"/>
                </a:ext>
              </a:extLst>
            </p:cNvPr>
            <p:cNvSpPr txBox="1"/>
            <p:nvPr/>
          </p:nvSpPr>
          <p:spPr>
            <a:xfrm>
              <a:off x="4063770" y="732235"/>
              <a:ext cx="769763" cy="584775"/>
            </a:xfrm>
            <a:prstGeom prst="rect">
              <a:avLst/>
            </a:prstGeom>
            <a:noFill/>
          </p:spPr>
          <p:txBody>
            <a:bodyPr wrap="none" rtlCol="0">
              <a:spAutoFit/>
            </a:bodyPr>
            <a:lstStyle/>
            <a:p>
              <a:pPr algn="ctr"/>
              <a:r>
                <a:rPr lang="en-GB" dirty="0">
                  <a:latin typeface="Verdana" panose="020B0604030504040204" pitchFamily="34" charset="0"/>
                  <a:ea typeface="Verdana" panose="020B0604030504040204" pitchFamily="34" charset="0"/>
                </a:rPr>
                <a:t>957</a:t>
              </a:r>
            </a:p>
            <a:p>
              <a:pPr algn="ctr"/>
              <a:r>
                <a:rPr lang="en-GB" sz="1400" dirty="0">
                  <a:solidFill>
                    <a:srgbClr val="FF0000"/>
                  </a:solidFill>
                  <a:latin typeface="Verdana" panose="020B0604030504040204" pitchFamily="34" charset="0"/>
                  <a:ea typeface="Verdana" panose="020B0604030504040204" pitchFamily="34" charset="0"/>
                </a:rPr>
                <a:t>(46%)</a:t>
              </a:r>
            </a:p>
          </p:txBody>
        </p:sp>
        <p:sp>
          <p:nvSpPr>
            <p:cNvPr id="82" name="TextBox 81">
              <a:extLst>
                <a:ext uri="{FF2B5EF4-FFF2-40B4-BE49-F238E27FC236}">
                  <a16:creationId xmlns:a16="http://schemas.microsoft.com/office/drawing/2014/main" id="{6DEAE905-FEB1-536F-00C8-43788D62EB92}"/>
                </a:ext>
              </a:extLst>
            </p:cNvPr>
            <p:cNvSpPr txBox="1"/>
            <p:nvPr/>
          </p:nvSpPr>
          <p:spPr>
            <a:xfrm>
              <a:off x="5409811" y="3713734"/>
              <a:ext cx="769763" cy="584775"/>
            </a:xfrm>
            <a:prstGeom prst="rect">
              <a:avLst/>
            </a:prstGeom>
            <a:noFill/>
          </p:spPr>
          <p:txBody>
            <a:bodyPr wrap="none" rtlCol="0">
              <a:spAutoFit/>
            </a:bodyPr>
            <a:lstStyle/>
            <a:p>
              <a:pPr algn="ctr"/>
              <a:r>
                <a:rPr lang="en-GB" dirty="0">
                  <a:latin typeface="Verdana" panose="020B0604030504040204" pitchFamily="34" charset="0"/>
                  <a:ea typeface="Verdana" panose="020B0604030504040204" pitchFamily="34" charset="0"/>
                </a:rPr>
                <a:t>267</a:t>
              </a:r>
            </a:p>
            <a:p>
              <a:pPr algn="ctr"/>
              <a:r>
                <a:rPr lang="en-GB" sz="1400" dirty="0">
                  <a:solidFill>
                    <a:srgbClr val="FF0000"/>
                  </a:solidFill>
                  <a:latin typeface="Verdana" panose="020B0604030504040204" pitchFamily="34" charset="0"/>
                  <a:ea typeface="Verdana" panose="020B0604030504040204" pitchFamily="34" charset="0"/>
                </a:rPr>
                <a:t>(29%)</a:t>
              </a:r>
            </a:p>
          </p:txBody>
        </p:sp>
        <p:sp>
          <p:nvSpPr>
            <p:cNvPr id="83" name="TextBox 82">
              <a:extLst>
                <a:ext uri="{FF2B5EF4-FFF2-40B4-BE49-F238E27FC236}">
                  <a16:creationId xmlns:a16="http://schemas.microsoft.com/office/drawing/2014/main" id="{4EE48CED-6BFA-E4B6-0385-4DB169B18A02}"/>
                </a:ext>
              </a:extLst>
            </p:cNvPr>
            <p:cNvSpPr txBox="1"/>
            <p:nvPr/>
          </p:nvSpPr>
          <p:spPr>
            <a:xfrm>
              <a:off x="8101892" y="3940766"/>
              <a:ext cx="769763" cy="584775"/>
            </a:xfrm>
            <a:prstGeom prst="rect">
              <a:avLst/>
            </a:prstGeom>
            <a:noFill/>
          </p:spPr>
          <p:txBody>
            <a:bodyPr wrap="none" rtlCol="0">
              <a:spAutoFit/>
            </a:bodyPr>
            <a:lstStyle/>
            <a:p>
              <a:pPr algn="ctr"/>
              <a:r>
                <a:rPr lang="en-GB" dirty="0">
                  <a:latin typeface="Verdana" panose="020B0604030504040204" pitchFamily="34" charset="0"/>
                  <a:ea typeface="Verdana" panose="020B0604030504040204" pitchFamily="34" charset="0"/>
                </a:rPr>
                <a:t>248</a:t>
              </a:r>
            </a:p>
            <a:p>
              <a:pPr algn="ctr"/>
              <a:r>
                <a:rPr lang="en-GB" sz="1400" dirty="0">
                  <a:solidFill>
                    <a:srgbClr val="FF0000"/>
                  </a:solidFill>
                  <a:latin typeface="Verdana" panose="020B0604030504040204" pitchFamily="34" charset="0"/>
                  <a:ea typeface="Verdana" panose="020B0604030504040204" pitchFamily="34" charset="0"/>
                </a:rPr>
                <a:t>(27%)</a:t>
              </a:r>
            </a:p>
          </p:txBody>
        </p:sp>
        <p:sp>
          <p:nvSpPr>
            <p:cNvPr id="84" name="TextBox 83">
              <a:extLst>
                <a:ext uri="{FF2B5EF4-FFF2-40B4-BE49-F238E27FC236}">
                  <a16:creationId xmlns:a16="http://schemas.microsoft.com/office/drawing/2014/main" id="{C1C7C154-5021-D51E-4C43-9A0944BE0CD2}"/>
                </a:ext>
              </a:extLst>
            </p:cNvPr>
            <p:cNvSpPr txBox="1"/>
            <p:nvPr/>
          </p:nvSpPr>
          <p:spPr>
            <a:xfrm>
              <a:off x="6755852" y="4130676"/>
              <a:ext cx="769763" cy="584775"/>
            </a:xfrm>
            <a:prstGeom prst="rect">
              <a:avLst/>
            </a:prstGeom>
            <a:noFill/>
          </p:spPr>
          <p:txBody>
            <a:bodyPr wrap="none" rtlCol="0">
              <a:spAutoFit/>
            </a:bodyPr>
            <a:lstStyle/>
            <a:p>
              <a:pPr algn="ctr"/>
              <a:r>
                <a:rPr lang="en-GB" dirty="0">
                  <a:latin typeface="Verdana" panose="020B0604030504040204" pitchFamily="34" charset="0"/>
                  <a:ea typeface="Verdana" panose="020B0604030504040204" pitchFamily="34" charset="0"/>
                </a:rPr>
                <a:t>184</a:t>
              </a:r>
            </a:p>
            <a:p>
              <a:pPr algn="ctr"/>
              <a:r>
                <a:rPr lang="en-GB" sz="1400" dirty="0">
                  <a:solidFill>
                    <a:srgbClr val="FF0000"/>
                  </a:solidFill>
                  <a:latin typeface="Verdana" panose="020B0604030504040204" pitchFamily="34" charset="0"/>
                  <a:ea typeface="Verdana" panose="020B0604030504040204" pitchFamily="34" charset="0"/>
                </a:rPr>
                <a:t>(28%)</a:t>
              </a:r>
            </a:p>
          </p:txBody>
        </p:sp>
      </p:grpSp>
      <p:sp>
        <p:nvSpPr>
          <p:cNvPr id="92" name="Rectangular Callout 41">
            <a:extLst>
              <a:ext uri="{FF2B5EF4-FFF2-40B4-BE49-F238E27FC236}">
                <a16:creationId xmlns:a16="http://schemas.microsoft.com/office/drawing/2014/main" id="{9504B8FD-C188-F3DC-AE28-B8A8CD8E0E06}"/>
              </a:ext>
            </a:extLst>
          </p:cNvPr>
          <p:cNvSpPr/>
          <p:nvPr/>
        </p:nvSpPr>
        <p:spPr>
          <a:xfrm>
            <a:off x="6477603" y="1707124"/>
            <a:ext cx="4657853" cy="1697562"/>
          </a:xfrm>
          <a:prstGeom prst="wedgeRectCallout">
            <a:avLst>
              <a:gd name="adj1" fmla="val -14819"/>
              <a:gd name="adj2" fmla="val 63310"/>
            </a:avLst>
          </a:prstGeom>
          <a:solidFill>
            <a:srgbClr val="FFFFCC"/>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lnSpc>
                <a:spcPct val="120000"/>
              </a:lnSpc>
              <a:defRPr/>
            </a:pPr>
            <a:r>
              <a:rPr lang="en-GB" sz="1600" kern="0" dirty="0">
                <a:solidFill>
                  <a:srgbClr val="000000"/>
                </a:solidFill>
                <a:latin typeface="Verdana" pitchFamily="34" charset="0"/>
                <a:ea typeface="Verdana" pitchFamily="34" charset="0"/>
                <a:cs typeface="Verdana" pitchFamily="34" charset="0"/>
              </a:rPr>
              <a:t>Before recent SKE announcement, we had already predicted low SKE update – related to “a race to the bottom” given the DfE’s push towards applicants' ability to hold more offers.</a:t>
            </a:r>
          </a:p>
          <a:p>
            <a:pPr marL="85725">
              <a:lnSpc>
                <a:spcPct val="120000"/>
              </a:lnSpc>
              <a:defRPr/>
            </a:pPr>
            <a:endParaRPr lang="en-GB" sz="1600" kern="0" dirty="0">
              <a:solidFill>
                <a:srgbClr val="000000"/>
              </a:solidFill>
              <a:latin typeface="Verdana" pitchFamily="34" charset="0"/>
              <a:ea typeface="Verdana" pitchFamily="34" charset="0"/>
              <a:cs typeface="Verdana" pitchFamily="34" charset="0"/>
            </a:endParaRPr>
          </a:p>
        </p:txBody>
      </p:sp>
      <p:grpSp>
        <p:nvGrpSpPr>
          <p:cNvPr id="48" name="Group 47">
            <a:extLst>
              <a:ext uri="{FF2B5EF4-FFF2-40B4-BE49-F238E27FC236}">
                <a16:creationId xmlns:a16="http://schemas.microsoft.com/office/drawing/2014/main" id="{5F3DCB1F-4FF3-FDB1-8D48-25A422DFAEB2}"/>
              </a:ext>
            </a:extLst>
          </p:cNvPr>
          <p:cNvGrpSpPr/>
          <p:nvPr/>
        </p:nvGrpSpPr>
        <p:grpSpPr>
          <a:xfrm>
            <a:off x="371108" y="261763"/>
            <a:ext cx="721460" cy="986411"/>
            <a:chOff x="10107254" y="3990551"/>
            <a:chExt cx="721460" cy="986411"/>
          </a:xfrm>
        </p:grpSpPr>
        <p:sp>
          <p:nvSpPr>
            <p:cNvPr id="49" name="Graphic 62" descr="Books with solid fill">
              <a:extLst>
                <a:ext uri="{FF2B5EF4-FFF2-40B4-BE49-F238E27FC236}">
                  <a16:creationId xmlns:a16="http://schemas.microsoft.com/office/drawing/2014/main" id="{0B10ACBB-9422-CB63-A79E-897D10833CE2}"/>
                </a:ext>
              </a:extLst>
            </p:cNvPr>
            <p:cNvSpPr>
              <a:spLocks noChangeAspect="1"/>
            </p:cNvSpPr>
            <p:nvPr/>
          </p:nvSpPr>
          <p:spPr>
            <a:xfrm>
              <a:off x="10107254" y="3990551"/>
              <a:ext cx="721460" cy="647056"/>
            </a:xfrm>
            <a:custGeom>
              <a:avLst/>
              <a:gdLst>
                <a:gd name="connsiteX0" fmla="*/ 289730 w 289729"/>
                <a:gd name="connsiteY0" fmla="*/ 95216 h 270346"/>
                <a:gd name="connsiteX1" fmla="*/ 272047 w 289729"/>
                <a:gd name="connsiteY1" fmla="*/ 88755 h 270346"/>
                <a:gd name="connsiteX2" fmla="*/ 272047 w 289729"/>
                <a:gd name="connsiteY2" fmla="*/ 51689 h 270346"/>
                <a:gd name="connsiteX3" fmla="*/ 289730 w 289729"/>
                <a:gd name="connsiteY3" fmla="*/ 44208 h 270346"/>
                <a:gd name="connsiteX4" fmla="*/ 170029 w 289729"/>
                <a:gd name="connsiteY4" fmla="*/ 0 h 270346"/>
                <a:gd name="connsiteX5" fmla="*/ 24484 w 289729"/>
                <a:gd name="connsiteY5" fmla="*/ 51009 h 270346"/>
                <a:gd name="connsiteX6" fmla="*/ 10202 w 289729"/>
                <a:gd name="connsiteY6" fmla="*/ 91816 h 270346"/>
                <a:gd name="connsiteX7" fmla="*/ 11902 w 289729"/>
                <a:gd name="connsiteY7" fmla="*/ 106778 h 270346"/>
                <a:gd name="connsiteX8" fmla="*/ 0 w 289729"/>
                <a:gd name="connsiteY8" fmla="*/ 146225 h 270346"/>
                <a:gd name="connsiteX9" fmla="*/ 10202 w 289729"/>
                <a:gd name="connsiteY9" fmla="*/ 175810 h 270346"/>
                <a:gd name="connsiteX10" fmla="*/ 9522 w 289729"/>
                <a:gd name="connsiteY10" fmla="*/ 197234 h 270346"/>
                <a:gd name="connsiteX11" fmla="*/ 27205 w 289729"/>
                <a:gd name="connsiteY11" fmla="*/ 231240 h 270346"/>
                <a:gd name="connsiteX12" fmla="*/ 121741 w 289729"/>
                <a:gd name="connsiteY12" fmla="*/ 270346 h 270346"/>
                <a:gd name="connsiteX13" fmla="*/ 289050 w 289729"/>
                <a:gd name="connsiteY13" fmla="*/ 200974 h 270346"/>
                <a:gd name="connsiteX14" fmla="*/ 271367 w 289729"/>
                <a:gd name="connsiteY14" fmla="*/ 194513 h 270346"/>
                <a:gd name="connsiteX15" fmla="*/ 271367 w 289729"/>
                <a:gd name="connsiteY15" fmla="*/ 157107 h 270346"/>
                <a:gd name="connsiteX16" fmla="*/ 289050 w 289729"/>
                <a:gd name="connsiteY16" fmla="*/ 149626 h 270346"/>
                <a:gd name="connsiteX17" fmla="*/ 261845 w 289729"/>
                <a:gd name="connsiteY17" fmla="*/ 139424 h 270346"/>
                <a:gd name="connsiteX18" fmla="*/ 261845 w 289729"/>
                <a:gd name="connsiteY18" fmla="*/ 106778 h 270346"/>
                <a:gd name="connsiteX19" fmla="*/ 289730 w 289729"/>
                <a:gd name="connsiteY19" fmla="*/ 95216 h 270346"/>
                <a:gd name="connsiteX20" fmla="*/ 28565 w 289729"/>
                <a:gd name="connsiteY20" fmla="*/ 74813 h 270346"/>
                <a:gd name="connsiteX21" fmla="*/ 123101 w 289729"/>
                <a:gd name="connsiteY21" fmla="*/ 111879 h 270346"/>
                <a:gd name="connsiteX22" fmla="*/ 258784 w 289729"/>
                <a:gd name="connsiteY22" fmla="*/ 57130 h 270346"/>
                <a:gd name="connsiteX23" fmla="*/ 258784 w 289729"/>
                <a:gd name="connsiteY23" fmla="*/ 86375 h 270346"/>
                <a:gd name="connsiteX24" fmla="*/ 123101 w 289729"/>
                <a:gd name="connsiteY24" fmla="*/ 142825 h 270346"/>
                <a:gd name="connsiteX25" fmla="*/ 28565 w 289729"/>
                <a:gd name="connsiteY25" fmla="*/ 105418 h 270346"/>
                <a:gd name="connsiteX26" fmla="*/ 28565 w 289729"/>
                <a:gd name="connsiteY26" fmla="*/ 74813 h 270346"/>
                <a:gd name="connsiteX27" fmla="*/ 258104 w 289729"/>
                <a:gd name="connsiteY27" fmla="*/ 192133 h 270346"/>
                <a:gd name="connsiteX28" fmla="*/ 122421 w 289729"/>
                <a:gd name="connsiteY28" fmla="*/ 248243 h 270346"/>
                <a:gd name="connsiteX29" fmla="*/ 27545 w 289729"/>
                <a:gd name="connsiteY29" fmla="*/ 210836 h 270346"/>
                <a:gd name="connsiteX30" fmla="*/ 27545 w 289729"/>
                <a:gd name="connsiteY30" fmla="*/ 184312 h 270346"/>
                <a:gd name="connsiteX31" fmla="*/ 112219 w 289729"/>
                <a:gd name="connsiteY31" fmla="*/ 218998 h 270346"/>
                <a:gd name="connsiteX32" fmla="*/ 258444 w 289729"/>
                <a:gd name="connsiteY32" fmla="*/ 161188 h 270346"/>
                <a:gd name="connsiteX33" fmla="*/ 258104 w 289729"/>
                <a:gd name="connsiteY33" fmla="*/ 192133 h 270346"/>
                <a:gd name="connsiteX34" fmla="*/ 248583 w 289729"/>
                <a:gd name="connsiteY34" fmla="*/ 141124 h 270346"/>
                <a:gd name="connsiteX35" fmla="*/ 112899 w 289729"/>
                <a:gd name="connsiteY35" fmla="*/ 197234 h 270346"/>
                <a:gd name="connsiteX36" fmla="*/ 18363 w 289729"/>
                <a:gd name="connsiteY36" fmla="*/ 159827 h 270346"/>
                <a:gd name="connsiteX37" fmla="*/ 18363 w 289729"/>
                <a:gd name="connsiteY37" fmla="*/ 129222 h 270346"/>
                <a:gd name="connsiteX38" fmla="*/ 115620 w 289729"/>
                <a:gd name="connsiteY38" fmla="*/ 167989 h 270346"/>
                <a:gd name="connsiteX39" fmla="*/ 248923 w 289729"/>
                <a:gd name="connsiteY39" fmla="*/ 112219 h 270346"/>
                <a:gd name="connsiteX40" fmla="*/ 248923 w 289729"/>
                <a:gd name="connsiteY40" fmla="*/ 141124 h 2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9729" h="270346">
                  <a:moveTo>
                    <a:pt x="289730" y="95216"/>
                  </a:moveTo>
                  <a:lnTo>
                    <a:pt x="272047" y="88755"/>
                  </a:lnTo>
                  <a:lnTo>
                    <a:pt x="272047" y="51689"/>
                  </a:lnTo>
                  <a:lnTo>
                    <a:pt x="289730" y="44208"/>
                  </a:lnTo>
                  <a:lnTo>
                    <a:pt x="170029" y="0"/>
                  </a:lnTo>
                  <a:lnTo>
                    <a:pt x="24484" y="51009"/>
                  </a:lnTo>
                  <a:cubicBezTo>
                    <a:pt x="10542" y="57810"/>
                    <a:pt x="10202" y="76513"/>
                    <a:pt x="10202" y="91816"/>
                  </a:cubicBezTo>
                  <a:cubicBezTo>
                    <a:pt x="10202" y="96917"/>
                    <a:pt x="10882" y="102018"/>
                    <a:pt x="11902" y="106778"/>
                  </a:cubicBezTo>
                  <a:cubicBezTo>
                    <a:pt x="340" y="114260"/>
                    <a:pt x="0" y="131603"/>
                    <a:pt x="0" y="146225"/>
                  </a:cubicBezTo>
                  <a:cubicBezTo>
                    <a:pt x="0" y="158127"/>
                    <a:pt x="2720" y="169009"/>
                    <a:pt x="10202" y="175810"/>
                  </a:cubicBezTo>
                  <a:cubicBezTo>
                    <a:pt x="8501" y="181591"/>
                    <a:pt x="9522" y="188732"/>
                    <a:pt x="9522" y="197234"/>
                  </a:cubicBezTo>
                  <a:cubicBezTo>
                    <a:pt x="9522" y="212536"/>
                    <a:pt x="13602" y="226479"/>
                    <a:pt x="27205" y="231240"/>
                  </a:cubicBezTo>
                  <a:lnTo>
                    <a:pt x="121741" y="270346"/>
                  </a:lnTo>
                  <a:lnTo>
                    <a:pt x="289050" y="200974"/>
                  </a:lnTo>
                  <a:lnTo>
                    <a:pt x="271367" y="194513"/>
                  </a:lnTo>
                  <a:lnTo>
                    <a:pt x="271367" y="157107"/>
                  </a:lnTo>
                  <a:lnTo>
                    <a:pt x="289050" y="149626"/>
                  </a:lnTo>
                  <a:lnTo>
                    <a:pt x="261845" y="139424"/>
                  </a:lnTo>
                  <a:lnTo>
                    <a:pt x="261845" y="106778"/>
                  </a:lnTo>
                  <a:lnTo>
                    <a:pt x="289730" y="95216"/>
                  </a:lnTo>
                  <a:close/>
                  <a:moveTo>
                    <a:pt x="28565" y="74813"/>
                  </a:moveTo>
                  <a:lnTo>
                    <a:pt x="123101" y="111879"/>
                  </a:lnTo>
                  <a:lnTo>
                    <a:pt x="258784" y="57130"/>
                  </a:lnTo>
                  <a:lnTo>
                    <a:pt x="258784" y="86375"/>
                  </a:lnTo>
                  <a:lnTo>
                    <a:pt x="123101" y="142825"/>
                  </a:lnTo>
                  <a:lnTo>
                    <a:pt x="28565" y="105418"/>
                  </a:lnTo>
                  <a:lnTo>
                    <a:pt x="28565" y="74813"/>
                  </a:lnTo>
                  <a:close/>
                  <a:moveTo>
                    <a:pt x="258104" y="192133"/>
                  </a:moveTo>
                  <a:lnTo>
                    <a:pt x="122421" y="248243"/>
                  </a:lnTo>
                  <a:lnTo>
                    <a:pt x="27545" y="210836"/>
                  </a:lnTo>
                  <a:lnTo>
                    <a:pt x="27545" y="184312"/>
                  </a:lnTo>
                  <a:lnTo>
                    <a:pt x="112219" y="218998"/>
                  </a:lnTo>
                  <a:lnTo>
                    <a:pt x="258444" y="161188"/>
                  </a:lnTo>
                  <a:lnTo>
                    <a:pt x="258104" y="192133"/>
                  </a:lnTo>
                  <a:close/>
                  <a:moveTo>
                    <a:pt x="248583" y="141124"/>
                  </a:moveTo>
                  <a:lnTo>
                    <a:pt x="112899" y="197234"/>
                  </a:lnTo>
                  <a:lnTo>
                    <a:pt x="18363" y="159827"/>
                  </a:lnTo>
                  <a:lnTo>
                    <a:pt x="18363" y="129222"/>
                  </a:lnTo>
                  <a:lnTo>
                    <a:pt x="115620" y="167989"/>
                  </a:lnTo>
                  <a:lnTo>
                    <a:pt x="248923" y="112219"/>
                  </a:lnTo>
                  <a:lnTo>
                    <a:pt x="248923" y="141124"/>
                  </a:lnTo>
                  <a:close/>
                </a:path>
              </a:pathLst>
            </a:custGeom>
            <a:solidFill>
              <a:srgbClr val="00B050"/>
            </a:solidFill>
            <a:ln w="3373" cap="flat">
              <a:noFill/>
              <a:prstDash val="solid"/>
              <a:miter/>
            </a:ln>
          </p:spPr>
          <p:txBody>
            <a:bodyPr rtlCol="0" anchor="ctr"/>
            <a:lstStyle/>
            <a:p>
              <a:endParaRPr lang="en-GB" dirty="0"/>
            </a:p>
          </p:txBody>
        </p:sp>
        <p:sp>
          <p:nvSpPr>
            <p:cNvPr id="50" name="TextBox 49">
              <a:extLst>
                <a:ext uri="{FF2B5EF4-FFF2-40B4-BE49-F238E27FC236}">
                  <a16:creationId xmlns:a16="http://schemas.microsoft.com/office/drawing/2014/main" id="{72D59EC8-9BBB-C795-C512-F3D50ED0760F}"/>
                </a:ext>
              </a:extLst>
            </p:cNvPr>
            <p:cNvSpPr txBox="1"/>
            <p:nvPr/>
          </p:nvSpPr>
          <p:spPr>
            <a:xfrm>
              <a:off x="10107254" y="4607630"/>
              <a:ext cx="683200" cy="369332"/>
            </a:xfrm>
            <a:prstGeom prst="rect">
              <a:avLst/>
            </a:prstGeom>
            <a:noFill/>
          </p:spPr>
          <p:txBody>
            <a:bodyPr wrap="none" rtlCol="0">
              <a:spAutoFit/>
            </a:bodyPr>
            <a:lstStyle/>
            <a:p>
              <a:r>
                <a:rPr lang="en-GB" b="1" dirty="0">
                  <a:latin typeface="Verdana" panose="020B0604030504040204" pitchFamily="34" charset="0"/>
                  <a:ea typeface="Verdana" panose="020B0604030504040204" pitchFamily="34" charset="0"/>
                </a:rPr>
                <a:t>SKE</a:t>
              </a:r>
            </a:p>
          </p:txBody>
        </p:sp>
      </p:grpSp>
    </p:spTree>
    <p:extLst>
      <p:ext uri="{BB962C8B-B14F-4D97-AF65-F5344CB8AC3E}">
        <p14:creationId xmlns:p14="http://schemas.microsoft.com/office/powerpoint/2010/main" val="17159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8CC649-FB3E-6406-D38A-BC2C0E70E05D}"/>
              </a:ext>
            </a:extLst>
          </p:cNvPr>
          <p:cNvSpPr txBox="1"/>
          <p:nvPr/>
        </p:nvSpPr>
        <p:spPr>
          <a:xfrm>
            <a:off x="269364" y="1234612"/>
            <a:ext cx="2067916" cy="2677656"/>
          </a:xfrm>
          <a:prstGeom prst="rect">
            <a:avLst/>
          </a:prstGeom>
          <a:solidFill>
            <a:schemeClr val="accent4">
              <a:lumMod val="20000"/>
              <a:lumOff val="80000"/>
            </a:schemeClr>
          </a:solidFill>
        </p:spPr>
        <p:txBody>
          <a:bodyPr wrap="square">
            <a:spAutoFit/>
          </a:bodyPr>
          <a:lstStyle/>
          <a:p>
            <a:r>
              <a:rPr lang="en-GB" sz="1400" b="1" i="0" u="none" strike="noStrike" baseline="0" dirty="0">
                <a:solidFill>
                  <a:srgbClr val="000000"/>
                </a:solidFill>
                <a:latin typeface="Verdana" panose="020B0604030504040204" pitchFamily="34" charset="0"/>
              </a:rPr>
              <a:t>Subjects</a:t>
            </a:r>
            <a:r>
              <a:rPr lang="en-GB" sz="1400" b="1" i="0" u="none" strike="noStrike" dirty="0">
                <a:solidFill>
                  <a:srgbClr val="000000"/>
                </a:solidFill>
                <a:latin typeface="Verdana" panose="020B0604030504040204" pitchFamily="34" charset="0"/>
              </a:rPr>
              <a:t> covered</a:t>
            </a:r>
          </a:p>
          <a:p>
            <a:r>
              <a:rPr lang="en-GB" sz="1400" b="0" i="0" u="none" strike="noStrike" baseline="0" dirty="0">
                <a:solidFill>
                  <a:srgbClr val="000000"/>
                </a:solidFill>
                <a:latin typeface="Verdana" panose="020B0604030504040204" pitchFamily="34" charset="0"/>
              </a:rPr>
              <a:t>Biology		</a:t>
            </a:r>
          </a:p>
          <a:p>
            <a:r>
              <a:rPr lang="en-GB" sz="1400" b="0" i="0" u="none" strike="noStrike" baseline="0" dirty="0">
                <a:solidFill>
                  <a:srgbClr val="000000"/>
                </a:solidFill>
                <a:latin typeface="Verdana" panose="020B0604030504040204" pitchFamily="34" charset="0"/>
              </a:rPr>
              <a:t>Chemistry		</a:t>
            </a:r>
          </a:p>
          <a:p>
            <a:r>
              <a:rPr lang="en-GB" sz="1400" b="0" i="0" u="none" strike="noStrike" baseline="0" dirty="0">
                <a:solidFill>
                  <a:srgbClr val="000000"/>
                </a:solidFill>
                <a:latin typeface="Verdana" panose="020B0604030504040204" pitchFamily="34" charset="0"/>
              </a:rPr>
              <a:t>Classics		</a:t>
            </a:r>
          </a:p>
          <a:p>
            <a:r>
              <a:rPr lang="en-GB" sz="1400" b="0" i="0" u="none" strike="noStrike" baseline="0" dirty="0">
                <a:solidFill>
                  <a:srgbClr val="000000"/>
                </a:solidFill>
                <a:latin typeface="Verdana" panose="020B0604030504040204" pitchFamily="34" charset="0"/>
              </a:rPr>
              <a:t>Computing</a:t>
            </a:r>
          </a:p>
          <a:p>
            <a:r>
              <a:rPr lang="en-GB" sz="1400" b="0" i="0" u="none" strike="noStrike" baseline="0" dirty="0">
                <a:solidFill>
                  <a:srgbClr val="000000"/>
                </a:solidFill>
                <a:latin typeface="Verdana" panose="020B0604030504040204" pitchFamily="34" charset="0"/>
              </a:rPr>
              <a:t>Design &amp; Technology</a:t>
            </a:r>
            <a:endParaRPr lang="en-GB" sz="1400" dirty="0">
              <a:solidFill>
                <a:srgbClr val="000000"/>
              </a:solidFill>
              <a:latin typeface="Verdana" panose="020B0604030504040204" pitchFamily="34" charset="0"/>
            </a:endParaRPr>
          </a:p>
          <a:p>
            <a:r>
              <a:rPr lang="en-GB" sz="1400" b="0" i="0" u="none" strike="noStrike" baseline="0" dirty="0">
                <a:solidFill>
                  <a:srgbClr val="000000"/>
                </a:solidFill>
                <a:latin typeface="Verdana" panose="020B0604030504040204" pitchFamily="34" charset="0"/>
              </a:rPr>
              <a:t>English		</a:t>
            </a:r>
          </a:p>
          <a:p>
            <a:r>
              <a:rPr lang="en-GB" sz="1400" b="0" i="0" u="none" strike="sngStrike" baseline="0" dirty="0">
                <a:solidFill>
                  <a:srgbClr val="000000"/>
                </a:solidFill>
                <a:latin typeface="Verdana" panose="020B0604030504040204" pitchFamily="34" charset="0"/>
              </a:rPr>
              <a:t>Geography </a:t>
            </a:r>
            <a:r>
              <a:rPr lang="en-GB" sz="1400" b="0" i="0" u="none" strike="sngStrike" baseline="30000" dirty="0">
                <a:solidFill>
                  <a:srgbClr val="000000"/>
                </a:solidFill>
                <a:latin typeface="Verdana" panose="020B0604030504040204" pitchFamily="34" charset="0"/>
              </a:rPr>
              <a:t>(until 2020)</a:t>
            </a:r>
            <a:r>
              <a:rPr lang="en-GB" sz="1400" b="0" i="0" u="none" strike="noStrike" baseline="0" dirty="0">
                <a:solidFill>
                  <a:srgbClr val="000000"/>
                </a:solidFill>
                <a:latin typeface="Verdana" panose="020B0604030504040204" pitchFamily="34" charset="0"/>
              </a:rPr>
              <a:t>	</a:t>
            </a:r>
          </a:p>
          <a:p>
            <a:r>
              <a:rPr lang="en-GB" sz="1400" b="0" i="0" u="none" strike="noStrike" baseline="0" dirty="0">
                <a:solidFill>
                  <a:srgbClr val="000000"/>
                </a:solidFill>
                <a:latin typeface="Verdana" panose="020B0604030504040204" pitchFamily="34" charset="0"/>
              </a:rPr>
              <a:t>Mathematics	</a:t>
            </a:r>
          </a:p>
          <a:p>
            <a:r>
              <a:rPr lang="en-GB" sz="1400" b="0" i="0" u="none" strike="noStrike" baseline="0" dirty="0">
                <a:solidFill>
                  <a:srgbClr val="000000"/>
                </a:solidFill>
                <a:latin typeface="Verdana" panose="020B0604030504040204" pitchFamily="34" charset="0"/>
              </a:rPr>
              <a:t>MFL</a:t>
            </a:r>
          </a:p>
          <a:p>
            <a:r>
              <a:rPr lang="en-GB" sz="1400" b="0" i="0" u="none" strike="noStrike" baseline="0" dirty="0">
                <a:solidFill>
                  <a:srgbClr val="000000"/>
                </a:solidFill>
                <a:latin typeface="Verdana" panose="020B0604030504040204" pitchFamily="34" charset="0"/>
              </a:rPr>
              <a:t>Physics		</a:t>
            </a:r>
          </a:p>
          <a:p>
            <a:r>
              <a:rPr lang="en-GB" sz="1400" b="0" i="0" u="none" strike="noStrike" baseline="0" dirty="0">
                <a:solidFill>
                  <a:srgbClr val="000000"/>
                </a:solidFill>
                <a:latin typeface="Verdana" panose="020B0604030504040204" pitchFamily="34" charset="0"/>
              </a:rPr>
              <a:t>Religious education	</a:t>
            </a:r>
          </a:p>
        </p:txBody>
      </p:sp>
      <p:sp>
        <p:nvSpPr>
          <p:cNvPr id="12" name="Freeform 6">
            <a:extLst>
              <a:ext uri="{FF2B5EF4-FFF2-40B4-BE49-F238E27FC236}">
                <a16:creationId xmlns:a16="http://schemas.microsoft.com/office/drawing/2014/main" id="{B8EE872F-F0C2-90FA-7005-68AED7CD1F32}"/>
              </a:ext>
            </a:extLst>
          </p:cNvPr>
          <p:cNvSpPr>
            <a:spLocks noEditPoints="1"/>
          </p:cNvSpPr>
          <p:nvPr/>
        </p:nvSpPr>
        <p:spPr bwMode="auto">
          <a:xfrm>
            <a:off x="3723396" y="1712918"/>
            <a:ext cx="7170627" cy="3895200"/>
          </a:xfrm>
          <a:custGeom>
            <a:avLst/>
            <a:gdLst>
              <a:gd name="T0" fmla="*/ 0 w 4783"/>
              <a:gd name="T1" fmla="*/ 349 h 1242"/>
              <a:gd name="T2" fmla="*/ 206 w 4783"/>
              <a:gd name="T3" fmla="*/ 349 h 1242"/>
              <a:gd name="T4" fmla="*/ 206 w 4783"/>
              <a:gd name="T5" fmla="*/ 1242 h 1242"/>
              <a:gd name="T6" fmla="*/ 0 w 4783"/>
              <a:gd name="T7" fmla="*/ 1242 h 1242"/>
              <a:gd name="T8" fmla="*/ 0 w 4783"/>
              <a:gd name="T9" fmla="*/ 349 h 1242"/>
              <a:gd name="T10" fmla="*/ 916 w 4783"/>
              <a:gd name="T11" fmla="*/ 181 h 1242"/>
              <a:gd name="T12" fmla="*/ 1122 w 4783"/>
              <a:gd name="T13" fmla="*/ 181 h 1242"/>
              <a:gd name="T14" fmla="*/ 1122 w 4783"/>
              <a:gd name="T15" fmla="*/ 1242 h 1242"/>
              <a:gd name="T16" fmla="*/ 916 w 4783"/>
              <a:gd name="T17" fmla="*/ 1242 h 1242"/>
              <a:gd name="T18" fmla="*/ 916 w 4783"/>
              <a:gd name="T19" fmla="*/ 181 h 1242"/>
              <a:gd name="T20" fmla="*/ 1832 w 4783"/>
              <a:gd name="T21" fmla="*/ 0 h 1242"/>
              <a:gd name="T22" fmla="*/ 2037 w 4783"/>
              <a:gd name="T23" fmla="*/ 0 h 1242"/>
              <a:gd name="T24" fmla="*/ 2037 w 4783"/>
              <a:gd name="T25" fmla="*/ 1242 h 1242"/>
              <a:gd name="T26" fmla="*/ 1832 w 4783"/>
              <a:gd name="T27" fmla="*/ 1242 h 1242"/>
              <a:gd name="T28" fmla="*/ 1832 w 4783"/>
              <a:gd name="T29" fmla="*/ 0 h 1242"/>
              <a:gd name="T30" fmla="*/ 2747 w 4783"/>
              <a:gd name="T31" fmla="*/ 551 h 1242"/>
              <a:gd name="T32" fmla="*/ 2952 w 4783"/>
              <a:gd name="T33" fmla="*/ 551 h 1242"/>
              <a:gd name="T34" fmla="*/ 2952 w 4783"/>
              <a:gd name="T35" fmla="*/ 1242 h 1242"/>
              <a:gd name="T36" fmla="*/ 2747 w 4783"/>
              <a:gd name="T37" fmla="*/ 1242 h 1242"/>
              <a:gd name="T38" fmla="*/ 2747 w 4783"/>
              <a:gd name="T39" fmla="*/ 551 h 1242"/>
              <a:gd name="T40" fmla="*/ 3662 w 4783"/>
              <a:gd name="T41" fmla="*/ 830 h 1242"/>
              <a:gd name="T42" fmla="*/ 3868 w 4783"/>
              <a:gd name="T43" fmla="*/ 830 h 1242"/>
              <a:gd name="T44" fmla="*/ 3868 w 4783"/>
              <a:gd name="T45" fmla="*/ 1242 h 1242"/>
              <a:gd name="T46" fmla="*/ 3662 w 4783"/>
              <a:gd name="T47" fmla="*/ 1242 h 1242"/>
              <a:gd name="T48" fmla="*/ 3662 w 4783"/>
              <a:gd name="T49" fmla="*/ 830 h 1242"/>
              <a:gd name="T50" fmla="*/ 4578 w 4783"/>
              <a:gd name="T51" fmla="*/ 649 h 1242"/>
              <a:gd name="T52" fmla="*/ 4783 w 4783"/>
              <a:gd name="T53" fmla="*/ 649 h 1242"/>
              <a:gd name="T54" fmla="*/ 4783 w 4783"/>
              <a:gd name="T55" fmla="*/ 1242 h 1242"/>
              <a:gd name="T56" fmla="*/ 4578 w 4783"/>
              <a:gd name="T57" fmla="*/ 1242 h 1242"/>
              <a:gd name="T58" fmla="*/ 4578 w 4783"/>
              <a:gd name="T59" fmla="*/ 649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83" h="1242">
                <a:moveTo>
                  <a:pt x="0" y="349"/>
                </a:moveTo>
                <a:lnTo>
                  <a:pt x="206" y="349"/>
                </a:lnTo>
                <a:lnTo>
                  <a:pt x="206" y="1242"/>
                </a:lnTo>
                <a:lnTo>
                  <a:pt x="0" y="1242"/>
                </a:lnTo>
                <a:lnTo>
                  <a:pt x="0" y="349"/>
                </a:lnTo>
                <a:close/>
                <a:moveTo>
                  <a:pt x="916" y="181"/>
                </a:moveTo>
                <a:lnTo>
                  <a:pt x="1122" y="181"/>
                </a:lnTo>
                <a:lnTo>
                  <a:pt x="1122" y="1242"/>
                </a:lnTo>
                <a:lnTo>
                  <a:pt x="916" y="1242"/>
                </a:lnTo>
                <a:lnTo>
                  <a:pt x="916" y="181"/>
                </a:lnTo>
                <a:close/>
                <a:moveTo>
                  <a:pt x="1832" y="0"/>
                </a:moveTo>
                <a:lnTo>
                  <a:pt x="2037" y="0"/>
                </a:lnTo>
                <a:lnTo>
                  <a:pt x="2037" y="1242"/>
                </a:lnTo>
                <a:lnTo>
                  <a:pt x="1832" y="1242"/>
                </a:lnTo>
                <a:lnTo>
                  <a:pt x="1832" y="0"/>
                </a:lnTo>
                <a:close/>
                <a:moveTo>
                  <a:pt x="2747" y="551"/>
                </a:moveTo>
                <a:lnTo>
                  <a:pt x="2952" y="551"/>
                </a:lnTo>
                <a:lnTo>
                  <a:pt x="2952" y="1242"/>
                </a:lnTo>
                <a:lnTo>
                  <a:pt x="2747" y="1242"/>
                </a:lnTo>
                <a:lnTo>
                  <a:pt x="2747" y="551"/>
                </a:lnTo>
                <a:close/>
                <a:moveTo>
                  <a:pt x="3662" y="830"/>
                </a:moveTo>
                <a:lnTo>
                  <a:pt x="3868" y="830"/>
                </a:lnTo>
                <a:lnTo>
                  <a:pt x="3868" y="1242"/>
                </a:lnTo>
                <a:lnTo>
                  <a:pt x="3662" y="1242"/>
                </a:lnTo>
                <a:lnTo>
                  <a:pt x="3662" y="830"/>
                </a:lnTo>
                <a:close/>
                <a:moveTo>
                  <a:pt x="4578" y="649"/>
                </a:moveTo>
                <a:lnTo>
                  <a:pt x="4783" y="649"/>
                </a:lnTo>
                <a:lnTo>
                  <a:pt x="4783" y="1242"/>
                </a:lnTo>
                <a:lnTo>
                  <a:pt x="4578" y="1242"/>
                </a:lnTo>
                <a:lnTo>
                  <a:pt x="4578" y="649"/>
                </a:lnTo>
                <a:close/>
              </a:path>
            </a:pathLst>
          </a:custGeom>
          <a:solidFill>
            <a:srgbClr val="ED7D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Line 8">
            <a:extLst>
              <a:ext uri="{FF2B5EF4-FFF2-40B4-BE49-F238E27FC236}">
                <a16:creationId xmlns:a16="http://schemas.microsoft.com/office/drawing/2014/main" id="{CE5A1349-A97A-24F0-174F-1AE87521BAFB}"/>
              </a:ext>
            </a:extLst>
          </p:cNvPr>
          <p:cNvSpPr>
            <a:spLocks noChangeShapeType="1"/>
          </p:cNvSpPr>
          <p:nvPr/>
        </p:nvSpPr>
        <p:spPr bwMode="auto">
          <a:xfrm>
            <a:off x="3412949" y="5604875"/>
            <a:ext cx="8235052" cy="0"/>
          </a:xfrm>
          <a:prstGeom prst="line">
            <a:avLst/>
          </a:prstGeom>
          <a:noFill/>
          <a:ln w="12700"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9">
            <a:extLst>
              <a:ext uri="{FF2B5EF4-FFF2-40B4-BE49-F238E27FC236}">
                <a16:creationId xmlns:a16="http://schemas.microsoft.com/office/drawing/2014/main" id="{4F54FA18-C147-FE52-4DF8-ADF826B12D55}"/>
              </a:ext>
            </a:extLst>
          </p:cNvPr>
          <p:cNvSpPr>
            <a:spLocks noChangeArrowheads="1"/>
          </p:cNvSpPr>
          <p:nvPr/>
        </p:nvSpPr>
        <p:spPr bwMode="auto">
          <a:xfrm>
            <a:off x="3108613" y="5474716"/>
            <a:ext cx="230875" cy="30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595959"/>
                </a:solidFill>
                <a:effectLst/>
                <a:latin typeface="Verdana" panose="020B060403050404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0">
            <a:extLst>
              <a:ext uri="{FF2B5EF4-FFF2-40B4-BE49-F238E27FC236}">
                <a16:creationId xmlns:a16="http://schemas.microsoft.com/office/drawing/2014/main" id="{5F14C67A-002F-C9BE-9C9B-DE24F9878853}"/>
              </a:ext>
            </a:extLst>
          </p:cNvPr>
          <p:cNvSpPr>
            <a:spLocks noChangeArrowheads="1"/>
          </p:cNvSpPr>
          <p:nvPr/>
        </p:nvSpPr>
        <p:spPr bwMode="auto">
          <a:xfrm>
            <a:off x="2738313" y="4254656"/>
            <a:ext cx="636387" cy="26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595959"/>
                </a:solidFill>
                <a:effectLst/>
                <a:latin typeface="Verdana" panose="020B0604030504040204" pitchFamily="34" charset="0"/>
              </a:rPr>
              <a:t>2,000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1">
            <a:extLst>
              <a:ext uri="{FF2B5EF4-FFF2-40B4-BE49-F238E27FC236}">
                <a16:creationId xmlns:a16="http://schemas.microsoft.com/office/drawing/2014/main" id="{120EEDE8-843A-43CF-63B4-EB520F6DB620}"/>
              </a:ext>
            </a:extLst>
          </p:cNvPr>
          <p:cNvSpPr>
            <a:spLocks noChangeArrowheads="1"/>
          </p:cNvSpPr>
          <p:nvPr/>
        </p:nvSpPr>
        <p:spPr bwMode="auto">
          <a:xfrm>
            <a:off x="2738313" y="3033029"/>
            <a:ext cx="636387" cy="26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595959"/>
                </a:solidFill>
                <a:effectLst/>
                <a:latin typeface="Verdana" panose="020B0604030504040204" pitchFamily="34" charset="0"/>
              </a:rPr>
              <a:t>4,000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12">
            <a:extLst>
              <a:ext uri="{FF2B5EF4-FFF2-40B4-BE49-F238E27FC236}">
                <a16:creationId xmlns:a16="http://schemas.microsoft.com/office/drawing/2014/main" id="{69947C91-2E24-F8E0-4AEA-014AE920601B}"/>
              </a:ext>
            </a:extLst>
          </p:cNvPr>
          <p:cNvSpPr>
            <a:spLocks noChangeArrowheads="1"/>
          </p:cNvSpPr>
          <p:nvPr/>
        </p:nvSpPr>
        <p:spPr bwMode="auto">
          <a:xfrm>
            <a:off x="2738313" y="1812970"/>
            <a:ext cx="636387" cy="26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595959"/>
                </a:solidFill>
                <a:effectLst/>
                <a:latin typeface="Verdana" panose="020B0604030504040204" pitchFamily="34" charset="0"/>
              </a:rPr>
              <a:t>6,000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18">
            <a:extLst>
              <a:ext uri="{FF2B5EF4-FFF2-40B4-BE49-F238E27FC236}">
                <a16:creationId xmlns:a16="http://schemas.microsoft.com/office/drawing/2014/main" id="{70A254A7-20C8-A280-1C25-5F0FCC97BFE6}"/>
              </a:ext>
            </a:extLst>
          </p:cNvPr>
          <p:cNvSpPr>
            <a:spLocks noChangeArrowheads="1"/>
          </p:cNvSpPr>
          <p:nvPr/>
        </p:nvSpPr>
        <p:spPr bwMode="auto">
          <a:xfrm>
            <a:off x="7753740" y="5722029"/>
            <a:ext cx="910839" cy="3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accent2">
                    <a:lumMod val="75000"/>
                  </a:schemeClr>
                </a:solidFill>
                <a:effectLst/>
                <a:latin typeface="Verdana" panose="020B0604030504040204" pitchFamily="34" charset="0"/>
              </a:rPr>
              <a:t>SKE 2020-21</a:t>
            </a:r>
          </a:p>
          <a:p>
            <a:pPr marL="0" marR="0" lvl="0" indent="0" algn="r" defTabSz="914400" rtl="0" eaLnBrk="0" fontAlgn="base" latinLnBrk="0" hangingPunct="0">
              <a:lnSpc>
                <a:spcPct val="100000"/>
              </a:lnSpc>
              <a:spcBef>
                <a:spcPct val="0"/>
              </a:spcBef>
              <a:spcAft>
                <a:spcPct val="0"/>
              </a:spcAft>
              <a:buClrTx/>
              <a:buSzTx/>
              <a:buFontTx/>
              <a:buNone/>
              <a:tabLst/>
            </a:pPr>
            <a:r>
              <a:rPr lang="en-US" altLang="en-US" sz="1000" dirty="0">
                <a:solidFill>
                  <a:srgbClr val="595959"/>
                </a:solidFill>
                <a:latin typeface="Verdana" panose="020B0604030504040204" pitchFamily="34" charset="0"/>
              </a:rPr>
              <a:t>ITT 2021-22</a:t>
            </a:r>
            <a:endParaRPr kumimoji="0" lang="en-US" altLang="en-US" sz="1000" b="0" i="0" u="none" strike="noStrike" cap="none" normalizeH="0" baseline="0" dirty="0">
              <a:ln>
                <a:noFill/>
              </a:ln>
              <a:solidFill>
                <a:srgbClr val="595959"/>
              </a:solidFill>
              <a:effectLst/>
              <a:latin typeface="Verdana" panose="020B0604030504040204" pitchFamily="34" charset="0"/>
            </a:endParaRPr>
          </a:p>
        </p:txBody>
      </p:sp>
      <p:sp>
        <p:nvSpPr>
          <p:cNvPr id="32" name="Rectangle 18">
            <a:extLst>
              <a:ext uri="{FF2B5EF4-FFF2-40B4-BE49-F238E27FC236}">
                <a16:creationId xmlns:a16="http://schemas.microsoft.com/office/drawing/2014/main" id="{A52C390A-2DA7-C3FF-D86F-23D27A712873}"/>
              </a:ext>
            </a:extLst>
          </p:cNvPr>
          <p:cNvSpPr>
            <a:spLocks noChangeArrowheads="1"/>
          </p:cNvSpPr>
          <p:nvPr/>
        </p:nvSpPr>
        <p:spPr bwMode="auto">
          <a:xfrm>
            <a:off x="3686135" y="5722033"/>
            <a:ext cx="910839" cy="3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accent2">
                    <a:lumMod val="75000"/>
                  </a:schemeClr>
                </a:solidFill>
                <a:effectLst/>
                <a:latin typeface="Verdana" panose="020B0604030504040204" pitchFamily="34" charset="0"/>
              </a:rPr>
              <a:t>SKE 2017-18</a:t>
            </a:r>
          </a:p>
          <a:p>
            <a:pPr marL="0" marR="0" lvl="0" indent="0" algn="r" defTabSz="914400" rtl="0" eaLnBrk="0" fontAlgn="base" latinLnBrk="0" hangingPunct="0">
              <a:lnSpc>
                <a:spcPct val="100000"/>
              </a:lnSpc>
              <a:spcBef>
                <a:spcPct val="0"/>
              </a:spcBef>
              <a:spcAft>
                <a:spcPct val="0"/>
              </a:spcAft>
              <a:buClrTx/>
              <a:buSzTx/>
              <a:buFontTx/>
              <a:buNone/>
              <a:tabLst/>
            </a:pPr>
            <a:r>
              <a:rPr lang="en-US" altLang="en-US" sz="1000" dirty="0">
                <a:solidFill>
                  <a:srgbClr val="595959"/>
                </a:solidFill>
                <a:latin typeface="Verdana" panose="020B0604030504040204" pitchFamily="34" charset="0"/>
              </a:rPr>
              <a:t>ITT 2018-19</a:t>
            </a:r>
            <a:endParaRPr kumimoji="0" lang="en-US" altLang="en-US" sz="1000" b="0" i="0" u="none" strike="noStrike" cap="none" normalizeH="0" baseline="0" dirty="0">
              <a:ln>
                <a:noFill/>
              </a:ln>
              <a:solidFill>
                <a:srgbClr val="595959"/>
              </a:solidFill>
              <a:effectLst/>
              <a:latin typeface="Verdana" panose="020B0604030504040204" pitchFamily="34" charset="0"/>
            </a:endParaRPr>
          </a:p>
        </p:txBody>
      </p:sp>
      <p:sp>
        <p:nvSpPr>
          <p:cNvPr id="33" name="Rectangle 18">
            <a:extLst>
              <a:ext uri="{FF2B5EF4-FFF2-40B4-BE49-F238E27FC236}">
                <a16:creationId xmlns:a16="http://schemas.microsoft.com/office/drawing/2014/main" id="{48D93322-2138-AF66-5231-88585462CF30}"/>
              </a:ext>
            </a:extLst>
          </p:cNvPr>
          <p:cNvSpPr>
            <a:spLocks noChangeArrowheads="1"/>
          </p:cNvSpPr>
          <p:nvPr/>
        </p:nvSpPr>
        <p:spPr bwMode="auto">
          <a:xfrm>
            <a:off x="5042003" y="5722032"/>
            <a:ext cx="910839" cy="3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accent2">
                    <a:lumMod val="75000"/>
                  </a:schemeClr>
                </a:solidFill>
                <a:effectLst/>
                <a:latin typeface="Verdana" panose="020B0604030504040204" pitchFamily="34" charset="0"/>
              </a:rPr>
              <a:t>SKE 2018-19</a:t>
            </a:r>
          </a:p>
          <a:p>
            <a:pPr marL="0" marR="0" lvl="0" indent="0" algn="r" defTabSz="914400" rtl="0" eaLnBrk="0" fontAlgn="base" latinLnBrk="0" hangingPunct="0">
              <a:lnSpc>
                <a:spcPct val="100000"/>
              </a:lnSpc>
              <a:spcBef>
                <a:spcPct val="0"/>
              </a:spcBef>
              <a:spcAft>
                <a:spcPct val="0"/>
              </a:spcAft>
              <a:buClrTx/>
              <a:buSzTx/>
              <a:buFontTx/>
              <a:buNone/>
              <a:tabLst/>
            </a:pPr>
            <a:r>
              <a:rPr lang="en-US" altLang="en-US" sz="1000" dirty="0">
                <a:solidFill>
                  <a:srgbClr val="595959"/>
                </a:solidFill>
                <a:latin typeface="Verdana" panose="020B0604030504040204" pitchFamily="34" charset="0"/>
              </a:rPr>
              <a:t>ITT 2019-20</a:t>
            </a:r>
            <a:endParaRPr kumimoji="0" lang="en-US" altLang="en-US" sz="1000" b="0" i="0" u="none" strike="noStrike" cap="none" normalizeH="0" baseline="0" dirty="0">
              <a:ln>
                <a:noFill/>
              </a:ln>
              <a:solidFill>
                <a:srgbClr val="595959"/>
              </a:solidFill>
              <a:effectLst/>
              <a:latin typeface="Verdana" panose="020B0604030504040204" pitchFamily="34" charset="0"/>
            </a:endParaRPr>
          </a:p>
        </p:txBody>
      </p:sp>
      <p:sp>
        <p:nvSpPr>
          <p:cNvPr id="34" name="Rectangle 18">
            <a:extLst>
              <a:ext uri="{FF2B5EF4-FFF2-40B4-BE49-F238E27FC236}">
                <a16:creationId xmlns:a16="http://schemas.microsoft.com/office/drawing/2014/main" id="{7FC4F516-3F28-A665-46D5-2D88FAE23858}"/>
              </a:ext>
            </a:extLst>
          </p:cNvPr>
          <p:cNvSpPr>
            <a:spLocks noChangeArrowheads="1"/>
          </p:cNvSpPr>
          <p:nvPr/>
        </p:nvSpPr>
        <p:spPr bwMode="auto">
          <a:xfrm>
            <a:off x="6397871" y="5722031"/>
            <a:ext cx="910839" cy="3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accent2">
                    <a:lumMod val="75000"/>
                  </a:schemeClr>
                </a:solidFill>
                <a:effectLst/>
                <a:latin typeface="Verdana" panose="020B0604030504040204" pitchFamily="34" charset="0"/>
              </a:rPr>
              <a:t>SKE 2019-20</a:t>
            </a:r>
          </a:p>
          <a:p>
            <a:pPr marL="0" marR="0" lvl="0" indent="0" algn="r" defTabSz="914400" rtl="0" eaLnBrk="0" fontAlgn="base" latinLnBrk="0" hangingPunct="0">
              <a:lnSpc>
                <a:spcPct val="100000"/>
              </a:lnSpc>
              <a:spcBef>
                <a:spcPct val="0"/>
              </a:spcBef>
              <a:spcAft>
                <a:spcPct val="0"/>
              </a:spcAft>
              <a:buClrTx/>
              <a:buSzTx/>
              <a:buFontTx/>
              <a:buNone/>
              <a:tabLst/>
            </a:pPr>
            <a:r>
              <a:rPr lang="en-US" altLang="en-US" sz="1000" dirty="0">
                <a:solidFill>
                  <a:srgbClr val="595959"/>
                </a:solidFill>
                <a:latin typeface="Verdana" panose="020B0604030504040204" pitchFamily="34" charset="0"/>
              </a:rPr>
              <a:t>ITT 2020-21</a:t>
            </a:r>
            <a:endParaRPr kumimoji="0" lang="en-US" altLang="en-US" sz="1000" b="0" i="0" u="none" strike="noStrike" cap="none" normalizeH="0" baseline="0" dirty="0">
              <a:ln>
                <a:noFill/>
              </a:ln>
              <a:solidFill>
                <a:srgbClr val="595959"/>
              </a:solidFill>
              <a:effectLst/>
              <a:latin typeface="Verdana" panose="020B0604030504040204" pitchFamily="34" charset="0"/>
            </a:endParaRPr>
          </a:p>
        </p:txBody>
      </p:sp>
      <p:sp>
        <p:nvSpPr>
          <p:cNvPr id="35" name="Rectangle 18">
            <a:extLst>
              <a:ext uri="{FF2B5EF4-FFF2-40B4-BE49-F238E27FC236}">
                <a16:creationId xmlns:a16="http://schemas.microsoft.com/office/drawing/2014/main" id="{D0645CEA-8C31-1E3D-09EB-4C30F4C1796E}"/>
              </a:ext>
            </a:extLst>
          </p:cNvPr>
          <p:cNvSpPr>
            <a:spLocks noChangeArrowheads="1"/>
          </p:cNvSpPr>
          <p:nvPr/>
        </p:nvSpPr>
        <p:spPr bwMode="auto">
          <a:xfrm>
            <a:off x="9109608" y="5722029"/>
            <a:ext cx="910839" cy="3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accent2">
                    <a:lumMod val="75000"/>
                  </a:schemeClr>
                </a:solidFill>
                <a:effectLst/>
                <a:latin typeface="Verdana" panose="020B0604030504040204" pitchFamily="34" charset="0"/>
              </a:rPr>
              <a:t>SKE 2021-22</a:t>
            </a:r>
          </a:p>
          <a:p>
            <a:pPr marL="0" marR="0" lvl="0" indent="0" algn="r" defTabSz="914400" rtl="0" eaLnBrk="0" fontAlgn="base" latinLnBrk="0" hangingPunct="0">
              <a:lnSpc>
                <a:spcPct val="100000"/>
              </a:lnSpc>
              <a:spcBef>
                <a:spcPct val="0"/>
              </a:spcBef>
              <a:spcAft>
                <a:spcPct val="0"/>
              </a:spcAft>
              <a:buClrTx/>
              <a:buSzTx/>
              <a:buFontTx/>
              <a:buNone/>
              <a:tabLst/>
            </a:pPr>
            <a:r>
              <a:rPr lang="en-US" altLang="en-US" sz="1000" dirty="0">
                <a:solidFill>
                  <a:srgbClr val="595959"/>
                </a:solidFill>
                <a:latin typeface="Verdana" panose="020B0604030504040204" pitchFamily="34" charset="0"/>
              </a:rPr>
              <a:t>ITT 2022-23</a:t>
            </a:r>
            <a:endParaRPr kumimoji="0" lang="en-US" altLang="en-US" sz="1000" b="0" i="0" u="none" strike="noStrike" cap="none" normalizeH="0" baseline="0" dirty="0">
              <a:ln>
                <a:noFill/>
              </a:ln>
              <a:solidFill>
                <a:srgbClr val="595959"/>
              </a:solidFill>
              <a:effectLst/>
              <a:latin typeface="Verdana" panose="020B0604030504040204" pitchFamily="34" charset="0"/>
            </a:endParaRPr>
          </a:p>
        </p:txBody>
      </p:sp>
      <p:sp>
        <p:nvSpPr>
          <p:cNvPr id="36" name="Rectangle 18">
            <a:extLst>
              <a:ext uri="{FF2B5EF4-FFF2-40B4-BE49-F238E27FC236}">
                <a16:creationId xmlns:a16="http://schemas.microsoft.com/office/drawing/2014/main" id="{57EB00A5-392F-DD08-93B4-3800FDE3A5F1}"/>
              </a:ext>
            </a:extLst>
          </p:cNvPr>
          <p:cNvSpPr>
            <a:spLocks noChangeArrowheads="1"/>
          </p:cNvSpPr>
          <p:nvPr/>
        </p:nvSpPr>
        <p:spPr bwMode="auto">
          <a:xfrm>
            <a:off x="10465474" y="5722029"/>
            <a:ext cx="910839" cy="3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accent2">
                    <a:lumMod val="75000"/>
                  </a:schemeClr>
                </a:solidFill>
                <a:effectLst/>
                <a:latin typeface="Verdana" panose="020B0604030504040204" pitchFamily="34" charset="0"/>
              </a:rPr>
              <a:t>SKE 2022-23</a:t>
            </a:r>
          </a:p>
          <a:p>
            <a:pPr marL="0" marR="0" lvl="0" indent="0" algn="r" defTabSz="914400" rtl="0" eaLnBrk="0" fontAlgn="base" latinLnBrk="0" hangingPunct="0">
              <a:lnSpc>
                <a:spcPct val="100000"/>
              </a:lnSpc>
              <a:spcBef>
                <a:spcPct val="0"/>
              </a:spcBef>
              <a:spcAft>
                <a:spcPct val="0"/>
              </a:spcAft>
              <a:buClrTx/>
              <a:buSzTx/>
              <a:buFontTx/>
              <a:buNone/>
              <a:tabLst/>
            </a:pPr>
            <a:r>
              <a:rPr lang="en-US" altLang="en-US" sz="1000" dirty="0">
                <a:solidFill>
                  <a:srgbClr val="595959"/>
                </a:solidFill>
                <a:latin typeface="Verdana" panose="020B0604030504040204" pitchFamily="34" charset="0"/>
              </a:rPr>
              <a:t>ITT 2023-24</a:t>
            </a:r>
            <a:endParaRPr kumimoji="0" lang="en-US" altLang="en-US" sz="1000" b="0" i="0" u="none" strike="noStrike" cap="none" normalizeH="0" baseline="0" dirty="0">
              <a:ln>
                <a:noFill/>
              </a:ln>
              <a:solidFill>
                <a:srgbClr val="595959"/>
              </a:solidFill>
              <a:effectLst/>
              <a:latin typeface="Verdana" panose="020B0604030504040204" pitchFamily="34" charset="0"/>
            </a:endParaRPr>
          </a:p>
        </p:txBody>
      </p:sp>
      <p:grpSp>
        <p:nvGrpSpPr>
          <p:cNvPr id="20" name="Group 19">
            <a:extLst>
              <a:ext uri="{FF2B5EF4-FFF2-40B4-BE49-F238E27FC236}">
                <a16:creationId xmlns:a16="http://schemas.microsoft.com/office/drawing/2014/main" id="{B10152AD-9C26-065B-A91C-0BF9E8F0679C}"/>
              </a:ext>
            </a:extLst>
          </p:cNvPr>
          <p:cNvGrpSpPr/>
          <p:nvPr/>
        </p:nvGrpSpPr>
        <p:grpSpPr>
          <a:xfrm>
            <a:off x="371108" y="177538"/>
            <a:ext cx="11556541" cy="1070636"/>
            <a:chOff x="371108" y="177538"/>
            <a:chExt cx="11556541" cy="1070636"/>
          </a:xfrm>
        </p:grpSpPr>
        <p:sp>
          <p:nvSpPr>
            <p:cNvPr id="9" name="TextBox 8">
              <a:extLst>
                <a:ext uri="{FF2B5EF4-FFF2-40B4-BE49-F238E27FC236}">
                  <a16:creationId xmlns:a16="http://schemas.microsoft.com/office/drawing/2014/main" id="{181662E0-EFA4-A388-57B9-E290236CA1FB}"/>
                </a:ext>
              </a:extLst>
            </p:cNvPr>
            <p:cNvSpPr txBox="1"/>
            <p:nvPr/>
          </p:nvSpPr>
          <p:spPr>
            <a:xfrm>
              <a:off x="6096000" y="177538"/>
              <a:ext cx="5831649" cy="430887"/>
            </a:xfrm>
            <a:prstGeom prst="rect">
              <a:avLst/>
            </a:prstGeom>
            <a:noFill/>
          </p:spPr>
          <p:txBody>
            <a:bodyPr wrap="square" rtlCol="0">
              <a:spAutoFit/>
            </a:bodyPr>
            <a:lstStyle/>
            <a:p>
              <a:pPr algn="r"/>
              <a:r>
                <a:rPr lang="en-GB" sz="2200" b="1" dirty="0">
                  <a:latin typeface="Verdana" panose="020B0604030504040204" pitchFamily="34" charset="0"/>
                  <a:ea typeface="Verdana" panose="020B0604030504040204" pitchFamily="34" charset="0"/>
                </a:rPr>
                <a:t>Selected subjects</a:t>
              </a:r>
              <a:r>
                <a:rPr lang="en-GB" sz="2200" dirty="0">
                  <a:latin typeface="Verdana" panose="020B0604030504040204" pitchFamily="34" charset="0"/>
                  <a:ea typeface="Verdana" panose="020B0604030504040204" pitchFamily="34" charset="0"/>
                </a:rPr>
                <a:t> SKE Uptake</a:t>
              </a:r>
            </a:p>
          </p:txBody>
        </p:sp>
        <p:grpSp>
          <p:nvGrpSpPr>
            <p:cNvPr id="10" name="Group 9">
              <a:extLst>
                <a:ext uri="{FF2B5EF4-FFF2-40B4-BE49-F238E27FC236}">
                  <a16:creationId xmlns:a16="http://schemas.microsoft.com/office/drawing/2014/main" id="{A6AFEE3F-9F43-20BC-3CCD-2D16407576E5}"/>
                </a:ext>
              </a:extLst>
            </p:cNvPr>
            <p:cNvGrpSpPr/>
            <p:nvPr/>
          </p:nvGrpSpPr>
          <p:grpSpPr>
            <a:xfrm>
              <a:off x="371108" y="261763"/>
              <a:ext cx="721460" cy="986411"/>
              <a:chOff x="10107254" y="3990551"/>
              <a:chExt cx="721460" cy="986411"/>
            </a:xfrm>
          </p:grpSpPr>
          <p:sp>
            <p:nvSpPr>
              <p:cNvPr id="13" name="Graphic 62" descr="Books with solid fill">
                <a:extLst>
                  <a:ext uri="{FF2B5EF4-FFF2-40B4-BE49-F238E27FC236}">
                    <a16:creationId xmlns:a16="http://schemas.microsoft.com/office/drawing/2014/main" id="{7CFFA314-C3D8-94FF-723F-6C458FE5CC3B}"/>
                  </a:ext>
                </a:extLst>
              </p:cNvPr>
              <p:cNvSpPr>
                <a:spLocks noChangeAspect="1"/>
              </p:cNvSpPr>
              <p:nvPr/>
            </p:nvSpPr>
            <p:spPr>
              <a:xfrm>
                <a:off x="10107254" y="3990551"/>
                <a:ext cx="721460" cy="647056"/>
              </a:xfrm>
              <a:custGeom>
                <a:avLst/>
                <a:gdLst>
                  <a:gd name="connsiteX0" fmla="*/ 289730 w 289729"/>
                  <a:gd name="connsiteY0" fmla="*/ 95216 h 270346"/>
                  <a:gd name="connsiteX1" fmla="*/ 272047 w 289729"/>
                  <a:gd name="connsiteY1" fmla="*/ 88755 h 270346"/>
                  <a:gd name="connsiteX2" fmla="*/ 272047 w 289729"/>
                  <a:gd name="connsiteY2" fmla="*/ 51689 h 270346"/>
                  <a:gd name="connsiteX3" fmla="*/ 289730 w 289729"/>
                  <a:gd name="connsiteY3" fmla="*/ 44208 h 270346"/>
                  <a:gd name="connsiteX4" fmla="*/ 170029 w 289729"/>
                  <a:gd name="connsiteY4" fmla="*/ 0 h 270346"/>
                  <a:gd name="connsiteX5" fmla="*/ 24484 w 289729"/>
                  <a:gd name="connsiteY5" fmla="*/ 51009 h 270346"/>
                  <a:gd name="connsiteX6" fmla="*/ 10202 w 289729"/>
                  <a:gd name="connsiteY6" fmla="*/ 91816 h 270346"/>
                  <a:gd name="connsiteX7" fmla="*/ 11902 w 289729"/>
                  <a:gd name="connsiteY7" fmla="*/ 106778 h 270346"/>
                  <a:gd name="connsiteX8" fmla="*/ 0 w 289729"/>
                  <a:gd name="connsiteY8" fmla="*/ 146225 h 270346"/>
                  <a:gd name="connsiteX9" fmla="*/ 10202 w 289729"/>
                  <a:gd name="connsiteY9" fmla="*/ 175810 h 270346"/>
                  <a:gd name="connsiteX10" fmla="*/ 9522 w 289729"/>
                  <a:gd name="connsiteY10" fmla="*/ 197234 h 270346"/>
                  <a:gd name="connsiteX11" fmla="*/ 27205 w 289729"/>
                  <a:gd name="connsiteY11" fmla="*/ 231240 h 270346"/>
                  <a:gd name="connsiteX12" fmla="*/ 121741 w 289729"/>
                  <a:gd name="connsiteY12" fmla="*/ 270346 h 270346"/>
                  <a:gd name="connsiteX13" fmla="*/ 289050 w 289729"/>
                  <a:gd name="connsiteY13" fmla="*/ 200974 h 270346"/>
                  <a:gd name="connsiteX14" fmla="*/ 271367 w 289729"/>
                  <a:gd name="connsiteY14" fmla="*/ 194513 h 270346"/>
                  <a:gd name="connsiteX15" fmla="*/ 271367 w 289729"/>
                  <a:gd name="connsiteY15" fmla="*/ 157107 h 270346"/>
                  <a:gd name="connsiteX16" fmla="*/ 289050 w 289729"/>
                  <a:gd name="connsiteY16" fmla="*/ 149626 h 270346"/>
                  <a:gd name="connsiteX17" fmla="*/ 261845 w 289729"/>
                  <a:gd name="connsiteY17" fmla="*/ 139424 h 270346"/>
                  <a:gd name="connsiteX18" fmla="*/ 261845 w 289729"/>
                  <a:gd name="connsiteY18" fmla="*/ 106778 h 270346"/>
                  <a:gd name="connsiteX19" fmla="*/ 289730 w 289729"/>
                  <a:gd name="connsiteY19" fmla="*/ 95216 h 270346"/>
                  <a:gd name="connsiteX20" fmla="*/ 28565 w 289729"/>
                  <a:gd name="connsiteY20" fmla="*/ 74813 h 270346"/>
                  <a:gd name="connsiteX21" fmla="*/ 123101 w 289729"/>
                  <a:gd name="connsiteY21" fmla="*/ 111879 h 270346"/>
                  <a:gd name="connsiteX22" fmla="*/ 258784 w 289729"/>
                  <a:gd name="connsiteY22" fmla="*/ 57130 h 270346"/>
                  <a:gd name="connsiteX23" fmla="*/ 258784 w 289729"/>
                  <a:gd name="connsiteY23" fmla="*/ 86375 h 270346"/>
                  <a:gd name="connsiteX24" fmla="*/ 123101 w 289729"/>
                  <a:gd name="connsiteY24" fmla="*/ 142825 h 270346"/>
                  <a:gd name="connsiteX25" fmla="*/ 28565 w 289729"/>
                  <a:gd name="connsiteY25" fmla="*/ 105418 h 270346"/>
                  <a:gd name="connsiteX26" fmla="*/ 28565 w 289729"/>
                  <a:gd name="connsiteY26" fmla="*/ 74813 h 270346"/>
                  <a:gd name="connsiteX27" fmla="*/ 258104 w 289729"/>
                  <a:gd name="connsiteY27" fmla="*/ 192133 h 270346"/>
                  <a:gd name="connsiteX28" fmla="*/ 122421 w 289729"/>
                  <a:gd name="connsiteY28" fmla="*/ 248243 h 270346"/>
                  <a:gd name="connsiteX29" fmla="*/ 27545 w 289729"/>
                  <a:gd name="connsiteY29" fmla="*/ 210836 h 270346"/>
                  <a:gd name="connsiteX30" fmla="*/ 27545 w 289729"/>
                  <a:gd name="connsiteY30" fmla="*/ 184312 h 270346"/>
                  <a:gd name="connsiteX31" fmla="*/ 112219 w 289729"/>
                  <a:gd name="connsiteY31" fmla="*/ 218998 h 270346"/>
                  <a:gd name="connsiteX32" fmla="*/ 258444 w 289729"/>
                  <a:gd name="connsiteY32" fmla="*/ 161188 h 270346"/>
                  <a:gd name="connsiteX33" fmla="*/ 258104 w 289729"/>
                  <a:gd name="connsiteY33" fmla="*/ 192133 h 270346"/>
                  <a:gd name="connsiteX34" fmla="*/ 248583 w 289729"/>
                  <a:gd name="connsiteY34" fmla="*/ 141124 h 270346"/>
                  <a:gd name="connsiteX35" fmla="*/ 112899 w 289729"/>
                  <a:gd name="connsiteY35" fmla="*/ 197234 h 270346"/>
                  <a:gd name="connsiteX36" fmla="*/ 18363 w 289729"/>
                  <a:gd name="connsiteY36" fmla="*/ 159827 h 270346"/>
                  <a:gd name="connsiteX37" fmla="*/ 18363 w 289729"/>
                  <a:gd name="connsiteY37" fmla="*/ 129222 h 270346"/>
                  <a:gd name="connsiteX38" fmla="*/ 115620 w 289729"/>
                  <a:gd name="connsiteY38" fmla="*/ 167989 h 270346"/>
                  <a:gd name="connsiteX39" fmla="*/ 248923 w 289729"/>
                  <a:gd name="connsiteY39" fmla="*/ 112219 h 270346"/>
                  <a:gd name="connsiteX40" fmla="*/ 248923 w 289729"/>
                  <a:gd name="connsiteY40" fmla="*/ 141124 h 2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9729" h="270346">
                    <a:moveTo>
                      <a:pt x="289730" y="95216"/>
                    </a:moveTo>
                    <a:lnTo>
                      <a:pt x="272047" y="88755"/>
                    </a:lnTo>
                    <a:lnTo>
                      <a:pt x="272047" y="51689"/>
                    </a:lnTo>
                    <a:lnTo>
                      <a:pt x="289730" y="44208"/>
                    </a:lnTo>
                    <a:lnTo>
                      <a:pt x="170029" y="0"/>
                    </a:lnTo>
                    <a:lnTo>
                      <a:pt x="24484" y="51009"/>
                    </a:lnTo>
                    <a:cubicBezTo>
                      <a:pt x="10542" y="57810"/>
                      <a:pt x="10202" y="76513"/>
                      <a:pt x="10202" y="91816"/>
                    </a:cubicBezTo>
                    <a:cubicBezTo>
                      <a:pt x="10202" y="96917"/>
                      <a:pt x="10882" y="102018"/>
                      <a:pt x="11902" y="106778"/>
                    </a:cubicBezTo>
                    <a:cubicBezTo>
                      <a:pt x="340" y="114260"/>
                      <a:pt x="0" y="131603"/>
                      <a:pt x="0" y="146225"/>
                    </a:cubicBezTo>
                    <a:cubicBezTo>
                      <a:pt x="0" y="158127"/>
                      <a:pt x="2720" y="169009"/>
                      <a:pt x="10202" y="175810"/>
                    </a:cubicBezTo>
                    <a:cubicBezTo>
                      <a:pt x="8501" y="181591"/>
                      <a:pt x="9522" y="188732"/>
                      <a:pt x="9522" y="197234"/>
                    </a:cubicBezTo>
                    <a:cubicBezTo>
                      <a:pt x="9522" y="212536"/>
                      <a:pt x="13602" y="226479"/>
                      <a:pt x="27205" y="231240"/>
                    </a:cubicBezTo>
                    <a:lnTo>
                      <a:pt x="121741" y="270346"/>
                    </a:lnTo>
                    <a:lnTo>
                      <a:pt x="289050" y="200974"/>
                    </a:lnTo>
                    <a:lnTo>
                      <a:pt x="271367" y="194513"/>
                    </a:lnTo>
                    <a:lnTo>
                      <a:pt x="271367" y="157107"/>
                    </a:lnTo>
                    <a:lnTo>
                      <a:pt x="289050" y="149626"/>
                    </a:lnTo>
                    <a:lnTo>
                      <a:pt x="261845" y="139424"/>
                    </a:lnTo>
                    <a:lnTo>
                      <a:pt x="261845" y="106778"/>
                    </a:lnTo>
                    <a:lnTo>
                      <a:pt x="289730" y="95216"/>
                    </a:lnTo>
                    <a:close/>
                    <a:moveTo>
                      <a:pt x="28565" y="74813"/>
                    </a:moveTo>
                    <a:lnTo>
                      <a:pt x="123101" y="111879"/>
                    </a:lnTo>
                    <a:lnTo>
                      <a:pt x="258784" y="57130"/>
                    </a:lnTo>
                    <a:lnTo>
                      <a:pt x="258784" y="86375"/>
                    </a:lnTo>
                    <a:lnTo>
                      <a:pt x="123101" y="142825"/>
                    </a:lnTo>
                    <a:lnTo>
                      <a:pt x="28565" y="105418"/>
                    </a:lnTo>
                    <a:lnTo>
                      <a:pt x="28565" y="74813"/>
                    </a:lnTo>
                    <a:close/>
                    <a:moveTo>
                      <a:pt x="258104" y="192133"/>
                    </a:moveTo>
                    <a:lnTo>
                      <a:pt x="122421" y="248243"/>
                    </a:lnTo>
                    <a:lnTo>
                      <a:pt x="27545" y="210836"/>
                    </a:lnTo>
                    <a:lnTo>
                      <a:pt x="27545" y="184312"/>
                    </a:lnTo>
                    <a:lnTo>
                      <a:pt x="112219" y="218998"/>
                    </a:lnTo>
                    <a:lnTo>
                      <a:pt x="258444" y="161188"/>
                    </a:lnTo>
                    <a:lnTo>
                      <a:pt x="258104" y="192133"/>
                    </a:lnTo>
                    <a:close/>
                    <a:moveTo>
                      <a:pt x="248583" y="141124"/>
                    </a:moveTo>
                    <a:lnTo>
                      <a:pt x="112899" y="197234"/>
                    </a:lnTo>
                    <a:lnTo>
                      <a:pt x="18363" y="159827"/>
                    </a:lnTo>
                    <a:lnTo>
                      <a:pt x="18363" y="129222"/>
                    </a:lnTo>
                    <a:lnTo>
                      <a:pt x="115620" y="167989"/>
                    </a:lnTo>
                    <a:lnTo>
                      <a:pt x="248923" y="112219"/>
                    </a:lnTo>
                    <a:lnTo>
                      <a:pt x="248923" y="141124"/>
                    </a:lnTo>
                    <a:close/>
                  </a:path>
                </a:pathLst>
              </a:custGeom>
              <a:solidFill>
                <a:srgbClr val="00B050"/>
              </a:solidFill>
              <a:ln w="3373" cap="flat">
                <a:noFill/>
                <a:prstDash val="solid"/>
                <a:miter/>
              </a:ln>
            </p:spPr>
            <p:txBody>
              <a:bodyPr rtlCol="0" anchor="ctr"/>
              <a:lstStyle/>
              <a:p>
                <a:endParaRPr lang="en-GB" dirty="0"/>
              </a:p>
            </p:txBody>
          </p:sp>
          <p:sp>
            <p:nvSpPr>
              <p:cNvPr id="19" name="TextBox 18">
                <a:extLst>
                  <a:ext uri="{FF2B5EF4-FFF2-40B4-BE49-F238E27FC236}">
                    <a16:creationId xmlns:a16="http://schemas.microsoft.com/office/drawing/2014/main" id="{8B7FB794-25B5-A3C4-FCE1-D67B0D353ED1}"/>
                  </a:ext>
                </a:extLst>
              </p:cNvPr>
              <p:cNvSpPr txBox="1"/>
              <p:nvPr/>
            </p:nvSpPr>
            <p:spPr>
              <a:xfrm>
                <a:off x="10107254" y="4607630"/>
                <a:ext cx="683200" cy="369332"/>
              </a:xfrm>
              <a:prstGeom prst="rect">
                <a:avLst/>
              </a:prstGeom>
              <a:noFill/>
            </p:spPr>
            <p:txBody>
              <a:bodyPr wrap="none" rtlCol="0">
                <a:spAutoFit/>
              </a:bodyPr>
              <a:lstStyle/>
              <a:p>
                <a:r>
                  <a:rPr lang="en-GB" b="1" dirty="0">
                    <a:latin typeface="Verdana" panose="020B0604030504040204" pitchFamily="34" charset="0"/>
                    <a:ea typeface="Verdana" panose="020B0604030504040204" pitchFamily="34" charset="0"/>
                  </a:rPr>
                  <a:t>SKE</a:t>
                </a:r>
              </a:p>
            </p:txBody>
          </p:sp>
        </p:grpSp>
      </p:grpSp>
    </p:spTree>
    <p:extLst>
      <p:ext uri="{BB962C8B-B14F-4D97-AF65-F5344CB8AC3E}">
        <p14:creationId xmlns:p14="http://schemas.microsoft.com/office/powerpoint/2010/main" val="69388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8CC649-FB3E-6406-D38A-BC2C0E70E05D}"/>
              </a:ext>
            </a:extLst>
          </p:cNvPr>
          <p:cNvSpPr txBox="1"/>
          <p:nvPr/>
        </p:nvSpPr>
        <p:spPr>
          <a:xfrm>
            <a:off x="269364" y="1234612"/>
            <a:ext cx="2067916" cy="2677656"/>
          </a:xfrm>
          <a:prstGeom prst="rect">
            <a:avLst/>
          </a:prstGeom>
          <a:solidFill>
            <a:schemeClr val="accent4">
              <a:lumMod val="20000"/>
              <a:lumOff val="80000"/>
            </a:schemeClr>
          </a:solidFill>
        </p:spPr>
        <p:txBody>
          <a:bodyPr wrap="square">
            <a:spAutoFit/>
          </a:bodyPr>
          <a:lstStyle/>
          <a:p>
            <a:r>
              <a:rPr lang="en-GB" sz="1400" b="1" i="0" u="none" strike="noStrike" baseline="0" dirty="0">
                <a:solidFill>
                  <a:srgbClr val="000000"/>
                </a:solidFill>
                <a:latin typeface="Verdana" panose="020B0604030504040204" pitchFamily="34" charset="0"/>
              </a:rPr>
              <a:t>Subjects</a:t>
            </a:r>
            <a:r>
              <a:rPr lang="en-GB" sz="1400" b="1" i="0" u="none" strike="noStrike" dirty="0">
                <a:solidFill>
                  <a:srgbClr val="000000"/>
                </a:solidFill>
                <a:latin typeface="Verdana" panose="020B0604030504040204" pitchFamily="34" charset="0"/>
              </a:rPr>
              <a:t> covered</a:t>
            </a:r>
          </a:p>
          <a:p>
            <a:r>
              <a:rPr lang="en-GB" sz="1400" b="0" i="0" u="none" strike="noStrike" baseline="0" dirty="0">
                <a:solidFill>
                  <a:srgbClr val="000000"/>
                </a:solidFill>
                <a:latin typeface="Verdana" panose="020B0604030504040204" pitchFamily="34" charset="0"/>
              </a:rPr>
              <a:t>Biology		</a:t>
            </a:r>
          </a:p>
          <a:p>
            <a:r>
              <a:rPr lang="en-GB" sz="1400" b="0" i="0" u="none" strike="noStrike" baseline="0" dirty="0">
                <a:solidFill>
                  <a:srgbClr val="000000"/>
                </a:solidFill>
                <a:latin typeface="Verdana" panose="020B0604030504040204" pitchFamily="34" charset="0"/>
              </a:rPr>
              <a:t>Chemistry		</a:t>
            </a:r>
          </a:p>
          <a:p>
            <a:r>
              <a:rPr lang="en-GB" sz="1400" b="0" i="0" u="none" strike="noStrike" baseline="0" dirty="0">
                <a:solidFill>
                  <a:srgbClr val="000000"/>
                </a:solidFill>
                <a:latin typeface="Verdana" panose="020B0604030504040204" pitchFamily="34" charset="0"/>
              </a:rPr>
              <a:t>Classics		</a:t>
            </a:r>
          </a:p>
          <a:p>
            <a:r>
              <a:rPr lang="en-GB" sz="1400" b="0" i="0" u="none" strike="noStrike" baseline="0" dirty="0">
                <a:solidFill>
                  <a:srgbClr val="000000"/>
                </a:solidFill>
                <a:latin typeface="Verdana" panose="020B0604030504040204" pitchFamily="34" charset="0"/>
              </a:rPr>
              <a:t>Computing</a:t>
            </a:r>
          </a:p>
          <a:p>
            <a:r>
              <a:rPr lang="en-GB" sz="1400" b="0" i="0" u="none" strike="noStrike" baseline="0" dirty="0">
                <a:solidFill>
                  <a:srgbClr val="000000"/>
                </a:solidFill>
                <a:latin typeface="Verdana" panose="020B0604030504040204" pitchFamily="34" charset="0"/>
              </a:rPr>
              <a:t>Design &amp; Technology</a:t>
            </a:r>
            <a:endParaRPr lang="en-GB" sz="1400" dirty="0">
              <a:solidFill>
                <a:srgbClr val="000000"/>
              </a:solidFill>
              <a:latin typeface="Verdana" panose="020B0604030504040204" pitchFamily="34" charset="0"/>
            </a:endParaRPr>
          </a:p>
          <a:p>
            <a:r>
              <a:rPr lang="en-GB" sz="1400" b="0" i="0" u="none" strike="noStrike" baseline="0" dirty="0">
                <a:solidFill>
                  <a:srgbClr val="000000"/>
                </a:solidFill>
                <a:latin typeface="Verdana" panose="020B0604030504040204" pitchFamily="34" charset="0"/>
              </a:rPr>
              <a:t>English		</a:t>
            </a:r>
          </a:p>
          <a:p>
            <a:r>
              <a:rPr lang="en-GB" sz="1400" b="0" i="0" u="none" strike="sngStrike" baseline="0" dirty="0">
                <a:solidFill>
                  <a:srgbClr val="000000"/>
                </a:solidFill>
                <a:latin typeface="Verdana" panose="020B0604030504040204" pitchFamily="34" charset="0"/>
              </a:rPr>
              <a:t>Geography </a:t>
            </a:r>
            <a:r>
              <a:rPr lang="en-GB" sz="1400" b="0" i="0" u="none" strike="sngStrike" baseline="30000" dirty="0">
                <a:solidFill>
                  <a:srgbClr val="000000"/>
                </a:solidFill>
                <a:latin typeface="Verdana" panose="020B0604030504040204" pitchFamily="34" charset="0"/>
              </a:rPr>
              <a:t>(until 2020)</a:t>
            </a:r>
            <a:r>
              <a:rPr lang="en-GB" sz="1400" b="0" i="0" u="none" strike="noStrike" baseline="0" dirty="0">
                <a:solidFill>
                  <a:srgbClr val="000000"/>
                </a:solidFill>
                <a:latin typeface="Verdana" panose="020B0604030504040204" pitchFamily="34" charset="0"/>
              </a:rPr>
              <a:t>	</a:t>
            </a:r>
          </a:p>
          <a:p>
            <a:r>
              <a:rPr lang="en-GB" sz="1400" b="0" i="0" u="none" strike="noStrike" baseline="0" dirty="0">
                <a:solidFill>
                  <a:srgbClr val="000000"/>
                </a:solidFill>
                <a:latin typeface="Verdana" panose="020B0604030504040204" pitchFamily="34" charset="0"/>
              </a:rPr>
              <a:t>Mathematics	</a:t>
            </a:r>
          </a:p>
          <a:p>
            <a:r>
              <a:rPr lang="en-GB" sz="1400" b="0" i="0" u="none" strike="noStrike" baseline="0" dirty="0">
                <a:solidFill>
                  <a:srgbClr val="000000"/>
                </a:solidFill>
                <a:latin typeface="Verdana" panose="020B0604030504040204" pitchFamily="34" charset="0"/>
              </a:rPr>
              <a:t>MFL</a:t>
            </a:r>
          </a:p>
          <a:p>
            <a:r>
              <a:rPr lang="en-GB" sz="1400" b="0" i="0" u="none" strike="noStrike" baseline="0" dirty="0">
                <a:solidFill>
                  <a:srgbClr val="000000"/>
                </a:solidFill>
                <a:latin typeface="Verdana" panose="020B0604030504040204" pitchFamily="34" charset="0"/>
              </a:rPr>
              <a:t>Physics		</a:t>
            </a:r>
          </a:p>
          <a:p>
            <a:r>
              <a:rPr lang="en-GB" sz="1400" b="0" i="0" u="none" strike="noStrike" baseline="0" dirty="0">
                <a:solidFill>
                  <a:srgbClr val="000000"/>
                </a:solidFill>
                <a:latin typeface="Verdana" panose="020B0604030504040204" pitchFamily="34" charset="0"/>
              </a:rPr>
              <a:t>Religious education	</a:t>
            </a:r>
          </a:p>
        </p:txBody>
      </p:sp>
      <p:sp>
        <p:nvSpPr>
          <p:cNvPr id="11" name="Freeform 5">
            <a:extLst>
              <a:ext uri="{FF2B5EF4-FFF2-40B4-BE49-F238E27FC236}">
                <a16:creationId xmlns:a16="http://schemas.microsoft.com/office/drawing/2014/main" id="{9143D447-87BB-8888-7ED6-D3792C759C33}"/>
              </a:ext>
            </a:extLst>
          </p:cNvPr>
          <p:cNvSpPr>
            <a:spLocks noEditPoints="1"/>
          </p:cNvSpPr>
          <p:nvPr/>
        </p:nvSpPr>
        <p:spPr bwMode="auto">
          <a:xfrm>
            <a:off x="3412949" y="724639"/>
            <a:ext cx="8235052" cy="4271775"/>
          </a:xfrm>
          <a:custGeom>
            <a:avLst/>
            <a:gdLst>
              <a:gd name="T0" fmla="*/ 0 w 5493"/>
              <a:gd name="T1" fmla="*/ 2724 h 2724"/>
              <a:gd name="T2" fmla="*/ 5493 w 5493"/>
              <a:gd name="T3" fmla="*/ 2724 h 2724"/>
              <a:gd name="T4" fmla="*/ 0 w 5493"/>
              <a:gd name="T5" fmla="*/ 2334 h 2724"/>
              <a:gd name="T6" fmla="*/ 5493 w 5493"/>
              <a:gd name="T7" fmla="*/ 2334 h 2724"/>
              <a:gd name="T8" fmla="*/ 0 w 5493"/>
              <a:gd name="T9" fmla="*/ 1945 h 2724"/>
              <a:gd name="T10" fmla="*/ 5493 w 5493"/>
              <a:gd name="T11" fmla="*/ 1945 h 2724"/>
              <a:gd name="T12" fmla="*/ 0 w 5493"/>
              <a:gd name="T13" fmla="*/ 1557 h 2724"/>
              <a:gd name="T14" fmla="*/ 5493 w 5493"/>
              <a:gd name="T15" fmla="*/ 1557 h 2724"/>
              <a:gd name="T16" fmla="*/ 0 w 5493"/>
              <a:gd name="T17" fmla="*/ 1167 h 2724"/>
              <a:gd name="T18" fmla="*/ 5493 w 5493"/>
              <a:gd name="T19" fmla="*/ 1167 h 2724"/>
              <a:gd name="T20" fmla="*/ 0 w 5493"/>
              <a:gd name="T21" fmla="*/ 779 h 2724"/>
              <a:gd name="T22" fmla="*/ 5493 w 5493"/>
              <a:gd name="T23" fmla="*/ 779 h 2724"/>
              <a:gd name="T24" fmla="*/ 0 w 5493"/>
              <a:gd name="T25" fmla="*/ 390 h 2724"/>
              <a:gd name="T26" fmla="*/ 5493 w 5493"/>
              <a:gd name="T27" fmla="*/ 390 h 2724"/>
              <a:gd name="T28" fmla="*/ 0 w 5493"/>
              <a:gd name="T29" fmla="*/ 0 h 2724"/>
              <a:gd name="T30" fmla="*/ 5493 w 5493"/>
              <a:gd name="T31" fmla="*/ 0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93" h="2724">
                <a:moveTo>
                  <a:pt x="0" y="2724"/>
                </a:moveTo>
                <a:lnTo>
                  <a:pt x="5493" y="2724"/>
                </a:lnTo>
                <a:moveTo>
                  <a:pt x="0" y="2334"/>
                </a:moveTo>
                <a:lnTo>
                  <a:pt x="5493" y="2334"/>
                </a:lnTo>
                <a:moveTo>
                  <a:pt x="0" y="1945"/>
                </a:moveTo>
                <a:lnTo>
                  <a:pt x="5493" y="1945"/>
                </a:lnTo>
                <a:moveTo>
                  <a:pt x="0" y="1557"/>
                </a:moveTo>
                <a:lnTo>
                  <a:pt x="5493" y="1557"/>
                </a:lnTo>
                <a:moveTo>
                  <a:pt x="0" y="1167"/>
                </a:moveTo>
                <a:lnTo>
                  <a:pt x="5493" y="1167"/>
                </a:lnTo>
                <a:moveTo>
                  <a:pt x="0" y="779"/>
                </a:moveTo>
                <a:lnTo>
                  <a:pt x="5493" y="779"/>
                </a:lnTo>
                <a:moveTo>
                  <a:pt x="0" y="390"/>
                </a:moveTo>
                <a:lnTo>
                  <a:pt x="5493" y="390"/>
                </a:lnTo>
                <a:moveTo>
                  <a:pt x="0" y="0"/>
                </a:moveTo>
                <a:lnTo>
                  <a:pt x="5493" y="0"/>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B8EE872F-F0C2-90FA-7005-68AED7CD1F32}"/>
              </a:ext>
            </a:extLst>
          </p:cNvPr>
          <p:cNvSpPr>
            <a:spLocks noEditPoints="1"/>
          </p:cNvSpPr>
          <p:nvPr/>
        </p:nvSpPr>
        <p:spPr bwMode="auto">
          <a:xfrm>
            <a:off x="3723396" y="3657172"/>
            <a:ext cx="7170627" cy="1947703"/>
          </a:xfrm>
          <a:custGeom>
            <a:avLst/>
            <a:gdLst>
              <a:gd name="T0" fmla="*/ 0 w 4783"/>
              <a:gd name="T1" fmla="*/ 349 h 1242"/>
              <a:gd name="T2" fmla="*/ 206 w 4783"/>
              <a:gd name="T3" fmla="*/ 349 h 1242"/>
              <a:gd name="T4" fmla="*/ 206 w 4783"/>
              <a:gd name="T5" fmla="*/ 1242 h 1242"/>
              <a:gd name="T6" fmla="*/ 0 w 4783"/>
              <a:gd name="T7" fmla="*/ 1242 h 1242"/>
              <a:gd name="T8" fmla="*/ 0 w 4783"/>
              <a:gd name="T9" fmla="*/ 349 h 1242"/>
              <a:gd name="T10" fmla="*/ 916 w 4783"/>
              <a:gd name="T11" fmla="*/ 181 h 1242"/>
              <a:gd name="T12" fmla="*/ 1122 w 4783"/>
              <a:gd name="T13" fmla="*/ 181 h 1242"/>
              <a:gd name="T14" fmla="*/ 1122 w 4783"/>
              <a:gd name="T15" fmla="*/ 1242 h 1242"/>
              <a:gd name="T16" fmla="*/ 916 w 4783"/>
              <a:gd name="T17" fmla="*/ 1242 h 1242"/>
              <a:gd name="T18" fmla="*/ 916 w 4783"/>
              <a:gd name="T19" fmla="*/ 181 h 1242"/>
              <a:gd name="T20" fmla="*/ 1832 w 4783"/>
              <a:gd name="T21" fmla="*/ 0 h 1242"/>
              <a:gd name="T22" fmla="*/ 2037 w 4783"/>
              <a:gd name="T23" fmla="*/ 0 h 1242"/>
              <a:gd name="T24" fmla="*/ 2037 w 4783"/>
              <a:gd name="T25" fmla="*/ 1242 h 1242"/>
              <a:gd name="T26" fmla="*/ 1832 w 4783"/>
              <a:gd name="T27" fmla="*/ 1242 h 1242"/>
              <a:gd name="T28" fmla="*/ 1832 w 4783"/>
              <a:gd name="T29" fmla="*/ 0 h 1242"/>
              <a:gd name="T30" fmla="*/ 2747 w 4783"/>
              <a:gd name="T31" fmla="*/ 551 h 1242"/>
              <a:gd name="T32" fmla="*/ 2952 w 4783"/>
              <a:gd name="T33" fmla="*/ 551 h 1242"/>
              <a:gd name="T34" fmla="*/ 2952 w 4783"/>
              <a:gd name="T35" fmla="*/ 1242 h 1242"/>
              <a:gd name="T36" fmla="*/ 2747 w 4783"/>
              <a:gd name="T37" fmla="*/ 1242 h 1242"/>
              <a:gd name="T38" fmla="*/ 2747 w 4783"/>
              <a:gd name="T39" fmla="*/ 551 h 1242"/>
              <a:gd name="T40" fmla="*/ 3662 w 4783"/>
              <a:gd name="T41" fmla="*/ 830 h 1242"/>
              <a:gd name="T42" fmla="*/ 3868 w 4783"/>
              <a:gd name="T43" fmla="*/ 830 h 1242"/>
              <a:gd name="T44" fmla="*/ 3868 w 4783"/>
              <a:gd name="T45" fmla="*/ 1242 h 1242"/>
              <a:gd name="T46" fmla="*/ 3662 w 4783"/>
              <a:gd name="T47" fmla="*/ 1242 h 1242"/>
              <a:gd name="T48" fmla="*/ 3662 w 4783"/>
              <a:gd name="T49" fmla="*/ 830 h 1242"/>
              <a:gd name="T50" fmla="*/ 4578 w 4783"/>
              <a:gd name="T51" fmla="*/ 649 h 1242"/>
              <a:gd name="T52" fmla="*/ 4783 w 4783"/>
              <a:gd name="T53" fmla="*/ 649 h 1242"/>
              <a:gd name="T54" fmla="*/ 4783 w 4783"/>
              <a:gd name="T55" fmla="*/ 1242 h 1242"/>
              <a:gd name="T56" fmla="*/ 4578 w 4783"/>
              <a:gd name="T57" fmla="*/ 1242 h 1242"/>
              <a:gd name="T58" fmla="*/ 4578 w 4783"/>
              <a:gd name="T59" fmla="*/ 649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83" h="1242">
                <a:moveTo>
                  <a:pt x="0" y="349"/>
                </a:moveTo>
                <a:lnTo>
                  <a:pt x="206" y="349"/>
                </a:lnTo>
                <a:lnTo>
                  <a:pt x="206" y="1242"/>
                </a:lnTo>
                <a:lnTo>
                  <a:pt x="0" y="1242"/>
                </a:lnTo>
                <a:lnTo>
                  <a:pt x="0" y="349"/>
                </a:lnTo>
                <a:close/>
                <a:moveTo>
                  <a:pt x="916" y="181"/>
                </a:moveTo>
                <a:lnTo>
                  <a:pt x="1122" y="181"/>
                </a:lnTo>
                <a:lnTo>
                  <a:pt x="1122" y="1242"/>
                </a:lnTo>
                <a:lnTo>
                  <a:pt x="916" y="1242"/>
                </a:lnTo>
                <a:lnTo>
                  <a:pt x="916" y="181"/>
                </a:lnTo>
                <a:close/>
                <a:moveTo>
                  <a:pt x="1832" y="0"/>
                </a:moveTo>
                <a:lnTo>
                  <a:pt x="2037" y="0"/>
                </a:lnTo>
                <a:lnTo>
                  <a:pt x="2037" y="1242"/>
                </a:lnTo>
                <a:lnTo>
                  <a:pt x="1832" y="1242"/>
                </a:lnTo>
                <a:lnTo>
                  <a:pt x="1832" y="0"/>
                </a:lnTo>
                <a:close/>
                <a:moveTo>
                  <a:pt x="2747" y="551"/>
                </a:moveTo>
                <a:lnTo>
                  <a:pt x="2952" y="551"/>
                </a:lnTo>
                <a:lnTo>
                  <a:pt x="2952" y="1242"/>
                </a:lnTo>
                <a:lnTo>
                  <a:pt x="2747" y="1242"/>
                </a:lnTo>
                <a:lnTo>
                  <a:pt x="2747" y="551"/>
                </a:lnTo>
                <a:close/>
                <a:moveTo>
                  <a:pt x="3662" y="830"/>
                </a:moveTo>
                <a:lnTo>
                  <a:pt x="3868" y="830"/>
                </a:lnTo>
                <a:lnTo>
                  <a:pt x="3868" y="1242"/>
                </a:lnTo>
                <a:lnTo>
                  <a:pt x="3662" y="1242"/>
                </a:lnTo>
                <a:lnTo>
                  <a:pt x="3662" y="830"/>
                </a:lnTo>
                <a:close/>
                <a:moveTo>
                  <a:pt x="4578" y="649"/>
                </a:moveTo>
                <a:lnTo>
                  <a:pt x="4783" y="649"/>
                </a:lnTo>
                <a:lnTo>
                  <a:pt x="4783" y="1242"/>
                </a:lnTo>
                <a:lnTo>
                  <a:pt x="4578" y="1242"/>
                </a:lnTo>
                <a:lnTo>
                  <a:pt x="4578" y="649"/>
                </a:lnTo>
                <a:close/>
              </a:path>
            </a:pathLst>
          </a:custGeom>
          <a:solidFill>
            <a:srgbClr val="ED7D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642C618D-AE42-8D24-6121-B7F90460E70F}"/>
              </a:ext>
            </a:extLst>
          </p:cNvPr>
          <p:cNvSpPr>
            <a:spLocks noEditPoints="1"/>
          </p:cNvSpPr>
          <p:nvPr/>
        </p:nvSpPr>
        <p:spPr bwMode="auto">
          <a:xfrm>
            <a:off x="4141555" y="1253123"/>
            <a:ext cx="7172126" cy="4351754"/>
          </a:xfrm>
          <a:custGeom>
            <a:avLst/>
            <a:gdLst>
              <a:gd name="T0" fmla="*/ 0 w 4784"/>
              <a:gd name="T1" fmla="*/ 381 h 2775"/>
              <a:gd name="T2" fmla="*/ 205 w 4784"/>
              <a:gd name="T3" fmla="*/ 381 h 2775"/>
              <a:gd name="T4" fmla="*/ 205 w 4784"/>
              <a:gd name="T5" fmla="*/ 2775 h 2775"/>
              <a:gd name="T6" fmla="*/ 0 w 4784"/>
              <a:gd name="T7" fmla="*/ 2775 h 2775"/>
              <a:gd name="T8" fmla="*/ 0 w 4784"/>
              <a:gd name="T9" fmla="*/ 381 h 2775"/>
              <a:gd name="T10" fmla="*/ 916 w 4784"/>
              <a:gd name="T11" fmla="*/ 335 h 2775"/>
              <a:gd name="T12" fmla="*/ 1120 w 4784"/>
              <a:gd name="T13" fmla="*/ 335 h 2775"/>
              <a:gd name="T14" fmla="*/ 1120 w 4784"/>
              <a:gd name="T15" fmla="*/ 2775 h 2775"/>
              <a:gd name="T16" fmla="*/ 916 w 4784"/>
              <a:gd name="T17" fmla="*/ 2775 h 2775"/>
              <a:gd name="T18" fmla="*/ 916 w 4784"/>
              <a:gd name="T19" fmla="*/ 335 h 2775"/>
              <a:gd name="T20" fmla="*/ 1831 w 4784"/>
              <a:gd name="T21" fmla="*/ 0 h 2775"/>
              <a:gd name="T22" fmla="*/ 2036 w 4784"/>
              <a:gd name="T23" fmla="*/ 0 h 2775"/>
              <a:gd name="T24" fmla="*/ 2036 w 4784"/>
              <a:gd name="T25" fmla="*/ 2775 h 2775"/>
              <a:gd name="T26" fmla="*/ 1831 w 4784"/>
              <a:gd name="T27" fmla="*/ 2775 h 2775"/>
              <a:gd name="T28" fmla="*/ 1831 w 4784"/>
              <a:gd name="T29" fmla="*/ 0 h 2775"/>
              <a:gd name="T30" fmla="*/ 2746 w 4784"/>
              <a:gd name="T31" fmla="*/ 687 h 2775"/>
              <a:gd name="T32" fmla="*/ 2952 w 4784"/>
              <a:gd name="T33" fmla="*/ 687 h 2775"/>
              <a:gd name="T34" fmla="*/ 2952 w 4784"/>
              <a:gd name="T35" fmla="*/ 2775 h 2775"/>
              <a:gd name="T36" fmla="*/ 2746 w 4784"/>
              <a:gd name="T37" fmla="*/ 2775 h 2775"/>
              <a:gd name="T38" fmla="*/ 2746 w 4784"/>
              <a:gd name="T39" fmla="*/ 687 h 2775"/>
              <a:gd name="T40" fmla="*/ 3662 w 4784"/>
              <a:gd name="T41" fmla="*/ 1163 h 2775"/>
              <a:gd name="T42" fmla="*/ 3868 w 4784"/>
              <a:gd name="T43" fmla="*/ 1163 h 2775"/>
              <a:gd name="T44" fmla="*/ 3868 w 4784"/>
              <a:gd name="T45" fmla="*/ 2775 h 2775"/>
              <a:gd name="T46" fmla="*/ 3662 w 4784"/>
              <a:gd name="T47" fmla="*/ 2775 h 2775"/>
              <a:gd name="T48" fmla="*/ 3662 w 4784"/>
              <a:gd name="T49" fmla="*/ 1163 h 2775"/>
              <a:gd name="T50" fmla="*/ 4578 w 4784"/>
              <a:gd name="T51" fmla="*/ 952 h 2775"/>
              <a:gd name="T52" fmla="*/ 4784 w 4784"/>
              <a:gd name="T53" fmla="*/ 952 h 2775"/>
              <a:gd name="T54" fmla="*/ 4784 w 4784"/>
              <a:gd name="T55" fmla="*/ 2775 h 2775"/>
              <a:gd name="T56" fmla="*/ 4578 w 4784"/>
              <a:gd name="T57" fmla="*/ 2775 h 2775"/>
              <a:gd name="T58" fmla="*/ 4578 w 4784"/>
              <a:gd name="T59" fmla="*/ 952 h 2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84" h="2775">
                <a:moveTo>
                  <a:pt x="0" y="381"/>
                </a:moveTo>
                <a:lnTo>
                  <a:pt x="205" y="381"/>
                </a:lnTo>
                <a:lnTo>
                  <a:pt x="205" y="2775"/>
                </a:lnTo>
                <a:lnTo>
                  <a:pt x="0" y="2775"/>
                </a:lnTo>
                <a:lnTo>
                  <a:pt x="0" y="381"/>
                </a:lnTo>
                <a:close/>
                <a:moveTo>
                  <a:pt x="916" y="335"/>
                </a:moveTo>
                <a:lnTo>
                  <a:pt x="1120" y="335"/>
                </a:lnTo>
                <a:lnTo>
                  <a:pt x="1120" y="2775"/>
                </a:lnTo>
                <a:lnTo>
                  <a:pt x="916" y="2775"/>
                </a:lnTo>
                <a:lnTo>
                  <a:pt x="916" y="335"/>
                </a:lnTo>
                <a:close/>
                <a:moveTo>
                  <a:pt x="1831" y="0"/>
                </a:moveTo>
                <a:lnTo>
                  <a:pt x="2036" y="0"/>
                </a:lnTo>
                <a:lnTo>
                  <a:pt x="2036" y="2775"/>
                </a:lnTo>
                <a:lnTo>
                  <a:pt x="1831" y="2775"/>
                </a:lnTo>
                <a:lnTo>
                  <a:pt x="1831" y="0"/>
                </a:lnTo>
                <a:close/>
                <a:moveTo>
                  <a:pt x="2746" y="687"/>
                </a:moveTo>
                <a:lnTo>
                  <a:pt x="2952" y="687"/>
                </a:lnTo>
                <a:lnTo>
                  <a:pt x="2952" y="2775"/>
                </a:lnTo>
                <a:lnTo>
                  <a:pt x="2746" y="2775"/>
                </a:lnTo>
                <a:lnTo>
                  <a:pt x="2746" y="687"/>
                </a:lnTo>
                <a:close/>
                <a:moveTo>
                  <a:pt x="3662" y="1163"/>
                </a:moveTo>
                <a:lnTo>
                  <a:pt x="3868" y="1163"/>
                </a:lnTo>
                <a:lnTo>
                  <a:pt x="3868" y="2775"/>
                </a:lnTo>
                <a:lnTo>
                  <a:pt x="3662" y="2775"/>
                </a:lnTo>
                <a:lnTo>
                  <a:pt x="3662" y="1163"/>
                </a:lnTo>
                <a:close/>
                <a:moveTo>
                  <a:pt x="4578" y="952"/>
                </a:moveTo>
                <a:lnTo>
                  <a:pt x="4784" y="952"/>
                </a:lnTo>
                <a:lnTo>
                  <a:pt x="4784" y="2775"/>
                </a:lnTo>
                <a:lnTo>
                  <a:pt x="4578" y="2775"/>
                </a:lnTo>
                <a:lnTo>
                  <a:pt x="4578" y="952"/>
                </a:lnTo>
                <a:close/>
              </a:path>
            </a:pathLst>
          </a:custGeom>
          <a:solidFill>
            <a:schemeClr val="accent6">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Line 8">
            <a:extLst>
              <a:ext uri="{FF2B5EF4-FFF2-40B4-BE49-F238E27FC236}">
                <a16:creationId xmlns:a16="http://schemas.microsoft.com/office/drawing/2014/main" id="{CE5A1349-A97A-24F0-174F-1AE87521BAFB}"/>
              </a:ext>
            </a:extLst>
          </p:cNvPr>
          <p:cNvSpPr>
            <a:spLocks noChangeShapeType="1"/>
          </p:cNvSpPr>
          <p:nvPr/>
        </p:nvSpPr>
        <p:spPr bwMode="auto">
          <a:xfrm>
            <a:off x="3412949" y="5604875"/>
            <a:ext cx="8235052" cy="0"/>
          </a:xfrm>
          <a:prstGeom prst="line">
            <a:avLst/>
          </a:prstGeom>
          <a:noFill/>
          <a:ln w="12700"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9">
            <a:extLst>
              <a:ext uri="{FF2B5EF4-FFF2-40B4-BE49-F238E27FC236}">
                <a16:creationId xmlns:a16="http://schemas.microsoft.com/office/drawing/2014/main" id="{4F54FA18-C147-FE52-4DF8-ADF826B12D55}"/>
              </a:ext>
            </a:extLst>
          </p:cNvPr>
          <p:cNvSpPr>
            <a:spLocks noChangeArrowheads="1"/>
          </p:cNvSpPr>
          <p:nvPr/>
        </p:nvSpPr>
        <p:spPr bwMode="auto">
          <a:xfrm>
            <a:off x="3108613" y="5474716"/>
            <a:ext cx="230875" cy="30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595959"/>
                </a:solidFill>
                <a:effectLst/>
                <a:latin typeface="Verdana" panose="020B060403050404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0">
            <a:extLst>
              <a:ext uri="{FF2B5EF4-FFF2-40B4-BE49-F238E27FC236}">
                <a16:creationId xmlns:a16="http://schemas.microsoft.com/office/drawing/2014/main" id="{5F14C67A-002F-C9BE-9C9B-DE24F9878853}"/>
              </a:ext>
            </a:extLst>
          </p:cNvPr>
          <p:cNvSpPr>
            <a:spLocks noChangeArrowheads="1"/>
          </p:cNvSpPr>
          <p:nvPr/>
        </p:nvSpPr>
        <p:spPr bwMode="auto">
          <a:xfrm>
            <a:off x="2738313" y="4864686"/>
            <a:ext cx="636387" cy="26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595959"/>
                </a:solidFill>
                <a:effectLst/>
                <a:latin typeface="Verdana" panose="020B0604030504040204" pitchFamily="34" charset="0"/>
              </a:rPr>
              <a:t>2,000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1">
            <a:extLst>
              <a:ext uri="{FF2B5EF4-FFF2-40B4-BE49-F238E27FC236}">
                <a16:creationId xmlns:a16="http://schemas.microsoft.com/office/drawing/2014/main" id="{120EEDE8-843A-43CF-63B4-EB520F6DB620}"/>
              </a:ext>
            </a:extLst>
          </p:cNvPr>
          <p:cNvSpPr>
            <a:spLocks noChangeArrowheads="1"/>
          </p:cNvSpPr>
          <p:nvPr/>
        </p:nvSpPr>
        <p:spPr bwMode="auto">
          <a:xfrm>
            <a:off x="2738313" y="4254656"/>
            <a:ext cx="636387" cy="26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595959"/>
                </a:solidFill>
                <a:effectLst/>
                <a:latin typeface="Verdana" panose="020B0604030504040204" pitchFamily="34" charset="0"/>
              </a:rPr>
              <a:t>4,000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12">
            <a:extLst>
              <a:ext uri="{FF2B5EF4-FFF2-40B4-BE49-F238E27FC236}">
                <a16:creationId xmlns:a16="http://schemas.microsoft.com/office/drawing/2014/main" id="{69947C91-2E24-F8E0-4AEA-014AE920601B}"/>
              </a:ext>
            </a:extLst>
          </p:cNvPr>
          <p:cNvSpPr>
            <a:spLocks noChangeArrowheads="1"/>
          </p:cNvSpPr>
          <p:nvPr/>
        </p:nvSpPr>
        <p:spPr bwMode="auto">
          <a:xfrm>
            <a:off x="2738313" y="3643059"/>
            <a:ext cx="636387" cy="26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595959"/>
                </a:solidFill>
                <a:effectLst/>
                <a:latin typeface="Verdana" panose="020B0604030504040204" pitchFamily="34" charset="0"/>
              </a:rPr>
              <a:t>6,000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3">
            <a:extLst>
              <a:ext uri="{FF2B5EF4-FFF2-40B4-BE49-F238E27FC236}">
                <a16:creationId xmlns:a16="http://schemas.microsoft.com/office/drawing/2014/main" id="{9D38DF0A-0833-519B-CA57-AB31314DB4BA}"/>
              </a:ext>
            </a:extLst>
          </p:cNvPr>
          <p:cNvSpPr>
            <a:spLocks noChangeArrowheads="1"/>
          </p:cNvSpPr>
          <p:nvPr/>
        </p:nvSpPr>
        <p:spPr bwMode="auto">
          <a:xfrm>
            <a:off x="2738313" y="3033029"/>
            <a:ext cx="636387" cy="26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595959"/>
                </a:solidFill>
                <a:effectLst/>
                <a:latin typeface="Verdana" panose="020B0604030504040204" pitchFamily="34" charset="0"/>
              </a:rPr>
              <a:t>8,000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14">
            <a:extLst>
              <a:ext uri="{FF2B5EF4-FFF2-40B4-BE49-F238E27FC236}">
                <a16:creationId xmlns:a16="http://schemas.microsoft.com/office/drawing/2014/main" id="{D9B6CCC9-85AC-7750-F92E-E9E5F32FF7E6}"/>
              </a:ext>
            </a:extLst>
          </p:cNvPr>
          <p:cNvSpPr>
            <a:spLocks noChangeArrowheads="1"/>
          </p:cNvSpPr>
          <p:nvPr/>
        </p:nvSpPr>
        <p:spPr bwMode="auto">
          <a:xfrm>
            <a:off x="2615380" y="2422999"/>
            <a:ext cx="775328" cy="26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595959"/>
                </a:solidFill>
                <a:effectLst/>
                <a:latin typeface="Verdana" panose="020B0604030504040204" pitchFamily="34" charset="0"/>
              </a:rPr>
              <a:t>10,000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15">
            <a:extLst>
              <a:ext uri="{FF2B5EF4-FFF2-40B4-BE49-F238E27FC236}">
                <a16:creationId xmlns:a16="http://schemas.microsoft.com/office/drawing/2014/main" id="{71F987F0-1F81-276B-C37B-732D64EB2597}"/>
              </a:ext>
            </a:extLst>
          </p:cNvPr>
          <p:cNvSpPr>
            <a:spLocks noChangeArrowheads="1"/>
          </p:cNvSpPr>
          <p:nvPr/>
        </p:nvSpPr>
        <p:spPr bwMode="auto">
          <a:xfrm>
            <a:off x="2615380" y="1812970"/>
            <a:ext cx="775328" cy="26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595959"/>
                </a:solidFill>
                <a:effectLst/>
                <a:latin typeface="Verdana" panose="020B0604030504040204" pitchFamily="34" charset="0"/>
              </a:rPr>
              <a:t>12,000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16">
            <a:extLst>
              <a:ext uri="{FF2B5EF4-FFF2-40B4-BE49-F238E27FC236}">
                <a16:creationId xmlns:a16="http://schemas.microsoft.com/office/drawing/2014/main" id="{001AEE29-B064-F69F-562E-72DB8175B184}"/>
              </a:ext>
            </a:extLst>
          </p:cNvPr>
          <p:cNvSpPr>
            <a:spLocks noChangeArrowheads="1"/>
          </p:cNvSpPr>
          <p:nvPr/>
        </p:nvSpPr>
        <p:spPr bwMode="auto">
          <a:xfrm>
            <a:off x="2615380" y="1202941"/>
            <a:ext cx="775328" cy="26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595959"/>
                </a:solidFill>
                <a:effectLst/>
                <a:latin typeface="Verdana" panose="020B0604030504040204" pitchFamily="34" charset="0"/>
              </a:rPr>
              <a:t>14,000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18">
            <a:extLst>
              <a:ext uri="{FF2B5EF4-FFF2-40B4-BE49-F238E27FC236}">
                <a16:creationId xmlns:a16="http://schemas.microsoft.com/office/drawing/2014/main" id="{70A254A7-20C8-A280-1C25-5F0FCC97BFE6}"/>
              </a:ext>
            </a:extLst>
          </p:cNvPr>
          <p:cNvSpPr>
            <a:spLocks noChangeArrowheads="1"/>
          </p:cNvSpPr>
          <p:nvPr/>
        </p:nvSpPr>
        <p:spPr bwMode="auto">
          <a:xfrm>
            <a:off x="7753740" y="5722029"/>
            <a:ext cx="910839" cy="3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accent2">
                    <a:lumMod val="75000"/>
                  </a:schemeClr>
                </a:solidFill>
                <a:effectLst/>
                <a:latin typeface="Verdana" panose="020B0604030504040204" pitchFamily="34" charset="0"/>
              </a:rPr>
              <a:t>SKE 2020-21</a:t>
            </a:r>
          </a:p>
          <a:p>
            <a:pPr marL="0" marR="0" lvl="0" indent="0" algn="r" defTabSz="914400" rtl="0" eaLnBrk="0" fontAlgn="base" latinLnBrk="0" hangingPunct="0">
              <a:lnSpc>
                <a:spcPct val="100000"/>
              </a:lnSpc>
              <a:spcBef>
                <a:spcPct val="0"/>
              </a:spcBef>
              <a:spcAft>
                <a:spcPct val="0"/>
              </a:spcAft>
              <a:buClrTx/>
              <a:buSzTx/>
              <a:buFontTx/>
              <a:buNone/>
              <a:tabLst/>
            </a:pPr>
            <a:r>
              <a:rPr lang="en-US" altLang="en-US" sz="1000" dirty="0">
                <a:solidFill>
                  <a:srgbClr val="595959"/>
                </a:solidFill>
                <a:latin typeface="Verdana" panose="020B0604030504040204" pitchFamily="34" charset="0"/>
              </a:rPr>
              <a:t>ITT 2021-22</a:t>
            </a:r>
            <a:endParaRPr kumimoji="0" lang="en-US" altLang="en-US" sz="1000" b="0" i="0" u="none" strike="noStrike" cap="none" normalizeH="0" baseline="0" dirty="0">
              <a:ln>
                <a:noFill/>
              </a:ln>
              <a:solidFill>
                <a:srgbClr val="595959"/>
              </a:solidFill>
              <a:effectLst/>
              <a:latin typeface="Verdana" panose="020B0604030504040204" pitchFamily="34" charset="0"/>
            </a:endParaRPr>
          </a:p>
        </p:txBody>
      </p:sp>
      <p:sp>
        <p:nvSpPr>
          <p:cNvPr id="32" name="Rectangle 18">
            <a:extLst>
              <a:ext uri="{FF2B5EF4-FFF2-40B4-BE49-F238E27FC236}">
                <a16:creationId xmlns:a16="http://schemas.microsoft.com/office/drawing/2014/main" id="{A52C390A-2DA7-C3FF-D86F-23D27A712873}"/>
              </a:ext>
            </a:extLst>
          </p:cNvPr>
          <p:cNvSpPr>
            <a:spLocks noChangeArrowheads="1"/>
          </p:cNvSpPr>
          <p:nvPr/>
        </p:nvSpPr>
        <p:spPr bwMode="auto">
          <a:xfrm>
            <a:off x="3686135" y="5722033"/>
            <a:ext cx="910839" cy="3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accent2">
                    <a:lumMod val="75000"/>
                  </a:schemeClr>
                </a:solidFill>
                <a:effectLst/>
                <a:latin typeface="Verdana" panose="020B0604030504040204" pitchFamily="34" charset="0"/>
              </a:rPr>
              <a:t>SKE 2017-18</a:t>
            </a:r>
          </a:p>
          <a:p>
            <a:pPr marL="0" marR="0" lvl="0" indent="0" algn="r" defTabSz="914400" rtl="0" eaLnBrk="0" fontAlgn="base" latinLnBrk="0" hangingPunct="0">
              <a:lnSpc>
                <a:spcPct val="100000"/>
              </a:lnSpc>
              <a:spcBef>
                <a:spcPct val="0"/>
              </a:spcBef>
              <a:spcAft>
                <a:spcPct val="0"/>
              </a:spcAft>
              <a:buClrTx/>
              <a:buSzTx/>
              <a:buFontTx/>
              <a:buNone/>
              <a:tabLst/>
            </a:pPr>
            <a:r>
              <a:rPr lang="en-US" altLang="en-US" sz="1000" dirty="0">
                <a:solidFill>
                  <a:srgbClr val="595959"/>
                </a:solidFill>
                <a:latin typeface="Verdana" panose="020B0604030504040204" pitchFamily="34" charset="0"/>
              </a:rPr>
              <a:t>ITT 2018-19</a:t>
            </a:r>
            <a:endParaRPr kumimoji="0" lang="en-US" altLang="en-US" sz="1000" b="0" i="0" u="none" strike="noStrike" cap="none" normalizeH="0" baseline="0" dirty="0">
              <a:ln>
                <a:noFill/>
              </a:ln>
              <a:solidFill>
                <a:srgbClr val="595959"/>
              </a:solidFill>
              <a:effectLst/>
              <a:latin typeface="Verdana" panose="020B0604030504040204" pitchFamily="34" charset="0"/>
            </a:endParaRPr>
          </a:p>
        </p:txBody>
      </p:sp>
      <p:sp>
        <p:nvSpPr>
          <p:cNvPr id="33" name="Rectangle 18">
            <a:extLst>
              <a:ext uri="{FF2B5EF4-FFF2-40B4-BE49-F238E27FC236}">
                <a16:creationId xmlns:a16="http://schemas.microsoft.com/office/drawing/2014/main" id="{48D93322-2138-AF66-5231-88585462CF30}"/>
              </a:ext>
            </a:extLst>
          </p:cNvPr>
          <p:cNvSpPr>
            <a:spLocks noChangeArrowheads="1"/>
          </p:cNvSpPr>
          <p:nvPr/>
        </p:nvSpPr>
        <p:spPr bwMode="auto">
          <a:xfrm>
            <a:off x="5042003" y="5722032"/>
            <a:ext cx="910839" cy="3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accent2">
                    <a:lumMod val="75000"/>
                  </a:schemeClr>
                </a:solidFill>
                <a:effectLst/>
                <a:latin typeface="Verdana" panose="020B0604030504040204" pitchFamily="34" charset="0"/>
              </a:rPr>
              <a:t>SKE 2018-19</a:t>
            </a:r>
          </a:p>
          <a:p>
            <a:pPr marL="0" marR="0" lvl="0" indent="0" algn="r" defTabSz="914400" rtl="0" eaLnBrk="0" fontAlgn="base" latinLnBrk="0" hangingPunct="0">
              <a:lnSpc>
                <a:spcPct val="100000"/>
              </a:lnSpc>
              <a:spcBef>
                <a:spcPct val="0"/>
              </a:spcBef>
              <a:spcAft>
                <a:spcPct val="0"/>
              </a:spcAft>
              <a:buClrTx/>
              <a:buSzTx/>
              <a:buFontTx/>
              <a:buNone/>
              <a:tabLst/>
            </a:pPr>
            <a:r>
              <a:rPr lang="en-US" altLang="en-US" sz="1000" dirty="0">
                <a:solidFill>
                  <a:srgbClr val="595959"/>
                </a:solidFill>
                <a:latin typeface="Verdana" panose="020B0604030504040204" pitchFamily="34" charset="0"/>
              </a:rPr>
              <a:t>ITT 2019-20</a:t>
            </a:r>
            <a:endParaRPr kumimoji="0" lang="en-US" altLang="en-US" sz="1000" b="0" i="0" u="none" strike="noStrike" cap="none" normalizeH="0" baseline="0" dirty="0">
              <a:ln>
                <a:noFill/>
              </a:ln>
              <a:solidFill>
                <a:srgbClr val="595959"/>
              </a:solidFill>
              <a:effectLst/>
              <a:latin typeface="Verdana" panose="020B0604030504040204" pitchFamily="34" charset="0"/>
            </a:endParaRPr>
          </a:p>
        </p:txBody>
      </p:sp>
      <p:sp>
        <p:nvSpPr>
          <p:cNvPr id="34" name="Rectangle 18">
            <a:extLst>
              <a:ext uri="{FF2B5EF4-FFF2-40B4-BE49-F238E27FC236}">
                <a16:creationId xmlns:a16="http://schemas.microsoft.com/office/drawing/2014/main" id="{7FC4F516-3F28-A665-46D5-2D88FAE23858}"/>
              </a:ext>
            </a:extLst>
          </p:cNvPr>
          <p:cNvSpPr>
            <a:spLocks noChangeArrowheads="1"/>
          </p:cNvSpPr>
          <p:nvPr/>
        </p:nvSpPr>
        <p:spPr bwMode="auto">
          <a:xfrm>
            <a:off x="6397871" y="5722031"/>
            <a:ext cx="910839" cy="3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accent2">
                    <a:lumMod val="75000"/>
                  </a:schemeClr>
                </a:solidFill>
                <a:effectLst/>
                <a:latin typeface="Verdana" panose="020B0604030504040204" pitchFamily="34" charset="0"/>
              </a:rPr>
              <a:t>SKE 2019-20</a:t>
            </a:r>
          </a:p>
          <a:p>
            <a:pPr marL="0" marR="0" lvl="0" indent="0" algn="r" defTabSz="914400" rtl="0" eaLnBrk="0" fontAlgn="base" latinLnBrk="0" hangingPunct="0">
              <a:lnSpc>
                <a:spcPct val="100000"/>
              </a:lnSpc>
              <a:spcBef>
                <a:spcPct val="0"/>
              </a:spcBef>
              <a:spcAft>
                <a:spcPct val="0"/>
              </a:spcAft>
              <a:buClrTx/>
              <a:buSzTx/>
              <a:buFontTx/>
              <a:buNone/>
              <a:tabLst/>
            </a:pPr>
            <a:r>
              <a:rPr lang="en-US" altLang="en-US" sz="1000" dirty="0">
                <a:solidFill>
                  <a:srgbClr val="595959"/>
                </a:solidFill>
                <a:latin typeface="Verdana" panose="020B0604030504040204" pitchFamily="34" charset="0"/>
              </a:rPr>
              <a:t>ITT 2020-21</a:t>
            </a:r>
            <a:endParaRPr kumimoji="0" lang="en-US" altLang="en-US" sz="1000" b="0" i="0" u="none" strike="noStrike" cap="none" normalizeH="0" baseline="0" dirty="0">
              <a:ln>
                <a:noFill/>
              </a:ln>
              <a:solidFill>
                <a:srgbClr val="595959"/>
              </a:solidFill>
              <a:effectLst/>
              <a:latin typeface="Verdana" panose="020B0604030504040204" pitchFamily="34" charset="0"/>
            </a:endParaRPr>
          </a:p>
        </p:txBody>
      </p:sp>
      <p:sp>
        <p:nvSpPr>
          <p:cNvPr id="35" name="Rectangle 18">
            <a:extLst>
              <a:ext uri="{FF2B5EF4-FFF2-40B4-BE49-F238E27FC236}">
                <a16:creationId xmlns:a16="http://schemas.microsoft.com/office/drawing/2014/main" id="{D0645CEA-8C31-1E3D-09EB-4C30F4C1796E}"/>
              </a:ext>
            </a:extLst>
          </p:cNvPr>
          <p:cNvSpPr>
            <a:spLocks noChangeArrowheads="1"/>
          </p:cNvSpPr>
          <p:nvPr/>
        </p:nvSpPr>
        <p:spPr bwMode="auto">
          <a:xfrm>
            <a:off x="9109608" y="5722029"/>
            <a:ext cx="910839" cy="3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accent2">
                    <a:lumMod val="75000"/>
                  </a:schemeClr>
                </a:solidFill>
                <a:effectLst/>
                <a:latin typeface="Verdana" panose="020B0604030504040204" pitchFamily="34" charset="0"/>
              </a:rPr>
              <a:t>SKE 2021-22</a:t>
            </a:r>
          </a:p>
          <a:p>
            <a:pPr marL="0" marR="0" lvl="0" indent="0" algn="r" defTabSz="914400" rtl="0" eaLnBrk="0" fontAlgn="base" latinLnBrk="0" hangingPunct="0">
              <a:lnSpc>
                <a:spcPct val="100000"/>
              </a:lnSpc>
              <a:spcBef>
                <a:spcPct val="0"/>
              </a:spcBef>
              <a:spcAft>
                <a:spcPct val="0"/>
              </a:spcAft>
              <a:buClrTx/>
              <a:buSzTx/>
              <a:buFontTx/>
              <a:buNone/>
              <a:tabLst/>
            </a:pPr>
            <a:r>
              <a:rPr lang="en-US" altLang="en-US" sz="1000" dirty="0">
                <a:solidFill>
                  <a:srgbClr val="595959"/>
                </a:solidFill>
                <a:latin typeface="Verdana" panose="020B0604030504040204" pitchFamily="34" charset="0"/>
              </a:rPr>
              <a:t>ITT 2022-23</a:t>
            </a:r>
            <a:endParaRPr kumimoji="0" lang="en-US" altLang="en-US" sz="1000" b="0" i="0" u="none" strike="noStrike" cap="none" normalizeH="0" baseline="0" dirty="0">
              <a:ln>
                <a:noFill/>
              </a:ln>
              <a:solidFill>
                <a:srgbClr val="595959"/>
              </a:solidFill>
              <a:effectLst/>
              <a:latin typeface="Verdana" panose="020B0604030504040204" pitchFamily="34" charset="0"/>
            </a:endParaRPr>
          </a:p>
        </p:txBody>
      </p:sp>
      <p:sp>
        <p:nvSpPr>
          <p:cNvPr id="36" name="Rectangle 18">
            <a:extLst>
              <a:ext uri="{FF2B5EF4-FFF2-40B4-BE49-F238E27FC236}">
                <a16:creationId xmlns:a16="http://schemas.microsoft.com/office/drawing/2014/main" id="{57EB00A5-392F-DD08-93B4-3800FDE3A5F1}"/>
              </a:ext>
            </a:extLst>
          </p:cNvPr>
          <p:cNvSpPr>
            <a:spLocks noChangeArrowheads="1"/>
          </p:cNvSpPr>
          <p:nvPr/>
        </p:nvSpPr>
        <p:spPr bwMode="auto">
          <a:xfrm>
            <a:off x="10465474" y="5722029"/>
            <a:ext cx="910839" cy="3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accent2">
                    <a:lumMod val="75000"/>
                  </a:schemeClr>
                </a:solidFill>
                <a:effectLst/>
                <a:latin typeface="Verdana" panose="020B0604030504040204" pitchFamily="34" charset="0"/>
              </a:rPr>
              <a:t>SKE 2022-23</a:t>
            </a:r>
          </a:p>
          <a:p>
            <a:pPr marL="0" marR="0" lvl="0" indent="0" algn="r" defTabSz="914400" rtl="0" eaLnBrk="0" fontAlgn="base" latinLnBrk="0" hangingPunct="0">
              <a:lnSpc>
                <a:spcPct val="100000"/>
              </a:lnSpc>
              <a:spcBef>
                <a:spcPct val="0"/>
              </a:spcBef>
              <a:spcAft>
                <a:spcPct val="0"/>
              </a:spcAft>
              <a:buClrTx/>
              <a:buSzTx/>
              <a:buFontTx/>
              <a:buNone/>
              <a:tabLst/>
            </a:pPr>
            <a:r>
              <a:rPr lang="en-US" altLang="en-US" sz="1000" dirty="0">
                <a:solidFill>
                  <a:srgbClr val="595959"/>
                </a:solidFill>
                <a:latin typeface="Verdana" panose="020B0604030504040204" pitchFamily="34" charset="0"/>
              </a:rPr>
              <a:t>ITT 2023-24</a:t>
            </a:r>
            <a:endParaRPr kumimoji="0" lang="en-US" altLang="en-US" sz="1000" b="0" i="0" u="none" strike="noStrike" cap="none" normalizeH="0" baseline="0" dirty="0">
              <a:ln>
                <a:noFill/>
              </a:ln>
              <a:solidFill>
                <a:srgbClr val="595959"/>
              </a:solidFill>
              <a:effectLst/>
              <a:latin typeface="Verdana" panose="020B0604030504040204" pitchFamily="34" charset="0"/>
            </a:endParaRPr>
          </a:p>
        </p:txBody>
      </p:sp>
      <p:grpSp>
        <p:nvGrpSpPr>
          <p:cNvPr id="46" name="Group 45">
            <a:extLst>
              <a:ext uri="{FF2B5EF4-FFF2-40B4-BE49-F238E27FC236}">
                <a16:creationId xmlns:a16="http://schemas.microsoft.com/office/drawing/2014/main" id="{BE5F9A48-9C1D-7C08-0E95-37DA413FAD96}"/>
              </a:ext>
            </a:extLst>
          </p:cNvPr>
          <p:cNvGrpSpPr/>
          <p:nvPr/>
        </p:nvGrpSpPr>
        <p:grpSpPr>
          <a:xfrm>
            <a:off x="3339489" y="3167633"/>
            <a:ext cx="7786427" cy="1716294"/>
            <a:chOff x="3290328" y="3415359"/>
            <a:chExt cx="7786427" cy="1716294"/>
          </a:xfrm>
        </p:grpSpPr>
        <p:sp>
          <p:nvSpPr>
            <p:cNvPr id="39" name="TextBox 38">
              <a:extLst>
                <a:ext uri="{FF2B5EF4-FFF2-40B4-BE49-F238E27FC236}">
                  <a16:creationId xmlns:a16="http://schemas.microsoft.com/office/drawing/2014/main" id="{96E979CB-FC97-05CE-04BC-57ED278A662D}"/>
                </a:ext>
              </a:extLst>
            </p:cNvPr>
            <p:cNvSpPr txBox="1"/>
            <p:nvPr/>
          </p:nvSpPr>
          <p:spPr>
            <a:xfrm>
              <a:off x="3290328" y="4075243"/>
              <a:ext cx="1105469" cy="40381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accent5"/>
                  </a:solidFill>
                  <a:effectLst/>
                  <a:latin typeface="Verdana" panose="020B0604030504040204" pitchFamily="34" charset="0"/>
                </a:rPr>
                <a:t>~37%</a:t>
              </a:r>
              <a:endParaRPr kumimoji="0" lang="en-US" altLang="en-US" sz="2000" b="0" i="0" u="none" strike="noStrike" cap="none" normalizeH="0" baseline="0" dirty="0">
                <a:ln>
                  <a:noFill/>
                </a:ln>
                <a:solidFill>
                  <a:schemeClr val="accent5"/>
                </a:solidFill>
                <a:effectLst/>
                <a:latin typeface="Arial" panose="020B0604020202020204" pitchFamily="34" charset="0"/>
              </a:endParaRPr>
            </a:p>
          </p:txBody>
        </p:sp>
        <p:sp>
          <p:nvSpPr>
            <p:cNvPr id="40" name="TextBox 39">
              <a:extLst>
                <a:ext uri="{FF2B5EF4-FFF2-40B4-BE49-F238E27FC236}">
                  <a16:creationId xmlns:a16="http://schemas.microsoft.com/office/drawing/2014/main" id="{48EFCD27-3B56-BBB9-5E0C-21707E54ABB7}"/>
                </a:ext>
              </a:extLst>
            </p:cNvPr>
            <p:cNvSpPr txBox="1"/>
            <p:nvPr/>
          </p:nvSpPr>
          <p:spPr>
            <a:xfrm>
              <a:off x="4626519" y="3702990"/>
              <a:ext cx="1105469" cy="40381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accent5"/>
                  </a:solidFill>
                  <a:effectLst/>
                  <a:latin typeface="Verdana" panose="020B0604030504040204" pitchFamily="34" charset="0"/>
                </a:rPr>
                <a:t>~44%</a:t>
              </a:r>
              <a:endParaRPr kumimoji="0" lang="en-US" altLang="en-US" sz="2000" b="0" i="0" u="none" strike="noStrike" cap="none" normalizeH="0" baseline="0" dirty="0">
                <a:ln>
                  <a:noFill/>
                </a:ln>
                <a:solidFill>
                  <a:schemeClr val="accent5"/>
                </a:solidFill>
                <a:effectLst/>
                <a:latin typeface="Arial" panose="020B0604020202020204" pitchFamily="34" charset="0"/>
              </a:endParaRPr>
            </a:p>
          </p:txBody>
        </p:sp>
        <p:sp>
          <p:nvSpPr>
            <p:cNvPr id="41" name="TextBox 40">
              <a:extLst>
                <a:ext uri="{FF2B5EF4-FFF2-40B4-BE49-F238E27FC236}">
                  <a16:creationId xmlns:a16="http://schemas.microsoft.com/office/drawing/2014/main" id="{90B6BCDE-6EE8-20AB-BC97-3AE75069D54B}"/>
                </a:ext>
              </a:extLst>
            </p:cNvPr>
            <p:cNvSpPr txBox="1"/>
            <p:nvPr/>
          </p:nvSpPr>
          <p:spPr>
            <a:xfrm>
              <a:off x="5962711" y="3415359"/>
              <a:ext cx="1105469" cy="40381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accent5"/>
                  </a:solidFill>
                  <a:effectLst/>
                  <a:latin typeface="Verdana" panose="020B0604030504040204" pitchFamily="34" charset="0"/>
                </a:rPr>
                <a:t>~45%</a:t>
              </a:r>
              <a:endParaRPr kumimoji="0" lang="en-US" altLang="en-US" sz="2000" b="0" i="0" u="none" strike="noStrike" cap="none" normalizeH="0" baseline="0" dirty="0">
                <a:ln>
                  <a:noFill/>
                </a:ln>
                <a:solidFill>
                  <a:schemeClr val="accent5"/>
                </a:solidFill>
                <a:effectLst/>
                <a:latin typeface="Arial" panose="020B0604020202020204" pitchFamily="34" charset="0"/>
              </a:endParaRPr>
            </a:p>
          </p:txBody>
        </p:sp>
        <p:sp>
          <p:nvSpPr>
            <p:cNvPr id="42" name="TextBox 41">
              <a:extLst>
                <a:ext uri="{FF2B5EF4-FFF2-40B4-BE49-F238E27FC236}">
                  <a16:creationId xmlns:a16="http://schemas.microsoft.com/office/drawing/2014/main" id="{77D4465C-2D81-E369-91BF-CC13D655BDD8}"/>
                </a:ext>
              </a:extLst>
            </p:cNvPr>
            <p:cNvSpPr txBox="1"/>
            <p:nvPr/>
          </p:nvSpPr>
          <p:spPr>
            <a:xfrm>
              <a:off x="7298903" y="4277150"/>
              <a:ext cx="1105469" cy="40381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accent5"/>
                  </a:solidFill>
                  <a:effectLst/>
                  <a:latin typeface="Verdana" panose="020B0604030504040204" pitchFamily="34" charset="0"/>
                </a:rPr>
                <a:t>~33%</a:t>
              </a:r>
              <a:endParaRPr kumimoji="0" lang="en-US" altLang="en-US" sz="2000" b="0" i="0" u="none" strike="noStrike" cap="none" normalizeH="0" baseline="0" dirty="0">
                <a:ln>
                  <a:noFill/>
                </a:ln>
                <a:solidFill>
                  <a:schemeClr val="accent5"/>
                </a:solidFill>
                <a:effectLst/>
                <a:latin typeface="Arial" panose="020B0604020202020204" pitchFamily="34" charset="0"/>
              </a:endParaRPr>
            </a:p>
          </p:txBody>
        </p:sp>
        <p:sp>
          <p:nvSpPr>
            <p:cNvPr id="43" name="TextBox 42">
              <a:extLst>
                <a:ext uri="{FF2B5EF4-FFF2-40B4-BE49-F238E27FC236}">
                  <a16:creationId xmlns:a16="http://schemas.microsoft.com/office/drawing/2014/main" id="{915AF1CD-690B-241A-18CF-D99111A133ED}"/>
                </a:ext>
              </a:extLst>
            </p:cNvPr>
            <p:cNvSpPr txBox="1"/>
            <p:nvPr/>
          </p:nvSpPr>
          <p:spPr>
            <a:xfrm>
              <a:off x="8635095" y="4727839"/>
              <a:ext cx="1105469" cy="40381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accent5"/>
                  </a:solidFill>
                  <a:effectLst/>
                  <a:latin typeface="Verdana" panose="020B0604030504040204" pitchFamily="34" charset="0"/>
                </a:rPr>
                <a:t>~26%</a:t>
              </a:r>
              <a:endParaRPr kumimoji="0" lang="en-US" altLang="en-US" sz="2000" b="0" i="0" u="none" strike="noStrike" cap="none" normalizeH="0" baseline="0" dirty="0">
                <a:ln>
                  <a:noFill/>
                </a:ln>
                <a:solidFill>
                  <a:schemeClr val="accent5"/>
                </a:solidFill>
                <a:effectLst/>
                <a:latin typeface="Arial" panose="020B0604020202020204" pitchFamily="34" charset="0"/>
              </a:endParaRPr>
            </a:p>
          </p:txBody>
        </p:sp>
        <p:sp>
          <p:nvSpPr>
            <p:cNvPr id="44" name="TextBox 43">
              <a:extLst>
                <a:ext uri="{FF2B5EF4-FFF2-40B4-BE49-F238E27FC236}">
                  <a16:creationId xmlns:a16="http://schemas.microsoft.com/office/drawing/2014/main" id="{5E745415-364B-0E74-D060-77553D634AEC}"/>
                </a:ext>
              </a:extLst>
            </p:cNvPr>
            <p:cNvSpPr txBox="1"/>
            <p:nvPr/>
          </p:nvSpPr>
          <p:spPr>
            <a:xfrm>
              <a:off x="9971286" y="4525932"/>
              <a:ext cx="1105469" cy="40381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accent5"/>
                  </a:solidFill>
                  <a:effectLst/>
                  <a:latin typeface="Verdana" panose="020B0604030504040204" pitchFamily="34" charset="0"/>
                </a:rPr>
                <a:t>~33%</a:t>
              </a:r>
              <a:endParaRPr kumimoji="0" lang="en-US" altLang="en-US" sz="2000" b="0" i="0" u="none" strike="noStrike" cap="none" normalizeH="0" baseline="0" dirty="0">
                <a:ln>
                  <a:noFill/>
                </a:ln>
                <a:solidFill>
                  <a:schemeClr val="accent5"/>
                </a:solidFill>
                <a:effectLst/>
                <a:latin typeface="Arial" panose="020B0604020202020204" pitchFamily="34" charset="0"/>
              </a:endParaRPr>
            </a:p>
          </p:txBody>
        </p:sp>
      </p:grpSp>
      <p:grpSp>
        <p:nvGrpSpPr>
          <p:cNvPr id="5" name="Group 4">
            <a:extLst>
              <a:ext uri="{FF2B5EF4-FFF2-40B4-BE49-F238E27FC236}">
                <a16:creationId xmlns:a16="http://schemas.microsoft.com/office/drawing/2014/main" id="{F73D34B5-F023-639F-A062-F944AA54DBB1}"/>
              </a:ext>
            </a:extLst>
          </p:cNvPr>
          <p:cNvGrpSpPr/>
          <p:nvPr/>
        </p:nvGrpSpPr>
        <p:grpSpPr>
          <a:xfrm>
            <a:off x="371108" y="177538"/>
            <a:ext cx="11556541" cy="1070636"/>
            <a:chOff x="371108" y="177538"/>
            <a:chExt cx="11556541" cy="1070636"/>
          </a:xfrm>
        </p:grpSpPr>
        <p:sp>
          <p:nvSpPr>
            <p:cNvPr id="7" name="TextBox 6">
              <a:extLst>
                <a:ext uri="{FF2B5EF4-FFF2-40B4-BE49-F238E27FC236}">
                  <a16:creationId xmlns:a16="http://schemas.microsoft.com/office/drawing/2014/main" id="{E20EDD99-517B-AC1F-1D3A-9059D875EA29}"/>
                </a:ext>
              </a:extLst>
            </p:cNvPr>
            <p:cNvSpPr txBox="1"/>
            <p:nvPr/>
          </p:nvSpPr>
          <p:spPr>
            <a:xfrm>
              <a:off x="6096000" y="177538"/>
              <a:ext cx="5831649" cy="430887"/>
            </a:xfrm>
            <a:prstGeom prst="rect">
              <a:avLst/>
            </a:prstGeom>
            <a:noFill/>
          </p:spPr>
          <p:txBody>
            <a:bodyPr wrap="square" rtlCol="0">
              <a:spAutoFit/>
            </a:bodyPr>
            <a:lstStyle/>
            <a:p>
              <a:pPr algn="r"/>
              <a:r>
                <a:rPr lang="en-GB" sz="2200" b="1" dirty="0">
                  <a:latin typeface="Verdana" panose="020B0604030504040204" pitchFamily="34" charset="0"/>
                  <a:ea typeface="Verdana" panose="020B0604030504040204" pitchFamily="34" charset="0"/>
                </a:rPr>
                <a:t>Selected subjects</a:t>
              </a:r>
              <a:r>
                <a:rPr lang="en-GB" sz="2200" dirty="0">
                  <a:latin typeface="Verdana" panose="020B0604030504040204" pitchFamily="34" charset="0"/>
                  <a:ea typeface="Verdana" panose="020B0604030504040204" pitchFamily="34" charset="0"/>
                </a:rPr>
                <a:t> SKE Uptake</a:t>
              </a:r>
            </a:p>
          </p:txBody>
        </p:sp>
        <p:grpSp>
          <p:nvGrpSpPr>
            <p:cNvPr id="8" name="Group 7">
              <a:extLst>
                <a:ext uri="{FF2B5EF4-FFF2-40B4-BE49-F238E27FC236}">
                  <a16:creationId xmlns:a16="http://schemas.microsoft.com/office/drawing/2014/main" id="{D8729C0A-0038-F4B0-470D-AAB0A139E671}"/>
                </a:ext>
              </a:extLst>
            </p:cNvPr>
            <p:cNvGrpSpPr/>
            <p:nvPr/>
          </p:nvGrpSpPr>
          <p:grpSpPr>
            <a:xfrm>
              <a:off x="371108" y="261763"/>
              <a:ext cx="721460" cy="986411"/>
              <a:chOff x="10107254" y="3990551"/>
              <a:chExt cx="721460" cy="986411"/>
            </a:xfrm>
          </p:grpSpPr>
          <p:sp>
            <p:nvSpPr>
              <p:cNvPr id="9" name="Graphic 62" descr="Books with solid fill">
                <a:extLst>
                  <a:ext uri="{FF2B5EF4-FFF2-40B4-BE49-F238E27FC236}">
                    <a16:creationId xmlns:a16="http://schemas.microsoft.com/office/drawing/2014/main" id="{E40C1370-33EC-7536-419E-063861804415}"/>
                  </a:ext>
                </a:extLst>
              </p:cNvPr>
              <p:cNvSpPr>
                <a:spLocks noChangeAspect="1"/>
              </p:cNvSpPr>
              <p:nvPr/>
            </p:nvSpPr>
            <p:spPr>
              <a:xfrm>
                <a:off x="10107254" y="3990551"/>
                <a:ext cx="721460" cy="647056"/>
              </a:xfrm>
              <a:custGeom>
                <a:avLst/>
                <a:gdLst>
                  <a:gd name="connsiteX0" fmla="*/ 289730 w 289729"/>
                  <a:gd name="connsiteY0" fmla="*/ 95216 h 270346"/>
                  <a:gd name="connsiteX1" fmla="*/ 272047 w 289729"/>
                  <a:gd name="connsiteY1" fmla="*/ 88755 h 270346"/>
                  <a:gd name="connsiteX2" fmla="*/ 272047 w 289729"/>
                  <a:gd name="connsiteY2" fmla="*/ 51689 h 270346"/>
                  <a:gd name="connsiteX3" fmla="*/ 289730 w 289729"/>
                  <a:gd name="connsiteY3" fmla="*/ 44208 h 270346"/>
                  <a:gd name="connsiteX4" fmla="*/ 170029 w 289729"/>
                  <a:gd name="connsiteY4" fmla="*/ 0 h 270346"/>
                  <a:gd name="connsiteX5" fmla="*/ 24484 w 289729"/>
                  <a:gd name="connsiteY5" fmla="*/ 51009 h 270346"/>
                  <a:gd name="connsiteX6" fmla="*/ 10202 w 289729"/>
                  <a:gd name="connsiteY6" fmla="*/ 91816 h 270346"/>
                  <a:gd name="connsiteX7" fmla="*/ 11902 w 289729"/>
                  <a:gd name="connsiteY7" fmla="*/ 106778 h 270346"/>
                  <a:gd name="connsiteX8" fmla="*/ 0 w 289729"/>
                  <a:gd name="connsiteY8" fmla="*/ 146225 h 270346"/>
                  <a:gd name="connsiteX9" fmla="*/ 10202 w 289729"/>
                  <a:gd name="connsiteY9" fmla="*/ 175810 h 270346"/>
                  <a:gd name="connsiteX10" fmla="*/ 9522 w 289729"/>
                  <a:gd name="connsiteY10" fmla="*/ 197234 h 270346"/>
                  <a:gd name="connsiteX11" fmla="*/ 27205 w 289729"/>
                  <a:gd name="connsiteY11" fmla="*/ 231240 h 270346"/>
                  <a:gd name="connsiteX12" fmla="*/ 121741 w 289729"/>
                  <a:gd name="connsiteY12" fmla="*/ 270346 h 270346"/>
                  <a:gd name="connsiteX13" fmla="*/ 289050 w 289729"/>
                  <a:gd name="connsiteY13" fmla="*/ 200974 h 270346"/>
                  <a:gd name="connsiteX14" fmla="*/ 271367 w 289729"/>
                  <a:gd name="connsiteY14" fmla="*/ 194513 h 270346"/>
                  <a:gd name="connsiteX15" fmla="*/ 271367 w 289729"/>
                  <a:gd name="connsiteY15" fmla="*/ 157107 h 270346"/>
                  <a:gd name="connsiteX16" fmla="*/ 289050 w 289729"/>
                  <a:gd name="connsiteY16" fmla="*/ 149626 h 270346"/>
                  <a:gd name="connsiteX17" fmla="*/ 261845 w 289729"/>
                  <a:gd name="connsiteY17" fmla="*/ 139424 h 270346"/>
                  <a:gd name="connsiteX18" fmla="*/ 261845 w 289729"/>
                  <a:gd name="connsiteY18" fmla="*/ 106778 h 270346"/>
                  <a:gd name="connsiteX19" fmla="*/ 289730 w 289729"/>
                  <a:gd name="connsiteY19" fmla="*/ 95216 h 270346"/>
                  <a:gd name="connsiteX20" fmla="*/ 28565 w 289729"/>
                  <a:gd name="connsiteY20" fmla="*/ 74813 h 270346"/>
                  <a:gd name="connsiteX21" fmla="*/ 123101 w 289729"/>
                  <a:gd name="connsiteY21" fmla="*/ 111879 h 270346"/>
                  <a:gd name="connsiteX22" fmla="*/ 258784 w 289729"/>
                  <a:gd name="connsiteY22" fmla="*/ 57130 h 270346"/>
                  <a:gd name="connsiteX23" fmla="*/ 258784 w 289729"/>
                  <a:gd name="connsiteY23" fmla="*/ 86375 h 270346"/>
                  <a:gd name="connsiteX24" fmla="*/ 123101 w 289729"/>
                  <a:gd name="connsiteY24" fmla="*/ 142825 h 270346"/>
                  <a:gd name="connsiteX25" fmla="*/ 28565 w 289729"/>
                  <a:gd name="connsiteY25" fmla="*/ 105418 h 270346"/>
                  <a:gd name="connsiteX26" fmla="*/ 28565 w 289729"/>
                  <a:gd name="connsiteY26" fmla="*/ 74813 h 270346"/>
                  <a:gd name="connsiteX27" fmla="*/ 258104 w 289729"/>
                  <a:gd name="connsiteY27" fmla="*/ 192133 h 270346"/>
                  <a:gd name="connsiteX28" fmla="*/ 122421 w 289729"/>
                  <a:gd name="connsiteY28" fmla="*/ 248243 h 270346"/>
                  <a:gd name="connsiteX29" fmla="*/ 27545 w 289729"/>
                  <a:gd name="connsiteY29" fmla="*/ 210836 h 270346"/>
                  <a:gd name="connsiteX30" fmla="*/ 27545 w 289729"/>
                  <a:gd name="connsiteY30" fmla="*/ 184312 h 270346"/>
                  <a:gd name="connsiteX31" fmla="*/ 112219 w 289729"/>
                  <a:gd name="connsiteY31" fmla="*/ 218998 h 270346"/>
                  <a:gd name="connsiteX32" fmla="*/ 258444 w 289729"/>
                  <a:gd name="connsiteY32" fmla="*/ 161188 h 270346"/>
                  <a:gd name="connsiteX33" fmla="*/ 258104 w 289729"/>
                  <a:gd name="connsiteY33" fmla="*/ 192133 h 270346"/>
                  <a:gd name="connsiteX34" fmla="*/ 248583 w 289729"/>
                  <a:gd name="connsiteY34" fmla="*/ 141124 h 270346"/>
                  <a:gd name="connsiteX35" fmla="*/ 112899 w 289729"/>
                  <a:gd name="connsiteY35" fmla="*/ 197234 h 270346"/>
                  <a:gd name="connsiteX36" fmla="*/ 18363 w 289729"/>
                  <a:gd name="connsiteY36" fmla="*/ 159827 h 270346"/>
                  <a:gd name="connsiteX37" fmla="*/ 18363 w 289729"/>
                  <a:gd name="connsiteY37" fmla="*/ 129222 h 270346"/>
                  <a:gd name="connsiteX38" fmla="*/ 115620 w 289729"/>
                  <a:gd name="connsiteY38" fmla="*/ 167989 h 270346"/>
                  <a:gd name="connsiteX39" fmla="*/ 248923 w 289729"/>
                  <a:gd name="connsiteY39" fmla="*/ 112219 h 270346"/>
                  <a:gd name="connsiteX40" fmla="*/ 248923 w 289729"/>
                  <a:gd name="connsiteY40" fmla="*/ 141124 h 2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9729" h="270346">
                    <a:moveTo>
                      <a:pt x="289730" y="95216"/>
                    </a:moveTo>
                    <a:lnTo>
                      <a:pt x="272047" y="88755"/>
                    </a:lnTo>
                    <a:lnTo>
                      <a:pt x="272047" y="51689"/>
                    </a:lnTo>
                    <a:lnTo>
                      <a:pt x="289730" y="44208"/>
                    </a:lnTo>
                    <a:lnTo>
                      <a:pt x="170029" y="0"/>
                    </a:lnTo>
                    <a:lnTo>
                      <a:pt x="24484" y="51009"/>
                    </a:lnTo>
                    <a:cubicBezTo>
                      <a:pt x="10542" y="57810"/>
                      <a:pt x="10202" y="76513"/>
                      <a:pt x="10202" y="91816"/>
                    </a:cubicBezTo>
                    <a:cubicBezTo>
                      <a:pt x="10202" y="96917"/>
                      <a:pt x="10882" y="102018"/>
                      <a:pt x="11902" y="106778"/>
                    </a:cubicBezTo>
                    <a:cubicBezTo>
                      <a:pt x="340" y="114260"/>
                      <a:pt x="0" y="131603"/>
                      <a:pt x="0" y="146225"/>
                    </a:cubicBezTo>
                    <a:cubicBezTo>
                      <a:pt x="0" y="158127"/>
                      <a:pt x="2720" y="169009"/>
                      <a:pt x="10202" y="175810"/>
                    </a:cubicBezTo>
                    <a:cubicBezTo>
                      <a:pt x="8501" y="181591"/>
                      <a:pt x="9522" y="188732"/>
                      <a:pt x="9522" y="197234"/>
                    </a:cubicBezTo>
                    <a:cubicBezTo>
                      <a:pt x="9522" y="212536"/>
                      <a:pt x="13602" y="226479"/>
                      <a:pt x="27205" y="231240"/>
                    </a:cubicBezTo>
                    <a:lnTo>
                      <a:pt x="121741" y="270346"/>
                    </a:lnTo>
                    <a:lnTo>
                      <a:pt x="289050" y="200974"/>
                    </a:lnTo>
                    <a:lnTo>
                      <a:pt x="271367" y="194513"/>
                    </a:lnTo>
                    <a:lnTo>
                      <a:pt x="271367" y="157107"/>
                    </a:lnTo>
                    <a:lnTo>
                      <a:pt x="289050" y="149626"/>
                    </a:lnTo>
                    <a:lnTo>
                      <a:pt x="261845" y="139424"/>
                    </a:lnTo>
                    <a:lnTo>
                      <a:pt x="261845" y="106778"/>
                    </a:lnTo>
                    <a:lnTo>
                      <a:pt x="289730" y="95216"/>
                    </a:lnTo>
                    <a:close/>
                    <a:moveTo>
                      <a:pt x="28565" y="74813"/>
                    </a:moveTo>
                    <a:lnTo>
                      <a:pt x="123101" y="111879"/>
                    </a:lnTo>
                    <a:lnTo>
                      <a:pt x="258784" y="57130"/>
                    </a:lnTo>
                    <a:lnTo>
                      <a:pt x="258784" y="86375"/>
                    </a:lnTo>
                    <a:lnTo>
                      <a:pt x="123101" y="142825"/>
                    </a:lnTo>
                    <a:lnTo>
                      <a:pt x="28565" y="105418"/>
                    </a:lnTo>
                    <a:lnTo>
                      <a:pt x="28565" y="74813"/>
                    </a:lnTo>
                    <a:close/>
                    <a:moveTo>
                      <a:pt x="258104" y="192133"/>
                    </a:moveTo>
                    <a:lnTo>
                      <a:pt x="122421" y="248243"/>
                    </a:lnTo>
                    <a:lnTo>
                      <a:pt x="27545" y="210836"/>
                    </a:lnTo>
                    <a:lnTo>
                      <a:pt x="27545" y="184312"/>
                    </a:lnTo>
                    <a:lnTo>
                      <a:pt x="112219" y="218998"/>
                    </a:lnTo>
                    <a:lnTo>
                      <a:pt x="258444" y="161188"/>
                    </a:lnTo>
                    <a:lnTo>
                      <a:pt x="258104" y="192133"/>
                    </a:lnTo>
                    <a:close/>
                    <a:moveTo>
                      <a:pt x="248583" y="141124"/>
                    </a:moveTo>
                    <a:lnTo>
                      <a:pt x="112899" y="197234"/>
                    </a:lnTo>
                    <a:lnTo>
                      <a:pt x="18363" y="159827"/>
                    </a:lnTo>
                    <a:lnTo>
                      <a:pt x="18363" y="129222"/>
                    </a:lnTo>
                    <a:lnTo>
                      <a:pt x="115620" y="167989"/>
                    </a:lnTo>
                    <a:lnTo>
                      <a:pt x="248923" y="112219"/>
                    </a:lnTo>
                    <a:lnTo>
                      <a:pt x="248923" y="141124"/>
                    </a:lnTo>
                    <a:close/>
                  </a:path>
                </a:pathLst>
              </a:custGeom>
              <a:solidFill>
                <a:srgbClr val="00B050"/>
              </a:solidFill>
              <a:ln w="3373" cap="flat">
                <a:noFill/>
                <a:prstDash val="solid"/>
                <a:miter/>
              </a:ln>
            </p:spPr>
            <p:txBody>
              <a:bodyPr rtlCol="0" anchor="ctr"/>
              <a:lstStyle/>
              <a:p>
                <a:endParaRPr lang="en-GB" dirty="0"/>
              </a:p>
            </p:txBody>
          </p:sp>
          <p:sp>
            <p:nvSpPr>
              <p:cNvPr id="10" name="TextBox 9">
                <a:extLst>
                  <a:ext uri="{FF2B5EF4-FFF2-40B4-BE49-F238E27FC236}">
                    <a16:creationId xmlns:a16="http://schemas.microsoft.com/office/drawing/2014/main" id="{601530F0-1138-63F4-AB82-0F038EFCCEAF}"/>
                  </a:ext>
                </a:extLst>
              </p:cNvPr>
              <p:cNvSpPr txBox="1"/>
              <p:nvPr/>
            </p:nvSpPr>
            <p:spPr>
              <a:xfrm>
                <a:off x="10107254" y="4607630"/>
                <a:ext cx="683200" cy="369332"/>
              </a:xfrm>
              <a:prstGeom prst="rect">
                <a:avLst/>
              </a:prstGeom>
              <a:noFill/>
            </p:spPr>
            <p:txBody>
              <a:bodyPr wrap="none" rtlCol="0">
                <a:spAutoFit/>
              </a:bodyPr>
              <a:lstStyle/>
              <a:p>
                <a:r>
                  <a:rPr lang="en-GB" b="1" dirty="0">
                    <a:latin typeface="Verdana" panose="020B0604030504040204" pitchFamily="34" charset="0"/>
                    <a:ea typeface="Verdana" panose="020B0604030504040204" pitchFamily="34" charset="0"/>
                  </a:rPr>
                  <a:t>SKE</a:t>
                </a:r>
              </a:p>
            </p:txBody>
          </p:sp>
        </p:grpSp>
      </p:grpSp>
    </p:spTree>
    <p:extLst>
      <p:ext uri="{BB962C8B-B14F-4D97-AF65-F5344CB8AC3E}">
        <p14:creationId xmlns:p14="http://schemas.microsoft.com/office/powerpoint/2010/main" val="2647302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38">
            <a:extLst>
              <a:ext uri="{FF2B5EF4-FFF2-40B4-BE49-F238E27FC236}">
                <a16:creationId xmlns:a16="http://schemas.microsoft.com/office/drawing/2014/main" id="{B090E36D-46FF-4DD8-06DA-8ACEF7525953}"/>
              </a:ext>
            </a:extLst>
          </p:cNvPr>
          <p:cNvSpPr>
            <a:spLocks noEditPoints="1"/>
          </p:cNvSpPr>
          <p:nvPr/>
        </p:nvSpPr>
        <p:spPr bwMode="auto">
          <a:xfrm>
            <a:off x="2843213" y="1500642"/>
            <a:ext cx="7156450" cy="3373438"/>
          </a:xfrm>
          <a:custGeom>
            <a:avLst/>
            <a:gdLst>
              <a:gd name="T0" fmla="*/ 0 w 4508"/>
              <a:gd name="T1" fmla="*/ 2125 h 2125"/>
              <a:gd name="T2" fmla="*/ 4508 w 4508"/>
              <a:gd name="T3" fmla="*/ 2125 h 2125"/>
              <a:gd name="T4" fmla="*/ 0 w 4508"/>
              <a:gd name="T5" fmla="*/ 1888 h 2125"/>
              <a:gd name="T6" fmla="*/ 4508 w 4508"/>
              <a:gd name="T7" fmla="*/ 1888 h 2125"/>
              <a:gd name="T8" fmla="*/ 0 w 4508"/>
              <a:gd name="T9" fmla="*/ 1652 h 2125"/>
              <a:gd name="T10" fmla="*/ 4508 w 4508"/>
              <a:gd name="T11" fmla="*/ 1652 h 2125"/>
              <a:gd name="T12" fmla="*/ 0 w 4508"/>
              <a:gd name="T13" fmla="*/ 1416 h 2125"/>
              <a:gd name="T14" fmla="*/ 4508 w 4508"/>
              <a:gd name="T15" fmla="*/ 1416 h 2125"/>
              <a:gd name="T16" fmla="*/ 0 w 4508"/>
              <a:gd name="T17" fmla="*/ 1180 h 2125"/>
              <a:gd name="T18" fmla="*/ 4508 w 4508"/>
              <a:gd name="T19" fmla="*/ 1180 h 2125"/>
              <a:gd name="T20" fmla="*/ 0 w 4508"/>
              <a:gd name="T21" fmla="*/ 944 h 2125"/>
              <a:gd name="T22" fmla="*/ 4508 w 4508"/>
              <a:gd name="T23" fmla="*/ 944 h 2125"/>
              <a:gd name="T24" fmla="*/ 0 w 4508"/>
              <a:gd name="T25" fmla="*/ 707 h 2125"/>
              <a:gd name="T26" fmla="*/ 4508 w 4508"/>
              <a:gd name="T27" fmla="*/ 707 h 2125"/>
              <a:gd name="T28" fmla="*/ 0 w 4508"/>
              <a:gd name="T29" fmla="*/ 471 h 2125"/>
              <a:gd name="T30" fmla="*/ 4508 w 4508"/>
              <a:gd name="T31" fmla="*/ 471 h 2125"/>
              <a:gd name="T32" fmla="*/ 0 w 4508"/>
              <a:gd name="T33" fmla="*/ 235 h 2125"/>
              <a:gd name="T34" fmla="*/ 4508 w 4508"/>
              <a:gd name="T35" fmla="*/ 235 h 2125"/>
              <a:gd name="T36" fmla="*/ 0 w 4508"/>
              <a:gd name="T37" fmla="*/ 0 h 2125"/>
              <a:gd name="T38" fmla="*/ 4508 w 4508"/>
              <a:gd name="T39" fmla="*/ 0 h 2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08" h="2125">
                <a:moveTo>
                  <a:pt x="0" y="2125"/>
                </a:moveTo>
                <a:lnTo>
                  <a:pt x="4508" y="2125"/>
                </a:lnTo>
                <a:moveTo>
                  <a:pt x="0" y="1888"/>
                </a:moveTo>
                <a:lnTo>
                  <a:pt x="4508" y="1888"/>
                </a:lnTo>
                <a:moveTo>
                  <a:pt x="0" y="1652"/>
                </a:moveTo>
                <a:lnTo>
                  <a:pt x="4508" y="1652"/>
                </a:lnTo>
                <a:moveTo>
                  <a:pt x="0" y="1416"/>
                </a:moveTo>
                <a:lnTo>
                  <a:pt x="4508" y="1416"/>
                </a:lnTo>
                <a:moveTo>
                  <a:pt x="0" y="1180"/>
                </a:moveTo>
                <a:lnTo>
                  <a:pt x="4508" y="1180"/>
                </a:lnTo>
                <a:moveTo>
                  <a:pt x="0" y="944"/>
                </a:moveTo>
                <a:lnTo>
                  <a:pt x="4508" y="944"/>
                </a:lnTo>
                <a:moveTo>
                  <a:pt x="0" y="707"/>
                </a:moveTo>
                <a:lnTo>
                  <a:pt x="4508" y="707"/>
                </a:lnTo>
                <a:moveTo>
                  <a:pt x="0" y="471"/>
                </a:moveTo>
                <a:lnTo>
                  <a:pt x="4508" y="471"/>
                </a:lnTo>
                <a:moveTo>
                  <a:pt x="0" y="235"/>
                </a:moveTo>
                <a:lnTo>
                  <a:pt x="4508" y="235"/>
                </a:lnTo>
                <a:moveTo>
                  <a:pt x="0" y="0"/>
                </a:moveTo>
                <a:lnTo>
                  <a:pt x="4508" y="0"/>
                </a:lnTo>
              </a:path>
            </a:pathLst>
          </a:custGeom>
          <a:noFill/>
          <a:ln w="14288"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76" name="Group 75">
            <a:extLst>
              <a:ext uri="{FF2B5EF4-FFF2-40B4-BE49-F238E27FC236}">
                <a16:creationId xmlns:a16="http://schemas.microsoft.com/office/drawing/2014/main" id="{75CA36EF-11C5-A275-B6D0-DBAB3319CA06}"/>
              </a:ext>
            </a:extLst>
          </p:cNvPr>
          <p:cNvGrpSpPr/>
          <p:nvPr/>
        </p:nvGrpSpPr>
        <p:grpSpPr>
          <a:xfrm>
            <a:off x="3200400" y="1531119"/>
            <a:ext cx="6442075" cy="3709988"/>
            <a:chOff x="3200400" y="1538742"/>
            <a:chExt cx="6442075" cy="3709988"/>
          </a:xfrm>
          <a:solidFill>
            <a:schemeClr val="bg1">
              <a:lumMod val="75000"/>
            </a:schemeClr>
          </a:solidFill>
        </p:grpSpPr>
        <p:sp>
          <p:nvSpPr>
            <p:cNvPr id="77" name="Freeform 39">
              <a:extLst>
                <a:ext uri="{FF2B5EF4-FFF2-40B4-BE49-F238E27FC236}">
                  <a16:creationId xmlns:a16="http://schemas.microsoft.com/office/drawing/2014/main" id="{9B9A0EEA-0840-B924-FA0B-DC46142C670B}"/>
                </a:ext>
              </a:extLst>
            </p:cNvPr>
            <p:cNvSpPr>
              <a:spLocks noEditPoints="1"/>
            </p:cNvSpPr>
            <p:nvPr/>
          </p:nvSpPr>
          <p:spPr bwMode="auto">
            <a:xfrm>
              <a:off x="3200400" y="3842205"/>
              <a:ext cx="6442075" cy="1406525"/>
            </a:xfrm>
            <a:custGeom>
              <a:avLst/>
              <a:gdLst>
                <a:gd name="T0" fmla="*/ 0 w 4058"/>
                <a:gd name="T1" fmla="*/ 74 h 886"/>
                <a:gd name="T2" fmla="*/ 301 w 4058"/>
                <a:gd name="T3" fmla="*/ 74 h 886"/>
                <a:gd name="T4" fmla="*/ 301 w 4058"/>
                <a:gd name="T5" fmla="*/ 886 h 886"/>
                <a:gd name="T6" fmla="*/ 0 w 4058"/>
                <a:gd name="T7" fmla="*/ 886 h 886"/>
                <a:gd name="T8" fmla="*/ 0 w 4058"/>
                <a:gd name="T9" fmla="*/ 74 h 886"/>
                <a:gd name="T10" fmla="*/ 751 w 4058"/>
                <a:gd name="T11" fmla="*/ 50 h 886"/>
                <a:gd name="T12" fmla="*/ 1052 w 4058"/>
                <a:gd name="T13" fmla="*/ 50 h 886"/>
                <a:gd name="T14" fmla="*/ 1052 w 4058"/>
                <a:gd name="T15" fmla="*/ 886 h 886"/>
                <a:gd name="T16" fmla="*/ 751 w 4058"/>
                <a:gd name="T17" fmla="*/ 886 h 886"/>
                <a:gd name="T18" fmla="*/ 751 w 4058"/>
                <a:gd name="T19" fmla="*/ 50 h 886"/>
                <a:gd name="T20" fmla="*/ 1503 w 4058"/>
                <a:gd name="T21" fmla="*/ 0 h 886"/>
                <a:gd name="T22" fmla="*/ 1803 w 4058"/>
                <a:gd name="T23" fmla="*/ 0 h 886"/>
                <a:gd name="T24" fmla="*/ 1803 w 4058"/>
                <a:gd name="T25" fmla="*/ 886 h 886"/>
                <a:gd name="T26" fmla="*/ 1503 w 4058"/>
                <a:gd name="T27" fmla="*/ 886 h 886"/>
                <a:gd name="T28" fmla="*/ 1503 w 4058"/>
                <a:gd name="T29" fmla="*/ 0 h 886"/>
                <a:gd name="T30" fmla="*/ 2254 w 4058"/>
                <a:gd name="T31" fmla="*/ 423 h 886"/>
                <a:gd name="T32" fmla="*/ 2555 w 4058"/>
                <a:gd name="T33" fmla="*/ 423 h 886"/>
                <a:gd name="T34" fmla="*/ 2555 w 4058"/>
                <a:gd name="T35" fmla="*/ 886 h 886"/>
                <a:gd name="T36" fmla="*/ 2254 w 4058"/>
                <a:gd name="T37" fmla="*/ 886 h 886"/>
                <a:gd name="T38" fmla="*/ 2254 w 4058"/>
                <a:gd name="T39" fmla="*/ 423 h 886"/>
                <a:gd name="T40" fmla="*/ 3005 w 4058"/>
                <a:gd name="T41" fmla="*/ 499 h 886"/>
                <a:gd name="T42" fmla="*/ 3306 w 4058"/>
                <a:gd name="T43" fmla="*/ 499 h 886"/>
                <a:gd name="T44" fmla="*/ 3306 w 4058"/>
                <a:gd name="T45" fmla="*/ 886 h 886"/>
                <a:gd name="T46" fmla="*/ 3005 w 4058"/>
                <a:gd name="T47" fmla="*/ 886 h 886"/>
                <a:gd name="T48" fmla="*/ 3005 w 4058"/>
                <a:gd name="T49" fmla="*/ 499 h 886"/>
                <a:gd name="T50" fmla="*/ 3757 w 4058"/>
                <a:gd name="T51" fmla="*/ 357 h 886"/>
                <a:gd name="T52" fmla="*/ 4058 w 4058"/>
                <a:gd name="T53" fmla="*/ 357 h 886"/>
                <a:gd name="T54" fmla="*/ 4058 w 4058"/>
                <a:gd name="T55" fmla="*/ 886 h 886"/>
                <a:gd name="T56" fmla="*/ 3757 w 4058"/>
                <a:gd name="T57" fmla="*/ 886 h 886"/>
                <a:gd name="T58" fmla="*/ 3757 w 4058"/>
                <a:gd name="T59" fmla="*/ 357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58" h="886">
                  <a:moveTo>
                    <a:pt x="0" y="74"/>
                  </a:moveTo>
                  <a:lnTo>
                    <a:pt x="301" y="74"/>
                  </a:lnTo>
                  <a:lnTo>
                    <a:pt x="301" y="886"/>
                  </a:lnTo>
                  <a:lnTo>
                    <a:pt x="0" y="886"/>
                  </a:lnTo>
                  <a:lnTo>
                    <a:pt x="0" y="74"/>
                  </a:lnTo>
                  <a:close/>
                  <a:moveTo>
                    <a:pt x="751" y="50"/>
                  </a:moveTo>
                  <a:lnTo>
                    <a:pt x="1052" y="50"/>
                  </a:lnTo>
                  <a:lnTo>
                    <a:pt x="1052" y="886"/>
                  </a:lnTo>
                  <a:lnTo>
                    <a:pt x="751" y="886"/>
                  </a:lnTo>
                  <a:lnTo>
                    <a:pt x="751" y="50"/>
                  </a:lnTo>
                  <a:close/>
                  <a:moveTo>
                    <a:pt x="1503" y="0"/>
                  </a:moveTo>
                  <a:lnTo>
                    <a:pt x="1803" y="0"/>
                  </a:lnTo>
                  <a:lnTo>
                    <a:pt x="1803" y="886"/>
                  </a:lnTo>
                  <a:lnTo>
                    <a:pt x="1503" y="886"/>
                  </a:lnTo>
                  <a:lnTo>
                    <a:pt x="1503" y="0"/>
                  </a:lnTo>
                  <a:close/>
                  <a:moveTo>
                    <a:pt x="2254" y="423"/>
                  </a:moveTo>
                  <a:lnTo>
                    <a:pt x="2555" y="423"/>
                  </a:lnTo>
                  <a:lnTo>
                    <a:pt x="2555" y="886"/>
                  </a:lnTo>
                  <a:lnTo>
                    <a:pt x="2254" y="886"/>
                  </a:lnTo>
                  <a:lnTo>
                    <a:pt x="2254" y="423"/>
                  </a:lnTo>
                  <a:close/>
                  <a:moveTo>
                    <a:pt x="3005" y="499"/>
                  </a:moveTo>
                  <a:lnTo>
                    <a:pt x="3306" y="499"/>
                  </a:lnTo>
                  <a:lnTo>
                    <a:pt x="3306" y="886"/>
                  </a:lnTo>
                  <a:lnTo>
                    <a:pt x="3005" y="886"/>
                  </a:lnTo>
                  <a:lnTo>
                    <a:pt x="3005" y="499"/>
                  </a:lnTo>
                  <a:close/>
                  <a:moveTo>
                    <a:pt x="3757" y="357"/>
                  </a:moveTo>
                  <a:lnTo>
                    <a:pt x="4058" y="357"/>
                  </a:lnTo>
                  <a:lnTo>
                    <a:pt x="4058" y="886"/>
                  </a:lnTo>
                  <a:lnTo>
                    <a:pt x="3757" y="886"/>
                  </a:lnTo>
                  <a:lnTo>
                    <a:pt x="3757" y="357"/>
                  </a:lnTo>
                  <a:close/>
                </a:path>
              </a:pathLst>
            </a:custGeom>
            <a:grpFill/>
            <a:ln w="19050">
              <a:noFill/>
            </a:ln>
          </p:spPr>
          <p:txBody>
            <a:bodyPr vert="horz" wrap="square" lIns="91440" tIns="45720" rIns="91440" bIns="45720" numCol="1" anchor="t" anchorCtr="0" compatLnSpc="1">
              <a:prstTxWarp prst="textNoShape">
                <a:avLst/>
              </a:prstTxWarp>
            </a:bodyPr>
            <a:lstStyle/>
            <a:p>
              <a:endParaRPr lang="en-GB"/>
            </a:p>
          </p:txBody>
        </p:sp>
        <p:sp>
          <p:nvSpPr>
            <p:cNvPr id="78" name="Freeform 40">
              <a:extLst>
                <a:ext uri="{FF2B5EF4-FFF2-40B4-BE49-F238E27FC236}">
                  <a16:creationId xmlns:a16="http://schemas.microsoft.com/office/drawing/2014/main" id="{254780A5-6E77-9B2C-2548-E3B7A51BCF92}"/>
                </a:ext>
              </a:extLst>
            </p:cNvPr>
            <p:cNvSpPr>
              <a:spLocks noEditPoints="1"/>
            </p:cNvSpPr>
            <p:nvPr/>
          </p:nvSpPr>
          <p:spPr bwMode="auto">
            <a:xfrm>
              <a:off x="3200400" y="2662692"/>
              <a:ext cx="6442075" cy="1971675"/>
            </a:xfrm>
            <a:custGeom>
              <a:avLst/>
              <a:gdLst>
                <a:gd name="T0" fmla="*/ 0 w 4058"/>
                <a:gd name="T1" fmla="*/ 261 h 1242"/>
                <a:gd name="T2" fmla="*/ 301 w 4058"/>
                <a:gd name="T3" fmla="*/ 261 h 1242"/>
                <a:gd name="T4" fmla="*/ 301 w 4058"/>
                <a:gd name="T5" fmla="*/ 817 h 1242"/>
                <a:gd name="T6" fmla="*/ 0 w 4058"/>
                <a:gd name="T7" fmla="*/ 817 h 1242"/>
                <a:gd name="T8" fmla="*/ 0 w 4058"/>
                <a:gd name="T9" fmla="*/ 261 h 1242"/>
                <a:gd name="T10" fmla="*/ 751 w 4058"/>
                <a:gd name="T11" fmla="*/ 181 h 1242"/>
                <a:gd name="T12" fmla="*/ 1052 w 4058"/>
                <a:gd name="T13" fmla="*/ 181 h 1242"/>
                <a:gd name="T14" fmla="*/ 1052 w 4058"/>
                <a:gd name="T15" fmla="*/ 793 h 1242"/>
                <a:gd name="T16" fmla="*/ 751 w 4058"/>
                <a:gd name="T17" fmla="*/ 793 h 1242"/>
                <a:gd name="T18" fmla="*/ 751 w 4058"/>
                <a:gd name="T19" fmla="*/ 181 h 1242"/>
                <a:gd name="T20" fmla="*/ 1503 w 4058"/>
                <a:gd name="T21" fmla="*/ 0 h 1242"/>
                <a:gd name="T22" fmla="*/ 1803 w 4058"/>
                <a:gd name="T23" fmla="*/ 0 h 1242"/>
                <a:gd name="T24" fmla="*/ 1803 w 4058"/>
                <a:gd name="T25" fmla="*/ 743 h 1242"/>
                <a:gd name="T26" fmla="*/ 1503 w 4058"/>
                <a:gd name="T27" fmla="*/ 743 h 1242"/>
                <a:gd name="T28" fmla="*/ 1503 w 4058"/>
                <a:gd name="T29" fmla="*/ 0 h 1242"/>
                <a:gd name="T30" fmla="*/ 2254 w 4058"/>
                <a:gd name="T31" fmla="*/ 779 h 1242"/>
                <a:gd name="T32" fmla="*/ 2555 w 4058"/>
                <a:gd name="T33" fmla="*/ 779 h 1242"/>
                <a:gd name="T34" fmla="*/ 2555 w 4058"/>
                <a:gd name="T35" fmla="*/ 1166 h 1242"/>
                <a:gd name="T36" fmla="*/ 2254 w 4058"/>
                <a:gd name="T37" fmla="*/ 1166 h 1242"/>
                <a:gd name="T38" fmla="*/ 2254 w 4058"/>
                <a:gd name="T39" fmla="*/ 779 h 1242"/>
                <a:gd name="T40" fmla="*/ 3005 w 4058"/>
                <a:gd name="T41" fmla="*/ 977 h 1242"/>
                <a:gd name="T42" fmla="*/ 3306 w 4058"/>
                <a:gd name="T43" fmla="*/ 977 h 1242"/>
                <a:gd name="T44" fmla="*/ 3306 w 4058"/>
                <a:gd name="T45" fmla="*/ 1242 h 1242"/>
                <a:gd name="T46" fmla="*/ 3005 w 4058"/>
                <a:gd name="T47" fmla="*/ 1242 h 1242"/>
                <a:gd name="T48" fmla="*/ 3005 w 4058"/>
                <a:gd name="T49" fmla="*/ 977 h 1242"/>
                <a:gd name="T50" fmla="*/ 3757 w 4058"/>
                <a:gd name="T51" fmla="*/ 787 h 1242"/>
                <a:gd name="T52" fmla="*/ 4058 w 4058"/>
                <a:gd name="T53" fmla="*/ 787 h 1242"/>
                <a:gd name="T54" fmla="*/ 4058 w 4058"/>
                <a:gd name="T55" fmla="*/ 1100 h 1242"/>
                <a:gd name="T56" fmla="*/ 3757 w 4058"/>
                <a:gd name="T57" fmla="*/ 1100 h 1242"/>
                <a:gd name="T58" fmla="*/ 3757 w 4058"/>
                <a:gd name="T59" fmla="*/ 787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58" h="1242">
                  <a:moveTo>
                    <a:pt x="0" y="261"/>
                  </a:moveTo>
                  <a:lnTo>
                    <a:pt x="301" y="261"/>
                  </a:lnTo>
                  <a:lnTo>
                    <a:pt x="301" y="817"/>
                  </a:lnTo>
                  <a:lnTo>
                    <a:pt x="0" y="817"/>
                  </a:lnTo>
                  <a:lnTo>
                    <a:pt x="0" y="261"/>
                  </a:lnTo>
                  <a:close/>
                  <a:moveTo>
                    <a:pt x="751" y="181"/>
                  </a:moveTo>
                  <a:lnTo>
                    <a:pt x="1052" y="181"/>
                  </a:lnTo>
                  <a:lnTo>
                    <a:pt x="1052" y="793"/>
                  </a:lnTo>
                  <a:lnTo>
                    <a:pt x="751" y="793"/>
                  </a:lnTo>
                  <a:lnTo>
                    <a:pt x="751" y="181"/>
                  </a:lnTo>
                  <a:close/>
                  <a:moveTo>
                    <a:pt x="1503" y="0"/>
                  </a:moveTo>
                  <a:lnTo>
                    <a:pt x="1803" y="0"/>
                  </a:lnTo>
                  <a:lnTo>
                    <a:pt x="1803" y="743"/>
                  </a:lnTo>
                  <a:lnTo>
                    <a:pt x="1503" y="743"/>
                  </a:lnTo>
                  <a:lnTo>
                    <a:pt x="1503" y="0"/>
                  </a:lnTo>
                  <a:close/>
                  <a:moveTo>
                    <a:pt x="2254" y="779"/>
                  </a:moveTo>
                  <a:lnTo>
                    <a:pt x="2555" y="779"/>
                  </a:lnTo>
                  <a:lnTo>
                    <a:pt x="2555" y="1166"/>
                  </a:lnTo>
                  <a:lnTo>
                    <a:pt x="2254" y="1166"/>
                  </a:lnTo>
                  <a:lnTo>
                    <a:pt x="2254" y="779"/>
                  </a:lnTo>
                  <a:close/>
                  <a:moveTo>
                    <a:pt x="3005" y="977"/>
                  </a:moveTo>
                  <a:lnTo>
                    <a:pt x="3306" y="977"/>
                  </a:lnTo>
                  <a:lnTo>
                    <a:pt x="3306" y="1242"/>
                  </a:lnTo>
                  <a:lnTo>
                    <a:pt x="3005" y="1242"/>
                  </a:lnTo>
                  <a:lnTo>
                    <a:pt x="3005" y="977"/>
                  </a:lnTo>
                  <a:close/>
                  <a:moveTo>
                    <a:pt x="3757" y="787"/>
                  </a:moveTo>
                  <a:lnTo>
                    <a:pt x="4058" y="787"/>
                  </a:lnTo>
                  <a:lnTo>
                    <a:pt x="4058" y="1100"/>
                  </a:lnTo>
                  <a:lnTo>
                    <a:pt x="3757" y="1100"/>
                  </a:lnTo>
                  <a:lnTo>
                    <a:pt x="3757" y="787"/>
                  </a:lnTo>
                  <a:close/>
                </a:path>
              </a:pathLst>
            </a:custGeom>
            <a:grpFill/>
            <a:ln w="19050">
              <a:noFill/>
            </a:ln>
          </p:spPr>
          <p:txBody>
            <a:bodyPr vert="horz" wrap="square" lIns="91440" tIns="45720" rIns="91440" bIns="45720" numCol="1" anchor="t" anchorCtr="0" compatLnSpc="1">
              <a:prstTxWarp prst="textNoShape">
                <a:avLst/>
              </a:prstTxWarp>
            </a:bodyPr>
            <a:lstStyle/>
            <a:p>
              <a:endParaRPr lang="en-GB"/>
            </a:p>
          </p:txBody>
        </p:sp>
        <p:sp>
          <p:nvSpPr>
            <p:cNvPr id="79" name="Freeform 41">
              <a:extLst>
                <a:ext uri="{FF2B5EF4-FFF2-40B4-BE49-F238E27FC236}">
                  <a16:creationId xmlns:a16="http://schemas.microsoft.com/office/drawing/2014/main" id="{6187A98C-4304-A3B7-72EF-3E782D98E2EF}"/>
                </a:ext>
              </a:extLst>
            </p:cNvPr>
            <p:cNvSpPr>
              <a:spLocks noEditPoints="1"/>
            </p:cNvSpPr>
            <p:nvPr/>
          </p:nvSpPr>
          <p:spPr bwMode="auto">
            <a:xfrm>
              <a:off x="3200400" y="2061030"/>
              <a:ext cx="4056062" cy="1838325"/>
            </a:xfrm>
            <a:custGeom>
              <a:avLst/>
              <a:gdLst>
                <a:gd name="T0" fmla="*/ 0 w 2555"/>
                <a:gd name="T1" fmla="*/ 466 h 1158"/>
                <a:gd name="T2" fmla="*/ 301 w 2555"/>
                <a:gd name="T3" fmla="*/ 466 h 1158"/>
                <a:gd name="T4" fmla="*/ 301 w 2555"/>
                <a:gd name="T5" fmla="*/ 640 h 1158"/>
                <a:gd name="T6" fmla="*/ 0 w 2555"/>
                <a:gd name="T7" fmla="*/ 640 h 1158"/>
                <a:gd name="T8" fmla="*/ 0 w 2555"/>
                <a:gd name="T9" fmla="*/ 466 h 1158"/>
                <a:gd name="T10" fmla="*/ 751 w 2555"/>
                <a:gd name="T11" fmla="*/ 227 h 1158"/>
                <a:gd name="T12" fmla="*/ 1052 w 2555"/>
                <a:gd name="T13" fmla="*/ 227 h 1158"/>
                <a:gd name="T14" fmla="*/ 1052 w 2555"/>
                <a:gd name="T15" fmla="*/ 560 h 1158"/>
                <a:gd name="T16" fmla="*/ 751 w 2555"/>
                <a:gd name="T17" fmla="*/ 560 h 1158"/>
                <a:gd name="T18" fmla="*/ 751 w 2555"/>
                <a:gd name="T19" fmla="*/ 227 h 1158"/>
                <a:gd name="T20" fmla="*/ 1503 w 2555"/>
                <a:gd name="T21" fmla="*/ 0 h 1158"/>
                <a:gd name="T22" fmla="*/ 1803 w 2555"/>
                <a:gd name="T23" fmla="*/ 0 h 1158"/>
                <a:gd name="T24" fmla="*/ 1803 w 2555"/>
                <a:gd name="T25" fmla="*/ 379 h 1158"/>
                <a:gd name="T26" fmla="*/ 1503 w 2555"/>
                <a:gd name="T27" fmla="*/ 379 h 1158"/>
                <a:gd name="T28" fmla="*/ 1503 w 2555"/>
                <a:gd name="T29" fmla="*/ 0 h 1158"/>
                <a:gd name="T30" fmla="*/ 2254 w 2555"/>
                <a:gd name="T31" fmla="*/ 946 h 1158"/>
                <a:gd name="T32" fmla="*/ 2555 w 2555"/>
                <a:gd name="T33" fmla="*/ 946 h 1158"/>
                <a:gd name="T34" fmla="*/ 2555 w 2555"/>
                <a:gd name="T35" fmla="*/ 1158 h 1158"/>
                <a:gd name="T36" fmla="*/ 2254 w 2555"/>
                <a:gd name="T37" fmla="*/ 1158 h 1158"/>
                <a:gd name="T38" fmla="*/ 2254 w 2555"/>
                <a:gd name="T39" fmla="*/ 946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5" h="1158">
                  <a:moveTo>
                    <a:pt x="0" y="466"/>
                  </a:moveTo>
                  <a:lnTo>
                    <a:pt x="301" y="466"/>
                  </a:lnTo>
                  <a:lnTo>
                    <a:pt x="301" y="640"/>
                  </a:lnTo>
                  <a:lnTo>
                    <a:pt x="0" y="640"/>
                  </a:lnTo>
                  <a:lnTo>
                    <a:pt x="0" y="466"/>
                  </a:lnTo>
                  <a:close/>
                  <a:moveTo>
                    <a:pt x="751" y="227"/>
                  </a:moveTo>
                  <a:lnTo>
                    <a:pt x="1052" y="227"/>
                  </a:lnTo>
                  <a:lnTo>
                    <a:pt x="1052" y="560"/>
                  </a:lnTo>
                  <a:lnTo>
                    <a:pt x="751" y="560"/>
                  </a:lnTo>
                  <a:lnTo>
                    <a:pt x="751" y="227"/>
                  </a:lnTo>
                  <a:close/>
                  <a:moveTo>
                    <a:pt x="1503" y="0"/>
                  </a:moveTo>
                  <a:lnTo>
                    <a:pt x="1803" y="0"/>
                  </a:lnTo>
                  <a:lnTo>
                    <a:pt x="1803" y="379"/>
                  </a:lnTo>
                  <a:lnTo>
                    <a:pt x="1503" y="379"/>
                  </a:lnTo>
                  <a:lnTo>
                    <a:pt x="1503" y="0"/>
                  </a:lnTo>
                  <a:close/>
                  <a:moveTo>
                    <a:pt x="2254" y="946"/>
                  </a:moveTo>
                  <a:lnTo>
                    <a:pt x="2555" y="946"/>
                  </a:lnTo>
                  <a:lnTo>
                    <a:pt x="2555" y="1158"/>
                  </a:lnTo>
                  <a:lnTo>
                    <a:pt x="2254" y="1158"/>
                  </a:lnTo>
                  <a:lnTo>
                    <a:pt x="2254" y="946"/>
                  </a:lnTo>
                  <a:close/>
                </a:path>
              </a:pathLst>
            </a:custGeom>
            <a:grpFill/>
            <a:ln w="19050">
              <a:noFill/>
            </a:ln>
          </p:spPr>
          <p:txBody>
            <a:bodyPr vert="horz" wrap="square" lIns="91440" tIns="45720" rIns="91440" bIns="45720" numCol="1" anchor="t" anchorCtr="0" compatLnSpc="1">
              <a:prstTxWarp prst="textNoShape">
                <a:avLst/>
              </a:prstTxWarp>
            </a:bodyPr>
            <a:lstStyle/>
            <a:p>
              <a:endParaRPr lang="en-GB"/>
            </a:p>
          </p:txBody>
        </p:sp>
        <p:sp>
          <p:nvSpPr>
            <p:cNvPr id="80" name="Freeform 42">
              <a:extLst>
                <a:ext uri="{FF2B5EF4-FFF2-40B4-BE49-F238E27FC236}">
                  <a16:creationId xmlns:a16="http://schemas.microsoft.com/office/drawing/2014/main" id="{3484557C-F2AA-9A34-38E8-C278BE729BEE}"/>
                </a:ext>
              </a:extLst>
            </p:cNvPr>
            <p:cNvSpPr>
              <a:spLocks noEditPoints="1"/>
            </p:cNvSpPr>
            <p:nvPr/>
          </p:nvSpPr>
          <p:spPr bwMode="auto">
            <a:xfrm>
              <a:off x="3200400" y="1538742"/>
              <a:ext cx="6442075" cy="2674938"/>
            </a:xfrm>
            <a:custGeom>
              <a:avLst/>
              <a:gdLst>
                <a:gd name="T0" fmla="*/ 0 w 4058"/>
                <a:gd name="T1" fmla="*/ 661 h 1685"/>
                <a:gd name="T2" fmla="*/ 301 w 4058"/>
                <a:gd name="T3" fmla="*/ 661 h 1685"/>
                <a:gd name="T4" fmla="*/ 301 w 4058"/>
                <a:gd name="T5" fmla="*/ 795 h 1685"/>
                <a:gd name="T6" fmla="*/ 0 w 4058"/>
                <a:gd name="T7" fmla="*/ 795 h 1685"/>
                <a:gd name="T8" fmla="*/ 0 w 4058"/>
                <a:gd name="T9" fmla="*/ 661 h 1685"/>
                <a:gd name="T10" fmla="*/ 751 w 4058"/>
                <a:gd name="T11" fmla="*/ 322 h 1685"/>
                <a:gd name="T12" fmla="*/ 1052 w 4058"/>
                <a:gd name="T13" fmla="*/ 322 h 1685"/>
                <a:gd name="T14" fmla="*/ 1052 w 4058"/>
                <a:gd name="T15" fmla="*/ 556 h 1685"/>
                <a:gd name="T16" fmla="*/ 751 w 4058"/>
                <a:gd name="T17" fmla="*/ 556 h 1685"/>
                <a:gd name="T18" fmla="*/ 751 w 4058"/>
                <a:gd name="T19" fmla="*/ 322 h 1685"/>
                <a:gd name="T20" fmla="*/ 1503 w 4058"/>
                <a:gd name="T21" fmla="*/ 0 h 1685"/>
                <a:gd name="T22" fmla="*/ 1803 w 4058"/>
                <a:gd name="T23" fmla="*/ 0 h 1685"/>
                <a:gd name="T24" fmla="*/ 1803 w 4058"/>
                <a:gd name="T25" fmla="*/ 329 h 1685"/>
                <a:gd name="T26" fmla="*/ 1503 w 4058"/>
                <a:gd name="T27" fmla="*/ 329 h 1685"/>
                <a:gd name="T28" fmla="*/ 1503 w 4058"/>
                <a:gd name="T29" fmla="*/ 0 h 1685"/>
                <a:gd name="T30" fmla="*/ 2254 w 4058"/>
                <a:gd name="T31" fmla="*/ 1086 h 1685"/>
                <a:gd name="T32" fmla="*/ 2555 w 4058"/>
                <a:gd name="T33" fmla="*/ 1086 h 1685"/>
                <a:gd name="T34" fmla="*/ 2555 w 4058"/>
                <a:gd name="T35" fmla="*/ 1275 h 1685"/>
                <a:gd name="T36" fmla="*/ 2254 w 4058"/>
                <a:gd name="T37" fmla="*/ 1275 h 1685"/>
                <a:gd name="T38" fmla="*/ 2254 w 4058"/>
                <a:gd name="T39" fmla="*/ 1086 h 1685"/>
                <a:gd name="T40" fmla="*/ 3005 w 4058"/>
                <a:gd name="T41" fmla="*/ 1579 h 1685"/>
                <a:gd name="T42" fmla="*/ 3306 w 4058"/>
                <a:gd name="T43" fmla="*/ 1579 h 1685"/>
                <a:gd name="T44" fmla="*/ 3306 w 4058"/>
                <a:gd name="T45" fmla="*/ 1685 h 1685"/>
                <a:gd name="T46" fmla="*/ 3005 w 4058"/>
                <a:gd name="T47" fmla="*/ 1685 h 1685"/>
                <a:gd name="T48" fmla="*/ 3005 w 4058"/>
                <a:gd name="T49" fmla="*/ 1579 h 1685"/>
                <a:gd name="T50" fmla="*/ 3757 w 4058"/>
                <a:gd name="T51" fmla="*/ 1301 h 1685"/>
                <a:gd name="T52" fmla="*/ 4058 w 4058"/>
                <a:gd name="T53" fmla="*/ 1301 h 1685"/>
                <a:gd name="T54" fmla="*/ 4058 w 4058"/>
                <a:gd name="T55" fmla="*/ 1495 h 1685"/>
                <a:gd name="T56" fmla="*/ 3757 w 4058"/>
                <a:gd name="T57" fmla="*/ 1495 h 1685"/>
                <a:gd name="T58" fmla="*/ 3757 w 4058"/>
                <a:gd name="T59" fmla="*/ 1301 h 1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58" h="1685">
                  <a:moveTo>
                    <a:pt x="0" y="661"/>
                  </a:moveTo>
                  <a:lnTo>
                    <a:pt x="301" y="661"/>
                  </a:lnTo>
                  <a:lnTo>
                    <a:pt x="301" y="795"/>
                  </a:lnTo>
                  <a:lnTo>
                    <a:pt x="0" y="795"/>
                  </a:lnTo>
                  <a:lnTo>
                    <a:pt x="0" y="661"/>
                  </a:lnTo>
                  <a:close/>
                  <a:moveTo>
                    <a:pt x="751" y="322"/>
                  </a:moveTo>
                  <a:lnTo>
                    <a:pt x="1052" y="322"/>
                  </a:lnTo>
                  <a:lnTo>
                    <a:pt x="1052" y="556"/>
                  </a:lnTo>
                  <a:lnTo>
                    <a:pt x="751" y="556"/>
                  </a:lnTo>
                  <a:lnTo>
                    <a:pt x="751" y="322"/>
                  </a:lnTo>
                  <a:close/>
                  <a:moveTo>
                    <a:pt x="1503" y="0"/>
                  </a:moveTo>
                  <a:lnTo>
                    <a:pt x="1803" y="0"/>
                  </a:lnTo>
                  <a:lnTo>
                    <a:pt x="1803" y="329"/>
                  </a:lnTo>
                  <a:lnTo>
                    <a:pt x="1503" y="329"/>
                  </a:lnTo>
                  <a:lnTo>
                    <a:pt x="1503" y="0"/>
                  </a:lnTo>
                  <a:close/>
                  <a:moveTo>
                    <a:pt x="2254" y="1086"/>
                  </a:moveTo>
                  <a:lnTo>
                    <a:pt x="2555" y="1086"/>
                  </a:lnTo>
                  <a:lnTo>
                    <a:pt x="2555" y="1275"/>
                  </a:lnTo>
                  <a:lnTo>
                    <a:pt x="2254" y="1275"/>
                  </a:lnTo>
                  <a:lnTo>
                    <a:pt x="2254" y="1086"/>
                  </a:lnTo>
                  <a:close/>
                  <a:moveTo>
                    <a:pt x="3005" y="1579"/>
                  </a:moveTo>
                  <a:lnTo>
                    <a:pt x="3306" y="1579"/>
                  </a:lnTo>
                  <a:lnTo>
                    <a:pt x="3306" y="1685"/>
                  </a:lnTo>
                  <a:lnTo>
                    <a:pt x="3005" y="1685"/>
                  </a:lnTo>
                  <a:lnTo>
                    <a:pt x="3005" y="1579"/>
                  </a:lnTo>
                  <a:close/>
                  <a:moveTo>
                    <a:pt x="3757" y="1301"/>
                  </a:moveTo>
                  <a:lnTo>
                    <a:pt x="4058" y="1301"/>
                  </a:lnTo>
                  <a:lnTo>
                    <a:pt x="4058" y="1495"/>
                  </a:lnTo>
                  <a:lnTo>
                    <a:pt x="3757" y="1495"/>
                  </a:lnTo>
                  <a:lnTo>
                    <a:pt x="3757" y="1301"/>
                  </a:lnTo>
                  <a:close/>
                </a:path>
              </a:pathLst>
            </a:custGeom>
            <a:grpFill/>
            <a:ln w="19050">
              <a:noFill/>
            </a:ln>
          </p:spPr>
          <p:txBody>
            <a:bodyPr vert="horz" wrap="square" lIns="91440" tIns="45720" rIns="91440" bIns="45720" numCol="1" anchor="t" anchorCtr="0" compatLnSpc="1">
              <a:prstTxWarp prst="textNoShape">
                <a:avLst/>
              </a:prstTxWarp>
            </a:bodyPr>
            <a:lstStyle/>
            <a:p>
              <a:endParaRPr lang="en-GB"/>
            </a:p>
          </p:txBody>
        </p:sp>
      </p:grpSp>
      <p:grpSp>
        <p:nvGrpSpPr>
          <p:cNvPr id="75" name="Group 74">
            <a:extLst>
              <a:ext uri="{FF2B5EF4-FFF2-40B4-BE49-F238E27FC236}">
                <a16:creationId xmlns:a16="http://schemas.microsoft.com/office/drawing/2014/main" id="{D589CAEA-2E73-E397-ECB5-3EF3140338B4}"/>
              </a:ext>
            </a:extLst>
          </p:cNvPr>
          <p:cNvGrpSpPr/>
          <p:nvPr/>
        </p:nvGrpSpPr>
        <p:grpSpPr>
          <a:xfrm>
            <a:off x="3200400" y="1538742"/>
            <a:ext cx="6442075" cy="3709988"/>
            <a:chOff x="3200400" y="1538742"/>
            <a:chExt cx="6442075" cy="3709988"/>
          </a:xfrm>
        </p:grpSpPr>
        <p:sp>
          <p:nvSpPr>
            <p:cNvPr id="40" name="Freeform 39">
              <a:extLst>
                <a:ext uri="{FF2B5EF4-FFF2-40B4-BE49-F238E27FC236}">
                  <a16:creationId xmlns:a16="http://schemas.microsoft.com/office/drawing/2014/main" id="{9E3247AD-249D-CD92-3E28-AC894FFA0912}"/>
                </a:ext>
              </a:extLst>
            </p:cNvPr>
            <p:cNvSpPr>
              <a:spLocks noEditPoints="1"/>
            </p:cNvSpPr>
            <p:nvPr/>
          </p:nvSpPr>
          <p:spPr bwMode="auto">
            <a:xfrm>
              <a:off x="3200400" y="3842205"/>
              <a:ext cx="6442075" cy="1406525"/>
            </a:xfrm>
            <a:custGeom>
              <a:avLst/>
              <a:gdLst>
                <a:gd name="T0" fmla="*/ 0 w 4058"/>
                <a:gd name="T1" fmla="*/ 74 h 886"/>
                <a:gd name="T2" fmla="*/ 301 w 4058"/>
                <a:gd name="T3" fmla="*/ 74 h 886"/>
                <a:gd name="T4" fmla="*/ 301 w 4058"/>
                <a:gd name="T5" fmla="*/ 886 h 886"/>
                <a:gd name="T6" fmla="*/ 0 w 4058"/>
                <a:gd name="T7" fmla="*/ 886 h 886"/>
                <a:gd name="T8" fmla="*/ 0 w 4058"/>
                <a:gd name="T9" fmla="*/ 74 h 886"/>
                <a:gd name="T10" fmla="*/ 751 w 4058"/>
                <a:gd name="T11" fmla="*/ 50 h 886"/>
                <a:gd name="T12" fmla="*/ 1052 w 4058"/>
                <a:gd name="T13" fmla="*/ 50 h 886"/>
                <a:gd name="T14" fmla="*/ 1052 w 4058"/>
                <a:gd name="T15" fmla="*/ 886 h 886"/>
                <a:gd name="T16" fmla="*/ 751 w 4058"/>
                <a:gd name="T17" fmla="*/ 886 h 886"/>
                <a:gd name="T18" fmla="*/ 751 w 4058"/>
                <a:gd name="T19" fmla="*/ 50 h 886"/>
                <a:gd name="T20" fmla="*/ 1503 w 4058"/>
                <a:gd name="T21" fmla="*/ 0 h 886"/>
                <a:gd name="T22" fmla="*/ 1803 w 4058"/>
                <a:gd name="T23" fmla="*/ 0 h 886"/>
                <a:gd name="T24" fmla="*/ 1803 w 4058"/>
                <a:gd name="T25" fmla="*/ 886 h 886"/>
                <a:gd name="T26" fmla="*/ 1503 w 4058"/>
                <a:gd name="T27" fmla="*/ 886 h 886"/>
                <a:gd name="T28" fmla="*/ 1503 w 4058"/>
                <a:gd name="T29" fmla="*/ 0 h 886"/>
                <a:gd name="T30" fmla="*/ 2254 w 4058"/>
                <a:gd name="T31" fmla="*/ 423 h 886"/>
                <a:gd name="T32" fmla="*/ 2555 w 4058"/>
                <a:gd name="T33" fmla="*/ 423 h 886"/>
                <a:gd name="T34" fmla="*/ 2555 w 4058"/>
                <a:gd name="T35" fmla="*/ 886 h 886"/>
                <a:gd name="T36" fmla="*/ 2254 w 4058"/>
                <a:gd name="T37" fmla="*/ 886 h 886"/>
                <a:gd name="T38" fmla="*/ 2254 w 4058"/>
                <a:gd name="T39" fmla="*/ 423 h 886"/>
                <a:gd name="T40" fmla="*/ 3005 w 4058"/>
                <a:gd name="T41" fmla="*/ 499 h 886"/>
                <a:gd name="T42" fmla="*/ 3306 w 4058"/>
                <a:gd name="T43" fmla="*/ 499 h 886"/>
                <a:gd name="T44" fmla="*/ 3306 w 4058"/>
                <a:gd name="T45" fmla="*/ 886 h 886"/>
                <a:gd name="T46" fmla="*/ 3005 w 4058"/>
                <a:gd name="T47" fmla="*/ 886 h 886"/>
                <a:gd name="T48" fmla="*/ 3005 w 4058"/>
                <a:gd name="T49" fmla="*/ 499 h 886"/>
                <a:gd name="T50" fmla="*/ 3757 w 4058"/>
                <a:gd name="T51" fmla="*/ 357 h 886"/>
                <a:gd name="T52" fmla="*/ 4058 w 4058"/>
                <a:gd name="T53" fmla="*/ 357 h 886"/>
                <a:gd name="T54" fmla="*/ 4058 w 4058"/>
                <a:gd name="T55" fmla="*/ 886 h 886"/>
                <a:gd name="T56" fmla="*/ 3757 w 4058"/>
                <a:gd name="T57" fmla="*/ 886 h 886"/>
                <a:gd name="T58" fmla="*/ 3757 w 4058"/>
                <a:gd name="T59" fmla="*/ 357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58" h="886">
                  <a:moveTo>
                    <a:pt x="0" y="74"/>
                  </a:moveTo>
                  <a:lnTo>
                    <a:pt x="301" y="74"/>
                  </a:lnTo>
                  <a:lnTo>
                    <a:pt x="301" y="886"/>
                  </a:lnTo>
                  <a:lnTo>
                    <a:pt x="0" y="886"/>
                  </a:lnTo>
                  <a:lnTo>
                    <a:pt x="0" y="74"/>
                  </a:lnTo>
                  <a:close/>
                  <a:moveTo>
                    <a:pt x="751" y="50"/>
                  </a:moveTo>
                  <a:lnTo>
                    <a:pt x="1052" y="50"/>
                  </a:lnTo>
                  <a:lnTo>
                    <a:pt x="1052" y="886"/>
                  </a:lnTo>
                  <a:lnTo>
                    <a:pt x="751" y="886"/>
                  </a:lnTo>
                  <a:lnTo>
                    <a:pt x="751" y="50"/>
                  </a:lnTo>
                  <a:close/>
                  <a:moveTo>
                    <a:pt x="1503" y="0"/>
                  </a:moveTo>
                  <a:lnTo>
                    <a:pt x="1803" y="0"/>
                  </a:lnTo>
                  <a:lnTo>
                    <a:pt x="1803" y="886"/>
                  </a:lnTo>
                  <a:lnTo>
                    <a:pt x="1503" y="886"/>
                  </a:lnTo>
                  <a:lnTo>
                    <a:pt x="1503" y="0"/>
                  </a:lnTo>
                  <a:close/>
                  <a:moveTo>
                    <a:pt x="2254" y="423"/>
                  </a:moveTo>
                  <a:lnTo>
                    <a:pt x="2555" y="423"/>
                  </a:lnTo>
                  <a:lnTo>
                    <a:pt x="2555" y="886"/>
                  </a:lnTo>
                  <a:lnTo>
                    <a:pt x="2254" y="886"/>
                  </a:lnTo>
                  <a:lnTo>
                    <a:pt x="2254" y="423"/>
                  </a:lnTo>
                  <a:close/>
                  <a:moveTo>
                    <a:pt x="3005" y="499"/>
                  </a:moveTo>
                  <a:lnTo>
                    <a:pt x="3306" y="499"/>
                  </a:lnTo>
                  <a:lnTo>
                    <a:pt x="3306" y="886"/>
                  </a:lnTo>
                  <a:lnTo>
                    <a:pt x="3005" y="886"/>
                  </a:lnTo>
                  <a:lnTo>
                    <a:pt x="3005" y="499"/>
                  </a:lnTo>
                  <a:close/>
                  <a:moveTo>
                    <a:pt x="3757" y="357"/>
                  </a:moveTo>
                  <a:lnTo>
                    <a:pt x="4058" y="357"/>
                  </a:lnTo>
                  <a:lnTo>
                    <a:pt x="4058" y="886"/>
                  </a:lnTo>
                  <a:lnTo>
                    <a:pt x="3757" y="886"/>
                  </a:lnTo>
                  <a:lnTo>
                    <a:pt x="3757" y="357"/>
                  </a:lnTo>
                  <a:close/>
                </a:path>
              </a:pathLst>
            </a:custGeom>
            <a:solidFill>
              <a:schemeClr val="accent2">
                <a:lumMod val="50000"/>
              </a:schemeClr>
            </a:solidFill>
            <a:ln w="19050">
              <a:solidFill>
                <a:schemeClr val="tx1"/>
              </a:solidFill>
            </a:ln>
          </p:spPr>
          <p:txBody>
            <a:bodyPr vert="horz" wrap="square" lIns="91440" tIns="45720" rIns="91440" bIns="45720" numCol="1" anchor="t" anchorCtr="0" compatLnSpc="1">
              <a:prstTxWarp prst="textNoShape">
                <a:avLst/>
              </a:prstTxWarp>
            </a:bodyPr>
            <a:lstStyle/>
            <a:p>
              <a:endParaRPr lang="en-GB"/>
            </a:p>
          </p:txBody>
        </p:sp>
        <p:sp>
          <p:nvSpPr>
            <p:cNvPr id="41" name="Freeform 40">
              <a:extLst>
                <a:ext uri="{FF2B5EF4-FFF2-40B4-BE49-F238E27FC236}">
                  <a16:creationId xmlns:a16="http://schemas.microsoft.com/office/drawing/2014/main" id="{B57EFB34-627D-8AAB-D52D-A0A38250466F}"/>
                </a:ext>
              </a:extLst>
            </p:cNvPr>
            <p:cNvSpPr>
              <a:spLocks noEditPoints="1"/>
            </p:cNvSpPr>
            <p:nvPr/>
          </p:nvSpPr>
          <p:spPr bwMode="auto">
            <a:xfrm>
              <a:off x="3200400" y="2662692"/>
              <a:ext cx="6442075" cy="1971675"/>
            </a:xfrm>
            <a:custGeom>
              <a:avLst/>
              <a:gdLst>
                <a:gd name="T0" fmla="*/ 0 w 4058"/>
                <a:gd name="T1" fmla="*/ 261 h 1242"/>
                <a:gd name="T2" fmla="*/ 301 w 4058"/>
                <a:gd name="T3" fmla="*/ 261 h 1242"/>
                <a:gd name="T4" fmla="*/ 301 w 4058"/>
                <a:gd name="T5" fmla="*/ 817 h 1242"/>
                <a:gd name="T6" fmla="*/ 0 w 4058"/>
                <a:gd name="T7" fmla="*/ 817 h 1242"/>
                <a:gd name="T8" fmla="*/ 0 w 4058"/>
                <a:gd name="T9" fmla="*/ 261 h 1242"/>
                <a:gd name="T10" fmla="*/ 751 w 4058"/>
                <a:gd name="T11" fmla="*/ 181 h 1242"/>
                <a:gd name="T12" fmla="*/ 1052 w 4058"/>
                <a:gd name="T13" fmla="*/ 181 h 1242"/>
                <a:gd name="T14" fmla="*/ 1052 w 4058"/>
                <a:gd name="T15" fmla="*/ 793 h 1242"/>
                <a:gd name="T16" fmla="*/ 751 w 4058"/>
                <a:gd name="T17" fmla="*/ 793 h 1242"/>
                <a:gd name="T18" fmla="*/ 751 w 4058"/>
                <a:gd name="T19" fmla="*/ 181 h 1242"/>
                <a:gd name="T20" fmla="*/ 1503 w 4058"/>
                <a:gd name="T21" fmla="*/ 0 h 1242"/>
                <a:gd name="T22" fmla="*/ 1803 w 4058"/>
                <a:gd name="T23" fmla="*/ 0 h 1242"/>
                <a:gd name="T24" fmla="*/ 1803 w 4058"/>
                <a:gd name="T25" fmla="*/ 743 h 1242"/>
                <a:gd name="T26" fmla="*/ 1503 w 4058"/>
                <a:gd name="T27" fmla="*/ 743 h 1242"/>
                <a:gd name="T28" fmla="*/ 1503 w 4058"/>
                <a:gd name="T29" fmla="*/ 0 h 1242"/>
                <a:gd name="T30" fmla="*/ 2254 w 4058"/>
                <a:gd name="T31" fmla="*/ 779 h 1242"/>
                <a:gd name="T32" fmla="*/ 2555 w 4058"/>
                <a:gd name="T33" fmla="*/ 779 h 1242"/>
                <a:gd name="T34" fmla="*/ 2555 w 4058"/>
                <a:gd name="T35" fmla="*/ 1166 h 1242"/>
                <a:gd name="T36" fmla="*/ 2254 w 4058"/>
                <a:gd name="T37" fmla="*/ 1166 h 1242"/>
                <a:gd name="T38" fmla="*/ 2254 w 4058"/>
                <a:gd name="T39" fmla="*/ 779 h 1242"/>
                <a:gd name="T40" fmla="*/ 3005 w 4058"/>
                <a:gd name="T41" fmla="*/ 977 h 1242"/>
                <a:gd name="T42" fmla="*/ 3306 w 4058"/>
                <a:gd name="T43" fmla="*/ 977 h 1242"/>
                <a:gd name="T44" fmla="*/ 3306 w 4058"/>
                <a:gd name="T45" fmla="*/ 1242 h 1242"/>
                <a:gd name="T46" fmla="*/ 3005 w 4058"/>
                <a:gd name="T47" fmla="*/ 1242 h 1242"/>
                <a:gd name="T48" fmla="*/ 3005 w 4058"/>
                <a:gd name="T49" fmla="*/ 977 h 1242"/>
                <a:gd name="T50" fmla="*/ 3757 w 4058"/>
                <a:gd name="T51" fmla="*/ 787 h 1242"/>
                <a:gd name="T52" fmla="*/ 4058 w 4058"/>
                <a:gd name="T53" fmla="*/ 787 h 1242"/>
                <a:gd name="T54" fmla="*/ 4058 w 4058"/>
                <a:gd name="T55" fmla="*/ 1100 h 1242"/>
                <a:gd name="T56" fmla="*/ 3757 w 4058"/>
                <a:gd name="T57" fmla="*/ 1100 h 1242"/>
                <a:gd name="T58" fmla="*/ 3757 w 4058"/>
                <a:gd name="T59" fmla="*/ 787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58" h="1242">
                  <a:moveTo>
                    <a:pt x="0" y="261"/>
                  </a:moveTo>
                  <a:lnTo>
                    <a:pt x="301" y="261"/>
                  </a:lnTo>
                  <a:lnTo>
                    <a:pt x="301" y="817"/>
                  </a:lnTo>
                  <a:lnTo>
                    <a:pt x="0" y="817"/>
                  </a:lnTo>
                  <a:lnTo>
                    <a:pt x="0" y="261"/>
                  </a:lnTo>
                  <a:close/>
                  <a:moveTo>
                    <a:pt x="751" y="181"/>
                  </a:moveTo>
                  <a:lnTo>
                    <a:pt x="1052" y="181"/>
                  </a:lnTo>
                  <a:lnTo>
                    <a:pt x="1052" y="793"/>
                  </a:lnTo>
                  <a:lnTo>
                    <a:pt x="751" y="793"/>
                  </a:lnTo>
                  <a:lnTo>
                    <a:pt x="751" y="181"/>
                  </a:lnTo>
                  <a:close/>
                  <a:moveTo>
                    <a:pt x="1503" y="0"/>
                  </a:moveTo>
                  <a:lnTo>
                    <a:pt x="1803" y="0"/>
                  </a:lnTo>
                  <a:lnTo>
                    <a:pt x="1803" y="743"/>
                  </a:lnTo>
                  <a:lnTo>
                    <a:pt x="1503" y="743"/>
                  </a:lnTo>
                  <a:lnTo>
                    <a:pt x="1503" y="0"/>
                  </a:lnTo>
                  <a:close/>
                  <a:moveTo>
                    <a:pt x="2254" y="779"/>
                  </a:moveTo>
                  <a:lnTo>
                    <a:pt x="2555" y="779"/>
                  </a:lnTo>
                  <a:lnTo>
                    <a:pt x="2555" y="1166"/>
                  </a:lnTo>
                  <a:lnTo>
                    <a:pt x="2254" y="1166"/>
                  </a:lnTo>
                  <a:lnTo>
                    <a:pt x="2254" y="779"/>
                  </a:lnTo>
                  <a:close/>
                  <a:moveTo>
                    <a:pt x="3005" y="977"/>
                  </a:moveTo>
                  <a:lnTo>
                    <a:pt x="3306" y="977"/>
                  </a:lnTo>
                  <a:lnTo>
                    <a:pt x="3306" y="1242"/>
                  </a:lnTo>
                  <a:lnTo>
                    <a:pt x="3005" y="1242"/>
                  </a:lnTo>
                  <a:lnTo>
                    <a:pt x="3005" y="977"/>
                  </a:lnTo>
                  <a:close/>
                  <a:moveTo>
                    <a:pt x="3757" y="787"/>
                  </a:moveTo>
                  <a:lnTo>
                    <a:pt x="4058" y="787"/>
                  </a:lnTo>
                  <a:lnTo>
                    <a:pt x="4058" y="1100"/>
                  </a:lnTo>
                  <a:lnTo>
                    <a:pt x="3757" y="1100"/>
                  </a:lnTo>
                  <a:lnTo>
                    <a:pt x="3757" y="787"/>
                  </a:lnTo>
                  <a:close/>
                </a:path>
              </a:pathLst>
            </a:custGeom>
            <a:solidFill>
              <a:schemeClr val="accent2">
                <a:lumMod val="75000"/>
              </a:schemeClr>
            </a:solidFill>
            <a:ln w="19050">
              <a:solidFill>
                <a:schemeClr val="tx1"/>
              </a:solidFill>
            </a:ln>
          </p:spPr>
          <p:txBody>
            <a:bodyPr vert="horz" wrap="square" lIns="91440" tIns="45720" rIns="91440" bIns="45720" numCol="1" anchor="t" anchorCtr="0" compatLnSpc="1">
              <a:prstTxWarp prst="textNoShape">
                <a:avLst/>
              </a:prstTxWarp>
            </a:bodyPr>
            <a:lstStyle/>
            <a:p>
              <a:endParaRPr lang="en-GB"/>
            </a:p>
          </p:txBody>
        </p:sp>
        <p:sp>
          <p:nvSpPr>
            <p:cNvPr id="42" name="Freeform 41">
              <a:extLst>
                <a:ext uri="{FF2B5EF4-FFF2-40B4-BE49-F238E27FC236}">
                  <a16:creationId xmlns:a16="http://schemas.microsoft.com/office/drawing/2014/main" id="{D4E39754-B71C-65FD-45D7-DA6735E87DE5}"/>
                </a:ext>
              </a:extLst>
            </p:cNvPr>
            <p:cNvSpPr>
              <a:spLocks noEditPoints="1"/>
            </p:cNvSpPr>
            <p:nvPr/>
          </p:nvSpPr>
          <p:spPr bwMode="auto">
            <a:xfrm>
              <a:off x="3200400" y="2061030"/>
              <a:ext cx="4056062" cy="1838325"/>
            </a:xfrm>
            <a:custGeom>
              <a:avLst/>
              <a:gdLst>
                <a:gd name="T0" fmla="*/ 0 w 2555"/>
                <a:gd name="T1" fmla="*/ 466 h 1158"/>
                <a:gd name="T2" fmla="*/ 301 w 2555"/>
                <a:gd name="T3" fmla="*/ 466 h 1158"/>
                <a:gd name="T4" fmla="*/ 301 w 2555"/>
                <a:gd name="T5" fmla="*/ 640 h 1158"/>
                <a:gd name="T6" fmla="*/ 0 w 2555"/>
                <a:gd name="T7" fmla="*/ 640 h 1158"/>
                <a:gd name="T8" fmla="*/ 0 w 2555"/>
                <a:gd name="T9" fmla="*/ 466 h 1158"/>
                <a:gd name="T10" fmla="*/ 751 w 2555"/>
                <a:gd name="T11" fmla="*/ 227 h 1158"/>
                <a:gd name="T12" fmla="*/ 1052 w 2555"/>
                <a:gd name="T13" fmla="*/ 227 h 1158"/>
                <a:gd name="T14" fmla="*/ 1052 w 2555"/>
                <a:gd name="T15" fmla="*/ 560 h 1158"/>
                <a:gd name="T16" fmla="*/ 751 w 2555"/>
                <a:gd name="T17" fmla="*/ 560 h 1158"/>
                <a:gd name="T18" fmla="*/ 751 w 2555"/>
                <a:gd name="T19" fmla="*/ 227 h 1158"/>
                <a:gd name="T20" fmla="*/ 1503 w 2555"/>
                <a:gd name="T21" fmla="*/ 0 h 1158"/>
                <a:gd name="T22" fmla="*/ 1803 w 2555"/>
                <a:gd name="T23" fmla="*/ 0 h 1158"/>
                <a:gd name="T24" fmla="*/ 1803 w 2555"/>
                <a:gd name="T25" fmla="*/ 379 h 1158"/>
                <a:gd name="T26" fmla="*/ 1503 w 2555"/>
                <a:gd name="T27" fmla="*/ 379 h 1158"/>
                <a:gd name="T28" fmla="*/ 1503 w 2555"/>
                <a:gd name="T29" fmla="*/ 0 h 1158"/>
                <a:gd name="T30" fmla="*/ 2254 w 2555"/>
                <a:gd name="T31" fmla="*/ 946 h 1158"/>
                <a:gd name="T32" fmla="*/ 2555 w 2555"/>
                <a:gd name="T33" fmla="*/ 946 h 1158"/>
                <a:gd name="T34" fmla="*/ 2555 w 2555"/>
                <a:gd name="T35" fmla="*/ 1158 h 1158"/>
                <a:gd name="T36" fmla="*/ 2254 w 2555"/>
                <a:gd name="T37" fmla="*/ 1158 h 1158"/>
                <a:gd name="T38" fmla="*/ 2254 w 2555"/>
                <a:gd name="T39" fmla="*/ 946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5" h="1158">
                  <a:moveTo>
                    <a:pt x="0" y="466"/>
                  </a:moveTo>
                  <a:lnTo>
                    <a:pt x="301" y="466"/>
                  </a:lnTo>
                  <a:lnTo>
                    <a:pt x="301" y="640"/>
                  </a:lnTo>
                  <a:lnTo>
                    <a:pt x="0" y="640"/>
                  </a:lnTo>
                  <a:lnTo>
                    <a:pt x="0" y="466"/>
                  </a:lnTo>
                  <a:close/>
                  <a:moveTo>
                    <a:pt x="751" y="227"/>
                  </a:moveTo>
                  <a:lnTo>
                    <a:pt x="1052" y="227"/>
                  </a:lnTo>
                  <a:lnTo>
                    <a:pt x="1052" y="560"/>
                  </a:lnTo>
                  <a:lnTo>
                    <a:pt x="751" y="560"/>
                  </a:lnTo>
                  <a:lnTo>
                    <a:pt x="751" y="227"/>
                  </a:lnTo>
                  <a:close/>
                  <a:moveTo>
                    <a:pt x="1503" y="0"/>
                  </a:moveTo>
                  <a:lnTo>
                    <a:pt x="1803" y="0"/>
                  </a:lnTo>
                  <a:lnTo>
                    <a:pt x="1803" y="379"/>
                  </a:lnTo>
                  <a:lnTo>
                    <a:pt x="1503" y="379"/>
                  </a:lnTo>
                  <a:lnTo>
                    <a:pt x="1503" y="0"/>
                  </a:lnTo>
                  <a:close/>
                  <a:moveTo>
                    <a:pt x="2254" y="946"/>
                  </a:moveTo>
                  <a:lnTo>
                    <a:pt x="2555" y="946"/>
                  </a:lnTo>
                  <a:lnTo>
                    <a:pt x="2555" y="1158"/>
                  </a:lnTo>
                  <a:lnTo>
                    <a:pt x="2254" y="1158"/>
                  </a:lnTo>
                  <a:lnTo>
                    <a:pt x="2254" y="946"/>
                  </a:lnTo>
                  <a:close/>
                </a:path>
              </a:pathLst>
            </a:custGeom>
            <a:solidFill>
              <a:schemeClr val="accent2">
                <a:lumMod val="60000"/>
                <a:lumOff val="40000"/>
              </a:schemeClr>
            </a:solidFill>
            <a:ln w="19050">
              <a:solidFill>
                <a:schemeClr val="tx1"/>
              </a:solidFill>
            </a:ln>
          </p:spPr>
          <p:txBody>
            <a:bodyPr vert="horz" wrap="square" lIns="91440" tIns="45720" rIns="91440" bIns="45720" numCol="1" anchor="t" anchorCtr="0" compatLnSpc="1">
              <a:prstTxWarp prst="textNoShape">
                <a:avLst/>
              </a:prstTxWarp>
            </a:bodyPr>
            <a:lstStyle/>
            <a:p>
              <a:endParaRPr lang="en-GB"/>
            </a:p>
          </p:txBody>
        </p:sp>
        <p:sp>
          <p:nvSpPr>
            <p:cNvPr id="43" name="Freeform 42">
              <a:extLst>
                <a:ext uri="{FF2B5EF4-FFF2-40B4-BE49-F238E27FC236}">
                  <a16:creationId xmlns:a16="http://schemas.microsoft.com/office/drawing/2014/main" id="{5AFE03A5-A967-7BCB-CF6F-E514BDEB29B9}"/>
                </a:ext>
              </a:extLst>
            </p:cNvPr>
            <p:cNvSpPr>
              <a:spLocks noEditPoints="1"/>
            </p:cNvSpPr>
            <p:nvPr/>
          </p:nvSpPr>
          <p:spPr bwMode="auto">
            <a:xfrm>
              <a:off x="3200400" y="1538742"/>
              <a:ext cx="6442075" cy="2674938"/>
            </a:xfrm>
            <a:custGeom>
              <a:avLst/>
              <a:gdLst>
                <a:gd name="T0" fmla="*/ 0 w 4058"/>
                <a:gd name="T1" fmla="*/ 661 h 1685"/>
                <a:gd name="T2" fmla="*/ 301 w 4058"/>
                <a:gd name="T3" fmla="*/ 661 h 1685"/>
                <a:gd name="T4" fmla="*/ 301 w 4058"/>
                <a:gd name="T5" fmla="*/ 795 h 1685"/>
                <a:gd name="T6" fmla="*/ 0 w 4058"/>
                <a:gd name="T7" fmla="*/ 795 h 1685"/>
                <a:gd name="T8" fmla="*/ 0 w 4058"/>
                <a:gd name="T9" fmla="*/ 661 h 1685"/>
                <a:gd name="T10" fmla="*/ 751 w 4058"/>
                <a:gd name="T11" fmla="*/ 322 h 1685"/>
                <a:gd name="T12" fmla="*/ 1052 w 4058"/>
                <a:gd name="T13" fmla="*/ 322 h 1685"/>
                <a:gd name="T14" fmla="*/ 1052 w 4058"/>
                <a:gd name="T15" fmla="*/ 556 h 1685"/>
                <a:gd name="T16" fmla="*/ 751 w 4058"/>
                <a:gd name="T17" fmla="*/ 556 h 1685"/>
                <a:gd name="T18" fmla="*/ 751 w 4058"/>
                <a:gd name="T19" fmla="*/ 322 h 1685"/>
                <a:gd name="T20" fmla="*/ 1503 w 4058"/>
                <a:gd name="T21" fmla="*/ 0 h 1685"/>
                <a:gd name="T22" fmla="*/ 1803 w 4058"/>
                <a:gd name="T23" fmla="*/ 0 h 1685"/>
                <a:gd name="T24" fmla="*/ 1803 w 4058"/>
                <a:gd name="T25" fmla="*/ 329 h 1685"/>
                <a:gd name="T26" fmla="*/ 1503 w 4058"/>
                <a:gd name="T27" fmla="*/ 329 h 1685"/>
                <a:gd name="T28" fmla="*/ 1503 w 4058"/>
                <a:gd name="T29" fmla="*/ 0 h 1685"/>
                <a:gd name="T30" fmla="*/ 2254 w 4058"/>
                <a:gd name="T31" fmla="*/ 1086 h 1685"/>
                <a:gd name="T32" fmla="*/ 2555 w 4058"/>
                <a:gd name="T33" fmla="*/ 1086 h 1685"/>
                <a:gd name="T34" fmla="*/ 2555 w 4058"/>
                <a:gd name="T35" fmla="*/ 1275 h 1685"/>
                <a:gd name="T36" fmla="*/ 2254 w 4058"/>
                <a:gd name="T37" fmla="*/ 1275 h 1685"/>
                <a:gd name="T38" fmla="*/ 2254 w 4058"/>
                <a:gd name="T39" fmla="*/ 1086 h 1685"/>
                <a:gd name="T40" fmla="*/ 3005 w 4058"/>
                <a:gd name="T41" fmla="*/ 1579 h 1685"/>
                <a:gd name="T42" fmla="*/ 3306 w 4058"/>
                <a:gd name="T43" fmla="*/ 1579 h 1685"/>
                <a:gd name="T44" fmla="*/ 3306 w 4058"/>
                <a:gd name="T45" fmla="*/ 1685 h 1685"/>
                <a:gd name="T46" fmla="*/ 3005 w 4058"/>
                <a:gd name="T47" fmla="*/ 1685 h 1685"/>
                <a:gd name="T48" fmla="*/ 3005 w 4058"/>
                <a:gd name="T49" fmla="*/ 1579 h 1685"/>
                <a:gd name="T50" fmla="*/ 3757 w 4058"/>
                <a:gd name="T51" fmla="*/ 1301 h 1685"/>
                <a:gd name="T52" fmla="*/ 4058 w 4058"/>
                <a:gd name="T53" fmla="*/ 1301 h 1685"/>
                <a:gd name="T54" fmla="*/ 4058 w 4058"/>
                <a:gd name="T55" fmla="*/ 1495 h 1685"/>
                <a:gd name="T56" fmla="*/ 3757 w 4058"/>
                <a:gd name="T57" fmla="*/ 1495 h 1685"/>
                <a:gd name="T58" fmla="*/ 3757 w 4058"/>
                <a:gd name="T59" fmla="*/ 1301 h 1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58" h="1685">
                  <a:moveTo>
                    <a:pt x="0" y="661"/>
                  </a:moveTo>
                  <a:lnTo>
                    <a:pt x="301" y="661"/>
                  </a:lnTo>
                  <a:lnTo>
                    <a:pt x="301" y="795"/>
                  </a:lnTo>
                  <a:lnTo>
                    <a:pt x="0" y="795"/>
                  </a:lnTo>
                  <a:lnTo>
                    <a:pt x="0" y="661"/>
                  </a:lnTo>
                  <a:close/>
                  <a:moveTo>
                    <a:pt x="751" y="322"/>
                  </a:moveTo>
                  <a:lnTo>
                    <a:pt x="1052" y="322"/>
                  </a:lnTo>
                  <a:lnTo>
                    <a:pt x="1052" y="556"/>
                  </a:lnTo>
                  <a:lnTo>
                    <a:pt x="751" y="556"/>
                  </a:lnTo>
                  <a:lnTo>
                    <a:pt x="751" y="322"/>
                  </a:lnTo>
                  <a:close/>
                  <a:moveTo>
                    <a:pt x="1503" y="0"/>
                  </a:moveTo>
                  <a:lnTo>
                    <a:pt x="1803" y="0"/>
                  </a:lnTo>
                  <a:lnTo>
                    <a:pt x="1803" y="329"/>
                  </a:lnTo>
                  <a:lnTo>
                    <a:pt x="1503" y="329"/>
                  </a:lnTo>
                  <a:lnTo>
                    <a:pt x="1503" y="0"/>
                  </a:lnTo>
                  <a:close/>
                  <a:moveTo>
                    <a:pt x="2254" y="1086"/>
                  </a:moveTo>
                  <a:lnTo>
                    <a:pt x="2555" y="1086"/>
                  </a:lnTo>
                  <a:lnTo>
                    <a:pt x="2555" y="1275"/>
                  </a:lnTo>
                  <a:lnTo>
                    <a:pt x="2254" y="1275"/>
                  </a:lnTo>
                  <a:lnTo>
                    <a:pt x="2254" y="1086"/>
                  </a:lnTo>
                  <a:close/>
                  <a:moveTo>
                    <a:pt x="3005" y="1579"/>
                  </a:moveTo>
                  <a:lnTo>
                    <a:pt x="3306" y="1579"/>
                  </a:lnTo>
                  <a:lnTo>
                    <a:pt x="3306" y="1685"/>
                  </a:lnTo>
                  <a:lnTo>
                    <a:pt x="3005" y="1685"/>
                  </a:lnTo>
                  <a:lnTo>
                    <a:pt x="3005" y="1579"/>
                  </a:lnTo>
                  <a:close/>
                  <a:moveTo>
                    <a:pt x="3757" y="1301"/>
                  </a:moveTo>
                  <a:lnTo>
                    <a:pt x="4058" y="1301"/>
                  </a:lnTo>
                  <a:lnTo>
                    <a:pt x="4058" y="1495"/>
                  </a:lnTo>
                  <a:lnTo>
                    <a:pt x="3757" y="1495"/>
                  </a:lnTo>
                  <a:lnTo>
                    <a:pt x="3757" y="1301"/>
                  </a:lnTo>
                  <a:close/>
                </a:path>
              </a:pathLst>
            </a:custGeom>
            <a:solidFill>
              <a:schemeClr val="bg1"/>
            </a:solidFill>
            <a:ln w="19050">
              <a:solidFill>
                <a:schemeClr val="tx1"/>
              </a:solidFill>
            </a:ln>
          </p:spPr>
          <p:txBody>
            <a:bodyPr vert="horz" wrap="square" lIns="91440" tIns="45720" rIns="91440" bIns="45720" numCol="1" anchor="t" anchorCtr="0" compatLnSpc="1">
              <a:prstTxWarp prst="textNoShape">
                <a:avLst/>
              </a:prstTxWarp>
            </a:bodyPr>
            <a:lstStyle/>
            <a:p>
              <a:endParaRPr lang="en-GB"/>
            </a:p>
          </p:txBody>
        </p:sp>
      </p:grpSp>
      <p:sp>
        <p:nvSpPr>
          <p:cNvPr id="44" name="Line 43">
            <a:extLst>
              <a:ext uri="{FF2B5EF4-FFF2-40B4-BE49-F238E27FC236}">
                <a16:creationId xmlns:a16="http://schemas.microsoft.com/office/drawing/2014/main" id="{E2E799FF-3755-E4AA-F0C1-52EC214443F4}"/>
              </a:ext>
            </a:extLst>
          </p:cNvPr>
          <p:cNvSpPr>
            <a:spLocks noChangeShapeType="1"/>
          </p:cNvSpPr>
          <p:nvPr/>
        </p:nvSpPr>
        <p:spPr bwMode="auto">
          <a:xfrm>
            <a:off x="2843213" y="5248730"/>
            <a:ext cx="7156450" cy="0"/>
          </a:xfrm>
          <a:prstGeom prst="line">
            <a:avLst/>
          </a:prstGeom>
          <a:noFill/>
          <a:ln w="14288"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Rectangle 44">
            <a:extLst>
              <a:ext uri="{FF2B5EF4-FFF2-40B4-BE49-F238E27FC236}">
                <a16:creationId xmlns:a16="http://schemas.microsoft.com/office/drawing/2014/main" id="{BF02EC01-7EB8-5E2E-A81D-70E7E8183497}"/>
              </a:ext>
            </a:extLst>
          </p:cNvPr>
          <p:cNvSpPr>
            <a:spLocks noChangeArrowheads="1"/>
          </p:cNvSpPr>
          <p:nvPr/>
        </p:nvSpPr>
        <p:spPr bwMode="auto">
          <a:xfrm>
            <a:off x="2729757" y="5140780"/>
            <a:ext cx="1138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rPr>
              <a:t>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46" name="Rectangle 45">
            <a:extLst>
              <a:ext uri="{FF2B5EF4-FFF2-40B4-BE49-F238E27FC236}">
                <a16:creationId xmlns:a16="http://schemas.microsoft.com/office/drawing/2014/main" id="{B09B84D8-6655-E567-6E19-91FE59E78922}"/>
              </a:ext>
            </a:extLst>
          </p:cNvPr>
          <p:cNvSpPr>
            <a:spLocks noChangeArrowheads="1"/>
          </p:cNvSpPr>
          <p:nvPr/>
        </p:nvSpPr>
        <p:spPr bwMode="auto">
          <a:xfrm>
            <a:off x="2094968" y="4767717"/>
            <a:ext cx="7486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200,000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47" name="Rectangle 46">
            <a:extLst>
              <a:ext uri="{FF2B5EF4-FFF2-40B4-BE49-F238E27FC236}">
                <a16:creationId xmlns:a16="http://schemas.microsoft.com/office/drawing/2014/main" id="{6D965166-7CC3-624E-58EE-34B52CFBBE0E}"/>
              </a:ext>
            </a:extLst>
          </p:cNvPr>
          <p:cNvSpPr>
            <a:spLocks noChangeArrowheads="1"/>
          </p:cNvSpPr>
          <p:nvPr/>
        </p:nvSpPr>
        <p:spPr bwMode="auto">
          <a:xfrm>
            <a:off x="2094968" y="4393067"/>
            <a:ext cx="7486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400,000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48" name="Rectangle 47">
            <a:extLst>
              <a:ext uri="{FF2B5EF4-FFF2-40B4-BE49-F238E27FC236}">
                <a16:creationId xmlns:a16="http://schemas.microsoft.com/office/drawing/2014/main" id="{9154B9F0-E112-C3AE-F17C-A747F2202BAE}"/>
              </a:ext>
            </a:extLst>
          </p:cNvPr>
          <p:cNvSpPr>
            <a:spLocks noChangeArrowheads="1"/>
          </p:cNvSpPr>
          <p:nvPr/>
        </p:nvSpPr>
        <p:spPr bwMode="auto">
          <a:xfrm>
            <a:off x="2094968" y="4015242"/>
            <a:ext cx="7486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600,000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49" name="Rectangle 48">
            <a:extLst>
              <a:ext uri="{FF2B5EF4-FFF2-40B4-BE49-F238E27FC236}">
                <a16:creationId xmlns:a16="http://schemas.microsoft.com/office/drawing/2014/main" id="{1F904645-A3F6-387E-CF94-1E3900518041}"/>
              </a:ext>
            </a:extLst>
          </p:cNvPr>
          <p:cNvSpPr>
            <a:spLocks noChangeArrowheads="1"/>
          </p:cNvSpPr>
          <p:nvPr/>
        </p:nvSpPr>
        <p:spPr bwMode="auto">
          <a:xfrm>
            <a:off x="2094968" y="3640592"/>
            <a:ext cx="7486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800,000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50" name="Rectangle 49">
            <a:extLst>
              <a:ext uri="{FF2B5EF4-FFF2-40B4-BE49-F238E27FC236}">
                <a16:creationId xmlns:a16="http://schemas.microsoft.com/office/drawing/2014/main" id="{95030A0B-7772-DB9E-A898-B7E783FBA8AE}"/>
              </a:ext>
            </a:extLst>
          </p:cNvPr>
          <p:cNvSpPr>
            <a:spLocks noChangeArrowheads="1"/>
          </p:cNvSpPr>
          <p:nvPr/>
        </p:nvSpPr>
        <p:spPr bwMode="auto">
          <a:xfrm>
            <a:off x="1915432" y="3265942"/>
            <a:ext cx="9281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1,000,000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51" name="Rectangle 50">
            <a:extLst>
              <a:ext uri="{FF2B5EF4-FFF2-40B4-BE49-F238E27FC236}">
                <a16:creationId xmlns:a16="http://schemas.microsoft.com/office/drawing/2014/main" id="{89015FAF-6D30-89D3-2BAC-4693E96AB4C9}"/>
              </a:ext>
            </a:extLst>
          </p:cNvPr>
          <p:cNvSpPr>
            <a:spLocks noChangeArrowheads="1"/>
          </p:cNvSpPr>
          <p:nvPr/>
        </p:nvSpPr>
        <p:spPr bwMode="auto">
          <a:xfrm>
            <a:off x="1915432" y="2892880"/>
            <a:ext cx="9281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1,200,000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52" name="Rectangle 51">
            <a:extLst>
              <a:ext uri="{FF2B5EF4-FFF2-40B4-BE49-F238E27FC236}">
                <a16:creationId xmlns:a16="http://schemas.microsoft.com/office/drawing/2014/main" id="{35E5D2C6-858D-7655-A549-DAA7D2A9B1B7}"/>
              </a:ext>
            </a:extLst>
          </p:cNvPr>
          <p:cNvSpPr>
            <a:spLocks noChangeArrowheads="1"/>
          </p:cNvSpPr>
          <p:nvPr/>
        </p:nvSpPr>
        <p:spPr bwMode="auto">
          <a:xfrm>
            <a:off x="1915432" y="2518230"/>
            <a:ext cx="9281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1,400,000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53" name="Rectangle 52">
            <a:extLst>
              <a:ext uri="{FF2B5EF4-FFF2-40B4-BE49-F238E27FC236}">
                <a16:creationId xmlns:a16="http://schemas.microsoft.com/office/drawing/2014/main" id="{EAA95CEC-6C0C-F725-D514-153A8FA29940}"/>
              </a:ext>
            </a:extLst>
          </p:cNvPr>
          <p:cNvSpPr>
            <a:spLocks noChangeArrowheads="1"/>
          </p:cNvSpPr>
          <p:nvPr/>
        </p:nvSpPr>
        <p:spPr bwMode="auto">
          <a:xfrm>
            <a:off x="1915432" y="2143580"/>
            <a:ext cx="9281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1,600,000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54" name="Rectangle 53">
            <a:extLst>
              <a:ext uri="{FF2B5EF4-FFF2-40B4-BE49-F238E27FC236}">
                <a16:creationId xmlns:a16="http://schemas.microsoft.com/office/drawing/2014/main" id="{604462B9-5454-70BF-F698-85610E8C32B7}"/>
              </a:ext>
            </a:extLst>
          </p:cNvPr>
          <p:cNvSpPr>
            <a:spLocks noChangeArrowheads="1"/>
          </p:cNvSpPr>
          <p:nvPr/>
        </p:nvSpPr>
        <p:spPr bwMode="auto">
          <a:xfrm>
            <a:off x="1915432" y="1765755"/>
            <a:ext cx="9281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1,800,000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55" name="Rectangle 54">
            <a:extLst>
              <a:ext uri="{FF2B5EF4-FFF2-40B4-BE49-F238E27FC236}">
                <a16:creationId xmlns:a16="http://schemas.microsoft.com/office/drawing/2014/main" id="{F1CE7BC4-5EC6-0AF0-141B-799766B663B6}"/>
              </a:ext>
            </a:extLst>
          </p:cNvPr>
          <p:cNvSpPr>
            <a:spLocks noChangeArrowheads="1"/>
          </p:cNvSpPr>
          <p:nvPr/>
        </p:nvSpPr>
        <p:spPr bwMode="auto">
          <a:xfrm>
            <a:off x="1915432" y="1391105"/>
            <a:ext cx="9281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2,000,000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56" name="Rectangle 55">
            <a:extLst>
              <a:ext uri="{FF2B5EF4-FFF2-40B4-BE49-F238E27FC236}">
                <a16:creationId xmlns:a16="http://schemas.microsoft.com/office/drawing/2014/main" id="{07CF67C0-C1F2-B93E-8670-36FB1FE561F0}"/>
              </a:ext>
            </a:extLst>
          </p:cNvPr>
          <p:cNvSpPr>
            <a:spLocks noChangeArrowheads="1"/>
          </p:cNvSpPr>
          <p:nvPr/>
        </p:nvSpPr>
        <p:spPr bwMode="auto">
          <a:xfrm>
            <a:off x="3165475" y="5355092"/>
            <a:ext cx="7646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rPr>
              <a:t>2017-18</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57" name="Rectangle 56">
            <a:extLst>
              <a:ext uri="{FF2B5EF4-FFF2-40B4-BE49-F238E27FC236}">
                <a16:creationId xmlns:a16="http://schemas.microsoft.com/office/drawing/2014/main" id="{DCC2E51A-F90D-26CD-006C-8DAFFD4F0955}"/>
              </a:ext>
            </a:extLst>
          </p:cNvPr>
          <p:cNvSpPr>
            <a:spLocks noChangeArrowheads="1"/>
          </p:cNvSpPr>
          <p:nvPr/>
        </p:nvSpPr>
        <p:spPr bwMode="auto">
          <a:xfrm>
            <a:off x="4359275" y="5355092"/>
            <a:ext cx="7646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rPr>
              <a:t>2018-19</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58" name="Rectangle 57">
            <a:extLst>
              <a:ext uri="{FF2B5EF4-FFF2-40B4-BE49-F238E27FC236}">
                <a16:creationId xmlns:a16="http://schemas.microsoft.com/office/drawing/2014/main" id="{7E3AFBA9-53B8-5654-89C7-D9AB00E563D9}"/>
              </a:ext>
            </a:extLst>
          </p:cNvPr>
          <p:cNvSpPr>
            <a:spLocks noChangeArrowheads="1"/>
          </p:cNvSpPr>
          <p:nvPr/>
        </p:nvSpPr>
        <p:spPr bwMode="auto">
          <a:xfrm>
            <a:off x="5551488" y="5355092"/>
            <a:ext cx="7646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rPr>
              <a:t>2019-20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59" name="Rectangle 58">
            <a:extLst>
              <a:ext uri="{FF2B5EF4-FFF2-40B4-BE49-F238E27FC236}">
                <a16:creationId xmlns:a16="http://schemas.microsoft.com/office/drawing/2014/main" id="{BC7F8784-6487-3487-214C-F32061BE833F}"/>
              </a:ext>
            </a:extLst>
          </p:cNvPr>
          <p:cNvSpPr>
            <a:spLocks noChangeArrowheads="1"/>
          </p:cNvSpPr>
          <p:nvPr/>
        </p:nvSpPr>
        <p:spPr bwMode="auto">
          <a:xfrm>
            <a:off x="6745288" y="5355092"/>
            <a:ext cx="7646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rPr>
              <a:t>2020-21</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60" name="Rectangle 59">
            <a:extLst>
              <a:ext uri="{FF2B5EF4-FFF2-40B4-BE49-F238E27FC236}">
                <a16:creationId xmlns:a16="http://schemas.microsoft.com/office/drawing/2014/main" id="{FEC25AD6-979B-C2FE-E492-A87E5C6EA1F1}"/>
              </a:ext>
            </a:extLst>
          </p:cNvPr>
          <p:cNvSpPr>
            <a:spLocks noChangeArrowheads="1"/>
          </p:cNvSpPr>
          <p:nvPr/>
        </p:nvSpPr>
        <p:spPr bwMode="auto">
          <a:xfrm>
            <a:off x="7937500" y="5355092"/>
            <a:ext cx="7646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rPr>
              <a:t>2021-22</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61" name="Rectangle 60">
            <a:extLst>
              <a:ext uri="{FF2B5EF4-FFF2-40B4-BE49-F238E27FC236}">
                <a16:creationId xmlns:a16="http://schemas.microsoft.com/office/drawing/2014/main" id="{863F5F5C-6995-A2FE-D92F-93BED83DA730}"/>
              </a:ext>
            </a:extLst>
          </p:cNvPr>
          <p:cNvSpPr>
            <a:spLocks noChangeArrowheads="1"/>
          </p:cNvSpPr>
          <p:nvPr/>
        </p:nvSpPr>
        <p:spPr bwMode="auto">
          <a:xfrm>
            <a:off x="9131300" y="5355092"/>
            <a:ext cx="7646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rPr>
              <a:t>2022-23</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72" name="TextBox 71">
            <a:extLst>
              <a:ext uri="{FF2B5EF4-FFF2-40B4-BE49-F238E27FC236}">
                <a16:creationId xmlns:a16="http://schemas.microsoft.com/office/drawing/2014/main" id="{CD543957-11BB-1F28-D80F-4482D39A1384}"/>
              </a:ext>
            </a:extLst>
          </p:cNvPr>
          <p:cNvSpPr txBox="1"/>
          <p:nvPr/>
        </p:nvSpPr>
        <p:spPr>
          <a:xfrm>
            <a:off x="1709713" y="922511"/>
            <a:ext cx="2940100" cy="307777"/>
          </a:xfrm>
          <a:prstGeom prst="rect">
            <a:avLst/>
          </a:prstGeom>
          <a:noFill/>
        </p:spPr>
        <p:txBody>
          <a:bodyPr wrap="none" rtlCol="0">
            <a:spAutoFit/>
          </a:bodyPr>
          <a:lstStyle/>
          <a:p>
            <a:r>
              <a:rPr lang="en-GB" sz="1400" dirty="0">
                <a:latin typeface="Verdana" panose="020B0604030504040204" pitchFamily="34" charset="0"/>
                <a:ea typeface="Verdana" panose="020B0604030504040204" pitchFamily="34" charset="0"/>
              </a:rPr>
              <a:t>Approx hours of SKE delivered</a:t>
            </a:r>
          </a:p>
        </p:txBody>
      </p:sp>
      <p:sp>
        <p:nvSpPr>
          <p:cNvPr id="73" name="TextBox 72">
            <a:extLst>
              <a:ext uri="{FF2B5EF4-FFF2-40B4-BE49-F238E27FC236}">
                <a16:creationId xmlns:a16="http://schemas.microsoft.com/office/drawing/2014/main" id="{8CBFFB8D-00DB-7AF3-8EA7-FE8984E614FF}"/>
              </a:ext>
            </a:extLst>
          </p:cNvPr>
          <p:cNvSpPr txBox="1"/>
          <p:nvPr/>
        </p:nvSpPr>
        <p:spPr>
          <a:xfrm>
            <a:off x="7526708" y="177538"/>
            <a:ext cx="4400941" cy="430887"/>
          </a:xfrm>
          <a:prstGeom prst="rect">
            <a:avLst/>
          </a:prstGeom>
          <a:noFill/>
        </p:spPr>
        <p:txBody>
          <a:bodyPr wrap="square" rtlCol="0">
            <a:spAutoFit/>
          </a:bodyPr>
          <a:lstStyle/>
          <a:p>
            <a:pPr algn="r"/>
            <a:r>
              <a:rPr lang="en-GB" sz="2200" b="1" dirty="0">
                <a:latin typeface="Verdana" panose="020B0604030504040204" pitchFamily="34" charset="0"/>
                <a:ea typeface="Verdana" panose="020B0604030504040204" pitchFamily="34" charset="0"/>
              </a:rPr>
              <a:t>All subjects</a:t>
            </a:r>
            <a:r>
              <a:rPr lang="en-GB" sz="2200" dirty="0">
                <a:latin typeface="Verdana" panose="020B0604030504040204" pitchFamily="34" charset="0"/>
                <a:ea typeface="Verdana" panose="020B0604030504040204" pitchFamily="34" charset="0"/>
              </a:rPr>
              <a:t> SKE Hours</a:t>
            </a:r>
          </a:p>
        </p:txBody>
      </p:sp>
      <p:sp>
        <p:nvSpPr>
          <p:cNvPr id="81" name="Rectangular Callout 41">
            <a:extLst>
              <a:ext uri="{FF2B5EF4-FFF2-40B4-BE49-F238E27FC236}">
                <a16:creationId xmlns:a16="http://schemas.microsoft.com/office/drawing/2014/main" id="{BB51253C-9888-7219-4981-197F3EFA7275}"/>
              </a:ext>
            </a:extLst>
          </p:cNvPr>
          <p:cNvSpPr/>
          <p:nvPr/>
        </p:nvSpPr>
        <p:spPr>
          <a:xfrm>
            <a:off x="10154744" y="3891732"/>
            <a:ext cx="855105" cy="540238"/>
          </a:xfrm>
          <a:prstGeom prst="wedgeRectCallout">
            <a:avLst>
              <a:gd name="adj1" fmla="val -126209"/>
              <a:gd name="adj2" fmla="val 8301"/>
            </a:avLst>
          </a:prstGeom>
          <a:solidFill>
            <a:srgbClr val="C55A11"/>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lnSpc>
                <a:spcPct val="120000"/>
              </a:lnSpc>
              <a:defRPr/>
            </a:pPr>
            <a:r>
              <a:rPr lang="en-GB" sz="1600" b="1" kern="0" dirty="0">
                <a:solidFill>
                  <a:schemeClr val="bg1"/>
                </a:solidFill>
                <a:latin typeface="Verdana" pitchFamily="34" charset="0"/>
                <a:ea typeface="Verdana" pitchFamily="34" charset="0"/>
                <a:cs typeface="Verdana" pitchFamily="34" charset="0"/>
              </a:rPr>
              <a:t>TES</a:t>
            </a:r>
            <a:endParaRPr lang="en-GB" sz="1600" kern="0" dirty="0">
              <a:solidFill>
                <a:schemeClr val="bg1"/>
              </a:solidFill>
              <a:latin typeface="Verdana" pitchFamily="34" charset="0"/>
              <a:ea typeface="Verdana" pitchFamily="34" charset="0"/>
              <a:cs typeface="Verdana" pitchFamily="34" charset="0"/>
            </a:endParaRPr>
          </a:p>
        </p:txBody>
      </p:sp>
      <p:sp>
        <p:nvSpPr>
          <p:cNvPr id="82" name="Rectangular Callout 41">
            <a:extLst>
              <a:ext uri="{FF2B5EF4-FFF2-40B4-BE49-F238E27FC236}">
                <a16:creationId xmlns:a16="http://schemas.microsoft.com/office/drawing/2014/main" id="{3B602A9F-D3D6-2798-1797-09380A680E1F}"/>
              </a:ext>
            </a:extLst>
          </p:cNvPr>
          <p:cNvSpPr/>
          <p:nvPr/>
        </p:nvSpPr>
        <p:spPr>
          <a:xfrm>
            <a:off x="10178257" y="3156726"/>
            <a:ext cx="1668182" cy="649319"/>
          </a:xfrm>
          <a:prstGeom prst="wedgeRectCallout">
            <a:avLst>
              <a:gd name="adj1" fmla="val -92346"/>
              <a:gd name="adj2" fmla="val 39332"/>
            </a:avLst>
          </a:prstGeom>
          <a:solidFill>
            <a:srgbClr val="FFFFFF"/>
          </a:solidFill>
          <a:ln w="19050">
            <a:solidFill>
              <a:schemeClr val="bg1">
                <a:lumMod val="65000"/>
              </a:schemeClr>
            </a:solid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lnSpc>
                <a:spcPct val="80000"/>
              </a:lnSpc>
              <a:defRPr/>
            </a:pPr>
            <a:r>
              <a:rPr lang="en-GB" sz="1600" b="1" kern="0" dirty="0">
                <a:solidFill>
                  <a:srgbClr val="000000"/>
                </a:solidFill>
                <a:latin typeface="Verdana" pitchFamily="34" charset="0"/>
                <a:ea typeface="Verdana" pitchFamily="34" charset="0"/>
                <a:cs typeface="Verdana" pitchFamily="34" charset="0"/>
              </a:rPr>
              <a:t>Mersey Boroughs</a:t>
            </a:r>
          </a:p>
        </p:txBody>
      </p:sp>
      <p:sp>
        <p:nvSpPr>
          <p:cNvPr id="83" name="Rectangular Callout 41">
            <a:extLst>
              <a:ext uri="{FF2B5EF4-FFF2-40B4-BE49-F238E27FC236}">
                <a16:creationId xmlns:a16="http://schemas.microsoft.com/office/drawing/2014/main" id="{9A6B3BB9-6E36-7F6F-3ACD-E81D2FDFCD7A}"/>
              </a:ext>
            </a:extLst>
          </p:cNvPr>
          <p:cNvSpPr/>
          <p:nvPr/>
        </p:nvSpPr>
        <p:spPr>
          <a:xfrm>
            <a:off x="7456855" y="3335081"/>
            <a:ext cx="1272359" cy="540238"/>
          </a:xfrm>
          <a:prstGeom prst="wedgeRectCallout">
            <a:avLst>
              <a:gd name="adj1" fmla="val -81651"/>
              <a:gd name="adj2" fmla="val 30869"/>
            </a:avLst>
          </a:prstGeom>
          <a:solidFill>
            <a:srgbClr val="F4B183"/>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lnSpc>
                <a:spcPct val="120000"/>
              </a:lnSpc>
              <a:defRPr/>
            </a:pPr>
            <a:r>
              <a:rPr lang="en-GB" sz="1600" b="1" kern="0" dirty="0">
                <a:solidFill>
                  <a:srgbClr val="000000"/>
                </a:solidFill>
                <a:latin typeface="Verdana" pitchFamily="34" charset="0"/>
                <a:ea typeface="Verdana" pitchFamily="34" charset="0"/>
                <a:cs typeface="Verdana" pitchFamily="34" charset="0"/>
              </a:rPr>
              <a:t>Vidlearn</a:t>
            </a:r>
            <a:endParaRPr lang="en-GB" sz="1600" kern="0" dirty="0">
              <a:solidFill>
                <a:srgbClr val="000000"/>
              </a:solidFill>
              <a:latin typeface="Verdana" pitchFamily="34" charset="0"/>
              <a:ea typeface="Verdana" pitchFamily="34" charset="0"/>
              <a:cs typeface="Verdana" pitchFamily="34" charset="0"/>
            </a:endParaRPr>
          </a:p>
        </p:txBody>
      </p:sp>
      <p:grpSp>
        <p:nvGrpSpPr>
          <p:cNvPr id="2" name="Group 1">
            <a:extLst>
              <a:ext uri="{FF2B5EF4-FFF2-40B4-BE49-F238E27FC236}">
                <a16:creationId xmlns:a16="http://schemas.microsoft.com/office/drawing/2014/main" id="{3F1F5A26-AA75-95FF-6AF2-E7E31657F6C4}"/>
              </a:ext>
            </a:extLst>
          </p:cNvPr>
          <p:cNvGrpSpPr/>
          <p:nvPr/>
        </p:nvGrpSpPr>
        <p:grpSpPr>
          <a:xfrm>
            <a:off x="371108" y="261763"/>
            <a:ext cx="721460" cy="986411"/>
            <a:chOff x="10107254" y="3990551"/>
            <a:chExt cx="721460" cy="986411"/>
          </a:xfrm>
        </p:grpSpPr>
        <p:sp>
          <p:nvSpPr>
            <p:cNvPr id="3" name="Graphic 62" descr="Books with solid fill">
              <a:extLst>
                <a:ext uri="{FF2B5EF4-FFF2-40B4-BE49-F238E27FC236}">
                  <a16:creationId xmlns:a16="http://schemas.microsoft.com/office/drawing/2014/main" id="{3A45C97E-F2C4-51AA-E2CE-92583A025152}"/>
                </a:ext>
              </a:extLst>
            </p:cNvPr>
            <p:cNvSpPr>
              <a:spLocks noChangeAspect="1"/>
            </p:cNvSpPr>
            <p:nvPr/>
          </p:nvSpPr>
          <p:spPr>
            <a:xfrm>
              <a:off x="10107254" y="3990551"/>
              <a:ext cx="721460" cy="647056"/>
            </a:xfrm>
            <a:custGeom>
              <a:avLst/>
              <a:gdLst>
                <a:gd name="connsiteX0" fmla="*/ 289730 w 289729"/>
                <a:gd name="connsiteY0" fmla="*/ 95216 h 270346"/>
                <a:gd name="connsiteX1" fmla="*/ 272047 w 289729"/>
                <a:gd name="connsiteY1" fmla="*/ 88755 h 270346"/>
                <a:gd name="connsiteX2" fmla="*/ 272047 w 289729"/>
                <a:gd name="connsiteY2" fmla="*/ 51689 h 270346"/>
                <a:gd name="connsiteX3" fmla="*/ 289730 w 289729"/>
                <a:gd name="connsiteY3" fmla="*/ 44208 h 270346"/>
                <a:gd name="connsiteX4" fmla="*/ 170029 w 289729"/>
                <a:gd name="connsiteY4" fmla="*/ 0 h 270346"/>
                <a:gd name="connsiteX5" fmla="*/ 24484 w 289729"/>
                <a:gd name="connsiteY5" fmla="*/ 51009 h 270346"/>
                <a:gd name="connsiteX6" fmla="*/ 10202 w 289729"/>
                <a:gd name="connsiteY6" fmla="*/ 91816 h 270346"/>
                <a:gd name="connsiteX7" fmla="*/ 11902 w 289729"/>
                <a:gd name="connsiteY7" fmla="*/ 106778 h 270346"/>
                <a:gd name="connsiteX8" fmla="*/ 0 w 289729"/>
                <a:gd name="connsiteY8" fmla="*/ 146225 h 270346"/>
                <a:gd name="connsiteX9" fmla="*/ 10202 w 289729"/>
                <a:gd name="connsiteY9" fmla="*/ 175810 h 270346"/>
                <a:gd name="connsiteX10" fmla="*/ 9522 w 289729"/>
                <a:gd name="connsiteY10" fmla="*/ 197234 h 270346"/>
                <a:gd name="connsiteX11" fmla="*/ 27205 w 289729"/>
                <a:gd name="connsiteY11" fmla="*/ 231240 h 270346"/>
                <a:gd name="connsiteX12" fmla="*/ 121741 w 289729"/>
                <a:gd name="connsiteY12" fmla="*/ 270346 h 270346"/>
                <a:gd name="connsiteX13" fmla="*/ 289050 w 289729"/>
                <a:gd name="connsiteY13" fmla="*/ 200974 h 270346"/>
                <a:gd name="connsiteX14" fmla="*/ 271367 w 289729"/>
                <a:gd name="connsiteY14" fmla="*/ 194513 h 270346"/>
                <a:gd name="connsiteX15" fmla="*/ 271367 w 289729"/>
                <a:gd name="connsiteY15" fmla="*/ 157107 h 270346"/>
                <a:gd name="connsiteX16" fmla="*/ 289050 w 289729"/>
                <a:gd name="connsiteY16" fmla="*/ 149626 h 270346"/>
                <a:gd name="connsiteX17" fmla="*/ 261845 w 289729"/>
                <a:gd name="connsiteY17" fmla="*/ 139424 h 270346"/>
                <a:gd name="connsiteX18" fmla="*/ 261845 w 289729"/>
                <a:gd name="connsiteY18" fmla="*/ 106778 h 270346"/>
                <a:gd name="connsiteX19" fmla="*/ 289730 w 289729"/>
                <a:gd name="connsiteY19" fmla="*/ 95216 h 270346"/>
                <a:gd name="connsiteX20" fmla="*/ 28565 w 289729"/>
                <a:gd name="connsiteY20" fmla="*/ 74813 h 270346"/>
                <a:gd name="connsiteX21" fmla="*/ 123101 w 289729"/>
                <a:gd name="connsiteY21" fmla="*/ 111879 h 270346"/>
                <a:gd name="connsiteX22" fmla="*/ 258784 w 289729"/>
                <a:gd name="connsiteY22" fmla="*/ 57130 h 270346"/>
                <a:gd name="connsiteX23" fmla="*/ 258784 w 289729"/>
                <a:gd name="connsiteY23" fmla="*/ 86375 h 270346"/>
                <a:gd name="connsiteX24" fmla="*/ 123101 w 289729"/>
                <a:gd name="connsiteY24" fmla="*/ 142825 h 270346"/>
                <a:gd name="connsiteX25" fmla="*/ 28565 w 289729"/>
                <a:gd name="connsiteY25" fmla="*/ 105418 h 270346"/>
                <a:gd name="connsiteX26" fmla="*/ 28565 w 289729"/>
                <a:gd name="connsiteY26" fmla="*/ 74813 h 270346"/>
                <a:gd name="connsiteX27" fmla="*/ 258104 w 289729"/>
                <a:gd name="connsiteY27" fmla="*/ 192133 h 270346"/>
                <a:gd name="connsiteX28" fmla="*/ 122421 w 289729"/>
                <a:gd name="connsiteY28" fmla="*/ 248243 h 270346"/>
                <a:gd name="connsiteX29" fmla="*/ 27545 w 289729"/>
                <a:gd name="connsiteY29" fmla="*/ 210836 h 270346"/>
                <a:gd name="connsiteX30" fmla="*/ 27545 w 289729"/>
                <a:gd name="connsiteY30" fmla="*/ 184312 h 270346"/>
                <a:gd name="connsiteX31" fmla="*/ 112219 w 289729"/>
                <a:gd name="connsiteY31" fmla="*/ 218998 h 270346"/>
                <a:gd name="connsiteX32" fmla="*/ 258444 w 289729"/>
                <a:gd name="connsiteY32" fmla="*/ 161188 h 270346"/>
                <a:gd name="connsiteX33" fmla="*/ 258104 w 289729"/>
                <a:gd name="connsiteY33" fmla="*/ 192133 h 270346"/>
                <a:gd name="connsiteX34" fmla="*/ 248583 w 289729"/>
                <a:gd name="connsiteY34" fmla="*/ 141124 h 270346"/>
                <a:gd name="connsiteX35" fmla="*/ 112899 w 289729"/>
                <a:gd name="connsiteY35" fmla="*/ 197234 h 270346"/>
                <a:gd name="connsiteX36" fmla="*/ 18363 w 289729"/>
                <a:gd name="connsiteY36" fmla="*/ 159827 h 270346"/>
                <a:gd name="connsiteX37" fmla="*/ 18363 w 289729"/>
                <a:gd name="connsiteY37" fmla="*/ 129222 h 270346"/>
                <a:gd name="connsiteX38" fmla="*/ 115620 w 289729"/>
                <a:gd name="connsiteY38" fmla="*/ 167989 h 270346"/>
                <a:gd name="connsiteX39" fmla="*/ 248923 w 289729"/>
                <a:gd name="connsiteY39" fmla="*/ 112219 h 270346"/>
                <a:gd name="connsiteX40" fmla="*/ 248923 w 289729"/>
                <a:gd name="connsiteY40" fmla="*/ 141124 h 2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9729" h="270346">
                  <a:moveTo>
                    <a:pt x="289730" y="95216"/>
                  </a:moveTo>
                  <a:lnTo>
                    <a:pt x="272047" y="88755"/>
                  </a:lnTo>
                  <a:lnTo>
                    <a:pt x="272047" y="51689"/>
                  </a:lnTo>
                  <a:lnTo>
                    <a:pt x="289730" y="44208"/>
                  </a:lnTo>
                  <a:lnTo>
                    <a:pt x="170029" y="0"/>
                  </a:lnTo>
                  <a:lnTo>
                    <a:pt x="24484" y="51009"/>
                  </a:lnTo>
                  <a:cubicBezTo>
                    <a:pt x="10542" y="57810"/>
                    <a:pt x="10202" y="76513"/>
                    <a:pt x="10202" y="91816"/>
                  </a:cubicBezTo>
                  <a:cubicBezTo>
                    <a:pt x="10202" y="96917"/>
                    <a:pt x="10882" y="102018"/>
                    <a:pt x="11902" y="106778"/>
                  </a:cubicBezTo>
                  <a:cubicBezTo>
                    <a:pt x="340" y="114260"/>
                    <a:pt x="0" y="131603"/>
                    <a:pt x="0" y="146225"/>
                  </a:cubicBezTo>
                  <a:cubicBezTo>
                    <a:pt x="0" y="158127"/>
                    <a:pt x="2720" y="169009"/>
                    <a:pt x="10202" y="175810"/>
                  </a:cubicBezTo>
                  <a:cubicBezTo>
                    <a:pt x="8501" y="181591"/>
                    <a:pt x="9522" y="188732"/>
                    <a:pt x="9522" y="197234"/>
                  </a:cubicBezTo>
                  <a:cubicBezTo>
                    <a:pt x="9522" y="212536"/>
                    <a:pt x="13602" y="226479"/>
                    <a:pt x="27205" y="231240"/>
                  </a:cubicBezTo>
                  <a:lnTo>
                    <a:pt x="121741" y="270346"/>
                  </a:lnTo>
                  <a:lnTo>
                    <a:pt x="289050" y="200974"/>
                  </a:lnTo>
                  <a:lnTo>
                    <a:pt x="271367" y="194513"/>
                  </a:lnTo>
                  <a:lnTo>
                    <a:pt x="271367" y="157107"/>
                  </a:lnTo>
                  <a:lnTo>
                    <a:pt x="289050" y="149626"/>
                  </a:lnTo>
                  <a:lnTo>
                    <a:pt x="261845" y="139424"/>
                  </a:lnTo>
                  <a:lnTo>
                    <a:pt x="261845" y="106778"/>
                  </a:lnTo>
                  <a:lnTo>
                    <a:pt x="289730" y="95216"/>
                  </a:lnTo>
                  <a:close/>
                  <a:moveTo>
                    <a:pt x="28565" y="74813"/>
                  </a:moveTo>
                  <a:lnTo>
                    <a:pt x="123101" y="111879"/>
                  </a:lnTo>
                  <a:lnTo>
                    <a:pt x="258784" y="57130"/>
                  </a:lnTo>
                  <a:lnTo>
                    <a:pt x="258784" y="86375"/>
                  </a:lnTo>
                  <a:lnTo>
                    <a:pt x="123101" y="142825"/>
                  </a:lnTo>
                  <a:lnTo>
                    <a:pt x="28565" y="105418"/>
                  </a:lnTo>
                  <a:lnTo>
                    <a:pt x="28565" y="74813"/>
                  </a:lnTo>
                  <a:close/>
                  <a:moveTo>
                    <a:pt x="258104" y="192133"/>
                  </a:moveTo>
                  <a:lnTo>
                    <a:pt x="122421" y="248243"/>
                  </a:lnTo>
                  <a:lnTo>
                    <a:pt x="27545" y="210836"/>
                  </a:lnTo>
                  <a:lnTo>
                    <a:pt x="27545" y="184312"/>
                  </a:lnTo>
                  <a:lnTo>
                    <a:pt x="112219" y="218998"/>
                  </a:lnTo>
                  <a:lnTo>
                    <a:pt x="258444" y="161188"/>
                  </a:lnTo>
                  <a:lnTo>
                    <a:pt x="258104" y="192133"/>
                  </a:lnTo>
                  <a:close/>
                  <a:moveTo>
                    <a:pt x="248583" y="141124"/>
                  </a:moveTo>
                  <a:lnTo>
                    <a:pt x="112899" y="197234"/>
                  </a:lnTo>
                  <a:lnTo>
                    <a:pt x="18363" y="159827"/>
                  </a:lnTo>
                  <a:lnTo>
                    <a:pt x="18363" y="129222"/>
                  </a:lnTo>
                  <a:lnTo>
                    <a:pt x="115620" y="167989"/>
                  </a:lnTo>
                  <a:lnTo>
                    <a:pt x="248923" y="112219"/>
                  </a:lnTo>
                  <a:lnTo>
                    <a:pt x="248923" y="141124"/>
                  </a:lnTo>
                  <a:close/>
                </a:path>
              </a:pathLst>
            </a:custGeom>
            <a:solidFill>
              <a:srgbClr val="00B050"/>
            </a:solidFill>
            <a:ln w="3373" cap="flat">
              <a:noFill/>
              <a:prstDash val="solid"/>
              <a:miter/>
            </a:ln>
          </p:spPr>
          <p:txBody>
            <a:bodyPr rtlCol="0" anchor="ctr"/>
            <a:lstStyle/>
            <a:p>
              <a:endParaRPr lang="en-GB" dirty="0"/>
            </a:p>
          </p:txBody>
        </p:sp>
        <p:sp>
          <p:nvSpPr>
            <p:cNvPr id="4" name="TextBox 3">
              <a:extLst>
                <a:ext uri="{FF2B5EF4-FFF2-40B4-BE49-F238E27FC236}">
                  <a16:creationId xmlns:a16="http://schemas.microsoft.com/office/drawing/2014/main" id="{781C1361-F309-CC76-D32C-68EEA1B4CD5D}"/>
                </a:ext>
              </a:extLst>
            </p:cNvPr>
            <p:cNvSpPr txBox="1"/>
            <p:nvPr/>
          </p:nvSpPr>
          <p:spPr>
            <a:xfrm>
              <a:off x="10107254" y="4607630"/>
              <a:ext cx="683200" cy="369332"/>
            </a:xfrm>
            <a:prstGeom prst="rect">
              <a:avLst/>
            </a:prstGeom>
            <a:noFill/>
          </p:spPr>
          <p:txBody>
            <a:bodyPr wrap="none" rtlCol="0">
              <a:spAutoFit/>
            </a:bodyPr>
            <a:lstStyle/>
            <a:p>
              <a:r>
                <a:rPr lang="en-GB" b="1" dirty="0">
                  <a:latin typeface="Verdana" panose="020B0604030504040204" pitchFamily="34" charset="0"/>
                  <a:ea typeface="Verdana" panose="020B0604030504040204" pitchFamily="34" charset="0"/>
                </a:rPr>
                <a:t>SKE</a:t>
              </a:r>
            </a:p>
          </p:txBody>
        </p:sp>
      </p:grpSp>
      <p:sp>
        <p:nvSpPr>
          <p:cNvPr id="5" name="TextBox 4">
            <a:extLst>
              <a:ext uri="{FF2B5EF4-FFF2-40B4-BE49-F238E27FC236}">
                <a16:creationId xmlns:a16="http://schemas.microsoft.com/office/drawing/2014/main" id="{3FEABC38-A74C-4ED7-902E-98811327ECAB}"/>
              </a:ext>
            </a:extLst>
          </p:cNvPr>
          <p:cNvSpPr txBox="1"/>
          <p:nvPr/>
        </p:nvSpPr>
        <p:spPr>
          <a:xfrm>
            <a:off x="10376867" y="729386"/>
            <a:ext cx="1469572" cy="1615827"/>
          </a:xfrm>
          <a:prstGeom prst="rect">
            <a:avLst/>
          </a:prstGeom>
          <a:solidFill>
            <a:schemeClr val="accent4">
              <a:lumMod val="20000"/>
              <a:lumOff val="80000"/>
            </a:schemeClr>
          </a:solidFill>
        </p:spPr>
        <p:txBody>
          <a:bodyPr wrap="square" lIns="36000" rIns="0">
            <a:spAutoFit/>
          </a:bodyPr>
          <a:lstStyle/>
          <a:p>
            <a:pPr algn="ctr" defTabSz="941388"/>
            <a:r>
              <a:rPr lang="en-GB" sz="900" b="0" i="0" u="none" strike="noStrike" baseline="0" dirty="0">
                <a:solidFill>
                  <a:srgbClr val="000000"/>
                </a:solidFill>
                <a:latin typeface="Verdana" panose="020B0604030504040204" pitchFamily="34" charset="0"/>
              </a:rPr>
              <a:t>Biology</a:t>
            </a:r>
          </a:p>
          <a:p>
            <a:pPr algn="ctr" defTabSz="941388"/>
            <a:r>
              <a:rPr lang="en-GB" sz="900" b="0" i="0" u="none" strike="noStrike" baseline="0" dirty="0">
                <a:solidFill>
                  <a:srgbClr val="000000"/>
                </a:solidFill>
                <a:latin typeface="Verdana" panose="020B0604030504040204" pitchFamily="34" charset="0"/>
              </a:rPr>
              <a:t>Chemistry</a:t>
            </a:r>
          </a:p>
          <a:p>
            <a:pPr algn="ctr" defTabSz="941388"/>
            <a:r>
              <a:rPr lang="en-GB" sz="900" b="0" i="0" u="none" strike="noStrike" baseline="0" dirty="0">
                <a:solidFill>
                  <a:srgbClr val="000000"/>
                </a:solidFill>
                <a:latin typeface="Verdana" panose="020B0604030504040204" pitchFamily="34" charset="0"/>
              </a:rPr>
              <a:t>Classics</a:t>
            </a:r>
            <a:endParaRPr lang="en-GB" sz="900" dirty="0">
              <a:solidFill>
                <a:srgbClr val="000000"/>
              </a:solidFill>
              <a:latin typeface="Verdana" panose="020B0604030504040204" pitchFamily="34" charset="0"/>
            </a:endParaRPr>
          </a:p>
          <a:p>
            <a:pPr algn="ctr" defTabSz="941388"/>
            <a:r>
              <a:rPr lang="en-GB" sz="900" b="0" i="0" u="none" strike="noStrike" baseline="0" dirty="0">
                <a:solidFill>
                  <a:srgbClr val="000000"/>
                </a:solidFill>
                <a:latin typeface="Verdana" panose="020B0604030504040204" pitchFamily="34" charset="0"/>
              </a:rPr>
              <a:t>Computing</a:t>
            </a:r>
            <a:endParaRPr lang="en-GB" sz="900" dirty="0">
              <a:solidFill>
                <a:srgbClr val="000000"/>
              </a:solidFill>
              <a:latin typeface="Verdana" panose="020B0604030504040204" pitchFamily="34" charset="0"/>
            </a:endParaRPr>
          </a:p>
          <a:p>
            <a:pPr algn="ctr" defTabSz="941388"/>
            <a:r>
              <a:rPr lang="en-GB" sz="900" b="0" i="0" u="none" strike="noStrike" baseline="0" dirty="0">
                <a:solidFill>
                  <a:srgbClr val="000000"/>
                </a:solidFill>
                <a:latin typeface="Verdana" panose="020B0604030504040204" pitchFamily="34" charset="0"/>
              </a:rPr>
              <a:t>Design &amp; Technology</a:t>
            </a:r>
            <a:endParaRPr lang="en-GB" sz="900" dirty="0">
              <a:solidFill>
                <a:srgbClr val="000000"/>
              </a:solidFill>
              <a:latin typeface="Verdana" panose="020B0604030504040204" pitchFamily="34" charset="0"/>
            </a:endParaRPr>
          </a:p>
          <a:p>
            <a:pPr algn="ctr" defTabSz="941388"/>
            <a:r>
              <a:rPr lang="en-GB" sz="900" b="0" i="0" u="none" strike="noStrike" baseline="0" dirty="0">
                <a:solidFill>
                  <a:srgbClr val="000000"/>
                </a:solidFill>
                <a:latin typeface="Verdana" panose="020B0604030504040204" pitchFamily="34" charset="0"/>
              </a:rPr>
              <a:t>English</a:t>
            </a:r>
            <a:endParaRPr lang="en-GB" sz="900" dirty="0">
              <a:solidFill>
                <a:srgbClr val="000000"/>
              </a:solidFill>
              <a:latin typeface="Verdana" panose="020B0604030504040204" pitchFamily="34" charset="0"/>
            </a:endParaRPr>
          </a:p>
          <a:p>
            <a:pPr algn="ctr" defTabSz="941388"/>
            <a:r>
              <a:rPr lang="en-GB" sz="900" b="0" i="0" u="none" strike="sngStrike" baseline="0" dirty="0">
                <a:solidFill>
                  <a:srgbClr val="000000"/>
                </a:solidFill>
                <a:latin typeface="Verdana" panose="020B0604030504040204" pitchFamily="34" charset="0"/>
              </a:rPr>
              <a:t>Geography </a:t>
            </a:r>
            <a:r>
              <a:rPr lang="en-GB" sz="900" b="0" i="0" u="none" strike="sngStrike" baseline="30000" dirty="0">
                <a:solidFill>
                  <a:srgbClr val="000000"/>
                </a:solidFill>
                <a:latin typeface="Verdana" panose="020B0604030504040204" pitchFamily="34" charset="0"/>
              </a:rPr>
              <a:t>(until 2020)</a:t>
            </a:r>
            <a:endParaRPr lang="en-GB" sz="900" dirty="0">
              <a:solidFill>
                <a:srgbClr val="000000"/>
              </a:solidFill>
              <a:latin typeface="Verdana" panose="020B0604030504040204" pitchFamily="34" charset="0"/>
            </a:endParaRPr>
          </a:p>
          <a:p>
            <a:pPr algn="ctr" defTabSz="941388"/>
            <a:r>
              <a:rPr lang="en-GB" sz="900" b="0" i="0" u="none" strike="noStrike" baseline="0" dirty="0">
                <a:solidFill>
                  <a:srgbClr val="000000"/>
                </a:solidFill>
                <a:latin typeface="Verdana" panose="020B0604030504040204" pitchFamily="34" charset="0"/>
              </a:rPr>
              <a:t>Mathematics</a:t>
            </a:r>
          </a:p>
          <a:p>
            <a:pPr algn="ctr" defTabSz="941388"/>
            <a:r>
              <a:rPr lang="en-GB" sz="900" b="0" i="0" u="none" strike="noStrike" baseline="0" dirty="0">
                <a:solidFill>
                  <a:srgbClr val="000000"/>
                </a:solidFill>
                <a:latin typeface="Verdana" panose="020B0604030504040204" pitchFamily="34" charset="0"/>
              </a:rPr>
              <a:t>MFL</a:t>
            </a:r>
          </a:p>
          <a:p>
            <a:pPr algn="ctr" defTabSz="941388"/>
            <a:r>
              <a:rPr lang="en-GB" sz="900" b="0" i="0" u="none" strike="noStrike" baseline="0" dirty="0">
                <a:solidFill>
                  <a:srgbClr val="000000"/>
                </a:solidFill>
                <a:latin typeface="Verdana" panose="020B0604030504040204" pitchFamily="34" charset="0"/>
              </a:rPr>
              <a:t>Physics</a:t>
            </a:r>
            <a:endParaRPr lang="en-GB" sz="900" dirty="0">
              <a:solidFill>
                <a:srgbClr val="000000"/>
              </a:solidFill>
              <a:latin typeface="Verdana" panose="020B0604030504040204" pitchFamily="34" charset="0"/>
            </a:endParaRPr>
          </a:p>
          <a:p>
            <a:pPr algn="ctr" defTabSz="941388"/>
            <a:r>
              <a:rPr lang="en-GB" sz="900" b="0" i="0" u="none" strike="noStrike" baseline="0" dirty="0">
                <a:solidFill>
                  <a:srgbClr val="000000"/>
                </a:solidFill>
                <a:latin typeface="Verdana" panose="020B0604030504040204" pitchFamily="34" charset="0"/>
              </a:rPr>
              <a:t>Religious education</a:t>
            </a:r>
          </a:p>
        </p:txBody>
      </p:sp>
    </p:spTree>
    <p:extLst>
      <p:ext uri="{BB962C8B-B14F-4D97-AF65-F5344CB8AC3E}">
        <p14:creationId xmlns:p14="http://schemas.microsoft.com/office/powerpoint/2010/main" val="421125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26C7369B-D572-C066-3E87-11084A8AB7CD}"/>
              </a:ext>
            </a:extLst>
          </p:cNvPr>
          <p:cNvGrpSpPr/>
          <p:nvPr/>
        </p:nvGrpSpPr>
        <p:grpSpPr>
          <a:xfrm>
            <a:off x="2843213" y="1067189"/>
            <a:ext cx="7156450" cy="4181541"/>
            <a:chOff x="2843213" y="1778869"/>
            <a:chExt cx="7156450" cy="3469861"/>
          </a:xfrm>
        </p:grpSpPr>
        <p:sp>
          <p:nvSpPr>
            <p:cNvPr id="44" name="Line 43">
              <a:extLst>
                <a:ext uri="{FF2B5EF4-FFF2-40B4-BE49-F238E27FC236}">
                  <a16:creationId xmlns:a16="http://schemas.microsoft.com/office/drawing/2014/main" id="{E2E799FF-3755-E4AA-F0C1-52EC214443F4}"/>
                </a:ext>
              </a:extLst>
            </p:cNvPr>
            <p:cNvSpPr>
              <a:spLocks noChangeShapeType="1"/>
            </p:cNvSpPr>
            <p:nvPr/>
          </p:nvSpPr>
          <p:spPr bwMode="auto">
            <a:xfrm>
              <a:off x="2843213" y="5248730"/>
              <a:ext cx="7156450" cy="0"/>
            </a:xfrm>
            <a:prstGeom prst="line">
              <a:avLst/>
            </a:prstGeom>
            <a:noFill/>
            <a:ln w="14288" cap="flat">
              <a:solidFill>
                <a:schemeClr val="bg1">
                  <a:lumMod val="6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111" name="Straight Connector 110">
              <a:extLst>
                <a:ext uri="{FF2B5EF4-FFF2-40B4-BE49-F238E27FC236}">
                  <a16:creationId xmlns:a16="http://schemas.microsoft.com/office/drawing/2014/main" id="{66A4101E-2058-2962-6B6D-A312BCA0691C}"/>
                </a:ext>
              </a:extLst>
            </p:cNvPr>
            <p:cNvCxnSpPr>
              <a:cxnSpLocks/>
            </p:cNvCxnSpPr>
            <p:nvPr/>
          </p:nvCxnSpPr>
          <p:spPr>
            <a:xfrm>
              <a:off x="2843213" y="1778869"/>
              <a:ext cx="697343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ACB76CF-FB41-4D84-2F05-CB9F3CE6098E}"/>
                </a:ext>
              </a:extLst>
            </p:cNvPr>
            <p:cNvCxnSpPr>
              <a:cxnSpLocks/>
            </p:cNvCxnSpPr>
            <p:nvPr/>
          </p:nvCxnSpPr>
          <p:spPr>
            <a:xfrm>
              <a:off x="2843213" y="2357179"/>
              <a:ext cx="697343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3606EC3-1769-D277-7F8C-53C11062EC29}"/>
                </a:ext>
              </a:extLst>
            </p:cNvPr>
            <p:cNvCxnSpPr>
              <a:cxnSpLocks/>
            </p:cNvCxnSpPr>
            <p:nvPr/>
          </p:nvCxnSpPr>
          <p:spPr>
            <a:xfrm>
              <a:off x="2843213" y="2935489"/>
              <a:ext cx="697343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A764ACB-F430-8249-D33F-CA069398AD68}"/>
                </a:ext>
              </a:extLst>
            </p:cNvPr>
            <p:cNvCxnSpPr>
              <a:cxnSpLocks/>
            </p:cNvCxnSpPr>
            <p:nvPr/>
          </p:nvCxnSpPr>
          <p:spPr>
            <a:xfrm>
              <a:off x="2843213" y="3513799"/>
              <a:ext cx="697343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D3D5E177-1765-68EC-B37B-2C50A75E818F}"/>
                </a:ext>
              </a:extLst>
            </p:cNvPr>
            <p:cNvCxnSpPr>
              <a:cxnSpLocks/>
            </p:cNvCxnSpPr>
            <p:nvPr/>
          </p:nvCxnSpPr>
          <p:spPr>
            <a:xfrm>
              <a:off x="2843213" y="4092109"/>
              <a:ext cx="697343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A3BC880-F81B-1261-3531-B132B46FB91A}"/>
                </a:ext>
              </a:extLst>
            </p:cNvPr>
            <p:cNvCxnSpPr>
              <a:cxnSpLocks/>
            </p:cNvCxnSpPr>
            <p:nvPr/>
          </p:nvCxnSpPr>
          <p:spPr>
            <a:xfrm>
              <a:off x="2843213" y="4670419"/>
              <a:ext cx="697343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5" name="Rectangle 44">
            <a:extLst>
              <a:ext uri="{FF2B5EF4-FFF2-40B4-BE49-F238E27FC236}">
                <a16:creationId xmlns:a16="http://schemas.microsoft.com/office/drawing/2014/main" id="{BF02EC01-7EB8-5E2E-A81D-70E7E8183497}"/>
              </a:ext>
            </a:extLst>
          </p:cNvPr>
          <p:cNvSpPr>
            <a:spLocks noChangeArrowheads="1"/>
          </p:cNvSpPr>
          <p:nvPr/>
        </p:nvSpPr>
        <p:spPr bwMode="auto">
          <a:xfrm>
            <a:off x="2729757" y="5140780"/>
            <a:ext cx="1138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rPr>
              <a:t>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46" name="Rectangle 45">
            <a:extLst>
              <a:ext uri="{FF2B5EF4-FFF2-40B4-BE49-F238E27FC236}">
                <a16:creationId xmlns:a16="http://schemas.microsoft.com/office/drawing/2014/main" id="{B09B84D8-6655-E567-6E19-91FE59E78922}"/>
              </a:ext>
            </a:extLst>
          </p:cNvPr>
          <p:cNvSpPr>
            <a:spLocks noChangeArrowheads="1"/>
          </p:cNvSpPr>
          <p:nvPr/>
        </p:nvSpPr>
        <p:spPr bwMode="auto">
          <a:xfrm>
            <a:off x="2525981" y="4444083"/>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595959"/>
                </a:solidFill>
                <a:latin typeface="Verdana" panose="020B0604030504040204" pitchFamily="34" charset="0"/>
                <a:ea typeface="Verdana" panose="020B0604030504040204" pitchFamily="34" charset="0"/>
              </a:rPr>
              <a:t>10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47" name="Rectangle 46">
            <a:extLst>
              <a:ext uri="{FF2B5EF4-FFF2-40B4-BE49-F238E27FC236}">
                <a16:creationId xmlns:a16="http://schemas.microsoft.com/office/drawing/2014/main" id="{6D965166-7CC3-624E-58EE-34B52CFBBE0E}"/>
              </a:ext>
            </a:extLst>
          </p:cNvPr>
          <p:cNvSpPr>
            <a:spLocks noChangeArrowheads="1"/>
          </p:cNvSpPr>
          <p:nvPr/>
        </p:nvSpPr>
        <p:spPr bwMode="auto">
          <a:xfrm>
            <a:off x="2525981" y="3751182"/>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20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48" name="Rectangle 47">
            <a:extLst>
              <a:ext uri="{FF2B5EF4-FFF2-40B4-BE49-F238E27FC236}">
                <a16:creationId xmlns:a16="http://schemas.microsoft.com/office/drawing/2014/main" id="{9154B9F0-E112-C3AE-F17C-A747F2202BAE}"/>
              </a:ext>
            </a:extLst>
          </p:cNvPr>
          <p:cNvSpPr>
            <a:spLocks noChangeArrowheads="1"/>
          </p:cNvSpPr>
          <p:nvPr/>
        </p:nvSpPr>
        <p:spPr bwMode="auto">
          <a:xfrm>
            <a:off x="2525981" y="3058282"/>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30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49" name="Rectangle 48">
            <a:extLst>
              <a:ext uri="{FF2B5EF4-FFF2-40B4-BE49-F238E27FC236}">
                <a16:creationId xmlns:a16="http://schemas.microsoft.com/office/drawing/2014/main" id="{1F904645-A3F6-387E-CF94-1E3900518041}"/>
              </a:ext>
            </a:extLst>
          </p:cNvPr>
          <p:cNvSpPr>
            <a:spLocks noChangeArrowheads="1"/>
          </p:cNvSpPr>
          <p:nvPr/>
        </p:nvSpPr>
        <p:spPr bwMode="auto">
          <a:xfrm>
            <a:off x="2525981" y="2365382"/>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40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50" name="Rectangle 49">
            <a:extLst>
              <a:ext uri="{FF2B5EF4-FFF2-40B4-BE49-F238E27FC236}">
                <a16:creationId xmlns:a16="http://schemas.microsoft.com/office/drawing/2014/main" id="{95030A0B-7772-DB9E-A898-B7E783FBA8AE}"/>
              </a:ext>
            </a:extLst>
          </p:cNvPr>
          <p:cNvSpPr>
            <a:spLocks noChangeArrowheads="1"/>
          </p:cNvSpPr>
          <p:nvPr/>
        </p:nvSpPr>
        <p:spPr bwMode="auto">
          <a:xfrm>
            <a:off x="2525981" y="1672482"/>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50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55" name="Rectangle 54">
            <a:extLst>
              <a:ext uri="{FF2B5EF4-FFF2-40B4-BE49-F238E27FC236}">
                <a16:creationId xmlns:a16="http://schemas.microsoft.com/office/drawing/2014/main" id="{F1CE7BC4-5EC6-0AF0-141B-799766B663B6}"/>
              </a:ext>
            </a:extLst>
          </p:cNvPr>
          <p:cNvSpPr>
            <a:spLocks noChangeArrowheads="1"/>
          </p:cNvSpPr>
          <p:nvPr/>
        </p:nvSpPr>
        <p:spPr bwMode="auto">
          <a:xfrm>
            <a:off x="2525981" y="979582"/>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60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56" name="Rectangle 55">
            <a:extLst>
              <a:ext uri="{FF2B5EF4-FFF2-40B4-BE49-F238E27FC236}">
                <a16:creationId xmlns:a16="http://schemas.microsoft.com/office/drawing/2014/main" id="{07CF67C0-C1F2-B93E-8670-36FB1FE561F0}"/>
              </a:ext>
            </a:extLst>
          </p:cNvPr>
          <p:cNvSpPr>
            <a:spLocks noChangeArrowheads="1"/>
          </p:cNvSpPr>
          <p:nvPr/>
        </p:nvSpPr>
        <p:spPr bwMode="auto">
          <a:xfrm>
            <a:off x="3165475" y="5355092"/>
            <a:ext cx="7646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rPr>
              <a:t>2017-18</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57" name="Rectangle 56">
            <a:extLst>
              <a:ext uri="{FF2B5EF4-FFF2-40B4-BE49-F238E27FC236}">
                <a16:creationId xmlns:a16="http://schemas.microsoft.com/office/drawing/2014/main" id="{DCC2E51A-F90D-26CD-006C-8DAFFD4F0955}"/>
              </a:ext>
            </a:extLst>
          </p:cNvPr>
          <p:cNvSpPr>
            <a:spLocks noChangeArrowheads="1"/>
          </p:cNvSpPr>
          <p:nvPr/>
        </p:nvSpPr>
        <p:spPr bwMode="auto">
          <a:xfrm>
            <a:off x="4359275" y="5355092"/>
            <a:ext cx="7646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rPr>
              <a:t>2018-19</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58" name="Rectangle 57">
            <a:extLst>
              <a:ext uri="{FF2B5EF4-FFF2-40B4-BE49-F238E27FC236}">
                <a16:creationId xmlns:a16="http://schemas.microsoft.com/office/drawing/2014/main" id="{7E3AFBA9-53B8-5654-89C7-D9AB00E563D9}"/>
              </a:ext>
            </a:extLst>
          </p:cNvPr>
          <p:cNvSpPr>
            <a:spLocks noChangeArrowheads="1"/>
          </p:cNvSpPr>
          <p:nvPr/>
        </p:nvSpPr>
        <p:spPr bwMode="auto">
          <a:xfrm>
            <a:off x="5551488" y="5355092"/>
            <a:ext cx="7646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rPr>
              <a:t>2019-20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59" name="Rectangle 58">
            <a:extLst>
              <a:ext uri="{FF2B5EF4-FFF2-40B4-BE49-F238E27FC236}">
                <a16:creationId xmlns:a16="http://schemas.microsoft.com/office/drawing/2014/main" id="{BC7F8784-6487-3487-214C-F32061BE833F}"/>
              </a:ext>
            </a:extLst>
          </p:cNvPr>
          <p:cNvSpPr>
            <a:spLocks noChangeArrowheads="1"/>
          </p:cNvSpPr>
          <p:nvPr/>
        </p:nvSpPr>
        <p:spPr bwMode="auto">
          <a:xfrm>
            <a:off x="6745288" y="5355092"/>
            <a:ext cx="7646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rPr>
              <a:t>2020-21</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60" name="Rectangle 59">
            <a:extLst>
              <a:ext uri="{FF2B5EF4-FFF2-40B4-BE49-F238E27FC236}">
                <a16:creationId xmlns:a16="http://schemas.microsoft.com/office/drawing/2014/main" id="{FEC25AD6-979B-C2FE-E492-A87E5C6EA1F1}"/>
              </a:ext>
            </a:extLst>
          </p:cNvPr>
          <p:cNvSpPr>
            <a:spLocks noChangeArrowheads="1"/>
          </p:cNvSpPr>
          <p:nvPr/>
        </p:nvSpPr>
        <p:spPr bwMode="auto">
          <a:xfrm>
            <a:off x="7937500" y="5355092"/>
            <a:ext cx="7646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rPr>
              <a:t>2021-22</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61" name="Rectangle 60">
            <a:extLst>
              <a:ext uri="{FF2B5EF4-FFF2-40B4-BE49-F238E27FC236}">
                <a16:creationId xmlns:a16="http://schemas.microsoft.com/office/drawing/2014/main" id="{863F5F5C-6995-A2FE-D92F-93BED83DA730}"/>
              </a:ext>
            </a:extLst>
          </p:cNvPr>
          <p:cNvSpPr>
            <a:spLocks noChangeArrowheads="1"/>
          </p:cNvSpPr>
          <p:nvPr/>
        </p:nvSpPr>
        <p:spPr bwMode="auto">
          <a:xfrm>
            <a:off x="9131300" y="5355092"/>
            <a:ext cx="7646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rPr>
              <a:t>2022-23</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72" name="TextBox 71">
            <a:extLst>
              <a:ext uri="{FF2B5EF4-FFF2-40B4-BE49-F238E27FC236}">
                <a16:creationId xmlns:a16="http://schemas.microsoft.com/office/drawing/2014/main" id="{CD543957-11BB-1F28-D80F-4482D39A1384}"/>
              </a:ext>
            </a:extLst>
          </p:cNvPr>
          <p:cNvSpPr txBox="1"/>
          <p:nvPr/>
        </p:nvSpPr>
        <p:spPr>
          <a:xfrm rot="16200000">
            <a:off x="978705" y="1903000"/>
            <a:ext cx="2199641" cy="307777"/>
          </a:xfrm>
          <a:prstGeom prst="rect">
            <a:avLst/>
          </a:prstGeom>
          <a:noFill/>
        </p:spPr>
        <p:txBody>
          <a:bodyPr wrap="none" rtlCol="0">
            <a:spAutoFit/>
          </a:bodyPr>
          <a:lstStyle/>
          <a:p>
            <a:r>
              <a:rPr lang="en-GB" sz="1400" dirty="0">
                <a:latin typeface="Verdana" panose="020B0604030504040204" pitchFamily="34" charset="0"/>
                <a:ea typeface="Verdana" panose="020B0604030504040204" pitchFamily="34" charset="0"/>
              </a:rPr>
              <a:t>Number SKE suppliers</a:t>
            </a:r>
          </a:p>
        </p:txBody>
      </p:sp>
      <p:sp>
        <p:nvSpPr>
          <p:cNvPr id="73" name="TextBox 72">
            <a:extLst>
              <a:ext uri="{FF2B5EF4-FFF2-40B4-BE49-F238E27FC236}">
                <a16:creationId xmlns:a16="http://schemas.microsoft.com/office/drawing/2014/main" id="{8CBFFB8D-00DB-7AF3-8EA7-FE8984E614FF}"/>
              </a:ext>
            </a:extLst>
          </p:cNvPr>
          <p:cNvSpPr txBox="1"/>
          <p:nvPr/>
        </p:nvSpPr>
        <p:spPr>
          <a:xfrm>
            <a:off x="7526708" y="177538"/>
            <a:ext cx="4400941" cy="430887"/>
          </a:xfrm>
          <a:prstGeom prst="rect">
            <a:avLst/>
          </a:prstGeom>
          <a:noFill/>
        </p:spPr>
        <p:txBody>
          <a:bodyPr wrap="square" rtlCol="0">
            <a:spAutoFit/>
          </a:bodyPr>
          <a:lstStyle/>
          <a:p>
            <a:pPr algn="r"/>
            <a:r>
              <a:rPr lang="en-GB" sz="2200" b="1" dirty="0">
                <a:latin typeface="Verdana" panose="020B0604030504040204" pitchFamily="34" charset="0"/>
                <a:ea typeface="Verdana" panose="020B0604030504040204" pitchFamily="34" charset="0"/>
              </a:rPr>
              <a:t>All subjects</a:t>
            </a:r>
            <a:r>
              <a:rPr lang="en-GB" sz="2200" dirty="0">
                <a:latin typeface="Verdana" panose="020B0604030504040204" pitchFamily="34" charset="0"/>
                <a:ea typeface="Verdana" panose="020B0604030504040204" pitchFamily="34" charset="0"/>
              </a:rPr>
              <a:t> SKE Suppliers</a:t>
            </a:r>
          </a:p>
        </p:txBody>
      </p:sp>
      <p:sp>
        <p:nvSpPr>
          <p:cNvPr id="74" name="Rectangular Callout 41">
            <a:extLst>
              <a:ext uri="{FF2B5EF4-FFF2-40B4-BE49-F238E27FC236}">
                <a16:creationId xmlns:a16="http://schemas.microsoft.com/office/drawing/2014/main" id="{28A2AA15-C122-BB7D-A64A-B5B59E3BC3DA}"/>
              </a:ext>
            </a:extLst>
          </p:cNvPr>
          <p:cNvSpPr/>
          <p:nvPr/>
        </p:nvSpPr>
        <p:spPr>
          <a:xfrm>
            <a:off x="4256540" y="929330"/>
            <a:ext cx="669925" cy="567010"/>
          </a:xfrm>
          <a:prstGeom prst="wedgeRectCallout">
            <a:avLst>
              <a:gd name="adj1" fmla="val -14819"/>
              <a:gd name="adj2" fmla="val 63310"/>
            </a:avLst>
          </a:prstGeom>
          <a:solidFill>
            <a:srgbClr val="FFFFCC"/>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lnSpc>
                <a:spcPct val="120000"/>
              </a:lnSpc>
              <a:defRPr/>
            </a:pPr>
            <a:r>
              <a:rPr lang="en-GB" sz="1600" b="1" kern="0" dirty="0">
                <a:solidFill>
                  <a:srgbClr val="000000"/>
                </a:solidFill>
                <a:latin typeface="Verdana" pitchFamily="34" charset="0"/>
                <a:ea typeface="Verdana" pitchFamily="34" charset="0"/>
                <a:cs typeface="Verdana" pitchFamily="34" charset="0"/>
              </a:rPr>
              <a:t>52</a:t>
            </a:r>
            <a:endParaRPr lang="en-GB" sz="1600" kern="0" dirty="0">
              <a:solidFill>
                <a:srgbClr val="000000"/>
              </a:solidFill>
              <a:latin typeface="Verdana" pitchFamily="34" charset="0"/>
              <a:ea typeface="Verdana" pitchFamily="34" charset="0"/>
              <a:cs typeface="Verdana" pitchFamily="34" charset="0"/>
            </a:endParaRPr>
          </a:p>
        </p:txBody>
      </p:sp>
      <p:sp>
        <p:nvSpPr>
          <p:cNvPr id="105" name="Freeform 75">
            <a:extLst>
              <a:ext uri="{FF2B5EF4-FFF2-40B4-BE49-F238E27FC236}">
                <a16:creationId xmlns:a16="http://schemas.microsoft.com/office/drawing/2014/main" id="{E0FC959C-CD1C-6FBA-C92C-43EDA6D5F8A1}"/>
              </a:ext>
            </a:extLst>
          </p:cNvPr>
          <p:cNvSpPr>
            <a:spLocks noEditPoints="1"/>
          </p:cNvSpPr>
          <p:nvPr/>
        </p:nvSpPr>
        <p:spPr bwMode="auto">
          <a:xfrm>
            <a:off x="3327901" y="1603833"/>
            <a:ext cx="6296025" cy="3653040"/>
          </a:xfrm>
          <a:custGeom>
            <a:avLst/>
            <a:gdLst>
              <a:gd name="T0" fmla="*/ 0 w 3966"/>
              <a:gd name="T1" fmla="*/ 148 h 1917"/>
              <a:gd name="T2" fmla="*/ 233 w 3966"/>
              <a:gd name="T3" fmla="*/ 148 h 1917"/>
              <a:gd name="T4" fmla="*/ 233 w 3966"/>
              <a:gd name="T5" fmla="*/ 1917 h 1917"/>
              <a:gd name="T6" fmla="*/ 0 w 3966"/>
              <a:gd name="T7" fmla="*/ 1917 h 1917"/>
              <a:gd name="T8" fmla="*/ 0 w 3966"/>
              <a:gd name="T9" fmla="*/ 148 h 1917"/>
              <a:gd name="T10" fmla="*/ 746 w 3966"/>
              <a:gd name="T11" fmla="*/ 0 h 1917"/>
              <a:gd name="T12" fmla="*/ 980 w 3966"/>
              <a:gd name="T13" fmla="*/ 0 h 1917"/>
              <a:gd name="T14" fmla="*/ 980 w 3966"/>
              <a:gd name="T15" fmla="*/ 1917 h 1917"/>
              <a:gd name="T16" fmla="*/ 746 w 3966"/>
              <a:gd name="T17" fmla="*/ 1917 h 1917"/>
              <a:gd name="T18" fmla="*/ 746 w 3966"/>
              <a:gd name="T19" fmla="*/ 0 h 1917"/>
              <a:gd name="T20" fmla="*/ 1492 w 3966"/>
              <a:gd name="T21" fmla="*/ 148 h 1917"/>
              <a:gd name="T22" fmla="*/ 1727 w 3966"/>
              <a:gd name="T23" fmla="*/ 148 h 1917"/>
              <a:gd name="T24" fmla="*/ 1727 w 3966"/>
              <a:gd name="T25" fmla="*/ 1917 h 1917"/>
              <a:gd name="T26" fmla="*/ 1492 w 3966"/>
              <a:gd name="T27" fmla="*/ 1917 h 1917"/>
              <a:gd name="T28" fmla="*/ 1492 w 3966"/>
              <a:gd name="T29" fmla="*/ 148 h 1917"/>
              <a:gd name="T30" fmla="*/ 2239 w 3966"/>
              <a:gd name="T31" fmla="*/ 184 h 1917"/>
              <a:gd name="T32" fmla="*/ 2474 w 3966"/>
              <a:gd name="T33" fmla="*/ 184 h 1917"/>
              <a:gd name="T34" fmla="*/ 2474 w 3966"/>
              <a:gd name="T35" fmla="*/ 1917 h 1917"/>
              <a:gd name="T36" fmla="*/ 2239 w 3966"/>
              <a:gd name="T37" fmla="*/ 1917 h 1917"/>
              <a:gd name="T38" fmla="*/ 2239 w 3966"/>
              <a:gd name="T39" fmla="*/ 184 h 1917"/>
              <a:gd name="T40" fmla="*/ 2986 w 3966"/>
              <a:gd name="T41" fmla="*/ 590 h 1917"/>
              <a:gd name="T42" fmla="*/ 3220 w 3966"/>
              <a:gd name="T43" fmla="*/ 590 h 1917"/>
              <a:gd name="T44" fmla="*/ 3220 w 3966"/>
              <a:gd name="T45" fmla="*/ 1917 h 1917"/>
              <a:gd name="T46" fmla="*/ 2986 w 3966"/>
              <a:gd name="T47" fmla="*/ 1917 h 1917"/>
              <a:gd name="T48" fmla="*/ 2986 w 3966"/>
              <a:gd name="T49" fmla="*/ 590 h 1917"/>
              <a:gd name="T50" fmla="*/ 3733 w 3966"/>
              <a:gd name="T51" fmla="*/ 737 h 1917"/>
              <a:gd name="T52" fmla="*/ 3966 w 3966"/>
              <a:gd name="T53" fmla="*/ 737 h 1917"/>
              <a:gd name="T54" fmla="*/ 3966 w 3966"/>
              <a:gd name="T55" fmla="*/ 1917 h 1917"/>
              <a:gd name="T56" fmla="*/ 3733 w 3966"/>
              <a:gd name="T57" fmla="*/ 1917 h 1917"/>
              <a:gd name="T58" fmla="*/ 3733 w 3966"/>
              <a:gd name="T59" fmla="*/ 737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66" h="1917">
                <a:moveTo>
                  <a:pt x="0" y="148"/>
                </a:moveTo>
                <a:lnTo>
                  <a:pt x="233" y="148"/>
                </a:lnTo>
                <a:lnTo>
                  <a:pt x="233" y="1917"/>
                </a:lnTo>
                <a:lnTo>
                  <a:pt x="0" y="1917"/>
                </a:lnTo>
                <a:lnTo>
                  <a:pt x="0" y="148"/>
                </a:lnTo>
                <a:close/>
                <a:moveTo>
                  <a:pt x="746" y="0"/>
                </a:moveTo>
                <a:lnTo>
                  <a:pt x="980" y="0"/>
                </a:lnTo>
                <a:lnTo>
                  <a:pt x="980" y="1917"/>
                </a:lnTo>
                <a:lnTo>
                  <a:pt x="746" y="1917"/>
                </a:lnTo>
                <a:lnTo>
                  <a:pt x="746" y="0"/>
                </a:lnTo>
                <a:close/>
                <a:moveTo>
                  <a:pt x="1492" y="148"/>
                </a:moveTo>
                <a:lnTo>
                  <a:pt x="1727" y="148"/>
                </a:lnTo>
                <a:lnTo>
                  <a:pt x="1727" y="1917"/>
                </a:lnTo>
                <a:lnTo>
                  <a:pt x="1492" y="1917"/>
                </a:lnTo>
                <a:lnTo>
                  <a:pt x="1492" y="148"/>
                </a:lnTo>
                <a:close/>
                <a:moveTo>
                  <a:pt x="2239" y="184"/>
                </a:moveTo>
                <a:lnTo>
                  <a:pt x="2474" y="184"/>
                </a:lnTo>
                <a:lnTo>
                  <a:pt x="2474" y="1917"/>
                </a:lnTo>
                <a:lnTo>
                  <a:pt x="2239" y="1917"/>
                </a:lnTo>
                <a:lnTo>
                  <a:pt x="2239" y="184"/>
                </a:lnTo>
                <a:close/>
                <a:moveTo>
                  <a:pt x="2986" y="590"/>
                </a:moveTo>
                <a:lnTo>
                  <a:pt x="3220" y="590"/>
                </a:lnTo>
                <a:lnTo>
                  <a:pt x="3220" y="1917"/>
                </a:lnTo>
                <a:lnTo>
                  <a:pt x="2986" y="1917"/>
                </a:lnTo>
                <a:lnTo>
                  <a:pt x="2986" y="590"/>
                </a:lnTo>
                <a:close/>
                <a:moveTo>
                  <a:pt x="3733" y="737"/>
                </a:moveTo>
                <a:lnTo>
                  <a:pt x="3966" y="737"/>
                </a:lnTo>
                <a:lnTo>
                  <a:pt x="3966" y="1917"/>
                </a:lnTo>
                <a:lnTo>
                  <a:pt x="3733" y="1917"/>
                </a:lnTo>
                <a:lnTo>
                  <a:pt x="3733" y="737"/>
                </a:lnTo>
                <a:close/>
              </a:path>
            </a:pathLst>
          </a:custGeom>
          <a:solidFill>
            <a:srgbClr val="44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Rectangular Callout 41">
            <a:extLst>
              <a:ext uri="{FF2B5EF4-FFF2-40B4-BE49-F238E27FC236}">
                <a16:creationId xmlns:a16="http://schemas.microsoft.com/office/drawing/2014/main" id="{77B00784-8976-77BD-26BE-94829A7B2406}"/>
              </a:ext>
            </a:extLst>
          </p:cNvPr>
          <p:cNvSpPr/>
          <p:nvPr/>
        </p:nvSpPr>
        <p:spPr>
          <a:xfrm>
            <a:off x="9131300" y="2415690"/>
            <a:ext cx="687854" cy="567010"/>
          </a:xfrm>
          <a:prstGeom prst="wedgeRectCallout">
            <a:avLst>
              <a:gd name="adj1" fmla="val -14819"/>
              <a:gd name="adj2" fmla="val 63310"/>
            </a:avLst>
          </a:prstGeom>
          <a:solidFill>
            <a:srgbClr val="FFFFCC"/>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lnSpc>
                <a:spcPct val="120000"/>
              </a:lnSpc>
              <a:defRPr/>
            </a:pPr>
            <a:r>
              <a:rPr lang="en-GB" sz="1600" b="1" kern="0" dirty="0">
                <a:solidFill>
                  <a:srgbClr val="000000"/>
                </a:solidFill>
                <a:latin typeface="Verdana" pitchFamily="34" charset="0"/>
                <a:ea typeface="Verdana" pitchFamily="34" charset="0"/>
                <a:cs typeface="Verdana" pitchFamily="34" charset="0"/>
              </a:rPr>
              <a:t>32</a:t>
            </a:r>
            <a:endParaRPr lang="en-GB" sz="1600" kern="0" dirty="0">
              <a:solidFill>
                <a:srgbClr val="000000"/>
              </a:solidFill>
              <a:latin typeface="Verdana" pitchFamily="34" charset="0"/>
              <a:ea typeface="Verdana" pitchFamily="34" charset="0"/>
              <a:cs typeface="Verdana" pitchFamily="34" charset="0"/>
            </a:endParaRPr>
          </a:p>
        </p:txBody>
      </p:sp>
      <p:grpSp>
        <p:nvGrpSpPr>
          <p:cNvPr id="2" name="Group 1">
            <a:extLst>
              <a:ext uri="{FF2B5EF4-FFF2-40B4-BE49-F238E27FC236}">
                <a16:creationId xmlns:a16="http://schemas.microsoft.com/office/drawing/2014/main" id="{ECD56EF7-51CB-10C2-7921-F68EBB1B69BD}"/>
              </a:ext>
            </a:extLst>
          </p:cNvPr>
          <p:cNvGrpSpPr/>
          <p:nvPr/>
        </p:nvGrpSpPr>
        <p:grpSpPr>
          <a:xfrm>
            <a:off x="371108" y="261763"/>
            <a:ext cx="721460" cy="986411"/>
            <a:chOff x="10107254" y="3990551"/>
            <a:chExt cx="721460" cy="986411"/>
          </a:xfrm>
        </p:grpSpPr>
        <p:sp>
          <p:nvSpPr>
            <p:cNvPr id="3" name="Graphic 62" descr="Books with solid fill">
              <a:extLst>
                <a:ext uri="{FF2B5EF4-FFF2-40B4-BE49-F238E27FC236}">
                  <a16:creationId xmlns:a16="http://schemas.microsoft.com/office/drawing/2014/main" id="{28374E22-D489-C025-4097-33B74E95DCDE}"/>
                </a:ext>
              </a:extLst>
            </p:cNvPr>
            <p:cNvSpPr>
              <a:spLocks noChangeAspect="1"/>
            </p:cNvSpPr>
            <p:nvPr/>
          </p:nvSpPr>
          <p:spPr>
            <a:xfrm>
              <a:off x="10107254" y="3990551"/>
              <a:ext cx="721460" cy="647056"/>
            </a:xfrm>
            <a:custGeom>
              <a:avLst/>
              <a:gdLst>
                <a:gd name="connsiteX0" fmla="*/ 289730 w 289729"/>
                <a:gd name="connsiteY0" fmla="*/ 95216 h 270346"/>
                <a:gd name="connsiteX1" fmla="*/ 272047 w 289729"/>
                <a:gd name="connsiteY1" fmla="*/ 88755 h 270346"/>
                <a:gd name="connsiteX2" fmla="*/ 272047 w 289729"/>
                <a:gd name="connsiteY2" fmla="*/ 51689 h 270346"/>
                <a:gd name="connsiteX3" fmla="*/ 289730 w 289729"/>
                <a:gd name="connsiteY3" fmla="*/ 44208 h 270346"/>
                <a:gd name="connsiteX4" fmla="*/ 170029 w 289729"/>
                <a:gd name="connsiteY4" fmla="*/ 0 h 270346"/>
                <a:gd name="connsiteX5" fmla="*/ 24484 w 289729"/>
                <a:gd name="connsiteY5" fmla="*/ 51009 h 270346"/>
                <a:gd name="connsiteX6" fmla="*/ 10202 w 289729"/>
                <a:gd name="connsiteY6" fmla="*/ 91816 h 270346"/>
                <a:gd name="connsiteX7" fmla="*/ 11902 w 289729"/>
                <a:gd name="connsiteY7" fmla="*/ 106778 h 270346"/>
                <a:gd name="connsiteX8" fmla="*/ 0 w 289729"/>
                <a:gd name="connsiteY8" fmla="*/ 146225 h 270346"/>
                <a:gd name="connsiteX9" fmla="*/ 10202 w 289729"/>
                <a:gd name="connsiteY9" fmla="*/ 175810 h 270346"/>
                <a:gd name="connsiteX10" fmla="*/ 9522 w 289729"/>
                <a:gd name="connsiteY10" fmla="*/ 197234 h 270346"/>
                <a:gd name="connsiteX11" fmla="*/ 27205 w 289729"/>
                <a:gd name="connsiteY11" fmla="*/ 231240 h 270346"/>
                <a:gd name="connsiteX12" fmla="*/ 121741 w 289729"/>
                <a:gd name="connsiteY12" fmla="*/ 270346 h 270346"/>
                <a:gd name="connsiteX13" fmla="*/ 289050 w 289729"/>
                <a:gd name="connsiteY13" fmla="*/ 200974 h 270346"/>
                <a:gd name="connsiteX14" fmla="*/ 271367 w 289729"/>
                <a:gd name="connsiteY14" fmla="*/ 194513 h 270346"/>
                <a:gd name="connsiteX15" fmla="*/ 271367 w 289729"/>
                <a:gd name="connsiteY15" fmla="*/ 157107 h 270346"/>
                <a:gd name="connsiteX16" fmla="*/ 289050 w 289729"/>
                <a:gd name="connsiteY16" fmla="*/ 149626 h 270346"/>
                <a:gd name="connsiteX17" fmla="*/ 261845 w 289729"/>
                <a:gd name="connsiteY17" fmla="*/ 139424 h 270346"/>
                <a:gd name="connsiteX18" fmla="*/ 261845 w 289729"/>
                <a:gd name="connsiteY18" fmla="*/ 106778 h 270346"/>
                <a:gd name="connsiteX19" fmla="*/ 289730 w 289729"/>
                <a:gd name="connsiteY19" fmla="*/ 95216 h 270346"/>
                <a:gd name="connsiteX20" fmla="*/ 28565 w 289729"/>
                <a:gd name="connsiteY20" fmla="*/ 74813 h 270346"/>
                <a:gd name="connsiteX21" fmla="*/ 123101 w 289729"/>
                <a:gd name="connsiteY21" fmla="*/ 111879 h 270346"/>
                <a:gd name="connsiteX22" fmla="*/ 258784 w 289729"/>
                <a:gd name="connsiteY22" fmla="*/ 57130 h 270346"/>
                <a:gd name="connsiteX23" fmla="*/ 258784 w 289729"/>
                <a:gd name="connsiteY23" fmla="*/ 86375 h 270346"/>
                <a:gd name="connsiteX24" fmla="*/ 123101 w 289729"/>
                <a:gd name="connsiteY24" fmla="*/ 142825 h 270346"/>
                <a:gd name="connsiteX25" fmla="*/ 28565 w 289729"/>
                <a:gd name="connsiteY25" fmla="*/ 105418 h 270346"/>
                <a:gd name="connsiteX26" fmla="*/ 28565 w 289729"/>
                <a:gd name="connsiteY26" fmla="*/ 74813 h 270346"/>
                <a:gd name="connsiteX27" fmla="*/ 258104 w 289729"/>
                <a:gd name="connsiteY27" fmla="*/ 192133 h 270346"/>
                <a:gd name="connsiteX28" fmla="*/ 122421 w 289729"/>
                <a:gd name="connsiteY28" fmla="*/ 248243 h 270346"/>
                <a:gd name="connsiteX29" fmla="*/ 27545 w 289729"/>
                <a:gd name="connsiteY29" fmla="*/ 210836 h 270346"/>
                <a:gd name="connsiteX30" fmla="*/ 27545 w 289729"/>
                <a:gd name="connsiteY30" fmla="*/ 184312 h 270346"/>
                <a:gd name="connsiteX31" fmla="*/ 112219 w 289729"/>
                <a:gd name="connsiteY31" fmla="*/ 218998 h 270346"/>
                <a:gd name="connsiteX32" fmla="*/ 258444 w 289729"/>
                <a:gd name="connsiteY32" fmla="*/ 161188 h 270346"/>
                <a:gd name="connsiteX33" fmla="*/ 258104 w 289729"/>
                <a:gd name="connsiteY33" fmla="*/ 192133 h 270346"/>
                <a:gd name="connsiteX34" fmla="*/ 248583 w 289729"/>
                <a:gd name="connsiteY34" fmla="*/ 141124 h 270346"/>
                <a:gd name="connsiteX35" fmla="*/ 112899 w 289729"/>
                <a:gd name="connsiteY35" fmla="*/ 197234 h 270346"/>
                <a:gd name="connsiteX36" fmla="*/ 18363 w 289729"/>
                <a:gd name="connsiteY36" fmla="*/ 159827 h 270346"/>
                <a:gd name="connsiteX37" fmla="*/ 18363 w 289729"/>
                <a:gd name="connsiteY37" fmla="*/ 129222 h 270346"/>
                <a:gd name="connsiteX38" fmla="*/ 115620 w 289729"/>
                <a:gd name="connsiteY38" fmla="*/ 167989 h 270346"/>
                <a:gd name="connsiteX39" fmla="*/ 248923 w 289729"/>
                <a:gd name="connsiteY39" fmla="*/ 112219 h 270346"/>
                <a:gd name="connsiteX40" fmla="*/ 248923 w 289729"/>
                <a:gd name="connsiteY40" fmla="*/ 141124 h 2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9729" h="270346">
                  <a:moveTo>
                    <a:pt x="289730" y="95216"/>
                  </a:moveTo>
                  <a:lnTo>
                    <a:pt x="272047" y="88755"/>
                  </a:lnTo>
                  <a:lnTo>
                    <a:pt x="272047" y="51689"/>
                  </a:lnTo>
                  <a:lnTo>
                    <a:pt x="289730" y="44208"/>
                  </a:lnTo>
                  <a:lnTo>
                    <a:pt x="170029" y="0"/>
                  </a:lnTo>
                  <a:lnTo>
                    <a:pt x="24484" y="51009"/>
                  </a:lnTo>
                  <a:cubicBezTo>
                    <a:pt x="10542" y="57810"/>
                    <a:pt x="10202" y="76513"/>
                    <a:pt x="10202" y="91816"/>
                  </a:cubicBezTo>
                  <a:cubicBezTo>
                    <a:pt x="10202" y="96917"/>
                    <a:pt x="10882" y="102018"/>
                    <a:pt x="11902" y="106778"/>
                  </a:cubicBezTo>
                  <a:cubicBezTo>
                    <a:pt x="340" y="114260"/>
                    <a:pt x="0" y="131603"/>
                    <a:pt x="0" y="146225"/>
                  </a:cubicBezTo>
                  <a:cubicBezTo>
                    <a:pt x="0" y="158127"/>
                    <a:pt x="2720" y="169009"/>
                    <a:pt x="10202" y="175810"/>
                  </a:cubicBezTo>
                  <a:cubicBezTo>
                    <a:pt x="8501" y="181591"/>
                    <a:pt x="9522" y="188732"/>
                    <a:pt x="9522" y="197234"/>
                  </a:cubicBezTo>
                  <a:cubicBezTo>
                    <a:pt x="9522" y="212536"/>
                    <a:pt x="13602" y="226479"/>
                    <a:pt x="27205" y="231240"/>
                  </a:cubicBezTo>
                  <a:lnTo>
                    <a:pt x="121741" y="270346"/>
                  </a:lnTo>
                  <a:lnTo>
                    <a:pt x="289050" y="200974"/>
                  </a:lnTo>
                  <a:lnTo>
                    <a:pt x="271367" y="194513"/>
                  </a:lnTo>
                  <a:lnTo>
                    <a:pt x="271367" y="157107"/>
                  </a:lnTo>
                  <a:lnTo>
                    <a:pt x="289050" y="149626"/>
                  </a:lnTo>
                  <a:lnTo>
                    <a:pt x="261845" y="139424"/>
                  </a:lnTo>
                  <a:lnTo>
                    <a:pt x="261845" y="106778"/>
                  </a:lnTo>
                  <a:lnTo>
                    <a:pt x="289730" y="95216"/>
                  </a:lnTo>
                  <a:close/>
                  <a:moveTo>
                    <a:pt x="28565" y="74813"/>
                  </a:moveTo>
                  <a:lnTo>
                    <a:pt x="123101" y="111879"/>
                  </a:lnTo>
                  <a:lnTo>
                    <a:pt x="258784" y="57130"/>
                  </a:lnTo>
                  <a:lnTo>
                    <a:pt x="258784" y="86375"/>
                  </a:lnTo>
                  <a:lnTo>
                    <a:pt x="123101" y="142825"/>
                  </a:lnTo>
                  <a:lnTo>
                    <a:pt x="28565" y="105418"/>
                  </a:lnTo>
                  <a:lnTo>
                    <a:pt x="28565" y="74813"/>
                  </a:lnTo>
                  <a:close/>
                  <a:moveTo>
                    <a:pt x="258104" y="192133"/>
                  </a:moveTo>
                  <a:lnTo>
                    <a:pt x="122421" y="248243"/>
                  </a:lnTo>
                  <a:lnTo>
                    <a:pt x="27545" y="210836"/>
                  </a:lnTo>
                  <a:lnTo>
                    <a:pt x="27545" y="184312"/>
                  </a:lnTo>
                  <a:lnTo>
                    <a:pt x="112219" y="218998"/>
                  </a:lnTo>
                  <a:lnTo>
                    <a:pt x="258444" y="161188"/>
                  </a:lnTo>
                  <a:lnTo>
                    <a:pt x="258104" y="192133"/>
                  </a:lnTo>
                  <a:close/>
                  <a:moveTo>
                    <a:pt x="248583" y="141124"/>
                  </a:moveTo>
                  <a:lnTo>
                    <a:pt x="112899" y="197234"/>
                  </a:lnTo>
                  <a:lnTo>
                    <a:pt x="18363" y="159827"/>
                  </a:lnTo>
                  <a:lnTo>
                    <a:pt x="18363" y="129222"/>
                  </a:lnTo>
                  <a:lnTo>
                    <a:pt x="115620" y="167989"/>
                  </a:lnTo>
                  <a:lnTo>
                    <a:pt x="248923" y="112219"/>
                  </a:lnTo>
                  <a:lnTo>
                    <a:pt x="248923" y="141124"/>
                  </a:lnTo>
                  <a:close/>
                </a:path>
              </a:pathLst>
            </a:custGeom>
            <a:solidFill>
              <a:srgbClr val="00B050"/>
            </a:solidFill>
            <a:ln w="3373" cap="flat">
              <a:noFill/>
              <a:prstDash val="solid"/>
              <a:miter/>
            </a:ln>
          </p:spPr>
          <p:txBody>
            <a:bodyPr rtlCol="0" anchor="ctr"/>
            <a:lstStyle/>
            <a:p>
              <a:endParaRPr lang="en-GB" dirty="0"/>
            </a:p>
          </p:txBody>
        </p:sp>
        <p:sp>
          <p:nvSpPr>
            <p:cNvPr id="4" name="TextBox 3">
              <a:extLst>
                <a:ext uri="{FF2B5EF4-FFF2-40B4-BE49-F238E27FC236}">
                  <a16:creationId xmlns:a16="http://schemas.microsoft.com/office/drawing/2014/main" id="{5B047FF3-798D-E310-9D2F-7783BE4C59FD}"/>
                </a:ext>
              </a:extLst>
            </p:cNvPr>
            <p:cNvSpPr txBox="1"/>
            <p:nvPr/>
          </p:nvSpPr>
          <p:spPr>
            <a:xfrm>
              <a:off x="10107254" y="4607630"/>
              <a:ext cx="683200" cy="369332"/>
            </a:xfrm>
            <a:prstGeom prst="rect">
              <a:avLst/>
            </a:prstGeom>
            <a:noFill/>
          </p:spPr>
          <p:txBody>
            <a:bodyPr wrap="none" rtlCol="0">
              <a:spAutoFit/>
            </a:bodyPr>
            <a:lstStyle/>
            <a:p>
              <a:r>
                <a:rPr lang="en-GB" b="1" dirty="0">
                  <a:latin typeface="Verdana" panose="020B0604030504040204" pitchFamily="34" charset="0"/>
                  <a:ea typeface="Verdana" panose="020B0604030504040204" pitchFamily="34" charset="0"/>
                </a:rPr>
                <a:t>SKE</a:t>
              </a:r>
            </a:p>
          </p:txBody>
        </p:sp>
      </p:grpSp>
      <p:sp>
        <p:nvSpPr>
          <p:cNvPr id="5" name="TextBox 4">
            <a:extLst>
              <a:ext uri="{FF2B5EF4-FFF2-40B4-BE49-F238E27FC236}">
                <a16:creationId xmlns:a16="http://schemas.microsoft.com/office/drawing/2014/main" id="{37FEAD4F-AB70-4296-E1BF-2F20A3B50243}"/>
              </a:ext>
            </a:extLst>
          </p:cNvPr>
          <p:cNvSpPr txBox="1"/>
          <p:nvPr/>
        </p:nvSpPr>
        <p:spPr>
          <a:xfrm>
            <a:off x="10376867" y="729386"/>
            <a:ext cx="1469572" cy="1615827"/>
          </a:xfrm>
          <a:prstGeom prst="rect">
            <a:avLst/>
          </a:prstGeom>
          <a:solidFill>
            <a:schemeClr val="accent4">
              <a:lumMod val="20000"/>
              <a:lumOff val="80000"/>
            </a:schemeClr>
          </a:solidFill>
        </p:spPr>
        <p:txBody>
          <a:bodyPr wrap="square" lIns="36000" rIns="0">
            <a:spAutoFit/>
          </a:bodyPr>
          <a:lstStyle/>
          <a:p>
            <a:pPr algn="ctr" defTabSz="941388"/>
            <a:r>
              <a:rPr lang="en-GB" sz="900" b="0" i="0" u="none" strike="noStrike" baseline="0" dirty="0">
                <a:solidFill>
                  <a:srgbClr val="000000"/>
                </a:solidFill>
                <a:latin typeface="Verdana" panose="020B0604030504040204" pitchFamily="34" charset="0"/>
              </a:rPr>
              <a:t>Biology</a:t>
            </a:r>
          </a:p>
          <a:p>
            <a:pPr algn="ctr" defTabSz="941388"/>
            <a:r>
              <a:rPr lang="en-GB" sz="900" b="0" i="0" u="none" strike="noStrike" baseline="0" dirty="0">
                <a:solidFill>
                  <a:srgbClr val="000000"/>
                </a:solidFill>
                <a:latin typeface="Verdana" panose="020B0604030504040204" pitchFamily="34" charset="0"/>
              </a:rPr>
              <a:t>Chemistry</a:t>
            </a:r>
          </a:p>
          <a:p>
            <a:pPr algn="ctr" defTabSz="941388"/>
            <a:r>
              <a:rPr lang="en-GB" sz="900" b="0" i="0" u="none" strike="noStrike" baseline="0" dirty="0">
                <a:solidFill>
                  <a:srgbClr val="000000"/>
                </a:solidFill>
                <a:latin typeface="Verdana" panose="020B0604030504040204" pitchFamily="34" charset="0"/>
              </a:rPr>
              <a:t>Classics</a:t>
            </a:r>
            <a:endParaRPr lang="en-GB" sz="900" dirty="0">
              <a:solidFill>
                <a:srgbClr val="000000"/>
              </a:solidFill>
              <a:latin typeface="Verdana" panose="020B0604030504040204" pitchFamily="34" charset="0"/>
            </a:endParaRPr>
          </a:p>
          <a:p>
            <a:pPr algn="ctr" defTabSz="941388"/>
            <a:r>
              <a:rPr lang="en-GB" sz="900" b="0" i="0" u="none" strike="noStrike" baseline="0" dirty="0">
                <a:solidFill>
                  <a:srgbClr val="000000"/>
                </a:solidFill>
                <a:latin typeface="Verdana" panose="020B0604030504040204" pitchFamily="34" charset="0"/>
              </a:rPr>
              <a:t>Computing</a:t>
            </a:r>
            <a:endParaRPr lang="en-GB" sz="900" dirty="0">
              <a:solidFill>
                <a:srgbClr val="000000"/>
              </a:solidFill>
              <a:latin typeface="Verdana" panose="020B0604030504040204" pitchFamily="34" charset="0"/>
            </a:endParaRPr>
          </a:p>
          <a:p>
            <a:pPr algn="ctr" defTabSz="941388"/>
            <a:r>
              <a:rPr lang="en-GB" sz="900" b="0" i="0" u="none" strike="noStrike" baseline="0" dirty="0">
                <a:solidFill>
                  <a:srgbClr val="000000"/>
                </a:solidFill>
                <a:latin typeface="Verdana" panose="020B0604030504040204" pitchFamily="34" charset="0"/>
              </a:rPr>
              <a:t>Design &amp; Technology</a:t>
            </a:r>
            <a:endParaRPr lang="en-GB" sz="900" dirty="0">
              <a:solidFill>
                <a:srgbClr val="000000"/>
              </a:solidFill>
              <a:latin typeface="Verdana" panose="020B0604030504040204" pitchFamily="34" charset="0"/>
            </a:endParaRPr>
          </a:p>
          <a:p>
            <a:pPr algn="ctr" defTabSz="941388"/>
            <a:r>
              <a:rPr lang="en-GB" sz="900" b="0" i="0" u="none" strike="noStrike" baseline="0" dirty="0">
                <a:solidFill>
                  <a:srgbClr val="000000"/>
                </a:solidFill>
                <a:latin typeface="Verdana" panose="020B0604030504040204" pitchFamily="34" charset="0"/>
              </a:rPr>
              <a:t>English</a:t>
            </a:r>
            <a:endParaRPr lang="en-GB" sz="900" dirty="0">
              <a:solidFill>
                <a:srgbClr val="000000"/>
              </a:solidFill>
              <a:latin typeface="Verdana" panose="020B0604030504040204" pitchFamily="34" charset="0"/>
            </a:endParaRPr>
          </a:p>
          <a:p>
            <a:pPr algn="ctr" defTabSz="941388"/>
            <a:r>
              <a:rPr lang="en-GB" sz="900" b="0" i="0" u="none" strike="sngStrike" baseline="0" dirty="0">
                <a:solidFill>
                  <a:srgbClr val="000000"/>
                </a:solidFill>
                <a:latin typeface="Verdana" panose="020B0604030504040204" pitchFamily="34" charset="0"/>
              </a:rPr>
              <a:t>Geography </a:t>
            </a:r>
            <a:r>
              <a:rPr lang="en-GB" sz="900" b="0" i="0" u="none" strike="sngStrike" baseline="30000" dirty="0">
                <a:solidFill>
                  <a:srgbClr val="000000"/>
                </a:solidFill>
                <a:latin typeface="Verdana" panose="020B0604030504040204" pitchFamily="34" charset="0"/>
              </a:rPr>
              <a:t>(until 2020)</a:t>
            </a:r>
            <a:endParaRPr lang="en-GB" sz="900" dirty="0">
              <a:solidFill>
                <a:srgbClr val="000000"/>
              </a:solidFill>
              <a:latin typeface="Verdana" panose="020B0604030504040204" pitchFamily="34" charset="0"/>
            </a:endParaRPr>
          </a:p>
          <a:p>
            <a:pPr algn="ctr" defTabSz="941388"/>
            <a:r>
              <a:rPr lang="en-GB" sz="900" b="0" i="0" u="none" strike="noStrike" baseline="0" dirty="0">
                <a:solidFill>
                  <a:srgbClr val="000000"/>
                </a:solidFill>
                <a:latin typeface="Verdana" panose="020B0604030504040204" pitchFamily="34" charset="0"/>
              </a:rPr>
              <a:t>Mathematics</a:t>
            </a:r>
          </a:p>
          <a:p>
            <a:pPr algn="ctr" defTabSz="941388"/>
            <a:r>
              <a:rPr lang="en-GB" sz="900" b="0" i="0" u="none" strike="noStrike" baseline="0" dirty="0">
                <a:solidFill>
                  <a:srgbClr val="000000"/>
                </a:solidFill>
                <a:latin typeface="Verdana" panose="020B0604030504040204" pitchFamily="34" charset="0"/>
              </a:rPr>
              <a:t>MFL</a:t>
            </a:r>
          </a:p>
          <a:p>
            <a:pPr algn="ctr" defTabSz="941388"/>
            <a:r>
              <a:rPr lang="en-GB" sz="900" b="0" i="0" u="none" strike="noStrike" baseline="0" dirty="0">
                <a:solidFill>
                  <a:srgbClr val="000000"/>
                </a:solidFill>
                <a:latin typeface="Verdana" panose="020B0604030504040204" pitchFamily="34" charset="0"/>
              </a:rPr>
              <a:t>Physics</a:t>
            </a:r>
            <a:endParaRPr lang="en-GB" sz="900" dirty="0">
              <a:solidFill>
                <a:srgbClr val="000000"/>
              </a:solidFill>
              <a:latin typeface="Verdana" panose="020B0604030504040204" pitchFamily="34" charset="0"/>
            </a:endParaRPr>
          </a:p>
          <a:p>
            <a:pPr algn="ctr" defTabSz="941388"/>
            <a:r>
              <a:rPr lang="en-GB" sz="900" b="0" i="0" u="none" strike="noStrike" baseline="0" dirty="0">
                <a:solidFill>
                  <a:srgbClr val="000000"/>
                </a:solidFill>
                <a:latin typeface="Verdana" panose="020B0604030504040204" pitchFamily="34" charset="0"/>
              </a:rPr>
              <a:t>Religious education</a:t>
            </a:r>
          </a:p>
        </p:txBody>
      </p:sp>
    </p:spTree>
    <p:extLst>
      <p:ext uri="{BB962C8B-B14F-4D97-AF65-F5344CB8AC3E}">
        <p14:creationId xmlns:p14="http://schemas.microsoft.com/office/powerpoint/2010/main" val="78368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1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92E982-B703-4F8C-9C34-242E77FA8DA2}"/>
              </a:ext>
            </a:extLst>
          </p:cNvPr>
          <p:cNvSpPr>
            <a:spLocks noGrp="1"/>
          </p:cNvSpPr>
          <p:nvPr>
            <p:ph type="title"/>
          </p:nvPr>
        </p:nvSpPr>
        <p:spPr/>
        <p:txBody>
          <a:bodyPr/>
          <a:lstStyle/>
          <a:p>
            <a:r>
              <a:rPr lang="en-GB" dirty="0"/>
              <a:t>Updated DfE model for targets</a:t>
            </a:r>
          </a:p>
        </p:txBody>
      </p:sp>
      <p:grpSp>
        <p:nvGrpSpPr>
          <p:cNvPr id="4151" name="Group 4150">
            <a:extLst>
              <a:ext uri="{FF2B5EF4-FFF2-40B4-BE49-F238E27FC236}">
                <a16:creationId xmlns:a16="http://schemas.microsoft.com/office/drawing/2014/main" id="{237806A4-35B0-4472-88B2-1F42A7F5783A}"/>
              </a:ext>
            </a:extLst>
          </p:cNvPr>
          <p:cNvGrpSpPr/>
          <p:nvPr/>
        </p:nvGrpSpPr>
        <p:grpSpPr>
          <a:xfrm>
            <a:off x="7963576" y="2100665"/>
            <a:ext cx="2011256" cy="1866187"/>
            <a:chOff x="7882357" y="2209525"/>
            <a:chExt cx="2011256" cy="1866187"/>
          </a:xfrm>
        </p:grpSpPr>
        <p:pic>
          <p:nvPicPr>
            <p:cNvPr id="4150" name="Picture 4149">
              <a:extLst>
                <a:ext uri="{FF2B5EF4-FFF2-40B4-BE49-F238E27FC236}">
                  <a16:creationId xmlns:a16="http://schemas.microsoft.com/office/drawing/2014/main" id="{DABC9869-AF29-44AB-85B9-15B9820E6B3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8192124" y="2710090"/>
              <a:ext cx="1700931" cy="1365622"/>
            </a:xfrm>
            <a:prstGeom prst="rect">
              <a:avLst/>
            </a:prstGeom>
          </p:spPr>
        </p:pic>
        <p:sp>
          <p:nvSpPr>
            <p:cNvPr id="161" name="TextBox 160">
              <a:extLst>
                <a:ext uri="{FF2B5EF4-FFF2-40B4-BE49-F238E27FC236}">
                  <a16:creationId xmlns:a16="http://schemas.microsoft.com/office/drawing/2014/main" id="{C67B08C5-DFAE-4472-A920-95EE30DF6144}"/>
                </a:ext>
              </a:extLst>
            </p:cNvPr>
            <p:cNvSpPr txBox="1"/>
            <p:nvPr/>
          </p:nvSpPr>
          <p:spPr>
            <a:xfrm>
              <a:off x="7882357" y="2209525"/>
              <a:ext cx="201125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Restocking with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‘Entrants’</a:t>
              </a:r>
            </a:p>
          </p:txBody>
        </p:sp>
      </p:grpSp>
      <p:grpSp>
        <p:nvGrpSpPr>
          <p:cNvPr id="4143" name="Teachers">
            <a:extLst>
              <a:ext uri="{FF2B5EF4-FFF2-40B4-BE49-F238E27FC236}">
                <a16:creationId xmlns:a16="http://schemas.microsoft.com/office/drawing/2014/main" id="{714ADEFC-082A-4806-A18B-B1FAB8E0B765}"/>
              </a:ext>
            </a:extLst>
          </p:cNvPr>
          <p:cNvGrpSpPr/>
          <p:nvPr/>
        </p:nvGrpSpPr>
        <p:grpSpPr>
          <a:xfrm>
            <a:off x="3530289" y="4116354"/>
            <a:ext cx="1791633" cy="1891368"/>
            <a:chOff x="4664407" y="4225214"/>
            <a:chExt cx="1791633" cy="1891368"/>
          </a:xfrm>
        </p:grpSpPr>
        <p:pic>
          <p:nvPicPr>
            <p:cNvPr id="4142" name="Picture 4141">
              <a:extLst>
                <a:ext uri="{FF2B5EF4-FFF2-40B4-BE49-F238E27FC236}">
                  <a16:creationId xmlns:a16="http://schemas.microsoft.com/office/drawing/2014/main" id="{64C6D8E8-2CA1-4373-9039-16402534D199}"/>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4751006" y="4225214"/>
              <a:ext cx="1705034" cy="1364026"/>
            </a:xfrm>
            <a:prstGeom prst="rect">
              <a:avLst/>
            </a:prstGeom>
          </p:spPr>
        </p:pic>
        <p:sp>
          <p:nvSpPr>
            <p:cNvPr id="76" name="TextBox 75">
              <a:extLst>
                <a:ext uri="{FF2B5EF4-FFF2-40B4-BE49-F238E27FC236}">
                  <a16:creationId xmlns:a16="http://schemas.microsoft.com/office/drawing/2014/main" id="{B10D7245-B66F-4742-8228-8EE47977454A}"/>
                </a:ext>
              </a:extLst>
            </p:cNvPr>
            <p:cNvSpPr txBox="1"/>
            <p:nvPr/>
          </p:nvSpPr>
          <p:spPr>
            <a:xfrm>
              <a:off x="4664407" y="5470251"/>
              <a:ext cx="175240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Current stock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of teachers</a:t>
              </a:r>
            </a:p>
          </p:txBody>
        </p:sp>
      </p:grpSp>
      <p:grpSp>
        <p:nvGrpSpPr>
          <p:cNvPr id="2" name="Group 1">
            <a:extLst>
              <a:ext uri="{FF2B5EF4-FFF2-40B4-BE49-F238E27FC236}">
                <a16:creationId xmlns:a16="http://schemas.microsoft.com/office/drawing/2014/main" id="{D72B4DD2-0494-4AE7-B965-635C5E24C2EB}"/>
              </a:ext>
            </a:extLst>
          </p:cNvPr>
          <p:cNvGrpSpPr/>
          <p:nvPr/>
        </p:nvGrpSpPr>
        <p:grpSpPr>
          <a:xfrm>
            <a:off x="304033" y="2831489"/>
            <a:ext cx="1732660" cy="916533"/>
            <a:chOff x="500673" y="2831489"/>
            <a:chExt cx="1732660" cy="916533"/>
          </a:xfrm>
        </p:grpSpPr>
        <p:pic>
          <p:nvPicPr>
            <p:cNvPr id="47" name="Picture 46">
              <a:extLst>
                <a:ext uri="{FF2B5EF4-FFF2-40B4-BE49-F238E27FC236}">
                  <a16:creationId xmlns:a16="http://schemas.microsoft.com/office/drawing/2014/main" id="{ED5D7E10-8DD9-41A4-BAB9-0867DB1B17CD}"/>
                </a:ext>
              </a:extLst>
            </p:cNvPr>
            <p:cNvPicPr>
              <a:picLocks noChangeAspect="1"/>
            </p:cNvPicPr>
            <p:nvPr/>
          </p:nvPicPr>
          <p:blipFill>
            <a:blip r:embed="rId7">
              <a:duotone>
                <a:srgbClr val="FFC000">
                  <a:shade val="45000"/>
                  <a:satMod val="135000"/>
                </a:srgbClr>
                <a:prstClr val="white"/>
              </a:duotone>
              <a:extLst>
                <a:ext uri="{BEBA8EAE-BF5A-486C-A8C5-ECC9F3942E4B}">
                  <a14:imgProps xmlns:a14="http://schemas.microsoft.com/office/drawing/2010/main">
                    <a14:imgLayer r:embed="rId8">
                      <a14:imgEffect>
                        <a14:backgroundRemoval t="10000" b="90000" l="10000" r="90000">
                          <a14:foregroundMark x1="51154" y1="42600" x2="51154" y2="42600"/>
                          <a14:foregroundMark x1="51154" y1="45400" x2="51154" y2="66400"/>
                          <a14:foregroundMark x1="52500" y1="26800" x2="52500" y2="18000"/>
                        </a14:backgroundRemoval>
                      </a14:imgEffect>
                    </a14:imgLayer>
                  </a14:imgProps>
                </a:ext>
              </a:extLst>
            </a:blip>
            <a:stretch>
              <a:fillRect/>
            </a:stretch>
          </p:blipFill>
          <p:spPr>
            <a:xfrm>
              <a:off x="1280139" y="2831489"/>
              <a:ext cx="953194" cy="916533"/>
            </a:xfrm>
            <a:prstGeom prst="rect">
              <a:avLst/>
            </a:prstGeom>
          </p:spPr>
        </p:pic>
        <p:sp>
          <p:nvSpPr>
            <p:cNvPr id="133" name="TextBox 132">
              <a:extLst>
                <a:ext uri="{FF2B5EF4-FFF2-40B4-BE49-F238E27FC236}">
                  <a16:creationId xmlns:a16="http://schemas.microsoft.com/office/drawing/2014/main" id="{262171F6-48AB-4EC3-8E58-459BBDDCDB6C}"/>
                </a:ext>
              </a:extLst>
            </p:cNvPr>
            <p:cNvSpPr txBox="1"/>
            <p:nvPr/>
          </p:nvSpPr>
          <p:spPr>
            <a:xfrm>
              <a:off x="500673" y="2972293"/>
              <a:ext cx="842667"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BAB35"/>
                  </a:solidFill>
                  <a:effectLst/>
                  <a:uLnTx/>
                  <a:uFillTx/>
                  <a:latin typeface="Verdana" panose="020B0604030504040204" pitchFamily="34" charset="0"/>
                  <a:ea typeface="Verdana" panose="020B0604030504040204" pitchFamily="34" charset="0"/>
                  <a:cs typeface="+mn-cs"/>
                </a:rPr>
                <a:t>DfE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BAB35"/>
                  </a:solidFill>
                  <a:effectLst/>
                  <a:uLnTx/>
                  <a:uFillTx/>
                  <a:latin typeface="Verdana" panose="020B0604030504040204" pitchFamily="34" charset="0"/>
                  <a:ea typeface="Verdana" panose="020B0604030504040204" pitchFamily="34" charset="0"/>
                  <a:cs typeface="+mn-cs"/>
                </a:rPr>
                <a:t>Policy</a:t>
              </a:r>
            </a:p>
          </p:txBody>
        </p:sp>
      </p:grpSp>
      <p:grpSp>
        <p:nvGrpSpPr>
          <p:cNvPr id="4135" name="Trainee">
            <a:extLst>
              <a:ext uri="{FF2B5EF4-FFF2-40B4-BE49-F238E27FC236}">
                <a16:creationId xmlns:a16="http://schemas.microsoft.com/office/drawing/2014/main" id="{964B835A-A73E-4D60-A83B-F77FB49C904E}"/>
              </a:ext>
            </a:extLst>
          </p:cNvPr>
          <p:cNvGrpSpPr/>
          <p:nvPr/>
        </p:nvGrpSpPr>
        <p:grpSpPr>
          <a:xfrm>
            <a:off x="10700989" y="2211717"/>
            <a:ext cx="1057449" cy="1456425"/>
            <a:chOff x="9863087" y="2373483"/>
            <a:chExt cx="1057449" cy="1456425"/>
          </a:xfrm>
        </p:grpSpPr>
        <p:pic>
          <p:nvPicPr>
            <p:cNvPr id="4109" name="Trainee">
              <a:extLst>
                <a:ext uri="{FF2B5EF4-FFF2-40B4-BE49-F238E27FC236}">
                  <a16:creationId xmlns:a16="http://schemas.microsoft.com/office/drawing/2014/main" id="{34FF63FD-69AC-40BB-B5C8-78114E7CBAEC}"/>
                </a:ext>
              </a:extLst>
            </p:cNvPr>
            <p:cNvPicPr>
              <a:picLocks noChangeAspect="1"/>
            </p:cNvPicPr>
            <p:nvPr/>
          </p:nvPicPr>
          <p:blipFill>
            <a:blip r:embed="rId9"/>
            <a:stretch>
              <a:fillRect/>
            </a:stretch>
          </p:blipFill>
          <p:spPr>
            <a:xfrm>
              <a:off x="9863087" y="3170718"/>
              <a:ext cx="1057449" cy="659190"/>
            </a:xfrm>
            <a:prstGeom prst="rect">
              <a:avLst/>
            </a:prstGeom>
          </p:spPr>
        </p:pic>
        <p:sp>
          <p:nvSpPr>
            <p:cNvPr id="89" name="TextBox 88">
              <a:extLst>
                <a:ext uri="{FF2B5EF4-FFF2-40B4-BE49-F238E27FC236}">
                  <a16:creationId xmlns:a16="http://schemas.microsoft.com/office/drawing/2014/main" id="{1248EDFA-EB10-4AA0-84F6-E96791418BC1}"/>
                </a:ext>
              </a:extLst>
            </p:cNvPr>
            <p:cNvSpPr txBox="1"/>
            <p:nvPr/>
          </p:nvSpPr>
          <p:spPr>
            <a:xfrm>
              <a:off x="9880773" y="2373483"/>
              <a:ext cx="1022075"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Trainee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Target</a:t>
              </a:r>
            </a:p>
          </p:txBody>
        </p:sp>
      </p:grpSp>
      <p:grpSp>
        <p:nvGrpSpPr>
          <p:cNvPr id="109" name="Purple_connect">
            <a:extLst>
              <a:ext uri="{FF2B5EF4-FFF2-40B4-BE49-F238E27FC236}">
                <a16:creationId xmlns:a16="http://schemas.microsoft.com/office/drawing/2014/main" id="{0D068B46-BB96-4686-8F56-4A6BCFABB7CF}"/>
              </a:ext>
            </a:extLst>
          </p:cNvPr>
          <p:cNvGrpSpPr/>
          <p:nvPr/>
        </p:nvGrpSpPr>
        <p:grpSpPr>
          <a:xfrm flipV="1">
            <a:off x="4210602" y="3683830"/>
            <a:ext cx="1646999" cy="500407"/>
            <a:chOff x="5322049" y="2021684"/>
            <a:chExt cx="1646999" cy="521703"/>
          </a:xfrm>
        </p:grpSpPr>
        <p:sp>
          <p:nvSpPr>
            <p:cNvPr id="110" name="Freeform: Shape 109">
              <a:extLst>
                <a:ext uri="{FF2B5EF4-FFF2-40B4-BE49-F238E27FC236}">
                  <a16:creationId xmlns:a16="http://schemas.microsoft.com/office/drawing/2014/main" id="{62D46CDB-3FF8-4A46-99C8-5C56F23B3CBC}"/>
                </a:ext>
              </a:extLst>
            </p:cNvPr>
            <p:cNvSpPr/>
            <p:nvPr/>
          </p:nvSpPr>
          <p:spPr>
            <a:xfrm>
              <a:off x="5417198" y="2129696"/>
              <a:ext cx="1551850" cy="413691"/>
            </a:xfrm>
            <a:custGeom>
              <a:avLst/>
              <a:gdLst>
                <a:gd name="connsiteX0" fmla="*/ 2334986 w 2334986"/>
                <a:gd name="connsiteY0" fmla="*/ 413657 h 413657"/>
                <a:gd name="connsiteX1" fmla="*/ 381000 w 2334986"/>
                <a:gd name="connsiteY1" fmla="*/ 413657 h 413657"/>
                <a:gd name="connsiteX2" fmla="*/ 0 w 2334986"/>
                <a:gd name="connsiteY2" fmla="*/ 0 h 413657"/>
                <a:gd name="connsiteX0" fmla="*/ 2334986 w 2334986"/>
                <a:gd name="connsiteY0" fmla="*/ 413657 h 413691"/>
                <a:gd name="connsiteX1" fmla="*/ 381000 w 2334986"/>
                <a:gd name="connsiteY1" fmla="*/ 413657 h 413691"/>
                <a:gd name="connsiteX2" fmla="*/ 0 w 2334986"/>
                <a:gd name="connsiteY2" fmla="*/ 0 h 413691"/>
              </a:gdLst>
              <a:ahLst/>
              <a:cxnLst>
                <a:cxn ang="0">
                  <a:pos x="connsiteX0" y="connsiteY0"/>
                </a:cxn>
                <a:cxn ang="0">
                  <a:pos x="connsiteX1" y="connsiteY1"/>
                </a:cxn>
                <a:cxn ang="0">
                  <a:pos x="connsiteX2" y="connsiteY2"/>
                </a:cxn>
              </a:cxnLst>
              <a:rect l="l" t="t" r="r" b="b"/>
              <a:pathLst>
                <a:path w="2334986" h="413691">
                  <a:moveTo>
                    <a:pt x="2334986" y="413657"/>
                  </a:moveTo>
                  <a:lnTo>
                    <a:pt x="381000" y="413657"/>
                  </a:lnTo>
                  <a:cubicBezTo>
                    <a:pt x="210458" y="417285"/>
                    <a:pt x="127000" y="137886"/>
                    <a:pt x="0" y="0"/>
                  </a:cubicBezTo>
                </a:path>
              </a:pathLst>
            </a:custGeom>
            <a:noFill/>
            <a:ln w="57150">
              <a:solidFill>
                <a:srgbClr val="7030A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1" name="Oval 110">
              <a:extLst>
                <a:ext uri="{FF2B5EF4-FFF2-40B4-BE49-F238E27FC236}">
                  <a16:creationId xmlns:a16="http://schemas.microsoft.com/office/drawing/2014/main" id="{F9243B1C-A83F-4CAA-B827-924C7D1E670C}"/>
                </a:ext>
              </a:extLst>
            </p:cNvPr>
            <p:cNvSpPr/>
            <p:nvPr/>
          </p:nvSpPr>
          <p:spPr>
            <a:xfrm>
              <a:off x="5322049" y="2021684"/>
              <a:ext cx="203071" cy="216024"/>
            </a:xfrm>
            <a:prstGeom prst="ellipse">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4144" name="Pupils">
            <a:extLst>
              <a:ext uri="{FF2B5EF4-FFF2-40B4-BE49-F238E27FC236}">
                <a16:creationId xmlns:a16="http://schemas.microsoft.com/office/drawing/2014/main" id="{5D3A637A-3433-4BDF-BF23-C4A7F2EE1120}"/>
              </a:ext>
            </a:extLst>
          </p:cNvPr>
          <p:cNvGrpSpPr/>
          <p:nvPr/>
        </p:nvGrpSpPr>
        <p:grpSpPr>
          <a:xfrm>
            <a:off x="2724314" y="819292"/>
            <a:ext cx="2973891" cy="1600181"/>
            <a:chOff x="3858432" y="819292"/>
            <a:chExt cx="2973891" cy="1600181"/>
          </a:xfrm>
        </p:grpSpPr>
        <p:pic>
          <p:nvPicPr>
            <p:cNvPr id="4140" name="Picture 4139">
              <a:extLst>
                <a:ext uri="{FF2B5EF4-FFF2-40B4-BE49-F238E27FC236}">
                  <a16:creationId xmlns:a16="http://schemas.microsoft.com/office/drawing/2014/main" id="{2B537EB9-F5AA-47BB-8F1E-21E844F289A3}"/>
                </a:ext>
              </a:extLst>
            </p:cNvPr>
            <p:cNvPicPr>
              <a:picLocks noChangeAspect="1"/>
            </p:cNvPicPr>
            <p:nvPr/>
          </p:nvPicPr>
          <p:blipFill>
            <a:blip r:embed="rId10"/>
            <a:stretch>
              <a:fillRect/>
            </a:stretch>
          </p:blipFill>
          <p:spPr>
            <a:xfrm>
              <a:off x="4789060" y="1442858"/>
              <a:ext cx="1111320" cy="976615"/>
            </a:xfrm>
            <a:prstGeom prst="rect">
              <a:avLst/>
            </a:prstGeom>
          </p:spPr>
        </p:pic>
        <p:sp>
          <p:nvSpPr>
            <p:cNvPr id="74" name="TextBox 73">
              <a:extLst>
                <a:ext uri="{FF2B5EF4-FFF2-40B4-BE49-F238E27FC236}">
                  <a16:creationId xmlns:a16="http://schemas.microsoft.com/office/drawing/2014/main" id="{15C5E8F4-2618-41A3-89AB-5C79DFCED959}"/>
                </a:ext>
              </a:extLst>
            </p:cNvPr>
            <p:cNvSpPr txBox="1"/>
            <p:nvPr/>
          </p:nvSpPr>
          <p:spPr>
            <a:xfrm>
              <a:off x="3858432" y="819292"/>
              <a:ext cx="2973891" cy="5539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Number of KS1-5 pupils</a:t>
              </a:r>
              <a:endParaRPr kumimoji="0" lang="en-GB" sz="120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endParaRPr>
            </a:p>
            <a:p>
              <a:pPr algn="ctr">
                <a:defRPr/>
              </a:pPr>
              <a:r>
                <a:rPr kumimoji="0" lang="en-GB" sz="120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(and Optimum </a:t>
              </a:r>
              <a:r>
                <a:rPr kumimoji="0" lang="en-GB" sz="1200" i="0" u="none" strike="noStrike" kern="1200" cap="none" spc="0" normalizeH="0" baseline="0" noProof="0" dirty="0" err="1">
                  <a:ln>
                    <a:noFill/>
                  </a:ln>
                  <a:solidFill>
                    <a:srgbClr val="C00000"/>
                  </a:solidFill>
                  <a:effectLst/>
                  <a:uLnTx/>
                  <a:uFillTx/>
                  <a:latin typeface="Verdana" panose="020B0604030504040204" pitchFamily="34" charset="0"/>
                  <a:ea typeface="Verdana" panose="020B0604030504040204" pitchFamily="34" charset="0"/>
                  <a:cs typeface="+mn-cs"/>
                </a:rPr>
                <a:t>Pupil:Teacher</a:t>
              </a:r>
              <a:r>
                <a:rPr kumimoji="0" lang="en-GB" sz="1200" i="0" u="none" strike="noStrike" kern="1200" cap="none" spc="0" normalizeH="0" baseline="0" noProof="0" dirty="0">
                  <a:ln>
                    <a:noFill/>
                  </a:ln>
                  <a:solidFill>
                    <a:srgbClr val="C00000"/>
                  </a:solidFill>
                  <a:effectLst/>
                  <a:uLnTx/>
                  <a:uFillTx/>
                  <a:latin typeface="Verdana" panose="020B0604030504040204" pitchFamily="34" charset="0"/>
                  <a:ea typeface="Verdana" panose="020B0604030504040204" pitchFamily="34" charset="0"/>
                  <a:cs typeface="+mn-cs"/>
                </a:rPr>
                <a:t> Ratio)</a:t>
              </a:r>
            </a:p>
          </p:txBody>
        </p:sp>
      </p:grpSp>
      <p:grpSp>
        <p:nvGrpSpPr>
          <p:cNvPr id="123" name="Orange_connect">
            <a:extLst>
              <a:ext uri="{FF2B5EF4-FFF2-40B4-BE49-F238E27FC236}">
                <a16:creationId xmlns:a16="http://schemas.microsoft.com/office/drawing/2014/main" id="{ADAA92BD-6D69-4588-AACD-3E365642E355}"/>
              </a:ext>
            </a:extLst>
          </p:cNvPr>
          <p:cNvGrpSpPr/>
          <p:nvPr/>
        </p:nvGrpSpPr>
        <p:grpSpPr>
          <a:xfrm>
            <a:off x="2126891" y="3176124"/>
            <a:ext cx="3721758" cy="216024"/>
            <a:chOff x="2738368" y="2598649"/>
            <a:chExt cx="3721758" cy="216024"/>
          </a:xfrm>
        </p:grpSpPr>
        <p:sp>
          <p:nvSpPr>
            <p:cNvPr id="126" name="Freeform: Shape 125">
              <a:extLst>
                <a:ext uri="{FF2B5EF4-FFF2-40B4-BE49-F238E27FC236}">
                  <a16:creationId xmlns:a16="http://schemas.microsoft.com/office/drawing/2014/main" id="{3B298C21-F4F8-4A24-A3A3-8AC3818831C3}"/>
                </a:ext>
              </a:extLst>
            </p:cNvPr>
            <p:cNvSpPr/>
            <p:nvPr/>
          </p:nvSpPr>
          <p:spPr>
            <a:xfrm>
              <a:off x="2941439" y="2683707"/>
              <a:ext cx="3518687" cy="45719"/>
            </a:xfrm>
            <a:custGeom>
              <a:avLst/>
              <a:gdLst>
                <a:gd name="connsiteX0" fmla="*/ 2334986 w 2334986"/>
                <a:gd name="connsiteY0" fmla="*/ 413657 h 413657"/>
                <a:gd name="connsiteX1" fmla="*/ 381000 w 2334986"/>
                <a:gd name="connsiteY1" fmla="*/ 413657 h 413657"/>
                <a:gd name="connsiteX2" fmla="*/ 0 w 2334986"/>
                <a:gd name="connsiteY2" fmla="*/ 0 h 413657"/>
                <a:gd name="connsiteX0" fmla="*/ 2334986 w 2334986"/>
                <a:gd name="connsiteY0" fmla="*/ 413657 h 413691"/>
                <a:gd name="connsiteX1" fmla="*/ 381000 w 2334986"/>
                <a:gd name="connsiteY1" fmla="*/ 413657 h 413691"/>
                <a:gd name="connsiteX2" fmla="*/ 0 w 2334986"/>
                <a:gd name="connsiteY2" fmla="*/ 0 h 413691"/>
                <a:gd name="connsiteX0" fmla="*/ 1953986 w 1953986"/>
                <a:gd name="connsiteY0" fmla="*/ 0 h 0"/>
                <a:gd name="connsiteX1" fmla="*/ 0 w 1953986"/>
                <a:gd name="connsiteY1" fmla="*/ 0 h 0"/>
              </a:gdLst>
              <a:ahLst/>
              <a:cxnLst>
                <a:cxn ang="0">
                  <a:pos x="connsiteX0" y="connsiteY0"/>
                </a:cxn>
                <a:cxn ang="0">
                  <a:pos x="connsiteX1" y="connsiteY1"/>
                </a:cxn>
              </a:cxnLst>
              <a:rect l="l" t="t" r="r" b="b"/>
              <a:pathLst>
                <a:path w="1953986">
                  <a:moveTo>
                    <a:pt x="1953986" y="0"/>
                  </a:moveTo>
                  <a:lnTo>
                    <a:pt x="0" y="0"/>
                  </a:lnTo>
                </a:path>
              </a:pathLst>
            </a:custGeom>
            <a:noFill/>
            <a:ln w="57150">
              <a:solidFill>
                <a:srgbClr val="FFC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27" name="Oval 126">
              <a:extLst>
                <a:ext uri="{FF2B5EF4-FFF2-40B4-BE49-F238E27FC236}">
                  <a16:creationId xmlns:a16="http://schemas.microsoft.com/office/drawing/2014/main" id="{A0A4DB70-1111-4DF8-BA02-5901297BDA39}"/>
                </a:ext>
              </a:extLst>
            </p:cNvPr>
            <p:cNvSpPr/>
            <p:nvPr/>
          </p:nvSpPr>
          <p:spPr>
            <a:xfrm>
              <a:off x="2738368" y="2598649"/>
              <a:ext cx="203071" cy="216024"/>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129" name="Black_connect">
            <a:extLst>
              <a:ext uri="{FF2B5EF4-FFF2-40B4-BE49-F238E27FC236}">
                <a16:creationId xmlns:a16="http://schemas.microsoft.com/office/drawing/2014/main" id="{22DFA1C8-8B85-4DD3-88BE-0AE93C50A0FF}"/>
              </a:ext>
            </a:extLst>
          </p:cNvPr>
          <p:cNvGrpSpPr/>
          <p:nvPr/>
        </p:nvGrpSpPr>
        <p:grpSpPr>
          <a:xfrm rot="10800000">
            <a:off x="7546627" y="3197953"/>
            <a:ext cx="834505" cy="216024"/>
            <a:chOff x="2738368" y="2598649"/>
            <a:chExt cx="834505" cy="216024"/>
          </a:xfrm>
        </p:grpSpPr>
        <p:sp>
          <p:nvSpPr>
            <p:cNvPr id="130" name="Freeform: Shape 129">
              <a:extLst>
                <a:ext uri="{FF2B5EF4-FFF2-40B4-BE49-F238E27FC236}">
                  <a16:creationId xmlns:a16="http://schemas.microsoft.com/office/drawing/2014/main" id="{3BFCD4C4-5D34-4980-A32B-1A42575C5AAE}"/>
                </a:ext>
              </a:extLst>
            </p:cNvPr>
            <p:cNvSpPr/>
            <p:nvPr/>
          </p:nvSpPr>
          <p:spPr>
            <a:xfrm>
              <a:off x="2941442" y="2700086"/>
              <a:ext cx="631431" cy="68671"/>
            </a:xfrm>
            <a:custGeom>
              <a:avLst/>
              <a:gdLst>
                <a:gd name="connsiteX0" fmla="*/ 2334986 w 2334986"/>
                <a:gd name="connsiteY0" fmla="*/ 413657 h 413657"/>
                <a:gd name="connsiteX1" fmla="*/ 381000 w 2334986"/>
                <a:gd name="connsiteY1" fmla="*/ 413657 h 413657"/>
                <a:gd name="connsiteX2" fmla="*/ 0 w 2334986"/>
                <a:gd name="connsiteY2" fmla="*/ 0 h 413657"/>
                <a:gd name="connsiteX0" fmla="*/ 2334986 w 2334986"/>
                <a:gd name="connsiteY0" fmla="*/ 413657 h 413691"/>
                <a:gd name="connsiteX1" fmla="*/ 381000 w 2334986"/>
                <a:gd name="connsiteY1" fmla="*/ 413657 h 413691"/>
                <a:gd name="connsiteX2" fmla="*/ 0 w 2334986"/>
                <a:gd name="connsiteY2" fmla="*/ 0 h 413691"/>
                <a:gd name="connsiteX0" fmla="*/ 1953986 w 1953986"/>
                <a:gd name="connsiteY0" fmla="*/ 0 h 0"/>
                <a:gd name="connsiteX1" fmla="*/ 0 w 1953986"/>
                <a:gd name="connsiteY1" fmla="*/ 0 h 0"/>
              </a:gdLst>
              <a:ahLst/>
              <a:cxnLst>
                <a:cxn ang="0">
                  <a:pos x="connsiteX0" y="connsiteY0"/>
                </a:cxn>
                <a:cxn ang="0">
                  <a:pos x="connsiteX1" y="connsiteY1"/>
                </a:cxn>
              </a:cxnLst>
              <a:rect l="l" t="t" r="r" b="b"/>
              <a:pathLst>
                <a:path w="1953986">
                  <a:moveTo>
                    <a:pt x="1953986" y="0"/>
                  </a:move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31" name="Oval 130">
              <a:extLst>
                <a:ext uri="{FF2B5EF4-FFF2-40B4-BE49-F238E27FC236}">
                  <a16:creationId xmlns:a16="http://schemas.microsoft.com/office/drawing/2014/main" id="{060EBBE9-DD39-4E48-8DE4-E2889190A96C}"/>
                </a:ext>
              </a:extLst>
            </p:cNvPr>
            <p:cNvSpPr/>
            <p:nvPr/>
          </p:nvSpPr>
          <p:spPr>
            <a:xfrm>
              <a:off x="2738368" y="2598649"/>
              <a:ext cx="203071" cy="216024"/>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4133" name="Blue_connect">
            <a:extLst>
              <a:ext uri="{FF2B5EF4-FFF2-40B4-BE49-F238E27FC236}">
                <a16:creationId xmlns:a16="http://schemas.microsoft.com/office/drawing/2014/main" id="{F87AD2AD-6997-486D-AB86-FA42E6CF3BCA}"/>
              </a:ext>
            </a:extLst>
          </p:cNvPr>
          <p:cNvGrpSpPr/>
          <p:nvPr/>
        </p:nvGrpSpPr>
        <p:grpSpPr>
          <a:xfrm>
            <a:off x="4210602" y="2336345"/>
            <a:ext cx="1646999" cy="521703"/>
            <a:chOff x="5488736" y="2445205"/>
            <a:chExt cx="1646999" cy="521703"/>
          </a:xfrm>
        </p:grpSpPr>
        <p:sp>
          <p:nvSpPr>
            <p:cNvPr id="139" name="Freeform: Shape 138">
              <a:extLst>
                <a:ext uri="{FF2B5EF4-FFF2-40B4-BE49-F238E27FC236}">
                  <a16:creationId xmlns:a16="http://schemas.microsoft.com/office/drawing/2014/main" id="{1A234BC9-DEC8-4EF7-A00F-94D5E6347DC4}"/>
                </a:ext>
              </a:extLst>
            </p:cNvPr>
            <p:cNvSpPr/>
            <p:nvPr/>
          </p:nvSpPr>
          <p:spPr>
            <a:xfrm>
              <a:off x="5583885" y="2553217"/>
              <a:ext cx="1551850" cy="413691"/>
            </a:xfrm>
            <a:custGeom>
              <a:avLst/>
              <a:gdLst>
                <a:gd name="connsiteX0" fmla="*/ 2334986 w 2334986"/>
                <a:gd name="connsiteY0" fmla="*/ 413657 h 413657"/>
                <a:gd name="connsiteX1" fmla="*/ 381000 w 2334986"/>
                <a:gd name="connsiteY1" fmla="*/ 413657 h 413657"/>
                <a:gd name="connsiteX2" fmla="*/ 0 w 2334986"/>
                <a:gd name="connsiteY2" fmla="*/ 0 h 413657"/>
                <a:gd name="connsiteX0" fmla="*/ 2334986 w 2334986"/>
                <a:gd name="connsiteY0" fmla="*/ 413657 h 413691"/>
                <a:gd name="connsiteX1" fmla="*/ 381000 w 2334986"/>
                <a:gd name="connsiteY1" fmla="*/ 413657 h 413691"/>
                <a:gd name="connsiteX2" fmla="*/ 0 w 2334986"/>
                <a:gd name="connsiteY2" fmla="*/ 0 h 413691"/>
              </a:gdLst>
              <a:ahLst/>
              <a:cxnLst>
                <a:cxn ang="0">
                  <a:pos x="connsiteX0" y="connsiteY0"/>
                </a:cxn>
                <a:cxn ang="0">
                  <a:pos x="connsiteX1" y="connsiteY1"/>
                </a:cxn>
                <a:cxn ang="0">
                  <a:pos x="connsiteX2" y="connsiteY2"/>
                </a:cxn>
              </a:cxnLst>
              <a:rect l="l" t="t" r="r" b="b"/>
              <a:pathLst>
                <a:path w="2334986" h="413691">
                  <a:moveTo>
                    <a:pt x="2334986" y="413657"/>
                  </a:moveTo>
                  <a:lnTo>
                    <a:pt x="381000" y="413657"/>
                  </a:lnTo>
                  <a:cubicBezTo>
                    <a:pt x="210458" y="417285"/>
                    <a:pt x="127000" y="137886"/>
                    <a:pt x="0" y="0"/>
                  </a:cubicBezTo>
                </a:path>
              </a:pathLst>
            </a:custGeom>
            <a:noFill/>
            <a:ln w="57150">
              <a:solidFill>
                <a:srgbClr val="FF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40" name="Oval 139">
              <a:extLst>
                <a:ext uri="{FF2B5EF4-FFF2-40B4-BE49-F238E27FC236}">
                  <a16:creationId xmlns:a16="http://schemas.microsoft.com/office/drawing/2014/main" id="{743CE594-3B31-4B0F-9905-C7B1CE855FC5}"/>
                </a:ext>
              </a:extLst>
            </p:cNvPr>
            <p:cNvSpPr/>
            <p:nvPr/>
          </p:nvSpPr>
          <p:spPr>
            <a:xfrm>
              <a:off x="5488736" y="2445205"/>
              <a:ext cx="203071" cy="216024"/>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4134" name="Green_connect">
            <a:extLst>
              <a:ext uri="{FF2B5EF4-FFF2-40B4-BE49-F238E27FC236}">
                <a16:creationId xmlns:a16="http://schemas.microsoft.com/office/drawing/2014/main" id="{55D59178-2903-4377-8E35-07805EA0BB50}"/>
              </a:ext>
            </a:extLst>
          </p:cNvPr>
          <p:cNvGrpSpPr/>
          <p:nvPr/>
        </p:nvGrpSpPr>
        <p:grpSpPr>
          <a:xfrm>
            <a:off x="2752305" y="3464155"/>
            <a:ext cx="3105296" cy="555587"/>
            <a:chOff x="4030439" y="3573015"/>
            <a:chExt cx="3105296" cy="555587"/>
          </a:xfrm>
        </p:grpSpPr>
        <p:sp>
          <p:nvSpPr>
            <p:cNvPr id="142" name="Oval 141">
              <a:extLst>
                <a:ext uri="{FF2B5EF4-FFF2-40B4-BE49-F238E27FC236}">
                  <a16:creationId xmlns:a16="http://schemas.microsoft.com/office/drawing/2014/main" id="{EBC51557-2FB1-4D28-8645-A115A09B863C}"/>
                </a:ext>
              </a:extLst>
            </p:cNvPr>
            <p:cNvSpPr/>
            <p:nvPr/>
          </p:nvSpPr>
          <p:spPr>
            <a:xfrm flipV="1">
              <a:off x="4030439" y="3921396"/>
              <a:ext cx="203071" cy="207206"/>
            </a:xfrm>
            <a:prstGeom prst="ellipse">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43" name="Freeform: Shape 142">
              <a:extLst>
                <a:ext uri="{FF2B5EF4-FFF2-40B4-BE49-F238E27FC236}">
                  <a16:creationId xmlns:a16="http://schemas.microsoft.com/office/drawing/2014/main" id="{CEAE5DDA-70C3-4F56-BF2C-2875541EEC7B}"/>
                </a:ext>
              </a:extLst>
            </p:cNvPr>
            <p:cNvSpPr/>
            <p:nvPr/>
          </p:nvSpPr>
          <p:spPr>
            <a:xfrm flipV="1">
              <a:off x="4179404" y="3573015"/>
              <a:ext cx="2956331" cy="396804"/>
            </a:xfrm>
            <a:custGeom>
              <a:avLst/>
              <a:gdLst>
                <a:gd name="connsiteX0" fmla="*/ 2334986 w 2334986"/>
                <a:gd name="connsiteY0" fmla="*/ 413657 h 413657"/>
                <a:gd name="connsiteX1" fmla="*/ 381000 w 2334986"/>
                <a:gd name="connsiteY1" fmla="*/ 413657 h 413657"/>
                <a:gd name="connsiteX2" fmla="*/ 0 w 2334986"/>
                <a:gd name="connsiteY2" fmla="*/ 0 h 413657"/>
                <a:gd name="connsiteX0" fmla="*/ 2334986 w 2334986"/>
                <a:gd name="connsiteY0" fmla="*/ 413657 h 413691"/>
                <a:gd name="connsiteX1" fmla="*/ 381000 w 2334986"/>
                <a:gd name="connsiteY1" fmla="*/ 413657 h 413691"/>
                <a:gd name="connsiteX2" fmla="*/ 0 w 2334986"/>
                <a:gd name="connsiteY2" fmla="*/ 0 h 413691"/>
              </a:gdLst>
              <a:ahLst/>
              <a:cxnLst>
                <a:cxn ang="0">
                  <a:pos x="connsiteX0" y="connsiteY0"/>
                </a:cxn>
                <a:cxn ang="0">
                  <a:pos x="connsiteX1" y="connsiteY1"/>
                </a:cxn>
                <a:cxn ang="0">
                  <a:pos x="connsiteX2" y="connsiteY2"/>
                </a:cxn>
              </a:cxnLst>
              <a:rect l="l" t="t" r="r" b="b"/>
              <a:pathLst>
                <a:path w="2334986" h="413691">
                  <a:moveTo>
                    <a:pt x="2334986" y="413657"/>
                  </a:moveTo>
                  <a:lnTo>
                    <a:pt x="381000" y="413657"/>
                  </a:lnTo>
                  <a:cubicBezTo>
                    <a:pt x="210458" y="417285"/>
                    <a:pt x="127000" y="137886"/>
                    <a:pt x="0" y="0"/>
                  </a:cubicBezTo>
                </a:path>
              </a:pathLst>
            </a:custGeom>
            <a:noFill/>
            <a:ln w="57150">
              <a:solidFill>
                <a:srgbClr val="00B05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4145" name="Exit">
            <a:extLst>
              <a:ext uri="{FF2B5EF4-FFF2-40B4-BE49-F238E27FC236}">
                <a16:creationId xmlns:a16="http://schemas.microsoft.com/office/drawing/2014/main" id="{429BBC3B-0B62-4E42-96C3-A6FA346BAB92}"/>
              </a:ext>
            </a:extLst>
          </p:cNvPr>
          <p:cNvGrpSpPr/>
          <p:nvPr/>
        </p:nvGrpSpPr>
        <p:grpSpPr>
          <a:xfrm>
            <a:off x="1793530" y="4085447"/>
            <a:ext cx="1405123" cy="2006153"/>
            <a:chOff x="2927648" y="4303167"/>
            <a:chExt cx="1405123" cy="2006153"/>
          </a:xfrm>
        </p:grpSpPr>
        <p:sp>
          <p:nvSpPr>
            <p:cNvPr id="93" name="TextBox 92">
              <a:extLst>
                <a:ext uri="{FF2B5EF4-FFF2-40B4-BE49-F238E27FC236}">
                  <a16:creationId xmlns:a16="http://schemas.microsoft.com/office/drawing/2014/main" id="{CD8C1416-FCD9-4381-B029-7A6EDD9196EB}"/>
                </a:ext>
              </a:extLst>
            </p:cNvPr>
            <p:cNvSpPr txBox="1"/>
            <p:nvPr/>
          </p:nvSpPr>
          <p:spPr>
            <a:xfrm>
              <a:off x="2927648" y="5385990"/>
              <a:ext cx="140512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B050"/>
                  </a:solidFill>
                  <a:effectLst/>
                  <a:uLnTx/>
                  <a:uFillTx/>
                  <a:latin typeface="Verdana" panose="020B0604030504040204" pitchFamily="34" charset="0"/>
                  <a:ea typeface="Verdana" panose="020B0604030504040204" pitchFamily="34" charset="0"/>
                  <a:cs typeface="+mn-cs"/>
                </a:rPr>
                <a:t>Number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B050"/>
                  </a:solidFill>
                  <a:effectLst/>
                  <a:uLnTx/>
                  <a:uFillTx/>
                  <a:latin typeface="Verdana" panose="020B0604030504040204" pitchFamily="34" charset="0"/>
                  <a:ea typeface="Verdana" panose="020B0604030504040204" pitchFamily="34" charset="0"/>
                  <a:cs typeface="+mn-cs"/>
                </a:rPr>
                <a:t>Leavers </a:t>
              </a:r>
              <a:r>
                <a:rPr kumimoji="0" lang="en-GB" sz="1800" b="0" i="0" u="none" strike="noStrike" kern="1200" cap="none" spc="0" normalizeH="0" baseline="0" noProof="0" dirty="0">
                  <a:ln>
                    <a:noFill/>
                  </a:ln>
                  <a:solidFill>
                    <a:srgbClr val="FFFFFF">
                      <a:lumMod val="65000"/>
                    </a:srgbClr>
                  </a:solidFill>
                  <a:effectLst/>
                  <a:uLnTx/>
                  <a:uFillTx/>
                  <a:latin typeface="Verdana" panose="020B0604030504040204" pitchFamily="34" charset="0"/>
                  <a:ea typeface="Verdana" panose="020B0604030504040204" pitchFamily="34" charset="0"/>
                  <a:cs typeface="+mn-cs"/>
                </a:rPr>
                <a:t>(wastage)</a:t>
              </a:r>
            </a:p>
          </p:txBody>
        </p:sp>
        <p:pic>
          <p:nvPicPr>
            <p:cNvPr id="4141" name="Picture 4140">
              <a:extLst>
                <a:ext uri="{FF2B5EF4-FFF2-40B4-BE49-F238E27FC236}">
                  <a16:creationId xmlns:a16="http://schemas.microsoft.com/office/drawing/2014/main" id="{AB4DFEE1-2175-4F0E-A315-2D3ABC573599}"/>
                </a:ext>
              </a:extLst>
            </p:cNvPr>
            <p:cNvPicPr>
              <a:picLocks noChangeAspect="1"/>
            </p:cNvPicPr>
            <p:nvPr/>
          </p:nvPicPr>
          <p:blipFill>
            <a:blip r:embed="rId11"/>
            <a:stretch>
              <a:fillRect/>
            </a:stretch>
          </p:blipFill>
          <p:spPr>
            <a:xfrm>
              <a:off x="3166045" y="4303167"/>
              <a:ext cx="977139" cy="1012833"/>
            </a:xfrm>
            <a:prstGeom prst="rect">
              <a:avLst/>
            </a:prstGeom>
          </p:spPr>
        </p:pic>
      </p:grpSp>
      <p:grpSp>
        <p:nvGrpSpPr>
          <p:cNvPr id="156" name="Black_connect">
            <a:extLst>
              <a:ext uri="{FF2B5EF4-FFF2-40B4-BE49-F238E27FC236}">
                <a16:creationId xmlns:a16="http://schemas.microsoft.com/office/drawing/2014/main" id="{05FD5284-30E6-4A3F-A29B-8028C16BBD37}"/>
              </a:ext>
            </a:extLst>
          </p:cNvPr>
          <p:cNvGrpSpPr/>
          <p:nvPr/>
        </p:nvGrpSpPr>
        <p:grpSpPr>
          <a:xfrm rot="10800000">
            <a:off x="9773753" y="3197954"/>
            <a:ext cx="826662" cy="216024"/>
            <a:chOff x="2738368" y="2598649"/>
            <a:chExt cx="826662" cy="216024"/>
          </a:xfrm>
        </p:grpSpPr>
        <p:sp>
          <p:nvSpPr>
            <p:cNvPr id="157" name="Freeform: Shape 156">
              <a:extLst>
                <a:ext uri="{FF2B5EF4-FFF2-40B4-BE49-F238E27FC236}">
                  <a16:creationId xmlns:a16="http://schemas.microsoft.com/office/drawing/2014/main" id="{39ED1B0B-B350-4C6E-98BB-2080A41F80B5}"/>
                </a:ext>
              </a:extLst>
            </p:cNvPr>
            <p:cNvSpPr/>
            <p:nvPr/>
          </p:nvSpPr>
          <p:spPr>
            <a:xfrm>
              <a:off x="2941441" y="2683709"/>
              <a:ext cx="623589" cy="45719"/>
            </a:xfrm>
            <a:custGeom>
              <a:avLst/>
              <a:gdLst>
                <a:gd name="connsiteX0" fmla="*/ 2334986 w 2334986"/>
                <a:gd name="connsiteY0" fmla="*/ 413657 h 413657"/>
                <a:gd name="connsiteX1" fmla="*/ 381000 w 2334986"/>
                <a:gd name="connsiteY1" fmla="*/ 413657 h 413657"/>
                <a:gd name="connsiteX2" fmla="*/ 0 w 2334986"/>
                <a:gd name="connsiteY2" fmla="*/ 0 h 413657"/>
                <a:gd name="connsiteX0" fmla="*/ 2334986 w 2334986"/>
                <a:gd name="connsiteY0" fmla="*/ 413657 h 413691"/>
                <a:gd name="connsiteX1" fmla="*/ 381000 w 2334986"/>
                <a:gd name="connsiteY1" fmla="*/ 413657 h 413691"/>
                <a:gd name="connsiteX2" fmla="*/ 0 w 2334986"/>
                <a:gd name="connsiteY2" fmla="*/ 0 h 413691"/>
                <a:gd name="connsiteX0" fmla="*/ 1953986 w 1953986"/>
                <a:gd name="connsiteY0" fmla="*/ 0 h 0"/>
                <a:gd name="connsiteX1" fmla="*/ 0 w 1953986"/>
                <a:gd name="connsiteY1" fmla="*/ 0 h 0"/>
              </a:gdLst>
              <a:ahLst/>
              <a:cxnLst>
                <a:cxn ang="0">
                  <a:pos x="connsiteX0" y="connsiteY0"/>
                </a:cxn>
                <a:cxn ang="0">
                  <a:pos x="connsiteX1" y="connsiteY1"/>
                </a:cxn>
              </a:cxnLst>
              <a:rect l="l" t="t" r="r" b="b"/>
              <a:pathLst>
                <a:path w="1953986">
                  <a:moveTo>
                    <a:pt x="1953986" y="0"/>
                  </a:move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8" name="Oval 157">
              <a:extLst>
                <a:ext uri="{FF2B5EF4-FFF2-40B4-BE49-F238E27FC236}">
                  <a16:creationId xmlns:a16="http://schemas.microsoft.com/office/drawing/2014/main" id="{4C42DE70-B69F-4D60-8428-902EC2548750}"/>
                </a:ext>
              </a:extLst>
            </p:cNvPr>
            <p:cNvSpPr/>
            <p:nvPr/>
          </p:nvSpPr>
          <p:spPr>
            <a:xfrm>
              <a:off x="2738368" y="2598649"/>
              <a:ext cx="203071" cy="216024"/>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grpSp>
      <p:grpSp>
        <p:nvGrpSpPr>
          <p:cNvPr id="3" name="Group 2">
            <a:extLst>
              <a:ext uri="{FF2B5EF4-FFF2-40B4-BE49-F238E27FC236}">
                <a16:creationId xmlns:a16="http://schemas.microsoft.com/office/drawing/2014/main" id="{C8AFB22F-1ED7-7FB8-5FE1-58944095860E}"/>
              </a:ext>
            </a:extLst>
          </p:cNvPr>
          <p:cNvGrpSpPr/>
          <p:nvPr/>
        </p:nvGrpSpPr>
        <p:grpSpPr>
          <a:xfrm>
            <a:off x="5818154" y="3728443"/>
            <a:ext cx="5567963" cy="1304889"/>
            <a:chOff x="5871784" y="3717861"/>
            <a:chExt cx="5320978" cy="1304889"/>
          </a:xfrm>
        </p:grpSpPr>
        <p:sp>
          <p:nvSpPr>
            <p:cNvPr id="6" name="Freeform: Shape 5">
              <a:extLst>
                <a:ext uri="{FF2B5EF4-FFF2-40B4-BE49-F238E27FC236}">
                  <a16:creationId xmlns:a16="http://schemas.microsoft.com/office/drawing/2014/main" id="{71857AF1-FF78-0BD7-AE94-B11ADD478294}"/>
                </a:ext>
              </a:extLst>
            </p:cNvPr>
            <p:cNvSpPr/>
            <p:nvPr/>
          </p:nvSpPr>
          <p:spPr>
            <a:xfrm>
              <a:off x="5871784" y="3900098"/>
              <a:ext cx="5226605" cy="565892"/>
            </a:xfrm>
            <a:custGeom>
              <a:avLst/>
              <a:gdLst>
                <a:gd name="connsiteX0" fmla="*/ 2334986 w 2334986"/>
                <a:gd name="connsiteY0" fmla="*/ 413657 h 413657"/>
                <a:gd name="connsiteX1" fmla="*/ 381000 w 2334986"/>
                <a:gd name="connsiteY1" fmla="*/ 413657 h 413657"/>
                <a:gd name="connsiteX2" fmla="*/ 0 w 2334986"/>
                <a:gd name="connsiteY2" fmla="*/ 0 h 413657"/>
                <a:gd name="connsiteX0" fmla="*/ 2334986 w 2334986"/>
                <a:gd name="connsiteY0" fmla="*/ 413657 h 413691"/>
                <a:gd name="connsiteX1" fmla="*/ 381000 w 2334986"/>
                <a:gd name="connsiteY1" fmla="*/ 413657 h 413691"/>
                <a:gd name="connsiteX2" fmla="*/ 0 w 2334986"/>
                <a:gd name="connsiteY2" fmla="*/ 0 h 413691"/>
                <a:gd name="connsiteX0" fmla="*/ 2334986 w 2334986"/>
                <a:gd name="connsiteY0" fmla="*/ 413657 h 413691"/>
                <a:gd name="connsiteX1" fmla="*/ 1647595 w 2334986"/>
                <a:gd name="connsiteY1" fmla="*/ 409493 h 413691"/>
                <a:gd name="connsiteX2" fmla="*/ 381000 w 2334986"/>
                <a:gd name="connsiteY2" fmla="*/ 413657 h 413691"/>
                <a:gd name="connsiteX3" fmla="*/ 0 w 2334986"/>
                <a:gd name="connsiteY3" fmla="*/ 0 h 413691"/>
                <a:gd name="connsiteX0" fmla="*/ 2908291 w 2908291"/>
                <a:gd name="connsiteY0" fmla="*/ 0 h 971651"/>
                <a:gd name="connsiteX1" fmla="*/ 1647595 w 2908291"/>
                <a:gd name="connsiteY1" fmla="*/ 967453 h 971651"/>
                <a:gd name="connsiteX2" fmla="*/ 381000 w 2908291"/>
                <a:gd name="connsiteY2" fmla="*/ 971617 h 971651"/>
                <a:gd name="connsiteX3" fmla="*/ 0 w 2908291"/>
                <a:gd name="connsiteY3" fmla="*/ 557960 h 971651"/>
                <a:gd name="connsiteX0" fmla="*/ 2908291 w 2908291"/>
                <a:gd name="connsiteY0" fmla="*/ 0 h 971651"/>
                <a:gd name="connsiteX1" fmla="*/ 1647595 w 2908291"/>
                <a:gd name="connsiteY1" fmla="*/ 967453 h 971651"/>
                <a:gd name="connsiteX2" fmla="*/ 381000 w 2908291"/>
                <a:gd name="connsiteY2" fmla="*/ 971617 h 971651"/>
                <a:gd name="connsiteX3" fmla="*/ 0 w 2908291"/>
                <a:gd name="connsiteY3" fmla="*/ 557960 h 971651"/>
                <a:gd name="connsiteX0" fmla="*/ 2908291 w 2908291"/>
                <a:gd name="connsiteY0" fmla="*/ 0 h 973798"/>
                <a:gd name="connsiteX1" fmla="*/ 1647595 w 2908291"/>
                <a:gd name="connsiteY1" fmla="*/ 967453 h 973798"/>
                <a:gd name="connsiteX2" fmla="*/ 381000 w 2908291"/>
                <a:gd name="connsiteY2" fmla="*/ 971617 h 973798"/>
                <a:gd name="connsiteX3" fmla="*/ 0 w 2908291"/>
                <a:gd name="connsiteY3" fmla="*/ 557960 h 973798"/>
                <a:gd name="connsiteX0" fmla="*/ 3086984 w 3086984"/>
                <a:gd name="connsiteY0" fmla="*/ 0 h 973798"/>
                <a:gd name="connsiteX1" fmla="*/ 1826288 w 3086984"/>
                <a:gd name="connsiteY1" fmla="*/ 967453 h 973798"/>
                <a:gd name="connsiteX2" fmla="*/ 559693 w 3086984"/>
                <a:gd name="connsiteY2" fmla="*/ 971617 h 973798"/>
                <a:gd name="connsiteX3" fmla="*/ 0 w 3086984"/>
                <a:gd name="connsiteY3" fmla="*/ 224505 h 973798"/>
                <a:gd name="connsiteX0" fmla="*/ 3086984 w 3086984"/>
                <a:gd name="connsiteY0" fmla="*/ 0 h 973798"/>
                <a:gd name="connsiteX1" fmla="*/ 1826288 w 3086984"/>
                <a:gd name="connsiteY1" fmla="*/ 967453 h 973798"/>
                <a:gd name="connsiteX2" fmla="*/ 559693 w 3086984"/>
                <a:gd name="connsiteY2" fmla="*/ 971617 h 973798"/>
                <a:gd name="connsiteX3" fmla="*/ 0 w 3086984"/>
                <a:gd name="connsiteY3" fmla="*/ 224505 h 973798"/>
                <a:gd name="connsiteX0" fmla="*/ 3987894 w 3987894"/>
                <a:gd name="connsiteY0" fmla="*/ 0 h 973798"/>
                <a:gd name="connsiteX1" fmla="*/ 2727198 w 3987894"/>
                <a:gd name="connsiteY1" fmla="*/ 967453 h 973798"/>
                <a:gd name="connsiteX2" fmla="*/ 1460603 w 3987894"/>
                <a:gd name="connsiteY2" fmla="*/ 971617 h 973798"/>
                <a:gd name="connsiteX3" fmla="*/ 0 w 3987894"/>
                <a:gd name="connsiteY3" fmla="*/ 137531 h 973798"/>
                <a:gd name="connsiteX0" fmla="*/ 4196458 w 4196458"/>
                <a:gd name="connsiteY0" fmla="*/ 0 h 973798"/>
                <a:gd name="connsiteX1" fmla="*/ 2935762 w 4196458"/>
                <a:gd name="connsiteY1" fmla="*/ 967453 h 973798"/>
                <a:gd name="connsiteX2" fmla="*/ 1669167 w 4196458"/>
                <a:gd name="connsiteY2" fmla="*/ 971617 h 973798"/>
                <a:gd name="connsiteX3" fmla="*/ 208564 w 4196458"/>
                <a:gd name="connsiteY3" fmla="*/ 137531 h 973798"/>
                <a:gd name="connsiteX0" fmla="*/ 4430156 w 4430156"/>
                <a:gd name="connsiteY0" fmla="*/ 0 h 973798"/>
                <a:gd name="connsiteX1" fmla="*/ 3169460 w 4430156"/>
                <a:gd name="connsiteY1" fmla="*/ 967453 h 973798"/>
                <a:gd name="connsiteX2" fmla="*/ 406314 w 4430156"/>
                <a:gd name="connsiteY2" fmla="*/ 899140 h 973798"/>
                <a:gd name="connsiteX3" fmla="*/ 442262 w 4430156"/>
                <a:gd name="connsiteY3" fmla="*/ 137531 h 973798"/>
                <a:gd name="connsiteX0" fmla="*/ 4123450 w 4123450"/>
                <a:gd name="connsiteY0" fmla="*/ 0 h 973798"/>
                <a:gd name="connsiteX1" fmla="*/ 2862754 w 4123450"/>
                <a:gd name="connsiteY1" fmla="*/ 967453 h 973798"/>
                <a:gd name="connsiteX2" fmla="*/ 99608 w 4123450"/>
                <a:gd name="connsiteY2" fmla="*/ 899140 h 973798"/>
                <a:gd name="connsiteX3" fmla="*/ 135556 w 4123450"/>
                <a:gd name="connsiteY3" fmla="*/ 137531 h 973798"/>
                <a:gd name="connsiteX0" fmla="*/ 4105769 w 4105769"/>
                <a:gd name="connsiteY0" fmla="*/ 0 h 973798"/>
                <a:gd name="connsiteX1" fmla="*/ 2845073 w 4105769"/>
                <a:gd name="connsiteY1" fmla="*/ 967453 h 973798"/>
                <a:gd name="connsiteX2" fmla="*/ 111709 w 4105769"/>
                <a:gd name="connsiteY2" fmla="*/ 971618 h 973798"/>
                <a:gd name="connsiteX3" fmla="*/ 117875 w 4105769"/>
                <a:gd name="connsiteY3" fmla="*/ 137531 h 973798"/>
                <a:gd name="connsiteX0" fmla="*/ 4105769 w 4194831"/>
                <a:gd name="connsiteY0" fmla="*/ 0 h 971639"/>
                <a:gd name="connsiteX1" fmla="*/ 3440715 w 4194831"/>
                <a:gd name="connsiteY1" fmla="*/ 952958 h 971639"/>
                <a:gd name="connsiteX2" fmla="*/ 111709 w 4194831"/>
                <a:gd name="connsiteY2" fmla="*/ 971618 h 971639"/>
                <a:gd name="connsiteX3" fmla="*/ 117875 w 4194831"/>
                <a:gd name="connsiteY3" fmla="*/ 137531 h 971639"/>
                <a:gd name="connsiteX0" fmla="*/ 4105769 w 4119647"/>
                <a:gd name="connsiteY0" fmla="*/ 0 h 973021"/>
                <a:gd name="connsiteX1" fmla="*/ 3440715 w 4119647"/>
                <a:gd name="connsiteY1" fmla="*/ 952958 h 973021"/>
                <a:gd name="connsiteX2" fmla="*/ 111709 w 4119647"/>
                <a:gd name="connsiteY2" fmla="*/ 971618 h 973021"/>
                <a:gd name="connsiteX3" fmla="*/ 117875 w 4119647"/>
                <a:gd name="connsiteY3" fmla="*/ 137531 h 973021"/>
                <a:gd name="connsiteX0" fmla="*/ 4128106 w 4136887"/>
                <a:gd name="connsiteY0" fmla="*/ 0 h 891457"/>
                <a:gd name="connsiteX1" fmla="*/ 3440715 w 4136887"/>
                <a:gd name="connsiteY1" fmla="*/ 851489 h 891457"/>
                <a:gd name="connsiteX2" fmla="*/ 111709 w 4136887"/>
                <a:gd name="connsiteY2" fmla="*/ 870149 h 891457"/>
                <a:gd name="connsiteX3" fmla="*/ 117875 w 4136887"/>
                <a:gd name="connsiteY3" fmla="*/ 36062 h 891457"/>
                <a:gd name="connsiteX0" fmla="*/ 4128106 w 4140165"/>
                <a:gd name="connsiteY0" fmla="*/ 0 h 870171"/>
                <a:gd name="connsiteX1" fmla="*/ 3440715 w 4140165"/>
                <a:gd name="connsiteY1" fmla="*/ 851489 h 870171"/>
                <a:gd name="connsiteX2" fmla="*/ 111709 w 4140165"/>
                <a:gd name="connsiteY2" fmla="*/ 870149 h 870171"/>
                <a:gd name="connsiteX3" fmla="*/ 117875 w 4140165"/>
                <a:gd name="connsiteY3" fmla="*/ 36062 h 870171"/>
                <a:gd name="connsiteX0" fmla="*/ 4128106 w 4128106"/>
                <a:gd name="connsiteY0" fmla="*/ 0 h 870169"/>
                <a:gd name="connsiteX1" fmla="*/ 3440715 w 4128106"/>
                <a:gd name="connsiteY1" fmla="*/ 851489 h 870169"/>
                <a:gd name="connsiteX2" fmla="*/ 111709 w 4128106"/>
                <a:gd name="connsiteY2" fmla="*/ 870149 h 870169"/>
                <a:gd name="connsiteX3" fmla="*/ 117875 w 4128106"/>
                <a:gd name="connsiteY3" fmla="*/ 36062 h 870169"/>
              </a:gdLst>
              <a:ahLst/>
              <a:cxnLst>
                <a:cxn ang="0">
                  <a:pos x="connsiteX0" y="connsiteY0"/>
                </a:cxn>
                <a:cxn ang="0">
                  <a:pos x="connsiteX1" y="connsiteY1"/>
                </a:cxn>
                <a:cxn ang="0">
                  <a:pos x="connsiteX2" y="connsiteY2"/>
                </a:cxn>
                <a:cxn ang="0">
                  <a:pos x="connsiteX3" y="connsiteY3"/>
                </a:cxn>
              </a:cxnLst>
              <a:rect l="l" t="t" r="r" b="b"/>
              <a:pathLst>
                <a:path w="4128106" h="870169">
                  <a:moveTo>
                    <a:pt x="4128106" y="0"/>
                  </a:moveTo>
                  <a:cubicBezTo>
                    <a:pt x="4117378" y="738993"/>
                    <a:pt x="4158769" y="894448"/>
                    <a:pt x="3440715" y="851489"/>
                  </a:cubicBezTo>
                  <a:lnTo>
                    <a:pt x="111709" y="870149"/>
                  </a:lnTo>
                  <a:cubicBezTo>
                    <a:pt x="-58833" y="873777"/>
                    <a:pt x="-15718" y="420125"/>
                    <a:pt x="117875" y="36062"/>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TextBox 6">
              <a:extLst>
                <a:ext uri="{FF2B5EF4-FFF2-40B4-BE49-F238E27FC236}">
                  <a16:creationId xmlns:a16="http://schemas.microsoft.com/office/drawing/2014/main" id="{8DCDD474-7DAE-F569-0C11-FED7FADCCD75}"/>
                </a:ext>
              </a:extLst>
            </p:cNvPr>
            <p:cNvSpPr txBox="1"/>
            <p:nvPr/>
          </p:nvSpPr>
          <p:spPr>
            <a:xfrm>
              <a:off x="6529990" y="4591863"/>
              <a:ext cx="4250093" cy="430887"/>
            </a:xfrm>
            <a:prstGeom prst="rect">
              <a:avLst/>
            </a:prstGeom>
            <a:noFill/>
          </p:spPr>
          <p:txBody>
            <a:bodyPr wrap="none" rtlCol="0">
              <a:spAutoFit/>
            </a:bodyPr>
            <a:lstStyle/>
            <a:p>
              <a:r>
                <a:rPr lang="en-GB" sz="2200" dirty="0"/>
                <a:t>Under-recruitment of past two cycles</a:t>
              </a:r>
            </a:p>
          </p:txBody>
        </p:sp>
        <p:sp>
          <p:nvSpPr>
            <p:cNvPr id="8" name="Oval 7">
              <a:extLst>
                <a:ext uri="{FF2B5EF4-FFF2-40B4-BE49-F238E27FC236}">
                  <a16:creationId xmlns:a16="http://schemas.microsoft.com/office/drawing/2014/main" id="{B787B19B-F857-453C-C3A9-F2364D1208A5}"/>
                </a:ext>
              </a:extLst>
            </p:cNvPr>
            <p:cNvSpPr/>
            <p:nvPr/>
          </p:nvSpPr>
          <p:spPr>
            <a:xfrm rot="10800000">
              <a:off x="10989691" y="3717861"/>
              <a:ext cx="203071" cy="216024"/>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5" name="Rectangle 4">
            <a:extLst>
              <a:ext uri="{FF2B5EF4-FFF2-40B4-BE49-F238E27FC236}">
                <a16:creationId xmlns:a16="http://schemas.microsoft.com/office/drawing/2014/main" id="{20A5C96E-CADD-6A9B-AAF0-71D2E35D7A99}"/>
              </a:ext>
            </a:extLst>
          </p:cNvPr>
          <p:cNvSpPr/>
          <p:nvPr/>
        </p:nvSpPr>
        <p:spPr>
          <a:xfrm>
            <a:off x="0" y="669732"/>
            <a:ext cx="12192000" cy="5518536"/>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4129" name="Timetable">
            <a:extLst>
              <a:ext uri="{FF2B5EF4-FFF2-40B4-BE49-F238E27FC236}">
                <a16:creationId xmlns:a16="http://schemas.microsoft.com/office/drawing/2014/main" id="{CB836B01-74AF-46A8-BC0D-6CE3193AF276}"/>
              </a:ext>
            </a:extLst>
          </p:cNvPr>
          <p:cNvGrpSpPr/>
          <p:nvPr/>
        </p:nvGrpSpPr>
        <p:grpSpPr>
          <a:xfrm>
            <a:off x="1514761" y="878584"/>
            <a:ext cx="1210793" cy="1654107"/>
            <a:chOff x="5137164" y="766445"/>
            <a:chExt cx="1210793" cy="1654107"/>
          </a:xfrm>
        </p:grpSpPr>
        <p:pic>
          <p:nvPicPr>
            <p:cNvPr id="39" name="Picture 38">
              <a:extLst>
                <a:ext uri="{FF2B5EF4-FFF2-40B4-BE49-F238E27FC236}">
                  <a16:creationId xmlns:a16="http://schemas.microsoft.com/office/drawing/2014/main" id="{2C3A3926-A2A9-4F4D-91DA-45A98A19F0DB}"/>
                </a:ext>
              </a:extLst>
            </p:cNvPr>
            <p:cNvPicPr>
              <a:picLocks noChangeAspect="1"/>
            </p:cNvPicPr>
            <p:nvPr/>
          </p:nvPicPr>
          <p:blipFill>
            <a:blip r:embed="rId12"/>
            <a:stretch>
              <a:fillRect/>
            </a:stretch>
          </p:blipFill>
          <p:spPr>
            <a:xfrm>
              <a:off x="5137164" y="1497113"/>
              <a:ext cx="1210793" cy="923439"/>
            </a:xfrm>
            <a:prstGeom prst="rect">
              <a:avLst/>
            </a:prstGeom>
          </p:spPr>
        </p:pic>
        <p:sp>
          <p:nvSpPr>
            <p:cNvPr id="40" name="TextBox 39">
              <a:extLst>
                <a:ext uri="{FF2B5EF4-FFF2-40B4-BE49-F238E27FC236}">
                  <a16:creationId xmlns:a16="http://schemas.microsoft.com/office/drawing/2014/main" id="{44EFAC84-80E9-42FF-8603-04B58462AA2F}"/>
                </a:ext>
              </a:extLst>
            </p:cNvPr>
            <p:cNvSpPr txBox="1"/>
            <p:nvPr/>
          </p:nvSpPr>
          <p:spPr>
            <a:xfrm>
              <a:off x="5137164" y="766445"/>
              <a:ext cx="1143262"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solidFill>
                  <a:effectLst/>
                  <a:uLnTx/>
                  <a:uFillTx/>
                  <a:latin typeface="Verdana" panose="020B0604030504040204" pitchFamily="34" charset="0"/>
                  <a:ea typeface="Verdana" panose="020B0604030504040204" pitchFamily="34" charset="0"/>
                  <a:cs typeface="+mn-cs"/>
                </a:rPr>
                <a:t>Subject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solidFill>
                  <a:effectLst/>
                  <a:uLnTx/>
                  <a:uFillTx/>
                  <a:latin typeface="Verdana" panose="020B0604030504040204" pitchFamily="34" charset="0"/>
                  <a:ea typeface="Verdana" panose="020B0604030504040204" pitchFamily="34" charset="0"/>
                  <a:cs typeface="+mn-cs"/>
                </a:rPr>
                <a:t>hours</a:t>
              </a:r>
            </a:p>
          </p:txBody>
        </p:sp>
      </p:grpSp>
      <p:grpSp>
        <p:nvGrpSpPr>
          <p:cNvPr id="4122" name="Red_connect">
            <a:extLst>
              <a:ext uri="{FF2B5EF4-FFF2-40B4-BE49-F238E27FC236}">
                <a16:creationId xmlns:a16="http://schemas.microsoft.com/office/drawing/2014/main" id="{A0EC02FB-ED8F-4DBE-A823-1E611AFD42F5}"/>
              </a:ext>
            </a:extLst>
          </p:cNvPr>
          <p:cNvGrpSpPr/>
          <p:nvPr/>
        </p:nvGrpSpPr>
        <p:grpSpPr>
          <a:xfrm>
            <a:off x="2752305" y="2444357"/>
            <a:ext cx="3105296" cy="579231"/>
            <a:chOff x="3863752" y="2193177"/>
            <a:chExt cx="3105296" cy="579231"/>
          </a:xfrm>
        </p:grpSpPr>
        <p:sp>
          <p:nvSpPr>
            <p:cNvPr id="106" name="Freeform: Shape 105">
              <a:extLst>
                <a:ext uri="{FF2B5EF4-FFF2-40B4-BE49-F238E27FC236}">
                  <a16:creationId xmlns:a16="http://schemas.microsoft.com/office/drawing/2014/main" id="{928C8E19-3755-4A24-A948-40D626ED81F7}"/>
                </a:ext>
              </a:extLst>
            </p:cNvPr>
            <p:cNvSpPr/>
            <p:nvPr/>
          </p:nvSpPr>
          <p:spPr>
            <a:xfrm>
              <a:off x="4012717" y="2358717"/>
              <a:ext cx="2956331" cy="413691"/>
            </a:xfrm>
            <a:custGeom>
              <a:avLst/>
              <a:gdLst>
                <a:gd name="connsiteX0" fmla="*/ 2334986 w 2334986"/>
                <a:gd name="connsiteY0" fmla="*/ 413657 h 413657"/>
                <a:gd name="connsiteX1" fmla="*/ 381000 w 2334986"/>
                <a:gd name="connsiteY1" fmla="*/ 413657 h 413657"/>
                <a:gd name="connsiteX2" fmla="*/ 0 w 2334986"/>
                <a:gd name="connsiteY2" fmla="*/ 0 h 413657"/>
                <a:gd name="connsiteX0" fmla="*/ 2334986 w 2334986"/>
                <a:gd name="connsiteY0" fmla="*/ 413657 h 413691"/>
                <a:gd name="connsiteX1" fmla="*/ 381000 w 2334986"/>
                <a:gd name="connsiteY1" fmla="*/ 413657 h 413691"/>
                <a:gd name="connsiteX2" fmla="*/ 0 w 2334986"/>
                <a:gd name="connsiteY2" fmla="*/ 0 h 413691"/>
              </a:gdLst>
              <a:ahLst/>
              <a:cxnLst>
                <a:cxn ang="0">
                  <a:pos x="connsiteX0" y="connsiteY0"/>
                </a:cxn>
                <a:cxn ang="0">
                  <a:pos x="connsiteX1" y="connsiteY1"/>
                </a:cxn>
                <a:cxn ang="0">
                  <a:pos x="connsiteX2" y="connsiteY2"/>
                </a:cxn>
              </a:cxnLst>
              <a:rect l="l" t="t" r="r" b="b"/>
              <a:pathLst>
                <a:path w="2334986" h="413691">
                  <a:moveTo>
                    <a:pt x="2334986" y="413657"/>
                  </a:moveTo>
                  <a:lnTo>
                    <a:pt x="381000" y="413657"/>
                  </a:lnTo>
                  <a:cubicBezTo>
                    <a:pt x="210458" y="417285"/>
                    <a:pt x="127000" y="137886"/>
                    <a:pt x="0" y="0"/>
                  </a:cubicBezTo>
                </a:path>
              </a:pathLst>
            </a:custGeom>
            <a:noFill/>
            <a:ln w="57150">
              <a:solidFill>
                <a:srgbClr val="4472C4"/>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07" name="Oval 106">
              <a:extLst>
                <a:ext uri="{FF2B5EF4-FFF2-40B4-BE49-F238E27FC236}">
                  <a16:creationId xmlns:a16="http://schemas.microsoft.com/office/drawing/2014/main" id="{54B5A1F5-B9C2-4CD1-BB28-0AF63A34A8BE}"/>
                </a:ext>
              </a:extLst>
            </p:cNvPr>
            <p:cNvSpPr/>
            <p:nvPr/>
          </p:nvSpPr>
          <p:spPr>
            <a:xfrm>
              <a:off x="3863752" y="2193177"/>
              <a:ext cx="203071" cy="216024"/>
            </a:xfrm>
            <a:prstGeom prst="ellipse">
              <a:avLst/>
            </a:prstGeom>
            <a:solidFill>
              <a:schemeClr val="bg1"/>
            </a:solid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4126" name="TextBox 4125">
            <a:extLst>
              <a:ext uri="{FF2B5EF4-FFF2-40B4-BE49-F238E27FC236}">
                <a16:creationId xmlns:a16="http://schemas.microsoft.com/office/drawing/2014/main" id="{61A92FFB-901F-437D-99E8-6BFA6AE0F6D7}"/>
              </a:ext>
            </a:extLst>
          </p:cNvPr>
          <p:cNvSpPr txBox="1"/>
          <p:nvPr/>
        </p:nvSpPr>
        <p:spPr>
          <a:xfrm>
            <a:off x="5897986" y="2753350"/>
            <a:ext cx="1773242"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Teacher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Workforce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Model</a:t>
            </a:r>
          </a:p>
        </p:txBody>
      </p:sp>
      <p:grpSp>
        <p:nvGrpSpPr>
          <p:cNvPr id="23" name="Group 22">
            <a:extLst>
              <a:ext uri="{FF2B5EF4-FFF2-40B4-BE49-F238E27FC236}">
                <a16:creationId xmlns:a16="http://schemas.microsoft.com/office/drawing/2014/main" id="{C86CBF19-8BBF-58CD-C2D5-FC9F32A15581}"/>
              </a:ext>
            </a:extLst>
          </p:cNvPr>
          <p:cNvGrpSpPr/>
          <p:nvPr/>
        </p:nvGrpSpPr>
        <p:grpSpPr>
          <a:xfrm>
            <a:off x="5177699" y="1377022"/>
            <a:ext cx="3464778" cy="1195361"/>
            <a:chOff x="7053963" y="3173919"/>
            <a:chExt cx="3464778" cy="1195361"/>
          </a:xfrm>
        </p:grpSpPr>
        <p:sp>
          <p:nvSpPr>
            <p:cNvPr id="22" name="Rectangular Callout 41">
              <a:extLst>
                <a:ext uri="{FF2B5EF4-FFF2-40B4-BE49-F238E27FC236}">
                  <a16:creationId xmlns:a16="http://schemas.microsoft.com/office/drawing/2014/main" id="{EF8A6391-100B-1400-6853-64D8EB6594D5}"/>
                </a:ext>
              </a:extLst>
            </p:cNvPr>
            <p:cNvSpPr/>
            <p:nvPr/>
          </p:nvSpPr>
          <p:spPr>
            <a:xfrm>
              <a:off x="7053963" y="3173919"/>
              <a:ext cx="3464778" cy="1195361"/>
            </a:xfrm>
            <a:prstGeom prst="wedgeRectCallout">
              <a:avLst>
                <a:gd name="adj1" fmla="val 12939"/>
                <a:gd name="adj2" fmla="val 73845"/>
              </a:avLst>
            </a:prstGeom>
            <a:solidFill>
              <a:srgbClr val="FFFFCC"/>
            </a:solidFill>
            <a:ln w="19050">
              <a:noFill/>
            </a:ln>
            <a:effectLst>
              <a:outerShdw blurRad="50800" dist="38100" dir="2700000" algn="tl" rotWithShape="0">
                <a:prstClr val="black">
                  <a:alpha val="40000"/>
                </a:prstClr>
              </a:outerShdw>
            </a:effectLst>
          </p:spPr>
          <p:txBody>
            <a:bodyPr lIns="72009" tIns="144000" rIns="504000" bIns="36000" rtlCol="0" anchor="t" anchorCtr="0">
              <a:noAutofit/>
            </a:bodyPr>
            <a:lstStyle/>
            <a:p>
              <a:pPr marL="85725">
                <a:defRPr/>
              </a:pPr>
              <a:r>
                <a:rPr lang="en-GB" sz="2000" dirty="0">
                  <a:latin typeface="Verdana" panose="020B0604030504040204" pitchFamily="34" charset="0"/>
                  <a:ea typeface="Verdana" panose="020B0604030504040204" pitchFamily="34" charset="0"/>
                </a:rPr>
                <a:t>Still not made publicly available</a:t>
              </a:r>
            </a:p>
            <a:p>
              <a:pPr marL="85725">
                <a:defRPr/>
              </a:pPr>
              <a:r>
                <a:rPr lang="en-GB" sz="2000" dirty="0">
                  <a:latin typeface="Verdana" panose="020B0604030504040204" pitchFamily="34" charset="0"/>
                  <a:ea typeface="Verdana" panose="020B0604030504040204" pitchFamily="34" charset="0"/>
                </a:rPr>
                <a:t>by the DfE</a:t>
              </a:r>
              <a:endParaRPr lang="en-GB" sz="2000" i="1" kern="0" dirty="0">
                <a:solidFill>
                  <a:srgbClr val="000000"/>
                </a:solidFill>
                <a:latin typeface="Verdana" pitchFamily="34" charset="0"/>
                <a:ea typeface="Verdana" pitchFamily="34" charset="0"/>
                <a:cs typeface="Verdana" pitchFamily="34" charset="0"/>
              </a:endParaRPr>
            </a:p>
          </p:txBody>
        </p:sp>
        <p:grpSp>
          <p:nvGrpSpPr>
            <p:cNvPr id="9" name="Group 8">
              <a:extLst>
                <a:ext uri="{FF2B5EF4-FFF2-40B4-BE49-F238E27FC236}">
                  <a16:creationId xmlns:a16="http://schemas.microsoft.com/office/drawing/2014/main" id="{6F9C9B58-43C5-1D96-3869-ECC7E4251865}"/>
                </a:ext>
              </a:extLst>
            </p:cNvPr>
            <p:cNvGrpSpPr/>
            <p:nvPr/>
          </p:nvGrpSpPr>
          <p:grpSpPr>
            <a:xfrm>
              <a:off x="9454940" y="3345136"/>
              <a:ext cx="780660" cy="833702"/>
              <a:chOff x="1577591" y="2539115"/>
              <a:chExt cx="1022420" cy="1120998"/>
            </a:xfrm>
          </p:grpSpPr>
          <p:sp>
            <p:nvSpPr>
              <p:cNvPr id="10" name="Freeform: Shape 9">
                <a:extLst>
                  <a:ext uri="{FF2B5EF4-FFF2-40B4-BE49-F238E27FC236}">
                    <a16:creationId xmlns:a16="http://schemas.microsoft.com/office/drawing/2014/main" id="{52B44BA4-68A6-81EA-83A7-541D7D544142}"/>
                  </a:ext>
                </a:extLst>
              </p:cNvPr>
              <p:cNvSpPr/>
              <p:nvPr/>
            </p:nvSpPr>
            <p:spPr bwMode="auto">
              <a:xfrm>
                <a:off x="1626600" y="2879916"/>
                <a:ext cx="927081" cy="228942"/>
              </a:xfrm>
              <a:custGeom>
                <a:avLst/>
                <a:gdLst>
                  <a:gd name="connsiteX0" fmla="*/ 161717 w 853604"/>
                  <a:gd name="connsiteY0" fmla="*/ 0 h 228942"/>
                  <a:gd name="connsiteX1" fmla="*/ 186830 w 853604"/>
                  <a:gd name="connsiteY1" fmla="*/ 20585 h 228942"/>
                  <a:gd name="connsiteX2" fmla="*/ 426803 w 853604"/>
                  <a:gd name="connsiteY2" fmla="*/ 77353 h 228942"/>
                  <a:gd name="connsiteX3" fmla="*/ 666776 w 853604"/>
                  <a:gd name="connsiteY3" fmla="*/ 20585 h 228942"/>
                  <a:gd name="connsiteX4" fmla="*/ 691889 w 853604"/>
                  <a:gd name="connsiteY4" fmla="*/ 0 h 228942"/>
                  <a:gd name="connsiteX5" fmla="*/ 728597 w 853604"/>
                  <a:gd name="connsiteY5" fmla="*/ 9137 h 228942"/>
                  <a:gd name="connsiteX6" fmla="*/ 853604 w 853604"/>
                  <a:gd name="connsiteY6" fmla="*/ 100183 h 228942"/>
                  <a:gd name="connsiteX7" fmla="*/ 426802 w 853604"/>
                  <a:gd name="connsiteY7" fmla="*/ 228942 h 228942"/>
                  <a:gd name="connsiteX8" fmla="*/ 0 w 853604"/>
                  <a:gd name="connsiteY8" fmla="*/ 100183 h 228942"/>
                  <a:gd name="connsiteX9" fmla="*/ 125008 w 853604"/>
                  <a:gd name="connsiteY9" fmla="*/ 9137 h 228942"/>
                  <a:gd name="connsiteX10" fmla="*/ 161717 w 853604"/>
                  <a:gd name="connsiteY10" fmla="*/ 0 h 22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3604" h="228942">
                    <a:moveTo>
                      <a:pt x="161717" y="0"/>
                    </a:moveTo>
                    <a:lnTo>
                      <a:pt x="186830" y="20585"/>
                    </a:lnTo>
                    <a:cubicBezTo>
                      <a:pt x="238837" y="54835"/>
                      <a:pt x="326909" y="77353"/>
                      <a:pt x="426803" y="77353"/>
                    </a:cubicBezTo>
                    <a:cubicBezTo>
                      <a:pt x="526697" y="77353"/>
                      <a:pt x="614769" y="54835"/>
                      <a:pt x="666776" y="20585"/>
                    </a:cubicBezTo>
                    <a:lnTo>
                      <a:pt x="691889" y="0"/>
                    </a:lnTo>
                    <a:lnTo>
                      <a:pt x="728597" y="9137"/>
                    </a:lnTo>
                    <a:cubicBezTo>
                      <a:pt x="805833" y="32437"/>
                      <a:pt x="853604" y="64627"/>
                      <a:pt x="853604" y="100183"/>
                    </a:cubicBezTo>
                    <a:cubicBezTo>
                      <a:pt x="853604" y="171295"/>
                      <a:pt x="662518" y="228942"/>
                      <a:pt x="426802" y="228942"/>
                    </a:cubicBezTo>
                    <a:cubicBezTo>
                      <a:pt x="191086" y="228942"/>
                      <a:pt x="0" y="171295"/>
                      <a:pt x="0" y="100183"/>
                    </a:cubicBezTo>
                    <a:cubicBezTo>
                      <a:pt x="0" y="64627"/>
                      <a:pt x="47772" y="32437"/>
                      <a:pt x="125008" y="9137"/>
                    </a:cubicBezTo>
                    <a:lnTo>
                      <a:pt x="161717" y="0"/>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11" name="Freeform: Shape 10">
                <a:extLst>
                  <a:ext uri="{FF2B5EF4-FFF2-40B4-BE49-F238E27FC236}">
                    <a16:creationId xmlns:a16="http://schemas.microsoft.com/office/drawing/2014/main" id="{2105E4B4-1861-5030-2A38-FA2C8F895DFC}"/>
                  </a:ext>
                </a:extLst>
              </p:cNvPr>
              <p:cNvSpPr/>
              <p:nvPr/>
            </p:nvSpPr>
            <p:spPr bwMode="auto">
              <a:xfrm>
                <a:off x="1840858" y="2539115"/>
                <a:ext cx="486340" cy="389124"/>
              </a:xfrm>
              <a:custGeom>
                <a:avLst/>
                <a:gdLst>
                  <a:gd name="connsiteX0" fmla="*/ 161717 w 853604"/>
                  <a:gd name="connsiteY0" fmla="*/ 0 h 228942"/>
                  <a:gd name="connsiteX1" fmla="*/ 186830 w 853604"/>
                  <a:gd name="connsiteY1" fmla="*/ 20585 h 228942"/>
                  <a:gd name="connsiteX2" fmla="*/ 426803 w 853604"/>
                  <a:gd name="connsiteY2" fmla="*/ 77353 h 228942"/>
                  <a:gd name="connsiteX3" fmla="*/ 666776 w 853604"/>
                  <a:gd name="connsiteY3" fmla="*/ 20585 h 228942"/>
                  <a:gd name="connsiteX4" fmla="*/ 691889 w 853604"/>
                  <a:gd name="connsiteY4" fmla="*/ 0 h 228942"/>
                  <a:gd name="connsiteX5" fmla="*/ 728597 w 853604"/>
                  <a:gd name="connsiteY5" fmla="*/ 9137 h 228942"/>
                  <a:gd name="connsiteX6" fmla="*/ 853604 w 853604"/>
                  <a:gd name="connsiteY6" fmla="*/ 100183 h 228942"/>
                  <a:gd name="connsiteX7" fmla="*/ 426802 w 853604"/>
                  <a:gd name="connsiteY7" fmla="*/ 228942 h 228942"/>
                  <a:gd name="connsiteX8" fmla="*/ 0 w 853604"/>
                  <a:gd name="connsiteY8" fmla="*/ 100183 h 228942"/>
                  <a:gd name="connsiteX9" fmla="*/ 125008 w 853604"/>
                  <a:gd name="connsiteY9" fmla="*/ 9137 h 228942"/>
                  <a:gd name="connsiteX10" fmla="*/ 161717 w 853604"/>
                  <a:gd name="connsiteY10" fmla="*/ 0 h 228942"/>
                  <a:gd name="connsiteX0" fmla="*/ 161717 w 868411"/>
                  <a:gd name="connsiteY0" fmla="*/ 0 h 412299"/>
                  <a:gd name="connsiteX1" fmla="*/ 186830 w 868411"/>
                  <a:gd name="connsiteY1" fmla="*/ 20585 h 412299"/>
                  <a:gd name="connsiteX2" fmla="*/ 426803 w 868411"/>
                  <a:gd name="connsiteY2" fmla="*/ 77353 h 412299"/>
                  <a:gd name="connsiteX3" fmla="*/ 666776 w 868411"/>
                  <a:gd name="connsiteY3" fmla="*/ 20585 h 412299"/>
                  <a:gd name="connsiteX4" fmla="*/ 691889 w 868411"/>
                  <a:gd name="connsiteY4" fmla="*/ 0 h 412299"/>
                  <a:gd name="connsiteX5" fmla="*/ 728597 w 868411"/>
                  <a:gd name="connsiteY5" fmla="*/ 9137 h 412299"/>
                  <a:gd name="connsiteX6" fmla="*/ 853604 w 868411"/>
                  <a:gd name="connsiteY6" fmla="*/ 100183 h 412299"/>
                  <a:gd name="connsiteX7" fmla="*/ 410133 w 868411"/>
                  <a:gd name="connsiteY7" fmla="*/ 412299 h 412299"/>
                  <a:gd name="connsiteX8" fmla="*/ 0 w 868411"/>
                  <a:gd name="connsiteY8" fmla="*/ 100183 h 412299"/>
                  <a:gd name="connsiteX9" fmla="*/ 125008 w 868411"/>
                  <a:gd name="connsiteY9" fmla="*/ 9137 h 412299"/>
                  <a:gd name="connsiteX10" fmla="*/ 161717 w 868411"/>
                  <a:gd name="connsiteY10" fmla="*/ 0 h 412299"/>
                  <a:gd name="connsiteX0" fmla="*/ 161717 w 762747"/>
                  <a:gd name="connsiteY0" fmla="*/ 0 h 429323"/>
                  <a:gd name="connsiteX1" fmla="*/ 186830 w 762747"/>
                  <a:gd name="connsiteY1" fmla="*/ 20585 h 429323"/>
                  <a:gd name="connsiteX2" fmla="*/ 426803 w 762747"/>
                  <a:gd name="connsiteY2" fmla="*/ 77353 h 429323"/>
                  <a:gd name="connsiteX3" fmla="*/ 666776 w 762747"/>
                  <a:gd name="connsiteY3" fmla="*/ 20585 h 429323"/>
                  <a:gd name="connsiteX4" fmla="*/ 691889 w 762747"/>
                  <a:gd name="connsiteY4" fmla="*/ 0 h 429323"/>
                  <a:gd name="connsiteX5" fmla="*/ 728597 w 762747"/>
                  <a:gd name="connsiteY5" fmla="*/ 9137 h 429323"/>
                  <a:gd name="connsiteX6" fmla="*/ 682154 w 762747"/>
                  <a:gd name="connsiteY6" fmla="*/ 347833 h 429323"/>
                  <a:gd name="connsiteX7" fmla="*/ 410133 w 762747"/>
                  <a:gd name="connsiteY7" fmla="*/ 412299 h 429323"/>
                  <a:gd name="connsiteX8" fmla="*/ 0 w 762747"/>
                  <a:gd name="connsiteY8" fmla="*/ 100183 h 429323"/>
                  <a:gd name="connsiteX9" fmla="*/ 125008 w 762747"/>
                  <a:gd name="connsiteY9" fmla="*/ 9137 h 429323"/>
                  <a:gd name="connsiteX10" fmla="*/ 161717 w 762747"/>
                  <a:gd name="connsiteY10" fmla="*/ 0 h 429323"/>
                  <a:gd name="connsiteX0" fmla="*/ 74051 w 675081"/>
                  <a:gd name="connsiteY0" fmla="*/ 0 h 413154"/>
                  <a:gd name="connsiteX1" fmla="*/ 99164 w 675081"/>
                  <a:gd name="connsiteY1" fmla="*/ 20585 h 413154"/>
                  <a:gd name="connsiteX2" fmla="*/ 339137 w 675081"/>
                  <a:gd name="connsiteY2" fmla="*/ 77353 h 413154"/>
                  <a:gd name="connsiteX3" fmla="*/ 579110 w 675081"/>
                  <a:gd name="connsiteY3" fmla="*/ 20585 h 413154"/>
                  <a:gd name="connsiteX4" fmla="*/ 604223 w 675081"/>
                  <a:gd name="connsiteY4" fmla="*/ 0 h 413154"/>
                  <a:gd name="connsiteX5" fmla="*/ 640931 w 675081"/>
                  <a:gd name="connsiteY5" fmla="*/ 9137 h 413154"/>
                  <a:gd name="connsiteX6" fmla="*/ 594488 w 675081"/>
                  <a:gd name="connsiteY6" fmla="*/ 347833 h 413154"/>
                  <a:gd name="connsiteX7" fmla="*/ 322467 w 675081"/>
                  <a:gd name="connsiteY7" fmla="*/ 412299 h 413154"/>
                  <a:gd name="connsiteX8" fmla="*/ 26634 w 675081"/>
                  <a:gd name="connsiteY8" fmla="*/ 331164 h 413154"/>
                  <a:gd name="connsiteX9" fmla="*/ 37342 w 675081"/>
                  <a:gd name="connsiteY9" fmla="*/ 9137 h 413154"/>
                  <a:gd name="connsiteX10" fmla="*/ 74051 w 675081"/>
                  <a:gd name="connsiteY10" fmla="*/ 0 h 413154"/>
                  <a:gd name="connsiteX0" fmla="*/ 74051 w 675081"/>
                  <a:gd name="connsiteY0" fmla="*/ 0 h 413154"/>
                  <a:gd name="connsiteX1" fmla="*/ 99164 w 675081"/>
                  <a:gd name="connsiteY1" fmla="*/ 20585 h 413154"/>
                  <a:gd name="connsiteX2" fmla="*/ 308180 w 675081"/>
                  <a:gd name="connsiteY2" fmla="*/ 79734 h 413154"/>
                  <a:gd name="connsiteX3" fmla="*/ 579110 w 675081"/>
                  <a:gd name="connsiteY3" fmla="*/ 20585 h 413154"/>
                  <a:gd name="connsiteX4" fmla="*/ 604223 w 675081"/>
                  <a:gd name="connsiteY4" fmla="*/ 0 h 413154"/>
                  <a:gd name="connsiteX5" fmla="*/ 640931 w 675081"/>
                  <a:gd name="connsiteY5" fmla="*/ 9137 h 413154"/>
                  <a:gd name="connsiteX6" fmla="*/ 594488 w 675081"/>
                  <a:gd name="connsiteY6" fmla="*/ 347833 h 413154"/>
                  <a:gd name="connsiteX7" fmla="*/ 322467 w 675081"/>
                  <a:gd name="connsiteY7" fmla="*/ 412299 h 413154"/>
                  <a:gd name="connsiteX8" fmla="*/ 26634 w 675081"/>
                  <a:gd name="connsiteY8" fmla="*/ 331164 h 413154"/>
                  <a:gd name="connsiteX9" fmla="*/ 37342 w 675081"/>
                  <a:gd name="connsiteY9" fmla="*/ 9137 h 413154"/>
                  <a:gd name="connsiteX10" fmla="*/ 74051 w 675081"/>
                  <a:gd name="connsiteY10" fmla="*/ 0 h 413154"/>
                  <a:gd name="connsiteX0" fmla="*/ 74051 w 675081"/>
                  <a:gd name="connsiteY0" fmla="*/ 0 h 413154"/>
                  <a:gd name="connsiteX1" fmla="*/ 99164 w 675081"/>
                  <a:gd name="connsiteY1" fmla="*/ 20585 h 413154"/>
                  <a:gd name="connsiteX2" fmla="*/ 322467 w 675081"/>
                  <a:gd name="connsiteY2" fmla="*/ 160697 h 413154"/>
                  <a:gd name="connsiteX3" fmla="*/ 579110 w 675081"/>
                  <a:gd name="connsiteY3" fmla="*/ 20585 h 413154"/>
                  <a:gd name="connsiteX4" fmla="*/ 604223 w 675081"/>
                  <a:gd name="connsiteY4" fmla="*/ 0 h 413154"/>
                  <a:gd name="connsiteX5" fmla="*/ 640931 w 675081"/>
                  <a:gd name="connsiteY5" fmla="*/ 9137 h 413154"/>
                  <a:gd name="connsiteX6" fmla="*/ 594488 w 675081"/>
                  <a:gd name="connsiteY6" fmla="*/ 347833 h 413154"/>
                  <a:gd name="connsiteX7" fmla="*/ 322467 w 675081"/>
                  <a:gd name="connsiteY7" fmla="*/ 412299 h 413154"/>
                  <a:gd name="connsiteX8" fmla="*/ 26634 w 675081"/>
                  <a:gd name="connsiteY8" fmla="*/ 331164 h 413154"/>
                  <a:gd name="connsiteX9" fmla="*/ 37342 w 675081"/>
                  <a:gd name="connsiteY9" fmla="*/ 9137 h 413154"/>
                  <a:gd name="connsiteX10" fmla="*/ 74051 w 675081"/>
                  <a:gd name="connsiteY10" fmla="*/ 0 h 413154"/>
                  <a:gd name="connsiteX0" fmla="*/ 74051 w 675081"/>
                  <a:gd name="connsiteY0" fmla="*/ 0 h 413154"/>
                  <a:gd name="connsiteX1" fmla="*/ 99164 w 675081"/>
                  <a:gd name="connsiteY1" fmla="*/ 20585 h 413154"/>
                  <a:gd name="connsiteX2" fmla="*/ 305799 w 675081"/>
                  <a:gd name="connsiteY2" fmla="*/ 98784 h 413154"/>
                  <a:gd name="connsiteX3" fmla="*/ 579110 w 675081"/>
                  <a:gd name="connsiteY3" fmla="*/ 20585 h 413154"/>
                  <a:gd name="connsiteX4" fmla="*/ 604223 w 675081"/>
                  <a:gd name="connsiteY4" fmla="*/ 0 h 413154"/>
                  <a:gd name="connsiteX5" fmla="*/ 640931 w 675081"/>
                  <a:gd name="connsiteY5" fmla="*/ 9137 h 413154"/>
                  <a:gd name="connsiteX6" fmla="*/ 594488 w 675081"/>
                  <a:gd name="connsiteY6" fmla="*/ 347833 h 413154"/>
                  <a:gd name="connsiteX7" fmla="*/ 322467 w 675081"/>
                  <a:gd name="connsiteY7" fmla="*/ 412299 h 413154"/>
                  <a:gd name="connsiteX8" fmla="*/ 26634 w 675081"/>
                  <a:gd name="connsiteY8" fmla="*/ 331164 h 413154"/>
                  <a:gd name="connsiteX9" fmla="*/ 37342 w 675081"/>
                  <a:gd name="connsiteY9" fmla="*/ 9137 h 413154"/>
                  <a:gd name="connsiteX10" fmla="*/ 74051 w 675081"/>
                  <a:gd name="connsiteY10" fmla="*/ 0 h 413154"/>
                  <a:gd name="connsiteX0" fmla="*/ 74051 w 675081"/>
                  <a:gd name="connsiteY0" fmla="*/ 0 h 413154"/>
                  <a:gd name="connsiteX1" fmla="*/ 99164 w 675081"/>
                  <a:gd name="connsiteY1" fmla="*/ 20585 h 413154"/>
                  <a:gd name="connsiteX2" fmla="*/ 305799 w 675081"/>
                  <a:gd name="connsiteY2" fmla="*/ 98784 h 413154"/>
                  <a:gd name="connsiteX3" fmla="*/ 586254 w 675081"/>
                  <a:gd name="connsiteY3" fmla="*/ 25348 h 413154"/>
                  <a:gd name="connsiteX4" fmla="*/ 604223 w 675081"/>
                  <a:gd name="connsiteY4" fmla="*/ 0 h 413154"/>
                  <a:gd name="connsiteX5" fmla="*/ 640931 w 675081"/>
                  <a:gd name="connsiteY5" fmla="*/ 9137 h 413154"/>
                  <a:gd name="connsiteX6" fmla="*/ 594488 w 675081"/>
                  <a:gd name="connsiteY6" fmla="*/ 347833 h 413154"/>
                  <a:gd name="connsiteX7" fmla="*/ 322467 w 675081"/>
                  <a:gd name="connsiteY7" fmla="*/ 412299 h 413154"/>
                  <a:gd name="connsiteX8" fmla="*/ 26634 w 675081"/>
                  <a:gd name="connsiteY8" fmla="*/ 331164 h 413154"/>
                  <a:gd name="connsiteX9" fmla="*/ 37342 w 675081"/>
                  <a:gd name="connsiteY9" fmla="*/ 9137 h 413154"/>
                  <a:gd name="connsiteX10" fmla="*/ 74051 w 675081"/>
                  <a:gd name="connsiteY10" fmla="*/ 0 h 413154"/>
                  <a:gd name="connsiteX0" fmla="*/ 74051 w 675081"/>
                  <a:gd name="connsiteY0" fmla="*/ 0 h 413154"/>
                  <a:gd name="connsiteX1" fmla="*/ 99164 w 675081"/>
                  <a:gd name="connsiteY1" fmla="*/ 20585 h 413154"/>
                  <a:gd name="connsiteX2" fmla="*/ 305799 w 675081"/>
                  <a:gd name="connsiteY2" fmla="*/ 98784 h 413154"/>
                  <a:gd name="connsiteX3" fmla="*/ 604223 w 675081"/>
                  <a:gd name="connsiteY3" fmla="*/ 0 h 413154"/>
                  <a:gd name="connsiteX4" fmla="*/ 640931 w 675081"/>
                  <a:gd name="connsiteY4" fmla="*/ 9137 h 413154"/>
                  <a:gd name="connsiteX5" fmla="*/ 594488 w 675081"/>
                  <a:gd name="connsiteY5" fmla="*/ 347833 h 413154"/>
                  <a:gd name="connsiteX6" fmla="*/ 322467 w 675081"/>
                  <a:gd name="connsiteY6" fmla="*/ 412299 h 413154"/>
                  <a:gd name="connsiteX7" fmla="*/ 26634 w 675081"/>
                  <a:gd name="connsiteY7" fmla="*/ 331164 h 413154"/>
                  <a:gd name="connsiteX8" fmla="*/ 37342 w 675081"/>
                  <a:gd name="connsiteY8" fmla="*/ 9137 h 413154"/>
                  <a:gd name="connsiteX9" fmla="*/ 74051 w 675081"/>
                  <a:gd name="connsiteY9" fmla="*/ 0 h 413154"/>
                  <a:gd name="connsiteX0" fmla="*/ 74051 w 675081"/>
                  <a:gd name="connsiteY0" fmla="*/ 2381 h 415535"/>
                  <a:gd name="connsiteX1" fmla="*/ 99164 w 675081"/>
                  <a:gd name="connsiteY1" fmla="*/ 22966 h 415535"/>
                  <a:gd name="connsiteX2" fmla="*/ 305799 w 675081"/>
                  <a:gd name="connsiteY2" fmla="*/ 101165 h 415535"/>
                  <a:gd name="connsiteX3" fmla="*/ 461348 w 675081"/>
                  <a:gd name="connsiteY3" fmla="*/ 0 h 415535"/>
                  <a:gd name="connsiteX4" fmla="*/ 640931 w 675081"/>
                  <a:gd name="connsiteY4" fmla="*/ 11518 h 415535"/>
                  <a:gd name="connsiteX5" fmla="*/ 594488 w 675081"/>
                  <a:gd name="connsiteY5" fmla="*/ 350214 h 415535"/>
                  <a:gd name="connsiteX6" fmla="*/ 322467 w 675081"/>
                  <a:gd name="connsiteY6" fmla="*/ 414680 h 415535"/>
                  <a:gd name="connsiteX7" fmla="*/ 26634 w 675081"/>
                  <a:gd name="connsiteY7" fmla="*/ 333545 h 415535"/>
                  <a:gd name="connsiteX8" fmla="*/ 37342 w 675081"/>
                  <a:gd name="connsiteY8" fmla="*/ 11518 h 415535"/>
                  <a:gd name="connsiteX9" fmla="*/ 74051 w 675081"/>
                  <a:gd name="connsiteY9" fmla="*/ 2381 h 415535"/>
                  <a:gd name="connsiteX0" fmla="*/ 74051 w 594488"/>
                  <a:gd name="connsiteY0" fmla="*/ 2381 h 415535"/>
                  <a:gd name="connsiteX1" fmla="*/ 99164 w 594488"/>
                  <a:gd name="connsiteY1" fmla="*/ 22966 h 415535"/>
                  <a:gd name="connsiteX2" fmla="*/ 305799 w 594488"/>
                  <a:gd name="connsiteY2" fmla="*/ 101165 h 415535"/>
                  <a:gd name="connsiteX3" fmla="*/ 461348 w 594488"/>
                  <a:gd name="connsiteY3" fmla="*/ 0 h 415535"/>
                  <a:gd name="connsiteX4" fmla="*/ 594488 w 594488"/>
                  <a:gd name="connsiteY4" fmla="*/ 350214 h 415535"/>
                  <a:gd name="connsiteX5" fmla="*/ 322467 w 594488"/>
                  <a:gd name="connsiteY5" fmla="*/ 414680 h 415535"/>
                  <a:gd name="connsiteX6" fmla="*/ 26634 w 594488"/>
                  <a:gd name="connsiteY6" fmla="*/ 333545 h 415535"/>
                  <a:gd name="connsiteX7" fmla="*/ 37342 w 594488"/>
                  <a:gd name="connsiteY7" fmla="*/ 11518 h 415535"/>
                  <a:gd name="connsiteX8" fmla="*/ 74051 w 594488"/>
                  <a:gd name="connsiteY8" fmla="*/ 2381 h 415535"/>
                  <a:gd name="connsiteX0" fmla="*/ 74051 w 594488"/>
                  <a:gd name="connsiteY0" fmla="*/ 2381 h 415535"/>
                  <a:gd name="connsiteX1" fmla="*/ 165839 w 594488"/>
                  <a:gd name="connsiteY1" fmla="*/ 6297 h 415535"/>
                  <a:gd name="connsiteX2" fmla="*/ 305799 w 594488"/>
                  <a:gd name="connsiteY2" fmla="*/ 101165 h 415535"/>
                  <a:gd name="connsiteX3" fmla="*/ 461348 w 594488"/>
                  <a:gd name="connsiteY3" fmla="*/ 0 h 415535"/>
                  <a:gd name="connsiteX4" fmla="*/ 594488 w 594488"/>
                  <a:gd name="connsiteY4" fmla="*/ 350214 h 415535"/>
                  <a:gd name="connsiteX5" fmla="*/ 322467 w 594488"/>
                  <a:gd name="connsiteY5" fmla="*/ 414680 h 415535"/>
                  <a:gd name="connsiteX6" fmla="*/ 26634 w 594488"/>
                  <a:gd name="connsiteY6" fmla="*/ 333545 h 415535"/>
                  <a:gd name="connsiteX7" fmla="*/ 37342 w 594488"/>
                  <a:gd name="connsiteY7" fmla="*/ 11518 h 415535"/>
                  <a:gd name="connsiteX8" fmla="*/ 74051 w 594488"/>
                  <a:gd name="connsiteY8" fmla="*/ 2381 h 415535"/>
                  <a:gd name="connsiteX0" fmla="*/ 37342 w 594488"/>
                  <a:gd name="connsiteY0" fmla="*/ 11518 h 415535"/>
                  <a:gd name="connsiteX1" fmla="*/ 165839 w 594488"/>
                  <a:gd name="connsiteY1" fmla="*/ 6297 h 415535"/>
                  <a:gd name="connsiteX2" fmla="*/ 305799 w 594488"/>
                  <a:gd name="connsiteY2" fmla="*/ 101165 h 415535"/>
                  <a:gd name="connsiteX3" fmla="*/ 461348 w 594488"/>
                  <a:gd name="connsiteY3" fmla="*/ 0 h 415535"/>
                  <a:gd name="connsiteX4" fmla="*/ 594488 w 594488"/>
                  <a:gd name="connsiteY4" fmla="*/ 350214 h 415535"/>
                  <a:gd name="connsiteX5" fmla="*/ 322467 w 594488"/>
                  <a:gd name="connsiteY5" fmla="*/ 414680 h 415535"/>
                  <a:gd name="connsiteX6" fmla="*/ 26634 w 594488"/>
                  <a:gd name="connsiteY6" fmla="*/ 333545 h 415535"/>
                  <a:gd name="connsiteX7" fmla="*/ 37342 w 594488"/>
                  <a:gd name="connsiteY7" fmla="*/ 11518 h 415535"/>
                  <a:gd name="connsiteX0" fmla="*/ 3705 w 571559"/>
                  <a:gd name="connsiteY0" fmla="*/ 334248 h 416238"/>
                  <a:gd name="connsiteX1" fmla="*/ 142910 w 571559"/>
                  <a:gd name="connsiteY1" fmla="*/ 7000 h 416238"/>
                  <a:gd name="connsiteX2" fmla="*/ 282870 w 571559"/>
                  <a:gd name="connsiteY2" fmla="*/ 101868 h 416238"/>
                  <a:gd name="connsiteX3" fmla="*/ 438419 w 571559"/>
                  <a:gd name="connsiteY3" fmla="*/ 703 h 416238"/>
                  <a:gd name="connsiteX4" fmla="*/ 571559 w 571559"/>
                  <a:gd name="connsiteY4" fmla="*/ 350917 h 416238"/>
                  <a:gd name="connsiteX5" fmla="*/ 299538 w 571559"/>
                  <a:gd name="connsiteY5" fmla="*/ 415383 h 416238"/>
                  <a:gd name="connsiteX6" fmla="*/ 3705 w 571559"/>
                  <a:gd name="connsiteY6" fmla="*/ 334248 h 416238"/>
                  <a:gd name="connsiteX0" fmla="*/ 4992 w 572846"/>
                  <a:gd name="connsiteY0" fmla="*/ 334248 h 416238"/>
                  <a:gd name="connsiteX1" fmla="*/ 144197 w 572846"/>
                  <a:gd name="connsiteY1" fmla="*/ 7000 h 416238"/>
                  <a:gd name="connsiteX2" fmla="*/ 284157 w 572846"/>
                  <a:gd name="connsiteY2" fmla="*/ 101868 h 416238"/>
                  <a:gd name="connsiteX3" fmla="*/ 439706 w 572846"/>
                  <a:gd name="connsiteY3" fmla="*/ 703 h 416238"/>
                  <a:gd name="connsiteX4" fmla="*/ 572846 w 572846"/>
                  <a:gd name="connsiteY4" fmla="*/ 350917 h 416238"/>
                  <a:gd name="connsiteX5" fmla="*/ 300825 w 572846"/>
                  <a:gd name="connsiteY5" fmla="*/ 415383 h 416238"/>
                  <a:gd name="connsiteX6" fmla="*/ 4992 w 572846"/>
                  <a:gd name="connsiteY6" fmla="*/ 334248 h 416238"/>
                  <a:gd name="connsiteX0" fmla="*/ 4992 w 572846"/>
                  <a:gd name="connsiteY0" fmla="*/ 334248 h 416238"/>
                  <a:gd name="connsiteX1" fmla="*/ 144197 w 572846"/>
                  <a:gd name="connsiteY1" fmla="*/ 7000 h 416238"/>
                  <a:gd name="connsiteX2" fmla="*/ 284157 w 572846"/>
                  <a:gd name="connsiteY2" fmla="*/ 101868 h 416238"/>
                  <a:gd name="connsiteX3" fmla="*/ 439706 w 572846"/>
                  <a:gd name="connsiteY3" fmla="*/ 703 h 416238"/>
                  <a:gd name="connsiteX4" fmla="*/ 572846 w 572846"/>
                  <a:gd name="connsiteY4" fmla="*/ 350917 h 416238"/>
                  <a:gd name="connsiteX5" fmla="*/ 300825 w 572846"/>
                  <a:gd name="connsiteY5" fmla="*/ 415383 h 416238"/>
                  <a:gd name="connsiteX6" fmla="*/ 4992 w 572846"/>
                  <a:gd name="connsiteY6" fmla="*/ 334248 h 416238"/>
                  <a:gd name="connsiteX0" fmla="*/ 4992 w 572846"/>
                  <a:gd name="connsiteY0" fmla="*/ 334353 h 416343"/>
                  <a:gd name="connsiteX1" fmla="*/ 144197 w 572846"/>
                  <a:gd name="connsiteY1" fmla="*/ 7105 h 416343"/>
                  <a:gd name="connsiteX2" fmla="*/ 288919 w 572846"/>
                  <a:gd name="connsiteY2" fmla="*/ 99592 h 416343"/>
                  <a:gd name="connsiteX3" fmla="*/ 439706 w 572846"/>
                  <a:gd name="connsiteY3" fmla="*/ 808 h 416343"/>
                  <a:gd name="connsiteX4" fmla="*/ 572846 w 572846"/>
                  <a:gd name="connsiteY4" fmla="*/ 351022 h 416343"/>
                  <a:gd name="connsiteX5" fmla="*/ 300825 w 572846"/>
                  <a:gd name="connsiteY5" fmla="*/ 415488 h 416343"/>
                  <a:gd name="connsiteX6" fmla="*/ 4992 w 572846"/>
                  <a:gd name="connsiteY6" fmla="*/ 334353 h 416343"/>
                  <a:gd name="connsiteX0" fmla="*/ 4992 w 573278"/>
                  <a:gd name="connsiteY0" fmla="*/ 334353 h 418893"/>
                  <a:gd name="connsiteX1" fmla="*/ 144197 w 573278"/>
                  <a:gd name="connsiteY1" fmla="*/ 7105 h 418893"/>
                  <a:gd name="connsiteX2" fmla="*/ 288919 w 573278"/>
                  <a:gd name="connsiteY2" fmla="*/ 99592 h 418893"/>
                  <a:gd name="connsiteX3" fmla="*/ 439706 w 573278"/>
                  <a:gd name="connsiteY3" fmla="*/ 808 h 418893"/>
                  <a:gd name="connsiteX4" fmla="*/ 572846 w 573278"/>
                  <a:gd name="connsiteY4" fmla="*/ 351022 h 418893"/>
                  <a:gd name="connsiteX5" fmla="*/ 300825 w 573278"/>
                  <a:gd name="connsiteY5" fmla="*/ 415488 h 418893"/>
                  <a:gd name="connsiteX6" fmla="*/ 4992 w 573278"/>
                  <a:gd name="connsiteY6" fmla="*/ 334353 h 418893"/>
                  <a:gd name="connsiteX0" fmla="*/ 0 w 568286"/>
                  <a:gd name="connsiteY0" fmla="*/ 334353 h 418893"/>
                  <a:gd name="connsiteX1" fmla="*/ 139205 w 568286"/>
                  <a:gd name="connsiteY1" fmla="*/ 7105 h 418893"/>
                  <a:gd name="connsiteX2" fmla="*/ 283927 w 568286"/>
                  <a:gd name="connsiteY2" fmla="*/ 99592 h 418893"/>
                  <a:gd name="connsiteX3" fmla="*/ 434714 w 568286"/>
                  <a:gd name="connsiteY3" fmla="*/ 808 h 418893"/>
                  <a:gd name="connsiteX4" fmla="*/ 567854 w 568286"/>
                  <a:gd name="connsiteY4" fmla="*/ 351022 h 418893"/>
                  <a:gd name="connsiteX5" fmla="*/ 295833 w 568286"/>
                  <a:gd name="connsiteY5" fmla="*/ 415488 h 418893"/>
                  <a:gd name="connsiteX6" fmla="*/ 0 w 568286"/>
                  <a:gd name="connsiteY6" fmla="*/ 334353 h 418893"/>
                  <a:gd name="connsiteX0" fmla="*/ 0 w 568286"/>
                  <a:gd name="connsiteY0" fmla="*/ 334353 h 418893"/>
                  <a:gd name="connsiteX1" fmla="*/ 139205 w 568286"/>
                  <a:gd name="connsiteY1" fmla="*/ 7105 h 418893"/>
                  <a:gd name="connsiteX2" fmla="*/ 283927 w 568286"/>
                  <a:gd name="connsiteY2" fmla="*/ 99592 h 418893"/>
                  <a:gd name="connsiteX3" fmla="*/ 434714 w 568286"/>
                  <a:gd name="connsiteY3" fmla="*/ 808 h 418893"/>
                  <a:gd name="connsiteX4" fmla="*/ 567854 w 568286"/>
                  <a:gd name="connsiteY4" fmla="*/ 351022 h 418893"/>
                  <a:gd name="connsiteX5" fmla="*/ 295833 w 568286"/>
                  <a:gd name="connsiteY5" fmla="*/ 415488 h 418893"/>
                  <a:gd name="connsiteX6" fmla="*/ 0 w 568286"/>
                  <a:gd name="connsiteY6" fmla="*/ 334353 h 418893"/>
                  <a:gd name="connsiteX0" fmla="*/ 0 w 568314"/>
                  <a:gd name="connsiteY0" fmla="*/ 334353 h 416778"/>
                  <a:gd name="connsiteX1" fmla="*/ 139205 w 568314"/>
                  <a:gd name="connsiteY1" fmla="*/ 7105 h 416778"/>
                  <a:gd name="connsiteX2" fmla="*/ 283927 w 568314"/>
                  <a:gd name="connsiteY2" fmla="*/ 99592 h 416778"/>
                  <a:gd name="connsiteX3" fmla="*/ 434714 w 568314"/>
                  <a:gd name="connsiteY3" fmla="*/ 808 h 416778"/>
                  <a:gd name="connsiteX4" fmla="*/ 567854 w 568314"/>
                  <a:gd name="connsiteY4" fmla="*/ 351022 h 416778"/>
                  <a:gd name="connsiteX5" fmla="*/ 295833 w 568314"/>
                  <a:gd name="connsiteY5" fmla="*/ 415488 h 416778"/>
                  <a:gd name="connsiteX6" fmla="*/ 0 w 568314"/>
                  <a:gd name="connsiteY6" fmla="*/ 334353 h 416778"/>
                  <a:gd name="connsiteX0" fmla="*/ 0 w 568314"/>
                  <a:gd name="connsiteY0" fmla="*/ 334353 h 416778"/>
                  <a:gd name="connsiteX1" fmla="*/ 139205 w 568314"/>
                  <a:gd name="connsiteY1" fmla="*/ 7105 h 416778"/>
                  <a:gd name="connsiteX2" fmla="*/ 283927 w 568314"/>
                  <a:gd name="connsiteY2" fmla="*/ 99592 h 416778"/>
                  <a:gd name="connsiteX3" fmla="*/ 434714 w 568314"/>
                  <a:gd name="connsiteY3" fmla="*/ 808 h 416778"/>
                  <a:gd name="connsiteX4" fmla="*/ 567854 w 568314"/>
                  <a:gd name="connsiteY4" fmla="*/ 351022 h 416778"/>
                  <a:gd name="connsiteX5" fmla="*/ 295833 w 568314"/>
                  <a:gd name="connsiteY5" fmla="*/ 415488 h 416778"/>
                  <a:gd name="connsiteX6" fmla="*/ 0 w 568314"/>
                  <a:gd name="connsiteY6" fmla="*/ 334353 h 416778"/>
                  <a:gd name="connsiteX0" fmla="*/ 0 w 568314"/>
                  <a:gd name="connsiteY0" fmla="*/ 334353 h 416778"/>
                  <a:gd name="connsiteX1" fmla="*/ 139205 w 568314"/>
                  <a:gd name="connsiteY1" fmla="*/ 7105 h 416778"/>
                  <a:gd name="connsiteX2" fmla="*/ 283927 w 568314"/>
                  <a:gd name="connsiteY2" fmla="*/ 99592 h 416778"/>
                  <a:gd name="connsiteX3" fmla="*/ 434714 w 568314"/>
                  <a:gd name="connsiteY3" fmla="*/ 808 h 416778"/>
                  <a:gd name="connsiteX4" fmla="*/ 567854 w 568314"/>
                  <a:gd name="connsiteY4" fmla="*/ 351022 h 416778"/>
                  <a:gd name="connsiteX5" fmla="*/ 295833 w 568314"/>
                  <a:gd name="connsiteY5" fmla="*/ 415488 h 416778"/>
                  <a:gd name="connsiteX6" fmla="*/ 0 w 568314"/>
                  <a:gd name="connsiteY6" fmla="*/ 334353 h 416778"/>
                  <a:gd name="connsiteX0" fmla="*/ 0 w 568314"/>
                  <a:gd name="connsiteY0" fmla="*/ 333836 h 416261"/>
                  <a:gd name="connsiteX1" fmla="*/ 139205 w 568314"/>
                  <a:gd name="connsiteY1" fmla="*/ 6588 h 416261"/>
                  <a:gd name="connsiteX2" fmla="*/ 283927 w 568314"/>
                  <a:gd name="connsiteY2" fmla="*/ 99075 h 416261"/>
                  <a:gd name="connsiteX3" fmla="*/ 434714 w 568314"/>
                  <a:gd name="connsiteY3" fmla="*/ 291 h 416261"/>
                  <a:gd name="connsiteX4" fmla="*/ 567854 w 568314"/>
                  <a:gd name="connsiteY4" fmla="*/ 350505 h 416261"/>
                  <a:gd name="connsiteX5" fmla="*/ 295833 w 568314"/>
                  <a:gd name="connsiteY5" fmla="*/ 414971 h 416261"/>
                  <a:gd name="connsiteX6" fmla="*/ 0 w 568314"/>
                  <a:gd name="connsiteY6" fmla="*/ 333836 h 416261"/>
                  <a:gd name="connsiteX0" fmla="*/ 0 w 568314"/>
                  <a:gd name="connsiteY0" fmla="*/ 333836 h 416261"/>
                  <a:gd name="connsiteX1" fmla="*/ 139205 w 568314"/>
                  <a:gd name="connsiteY1" fmla="*/ 6588 h 416261"/>
                  <a:gd name="connsiteX2" fmla="*/ 283927 w 568314"/>
                  <a:gd name="connsiteY2" fmla="*/ 99075 h 416261"/>
                  <a:gd name="connsiteX3" fmla="*/ 434714 w 568314"/>
                  <a:gd name="connsiteY3" fmla="*/ 291 h 416261"/>
                  <a:gd name="connsiteX4" fmla="*/ 567854 w 568314"/>
                  <a:gd name="connsiteY4" fmla="*/ 350505 h 416261"/>
                  <a:gd name="connsiteX5" fmla="*/ 295833 w 568314"/>
                  <a:gd name="connsiteY5" fmla="*/ 414971 h 416261"/>
                  <a:gd name="connsiteX6" fmla="*/ 0 w 568314"/>
                  <a:gd name="connsiteY6" fmla="*/ 333836 h 416261"/>
                  <a:gd name="connsiteX0" fmla="*/ 0 w 574455"/>
                  <a:gd name="connsiteY0" fmla="*/ 330073 h 411208"/>
                  <a:gd name="connsiteX1" fmla="*/ 139205 w 574455"/>
                  <a:gd name="connsiteY1" fmla="*/ 2825 h 411208"/>
                  <a:gd name="connsiteX2" fmla="*/ 283927 w 574455"/>
                  <a:gd name="connsiteY2" fmla="*/ 95312 h 411208"/>
                  <a:gd name="connsiteX3" fmla="*/ 437095 w 574455"/>
                  <a:gd name="connsiteY3" fmla="*/ 3671 h 411208"/>
                  <a:gd name="connsiteX4" fmla="*/ 567854 w 574455"/>
                  <a:gd name="connsiteY4" fmla="*/ 346742 h 411208"/>
                  <a:gd name="connsiteX5" fmla="*/ 295833 w 574455"/>
                  <a:gd name="connsiteY5" fmla="*/ 411208 h 411208"/>
                  <a:gd name="connsiteX6" fmla="*/ 0 w 574455"/>
                  <a:gd name="connsiteY6" fmla="*/ 330073 h 411208"/>
                  <a:gd name="connsiteX0" fmla="*/ 0 w 567854"/>
                  <a:gd name="connsiteY0" fmla="*/ 330073 h 411208"/>
                  <a:gd name="connsiteX1" fmla="*/ 139205 w 567854"/>
                  <a:gd name="connsiteY1" fmla="*/ 2825 h 411208"/>
                  <a:gd name="connsiteX2" fmla="*/ 283927 w 567854"/>
                  <a:gd name="connsiteY2" fmla="*/ 95312 h 411208"/>
                  <a:gd name="connsiteX3" fmla="*/ 437095 w 567854"/>
                  <a:gd name="connsiteY3" fmla="*/ 3671 h 411208"/>
                  <a:gd name="connsiteX4" fmla="*/ 567854 w 567854"/>
                  <a:gd name="connsiteY4" fmla="*/ 346742 h 411208"/>
                  <a:gd name="connsiteX5" fmla="*/ 295833 w 567854"/>
                  <a:gd name="connsiteY5" fmla="*/ 411208 h 411208"/>
                  <a:gd name="connsiteX6" fmla="*/ 0 w 567854"/>
                  <a:gd name="connsiteY6" fmla="*/ 330073 h 411208"/>
                  <a:gd name="connsiteX0" fmla="*/ 0 w 567854"/>
                  <a:gd name="connsiteY0" fmla="*/ 330073 h 411208"/>
                  <a:gd name="connsiteX1" fmla="*/ 139205 w 567854"/>
                  <a:gd name="connsiteY1" fmla="*/ 2825 h 411208"/>
                  <a:gd name="connsiteX2" fmla="*/ 283927 w 567854"/>
                  <a:gd name="connsiteY2" fmla="*/ 95312 h 411208"/>
                  <a:gd name="connsiteX3" fmla="*/ 437095 w 567854"/>
                  <a:gd name="connsiteY3" fmla="*/ 3671 h 411208"/>
                  <a:gd name="connsiteX4" fmla="*/ 567854 w 567854"/>
                  <a:gd name="connsiteY4" fmla="*/ 346742 h 411208"/>
                  <a:gd name="connsiteX5" fmla="*/ 295833 w 567854"/>
                  <a:gd name="connsiteY5" fmla="*/ 411208 h 411208"/>
                  <a:gd name="connsiteX6" fmla="*/ 0 w 567854"/>
                  <a:gd name="connsiteY6" fmla="*/ 330073 h 411208"/>
                  <a:gd name="connsiteX0" fmla="*/ 0 w 574455"/>
                  <a:gd name="connsiteY0" fmla="*/ 330073 h 411208"/>
                  <a:gd name="connsiteX1" fmla="*/ 139205 w 574455"/>
                  <a:gd name="connsiteY1" fmla="*/ 2825 h 411208"/>
                  <a:gd name="connsiteX2" fmla="*/ 283927 w 574455"/>
                  <a:gd name="connsiteY2" fmla="*/ 95312 h 411208"/>
                  <a:gd name="connsiteX3" fmla="*/ 437095 w 574455"/>
                  <a:gd name="connsiteY3" fmla="*/ 3671 h 411208"/>
                  <a:gd name="connsiteX4" fmla="*/ 567854 w 574455"/>
                  <a:gd name="connsiteY4" fmla="*/ 346742 h 411208"/>
                  <a:gd name="connsiteX5" fmla="*/ 295833 w 574455"/>
                  <a:gd name="connsiteY5" fmla="*/ 411208 h 411208"/>
                  <a:gd name="connsiteX6" fmla="*/ 0 w 574455"/>
                  <a:gd name="connsiteY6" fmla="*/ 330073 h 411208"/>
                  <a:gd name="connsiteX0" fmla="*/ 0 w 552171"/>
                  <a:gd name="connsiteY0" fmla="*/ 283017 h 411208"/>
                  <a:gd name="connsiteX1" fmla="*/ 116921 w 552171"/>
                  <a:gd name="connsiteY1" fmla="*/ 2825 h 411208"/>
                  <a:gd name="connsiteX2" fmla="*/ 261643 w 552171"/>
                  <a:gd name="connsiteY2" fmla="*/ 95312 h 411208"/>
                  <a:gd name="connsiteX3" fmla="*/ 414811 w 552171"/>
                  <a:gd name="connsiteY3" fmla="*/ 3671 h 411208"/>
                  <a:gd name="connsiteX4" fmla="*/ 545570 w 552171"/>
                  <a:gd name="connsiteY4" fmla="*/ 346742 h 411208"/>
                  <a:gd name="connsiteX5" fmla="*/ 273549 w 552171"/>
                  <a:gd name="connsiteY5" fmla="*/ 411208 h 411208"/>
                  <a:gd name="connsiteX6" fmla="*/ 0 w 552171"/>
                  <a:gd name="connsiteY6" fmla="*/ 283017 h 411208"/>
                  <a:gd name="connsiteX0" fmla="*/ 0 w 574455"/>
                  <a:gd name="connsiteY0" fmla="*/ 315956 h 411208"/>
                  <a:gd name="connsiteX1" fmla="*/ 139205 w 574455"/>
                  <a:gd name="connsiteY1" fmla="*/ 2825 h 411208"/>
                  <a:gd name="connsiteX2" fmla="*/ 283927 w 574455"/>
                  <a:gd name="connsiteY2" fmla="*/ 95312 h 411208"/>
                  <a:gd name="connsiteX3" fmla="*/ 437095 w 574455"/>
                  <a:gd name="connsiteY3" fmla="*/ 3671 h 411208"/>
                  <a:gd name="connsiteX4" fmla="*/ 567854 w 574455"/>
                  <a:gd name="connsiteY4" fmla="*/ 346742 h 411208"/>
                  <a:gd name="connsiteX5" fmla="*/ 295833 w 574455"/>
                  <a:gd name="connsiteY5" fmla="*/ 411208 h 411208"/>
                  <a:gd name="connsiteX6" fmla="*/ 0 w 574455"/>
                  <a:gd name="connsiteY6" fmla="*/ 315956 h 411208"/>
                  <a:gd name="connsiteX0" fmla="*/ 0 w 568284"/>
                  <a:gd name="connsiteY0" fmla="*/ 315956 h 411208"/>
                  <a:gd name="connsiteX1" fmla="*/ 139205 w 568284"/>
                  <a:gd name="connsiteY1" fmla="*/ 2825 h 411208"/>
                  <a:gd name="connsiteX2" fmla="*/ 283927 w 568284"/>
                  <a:gd name="connsiteY2" fmla="*/ 95312 h 411208"/>
                  <a:gd name="connsiteX3" fmla="*/ 437095 w 568284"/>
                  <a:gd name="connsiteY3" fmla="*/ 3671 h 411208"/>
                  <a:gd name="connsiteX4" fmla="*/ 567854 w 568284"/>
                  <a:gd name="connsiteY4" fmla="*/ 346742 h 411208"/>
                  <a:gd name="connsiteX5" fmla="*/ 295833 w 568284"/>
                  <a:gd name="connsiteY5" fmla="*/ 411208 h 411208"/>
                  <a:gd name="connsiteX6" fmla="*/ 0 w 568284"/>
                  <a:gd name="connsiteY6" fmla="*/ 315956 h 411208"/>
                  <a:gd name="connsiteX0" fmla="*/ 0 w 568154"/>
                  <a:gd name="connsiteY0" fmla="*/ 315956 h 411208"/>
                  <a:gd name="connsiteX1" fmla="*/ 139205 w 568154"/>
                  <a:gd name="connsiteY1" fmla="*/ 2825 h 411208"/>
                  <a:gd name="connsiteX2" fmla="*/ 283927 w 568154"/>
                  <a:gd name="connsiteY2" fmla="*/ 95312 h 411208"/>
                  <a:gd name="connsiteX3" fmla="*/ 437095 w 568154"/>
                  <a:gd name="connsiteY3" fmla="*/ 3671 h 411208"/>
                  <a:gd name="connsiteX4" fmla="*/ 567854 w 568154"/>
                  <a:gd name="connsiteY4" fmla="*/ 346742 h 411208"/>
                  <a:gd name="connsiteX5" fmla="*/ 295833 w 568154"/>
                  <a:gd name="connsiteY5" fmla="*/ 411208 h 411208"/>
                  <a:gd name="connsiteX6" fmla="*/ 0 w 568154"/>
                  <a:gd name="connsiteY6" fmla="*/ 315956 h 411208"/>
                  <a:gd name="connsiteX0" fmla="*/ 0 w 568154"/>
                  <a:gd name="connsiteY0" fmla="*/ 315956 h 411208"/>
                  <a:gd name="connsiteX1" fmla="*/ 139205 w 568154"/>
                  <a:gd name="connsiteY1" fmla="*/ 2825 h 411208"/>
                  <a:gd name="connsiteX2" fmla="*/ 283927 w 568154"/>
                  <a:gd name="connsiteY2" fmla="*/ 95312 h 411208"/>
                  <a:gd name="connsiteX3" fmla="*/ 437095 w 568154"/>
                  <a:gd name="connsiteY3" fmla="*/ 3671 h 411208"/>
                  <a:gd name="connsiteX4" fmla="*/ 567854 w 568154"/>
                  <a:gd name="connsiteY4" fmla="*/ 330273 h 411208"/>
                  <a:gd name="connsiteX5" fmla="*/ 295833 w 568154"/>
                  <a:gd name="connsiteY5" fmla="*/ 411208 h 411208"/>
                  <a:gd name="connsiteX6" fmla="*/ 0 w 568154"/>
                  <a:gd name="connsiteY6" fmla="*/ 315956 h 411208"/>
                  <a:gd name="connsiteX0" fmla="*/ 91 w 568245"/>
                  <a:gd name="connsiteY0" fmla="*/ 315956 h 411208"/>
                  <a:gd name="connsiteX1" fmla="*/ 139296 w 568245"/>
                  <a:gd name="connsiteY1" fmla="*/ 2825 h 411208"/>
                  <a:gd name="connsiteX2" fmla="*/ 284018 w 568245"/>
                  <a:gd name="connsiteY2" fmla="*/ 95312 h 411208"/>
                  <a:gd name="connsiteX3" fmla="*/ 437186 w 568245"/>
                  <a:gd name="connsiteY3" fmla="*/ 3671 h 411208"/>
                  <a:gd name="connsiteX4" fmla="*/ 567945 w 568245"/>
                  <a:gd name="connsiteY4" fmla="*/ 330273 h 411208"/>
                  <a:gd name="connsiteX5" fmla="*/ 295924 w 568245"/>
                  <a:gd name="connsiteY5" fmla="*/ 411208 h 411208"/>
                  <a:gd name="connsiteX6" fmla="*/ 91 w 568245"/>
                  <a:gd name="connsiteY6" fmla="*/ 315956 h 411208"/>
                  <a:gd name="connsiteX0" fmla="*/ 91 w 568245"/>
                  <a:gd name="connsiteY0" fmla="*/ 311250 h 411208"/>
                  <a:gd name="connsiteX1" fmla="*/ 139296 w 568245"/>
                  <a:gd name="connsiteY1" fmla="*/ 2825 h 411208"/>
                  <a:gd name="connsiteX2" fmla="*/ 284018 w 568245"/>
                  <a:gd name="connsiteY2" fmla="*/ 95312 h 411208"/>
                  <a:gd name="connsiteX3" fmla="*/ 437186 w 568245"/>
                  <a:gd name="connsiteY3" fmla="*/ 3671 h 411208"/>
                  <a:gd name="connsiteX4" fmla="*/ 567945 w 568245"/>
                  <a:gd name="connsiteY4" fmla="*/ 330273 h 411208"/>
                  <a:gd name="connsiteX5" fmla="*/ 295924 w 568245"/>
                  <a:gd name="connsiteY5" fmla="*/ 411208 h 411208"/>
                  <a:gd name="connsiteX6" fmla="*/ 91 w 568245"/>
                  <a:gd name="connsiteY6" fmla="*/ 311250 h 411208"/>
                  <a:gd name="connsiteX0" fmla="*/ 91 w 565801"/>
                  <a:gd name="connsiteY0" fmla="*/ 311250 h 411208"/>
                  <a:gd name="connsiteX1" fmla="*/ 139296 w 565801"/>
                  <a:gd name="connsiteY1" fmla="*/ 2825 h 411208"/>
                  <a:gd name="connsiteX2" fmla="*/ 284018 w 565801"/>
                  <a:gd name="connsiteY2" fmla="*/ 95312 h 411208"/>
                  <a:gd name="connsiteX3" fmla="*/ 437186 w 565801"/>
                  <a:gd name="connsiteY3" fmla="*/ 3671 h 411208"/>
                  <a:gd name="connsiteX4" fmla="*/ 565469 w 565801"/>
                  <a:gd name="connsiteY4" fmla="*/ 323215 h 411208"/>
                  <a:gd name="connsiteX5" fmla="*/ 295924 w 565801"/>
                  <a:gd name="connsiteY5" fmla="*/ 411208 h 411208"/>
                  <a:gd name="connsiteX6" fmla="*/ 91 w 565801"/>
                  <a:gd name="connsiteY6" fmla="*/ 311250 h 41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801" h="411208">
                    <a:moveTo>
                      <a:pt x="91" y="311250"/>
                    </a:moveTo>
                    <a:cubicBezTo>
                      <a:pt x="4942" y="216993"/>
                      <a:pt x="38001" y="24885"/>
                      <a:pt x="139296" y="2825"/>
                    </a:cubicBezTo>
                    <a:cubicBezTo>
                      <a:pt x="197730" y="-19237"/>
                      <a:pt x="234370" y="95171"/>
                      <a:pt x="284018" y="95312"/>
                    </a:cubicBezTo>
                    <a:cubicBezTo>
                      <a:pt x="333666" y="95453"/>
                      <a:pt x="386094" y="-2819"/>
                      <a:pt x="437186" y="3671"/>
                    </a:cubicBezTo>
                    <a:cubicBezTo>
                      <a:pt x="553003" y="63259"/>
                      <a:pt x="568480" y="251390"/>
                      <a:pt x="565469" y="323215"/>
                    </a:cubicBezTo>
                    <a:cubicBezTo>
                      <a:pt x="562458" y="395040"/>
                      <a:pt x="402472" y="409224"/>
                      <a:pt x="295924" y="411208"/>
                    </a:cubicBezTo>
                    <a:cubicBezTo>
                      <a:pt x="184614" y="408430"/>
                      <a:pt x="-4760" y="405507"/>
                      <a:pt x="91" y="311250"/>
                    </a:cubicBez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12" name="Freeform: Shape 11">
                <a:extLst>
                  <a:ext uri="{FF2B5EF4-FFF2-40B4-BE49-F238E27FC236}">
                    <a16:creationId xmlns:a16="http://schemas.microsoft.com/office/drawing/2014/main" id="{82FFACF9-D89A-CAEF-85CA-0D87B82482AB}"/>
                  </a:ext>
                </a:extLst>
              </p:cNvPr>
              <p:cNvSpPr/>
              <p:nvPr/>
            </p:nvSpPr>
            <p:spPr bwMode="auto">
              <a:xfrm>
                <a:off x="1577591" y="3082330"/>
                <a:ext cx="457200" cy="452176"/>
              </a:xfrm>
              <a:custGeom>
                <a:avLst/>
                <a:gdLst>
                  <a:gd name="connsiteX0" fmla="*/ 118068 w 457200"/>
                  <a:gd name="connsiteY0" fmla="*/ 0 h 452176"/>
                  <a:gd name="connsiteX1" fmla="*/ 0 w 457200"/>
                  <a:gd name="connsiteY1" fmla="*/ 118068 h 452176"/>
                  <a:gd name="connsiteX2" fmla="*/ 218552 w 457200"/>
                  <a:gd name="connsiteY2" fmla="*/ 246185 h 452176"/>
                  <a:gd name="connsiteX3" fmla="*/ 123093 w 457200"/>
                  <a:gd name="connsiteY3" fmla="*/ 286378 h 452176"/>
                  <a:gd name="connsiteX4" fmla="*/ 427055 w 457200"/>
                  <a:gd name="connsiteY4" fmla="*/ 452176 h 452176"/>
                  <a:gd name="connsiteX5" fmla="*/ 457200 w 457200"/>
                  <a:gd name="connsiteY5" fmla="*/ 389374 h 452176"/>
                  <a:gd name="connsiteX6" fmla="*/ 203479 w 457200"/>
                  <a:gd name="connsiteY6" fmla="*/ 42706 h 452176"/>
                  <a:gd name="connsiteX7" fmla="*/ 118068 w 457200"/>
                  <a:gd name="connsiteY7" fmla="*/ 0 h 452176"/>
                  <a:gd name="connsiteX0" fmla="*/ 118068 w 457200"/>
                  <a:gd name="connsiteY0" fmla="*/ 0 h 452176"/>
                  <a:gd name="connsiteX1" fmla="*/ 0 w 457200"/>
                  <a:gd name="connsiteY1" fmla="*/ 118068 h 452176"/>
                  <a:gd name="connsiteX2" fmla="*/ 218552 w 457200"/>
                  <a:gd name="connsiteY2" fmla="*/ 246185 h 452176"/>
                  <a:gd name="connsiteX3" fmla="*/ 123093 w 457200"/>
                  <a:gd name="connsiteY3" fmla="*/ 286378 h 452176"/>
                  <a:gd name="connsiteX4" fmla="*/ 427055 w 457200"/>
                  <a:gd name="connsiteY4" fmla="*/ 452176 h 452176"/>
                  <a:gd name="connsiteX5" fmla="*/ 457200 w 457200"/>
                  <a:gd name="connsiteY5" fmla="*/ 389374 h 452176"/>
                  <a:gd name="connsiteX6" fmla="*/ 203479 w 457200"/>
                  <a:gd name="connsiteY6" fmla="*/ 42706 h 452176"/>
                  <a:gd name="connsiteX7" fmla="*/ 118068 w 457200"/>
                  <a:gd name="connsiteY7" fmla="*/ 0 h 452176"/>
                  <a:gd name="connsiteX0" fmla="*/ 118068 w 457200"/>
                  <a:gd name="connsiteY0" fmla="*/ 0 h 452176"/>
                  <a:gd name="connsiteX1" fmla="*/ 0 w 457200"/>
                  <a:gd name="connsiteY1" fmla="*/ 118068 h 452176"/>
                  <a:gd name="connsiteX2" fmla="*/ 218552 w 457200"/>
                  <a:gd name="connsiteY2" fmla="*/ 246185 h 452176"/>
                  <a:gd name="connsiteX3" fmla="*/ 123093 w 457200"/>
                  <a:gd name="connsiteY3" fmla="*/ 286378 h 452176"/>
                  <a:gd name="connsiteX4" fmla="*/ 427055 w 457200"/>
                  <a:gd name="connsiteY4" fmla="*/ 452176 h 452176"/>
                  <a:gd name="connsiteX5" fmla="*/ 457200 w 457200"/>
                  <a:gd name="connsiteY5" fmla="*/ 389374 h 452176"/>
                  <a:gd name="connsiteX6" fmla="*/ 203479 w 457200"/>
                  <a:gd name="connsiteY6" fmla="*/ 42706 h 452176"/>
                  <a:gd name="connsiteX7" fmla="*/ 118068 w 457200"/>
                  <a:gd name="connsiteY7" fmla="*/ 0 h 452176"/>
                  <a:gd name="connsiteX0" fmla="*/ 118068 w 457200"/>
                  <a:gd name="connsiteY0" fmla="*/ 0 h 452176"/>
                  <a:gd name="connsiteX1" fmla="*/ 0 w 457200"/>
                  <a:gd name="connsiteY1" fmla="*/ 118068 h 452176"/>
                  <a:gd name="connsiteX2" fmla="*/ 218552 w 457200"/>
                  <a:gd name="connsiteY2" fmla="*/ 246185 h 452176"/>
                  <a:gd name="connsiteX3" fmla="*/ 123093 w 457200"/>
                  <a:gd name="connsiteY3" fmla="*/ 286378 h 452176"/>
                  <a:gd name="connsiteX4" fmla="*/ 427055 w 457200"/>
                  <a:gd name="connsiteY4" fmla="*/ 452176 h 452176"/>
                  <a:gd name="connsiteX5" fmla="*/ 457200 w 457200"/>
                  <a:gd name="connsiteY5" fmla="*/ 389374 h 452176"/>
                  <a:gd name="connsiteX6" fmla="*/ 203479 w 457200"/>
                  <a:gd name="connsiteY6" fmla="*/ 42706 h 452176"/>
                  <a:gd name="connsiteX7" fmla="*/ 118068 w 457200"/>
                  <a:gd name="connsiteY7" fmla="*/ 0 h 452176"/>
                  <a:gd name="connsiteX0" fmla="*/ 118068 w 457200"/>
                  <a:gd name="connsiteY0" fmla="*/ 0 h 452176"/>
                  <a:gd name="connsiteX1" fmla="*/ 0 w 457200"/>
                  <a:gd name="connsiteY1" fmla="*/ 118068 h 452176"/>
                  <a:gd name="connsiteX2" fmla="*/ 218552 w 457200"/>
                  <a:gd name="connsiteY2" fmla="*/ 246185 h 452176"/>
                  <a:gd name="connsiteX3" fmla="*/ 123093 w 457200"/>
                  <a:gd name="connsiteY3" fmla="*/ 286378 h 452176"/>
                  <a:gd name="connsiteX4" fmla="*/ 427055 w 457200"/>
                  <a:gd name="connsiteY4" fmla="*/ 452176 h 452176"/>
                  <a:gd name="connsiteX5" fmla="*/ 457200 w 457200"/>
                  <a:gd name="connsiteY5" fmla="*/ 389374 h 452176"/>
                  <a:gd name="connsiteX6" fmla="*/ 203479 w 457200"/>
                  <a:gd name="connsiteY6" fmla="*/ 42706 h 452176"/>
                  <a:gd name="connsiteX7" fmla="*/ 118068 w 457200"/>
                  <a:gd name="connsiteY7" fmla="*/ 0 h 45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452176">
                    <a:moveTo>
                      <a:pt x="118068" y="0"/>
                    </a:moveTo>
                    <a:lnTo>
                      <a:pt x="0" y="118068"/>
                    </a:lnTo>
                    <a:lnTo>
                      <a:pt x="218552" y="246185"/>
                    </a:lnTo>
                    <a:lnTo>
                      <a:pt x="123093" y="286378"/>
                    </a:lnTo>
                    <a:lnTo>
                      <a:pt x="427055" y="452176"/>
                    </a:lnTo>
                    <a:lnTo>
                      <a:pt x="457200" y="389374"/>
                    </a:lnTo>
                    <a:cubicBezTo>
                      <a:pt x="347505" y="296428"/>
                      <a:pt x="252884" y="228600"/>
                      <a:pt x="203479" y="42706"/>
                    </a:cubicBezTo>
                    <a:lnTo>
                      <a:pt x="118068" y="0"/>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13" name="Freeform: Shape 12">
                <a:extLst>
                  <a:ext uri="{FF2B5EF4-FFF2-40B4-BE49-F238E27FC236}">
                    <a16:creationId xmlns:a16="http://schemas.microsoft.com/office/drawing/2014/main" id="{9F2109C8-1A90-9F43-4655-92F60B5CE0A3}"/>
                  </a:ext>
                </a:extLst>
              </p:cNvPr>
              <p:cNvSpPr/>
              <p:nvPr/>
            </p:nvSpPr>
            <p:spPr bwMode="auto">
              <a:xfrm>
                <a:off x="1987061" y="3072283"/>
                <a:ext cx="612950" cy="587830"/>
              </a:xfrm>
              <a:custGeom>
                <a:avLst/>
                <a:gdLst>
                  <a:gd name="connsiteX0" fmla="*/ 0 w 610437"/>
                  <a:gd name="connsiteY0" fmla="*/ 590341 h 590341"/>
                  <a:gd name="connsiteX1" fmla="*/ 0 w 610437"/>
                  <a:gd name="connsiteY1" fmla="*/ 590341 h 590341"/>
                  <a:gd name="connsiteX2" fmla="*/ 396910 w 610437"/>
                  <a:gd name="connsiteY2" fmla="*/ 153237 h 590341"/>
                  <a:gd name="connsiteX3" fmla="*/ 391885 w 610437"/>
                  <a:gd name="connsiteY3" fmla="*/ 42705 h 590341"/>
                  <a:gd name="connsiteX4" fmla="*/ 502417 w 610437"/>
                  <a:gd name="connsiteY4" fmla="*/ 0 h 590341"/>
                  <a:gd name="connsiteX5" fmla="*/ 610437 w 610437"/>
                  <a:gd name="connsiteY5" fmla="*/ 138165 h 590341"/>
                  <a:gd name="connsiteX6" fmla="*/ 406958 w 610437"/>
                  <a:gd name="connsiteY6" fmla="*/ 256233 h 590341"/>
                  <a:gd name="connsiteX7" fmla="*/ 502417 w 610437"/>
                  <a:gd name="connsiteY7" fmla="*/ 303963 h 590341"/>
                  <a:gd name="connsiteX8" fmla="*/ 0 w 610437"/>
                  <a:gd name="connsiteY8" fmla="*/ 590341 h 590341"/>
                  <a:gd name="connsiteX0" fmla="*/ 0 w 610437"/>
                  <a:gd name="connsiteY0" fmla="*/ 590341 h 590341"/>
                  <a:gd name="connsiteX1" fmla="*/ 0 w 610437"/>
                  <a:gd name="connsiteY1" fmla="*/ 590341 h 590341"/>
                  <a:gd name="connsiteX2" fmla="*/ 396910 w 610437"/>
                  <a:gd name="connsiteY2" fmla="*/ 153237 h 590341"/>
                  <a:gd name="connsiteX3" fmla="*/ 391885 w 610437"/>
                  <a:gd name="connsiteY3" fmla="*/ 42705 h 590341"/>
                  <a:gd name="connsiteX4" fmla="*/ 502417 w 610437"/>
                  <a:gd name="connsiteY4" fmla="*/ 0 h 590341"/>
                  <a:gd name="connsiteX5" fmla="*/ 610437 w 610437"/>
                  <a:gd name="connsiteY5" fmla="*/ 138165 h 590341"/>
                  <a:gd name="connsiteX6" fmla="*/ 406958 w 610437"/>
                  <a:gd name="connsiteY6" fmla="*/ 256233 h 590341"/>
                  <a:gd name="connsiteX7" fmla="*/ 502417 w 610437"/>
                  <a:gd name="connsiteY7" fmla="*/ 303963 h 590341"/>
                  <a:gd name="connsiteX8" fmla="*/ 0 w 610437"/>
                  <a:gd name="connsiteY8" fmla="*/ 590341 h 590341"/>
                  <a:gd name="connsiteX0" fmla="*/ 0 w 610437"/>
                  <a:gd name="connsiteY0" fmla="*/ 590341 h 590341"/>
                  <a:gd name="connsiteX1" fmla="*/ 0 w 610437"/>
                  <a:gd name="connsiteY1" fmla="*/ 590341 h 590341"/>
                  <a:gd name="connsiteX2" fmla="*/ 396910 w 610437"/>
                  <a:gd name="connsiteY2" fmla="*/ 153237 h 590341"/>
                  <a:gd name="connsiteX3" fmla="*/ 391885 w 610437"/>
                  <a:gd name="connsiteY3" fmla="*/ 42705 h 590341"/>
                  <a:gd name="connsiteX4" fmla="*/ 502417 w 610437"/>
                  <a:gd name="connsiteY4" fmla="*/ 0 h 590341"/>
                  <a:gd name="connsiteX5" fmla="*/ 610437 w 610437"/>
                  <a:gd name="connsiteY5" fmla="*/ 138165 h 590341"/>
                  <a:gd name="connsiteX6" fmla="*/ 406958 w 610437"/>
                  <a:gd name="connsiteY6" fmla="*/ 256233 h 590341"/>
                  <a:gd name="connsiteX7" fmla="*/ 502417 w 610437"/>
                  <a:gd name="connsiteY7" fmla="*/ 303963 h 590341"/>
                  <a:gd name="connsiteX8" fmla="*/ 0 w 610437"/>
                  <a:gd name="connsiteY8" fmla="*/ 590341 h 590341"/>
                  <a:gd name="connsiteX0" fmla="*/ 0 w 620486"/>
                  <a:gd name="connsiteY0" fmla="*/ 590341 h 590341"/>
                  <a:gd name="connsiteX1" fmla="*/ 10049 w 620486"/>
                  <a:gd name="connsiteY1" fmla="*/ 590341 h 590341"/>
                  <a:gd name="connsiteX2" fmla="*/ 406959 w 620486"/>
                  <a:gd name="connsiteY2" fmla="*/ 153237 h 590341"/>
                  <a:gd name="connsiteX3" fmla="*/ 401934 w 620486"/>
                  <a:gd name="connsiteY3" fmla="*/ 42705 h 590341"/>
                  <a:gd name="connsiteX4" fmla="*/ 512466 w 620486"/>
                  <a:gd name="connsiteY4" fmla="*/ 0 h 590341"/>
                  <a:gd name="connsiteX5" fmla="*/ 620486 w 620486"/>
                  <a:gd name="connsiteY5" fmla="*/ 138165 h 590341"/>
                  <a:gd name="connsiteX6" fmla="*/ 417007 w 620486"/>
                  <a:gd name="connsiteY6" fmla="*/ 256233 h 590341"/>
                  <a:gd name="connsiteX7" fmla="*/ 512466 w 620486"/>
                  <a:gd name="connsiteY7" fmla="*/ 303963 h 590341"/>
                  <a:gd name="connsiteX8" fmla="*/ 0 w 620486"/>
                  <a:gd name="connsiteY8" fmla="*/ 590341 h 590341"/>
                  <a:gd name="connsiteX0" fmla="*/ 30144 w 610437"/>
                  <a:gd name="connsiteY0" fmla="*/ 653144 h 653144"/>
                  <a:gd name="connsiteX1" fmla="*/ 0 w 610437"/>
                  <a:gd name="connsiteY1" fmla="*/ 590341 h 653144"/>
                  <a:gd name="connsiteX2" fmla="*/ 396910 w 610437"/>
                  <a:gd name="connsiteY2" fmla="*/ 153237 h 653144"/>
                  <a:gd name="connsiteX3" fmla="*/ 391885 w 610437"/>
                  <a:gd name="connsiteY3" fmla="*/ 42705 h 653144"/>
                  <a:gd name="connsiteX4" fmla="*/ 502417 w 610437"/>
                  <a:gd name="connsiteY4" fmla="*/ 0 h 653144"/>
                  <a:gd name="connsiteX5" fmla="*/ 610437 w 610437"/>
                  <a:gd name="connsiteY5" fmla="*/ 138165 h 653144"/>
                  <a:gd name="connsiteX6" fmla="*/ 406958 w 610437"/>
                  <a:gd name="connsiteY6" fmla="*/ 256233 h 653144"/>
                  <a:gd name="connsiteX7" fmla="*/ 502417 w 610437"/>
                  <a:gd name="connsiteY7" fmla="*/ 303963 h 653144"/>
                  <a:gd name="connsiteX8" fmla="*/ 30144 w 610437"/>
                  <a:gd name="connsiteY8" fmla="*/ 653144 h 653144"/>
                  <a:gd name="connsiteX0" fmla="*/ 30144 w 610437"/>
                  <a:gd name="connsiteY0" fmla="*/ 653144 h 653144"/>
                  <a:gd name="connsiteX1" fmla="*/ 0 w 610437"/>
                  <a:gd name="connsiteY1" fmla="*/ 590341 h 653144"/>
                  <a:gd name="connsiteX2" fmla="*/ 396910 w 610437"/>
                  <a:gd name="connsiteY2" fmla="*/ 153237 h 653144"/>
                  <a:gd name="connsiteX3" fmla="*/ 391885 w 610437"/>
                  <a:gd name="connsiteY3" fmla="*/ 42705 h 653144"/>
                  <a:gd name="connsiteX4" fmla="*/ 502417 w 610437"/>
                  <a:gd name="connsiteY4" fmla="*/ 0 h 653144"/>
                  <a:gd name="connsiteX5" fmla="*/ 610437 w 610437"/>
                  <a:gd name="connsiteY5" fmla="*/ 138165 h 653144"/>
                  <a:gd name="connsiteX6" fmla="*/ 406958 w 610437"/>
                  <a:gd name="connsiteY6" fmla="*/ 256233 h 653144"/>
                  <a:gd name="connsiteX7" fmla="*/ 502417 w 610437"/>
                  <a:gd name="connsiteY7" fmla="*/ 303963 h 653144"/>
                  <a:gd name="connsiteX8" fmla="*/ 30144 w 610437"/>
                  <a:gd name="connsiteY8" fmla="*/ 653144 h 653144"/>
                  <a:gd name="connsiteX0" fmla="*/ 690 w 580983"/>
                  <a:gd name="connsiteY0" fmla="*/ 653144 h 653144"/>
                  <a:gd name="connsiteX1" fmla="*/ 367456 w 580983"/>
                  <a:gd name="connsiteY1" fmla="*/ 153237 h 653144"/>
                  <a:gd name="connsiteX2" fmla="*/ 362431 w 580983"/>
                  <a:gd name="connsiteY2" fmla="*/ 42705 h 653144"/>
                  <a:gd name="connsiteX3" fmla="*/ 472963 w 580983"/>
                  <a:gd name="connsiteY3" fmla="*/ 0 h 653144"/>
                  <a:gd name="connsiteX4" fmla="*/ 580983 w 580983"/>
                  <a:gd name="connsiteY4" fmla="*/ 138165 h 653144"/>
                  <a:gd name="connsiteX5" fmla="*/ 377504 w 580983"/>
                  <a:gd name="connsiteY5" fmla="*/ 256233 h 653144"/>
                  <a:gd name="connsiteX6" fmla="*/ 472963 w 580983"/>
                  <a:gd name="connsiteY6" fmla="*/ 303963 h 653144"/>
                  <a:gd name="connsiteX7" fmla="*/ 690 w 580983"/>
                  <a:gd name="connsiteY7" fmla="*/ 653144 h 653144"/>
                  <a:gd name="connsiteX0" fmla="*/ 628 w 613578"/>
                  <a:gd name="connsiteY0" fmla="*/ 587830 h 587830"/>
                  <a:gd name="connsiteX1" fmla="*/ 400051 w 613578"/>
                  <a:gd name="connsiteY1" fmla="*/ 153237 h 587830"/>
                  <a:gd name="connsiteX2" fmla="*/ 395026 w 613578"/>
                  <a:gd name="connsiteY2" fmla="*/ 42705 h 587830"/>
                  <a:gd name="connsiteX3" fmla="*/ 505558 w 613578"/>
                  <a:gd name="connsiteY3" fmla="*/ 0 h 587830"/>
                  <a:gd name="connsiteX4" fmla="*/ 613578 w 613578"/>
                  <a:gd name="connsiteY4" fmla="*/ 138165 h 587830"/>
                  <a:gd name="connsiteX5" fmla="*/ 410099 w 613578"/>
                  <a:gd name="connsiteY5" fmla="*/ 256233 h 587830"/>
                  <a:gd name="connsiteX6" fmla="*/ 505558 w 613578"/>
                  <a:gd name="connsiteY6" fmla="*/ 303963 h 587830"/>
                  <a:gd name="connsiteX7" fmla="*/ 628 w 613578"/>
                  <a:gd name="connsiteY7" fmla="*/ 587830 h 587830"/>
                  <a:gd name="connsiteX0" fmla="*/ 0 w 612950"/>
                  <a:gd name="connsiteY0" fmla="*/ 587830 h 587830"/>
                  <a:gd name="connsiteX1" fmla="*/ 399423 w 612950"/>
                  <a:gd name="connsiteY1" fmla="*/ 153237 h 587830"/>
                  <a:gd name="connsiteX2" fmla="*/ 394398 w 612950"/>
                  <a:gd name="connsiteY2" fmla="*/ 42705 h 587830"/>
                  <a:gd name="connsiteX3" fmla="*/ 504930 w 612950"/>
                  <a:gd name="connsiteY3" fmla="*/ 0 h 587830"/>
                  <a:gd name="connsiteX4" fmla="*/ 612950 w 612950"/>
                  <a:gd name="connsiteY4" fmla="*/ 138165 h 587830"/>
                  <a:gd name="connsiteX5" fmla="*/ 409471 w 612950"/>
                  <a:gd name="connsiteY5" fmla="*/ 256233 h 587830"/>
                  <a:gd name="connsiteX6" fmla="*/ 504930 w 612950"/>
                  <a:gd name="connsiteY6" fmla="*/ 303963 h 587830"/>
                  <a:gd name="connsiteX7" fmla="*/ 0 w 612950"/>
                  <a:gd name="connsiteY7" fmla="*/ 587830 h 587830"/>
                  <a:gd name="connsiteX0" fmla="*/ 0 w 612950"/>
                  <a:gd name="connsiteY0" fmla="*/ 587830 h 587830"/>
                  <a:gd name="connsiteX1" fmla="*/ 399423 w 612950"/>
                  <a:gd name="connsiteY1" fmla="*/ 153237 h 587830"/>
                  <a:gd name="connsiteX2" fmla="*/ 394398 w 612950"/>
                  <a:gd name="connsiteY2" fmla="*/ 42705 h 587830"/>
                  <a:gd name="connsiteX3" fmla="*/ 504930 w 612950"/>
                  <a:gd name="connsiteY3" fmla="*/ 0 h 587830"/>
                  <a:gd name="connsiteX4" fmla="*/ 612950 w 612950"/>
                  <a:gd name="connsiteY4" fmla="*/ 138165 h 587830"/>
                  <a:gd name="connsiteX5" fmla="*/ 409471 w 612950"/>
                  <a:gd name="connsiteY5" fmla="*/ 256233 h 587830"/>
                  <a:gd name="connsiteX6" fmla="*/ 504930 w 612950"/>
                  <a:gd name="connsiteY6" fmla="*/ 303963 h 587830"/>
                  <a:gd name="connsiteX7" fmla="*/ 0 w 612950"/>
                  <a:gd name="connsiteY7" fmla="*/ 587830 h 587830"/>
                  <a:gd name="connsiteX0" fmla="*/ 0 w 612950"/>
                  <a:gd name="connsiteY0" fmla="*/ 587830 h 587830"/>
                  <a:gd name="connsiteX1" fmla="*/ 399423 w 612950"/>
                  <a:gd name="connsiteY1" fmla="*/ 153237 h 587830"/>
                  <a:gd name="connsiteX2" fmla="*/ 394398 w 612950"/>
                  <a:gd name="connsiteY2" fmla="*/ 42705 h 587830"/>
                  <a:gd name="connsiteX3" fmla="*/ 504930 w 612950"/>
                  <a:gd name="connsiteY3" fmla="*/ 0 h 587830"/>
                  <a:gd name="connsiteX4" fmla="*/ 612950 w 612950"/>
                  <a:gd name="connsiteY4" fmla="*/ 138165 h 587830"/>
                  <a:gd name="connsiteX5" fmla="*/ 409471 w 612950"/>
                  <a:gd name="connsiteY5" fmla="*/ 256233 h 587830"/>
                  <a:gd name="connsiteX6" fmla="*/ 504930 w 612950"/>
                  <a:gd name="connsiteY6" fmla="*/ 303963 h 587830"/>
                  <a:gd name="connsiteX7" fmla="*/ 0 w 612950"/>
                  <a:gd name="connsiteY7" fmla="*/ 587830 h 587830"/>
                  <a:gd name="connsiteX0" fmla="*/ 0 w 612950"/>
                  <a:gd name="connsiteY0" fmla="*/ 587830 h 587830"/>
                  <a:gd name="connsiteX1" fmla="*/ 399423 w 612950"/>
                  <a:gd name="connsiteY1" fmla="*/ 153237 h 587830"/>
                  <a:gd name="connsiteX2" fmla="*/ 394398 w 612950"/>
                  <a:gd name="connsiteY2" fmla="*/ 42705 h 587830"/>
                  <a:gd name="connsiteX3" fmla="*/ 504930 w 612950"/>
                  <a:gd name="connsiteY3" fmla="*/ 0 h 587830"/>
                  <a:gd name="connsiteX4" fmla="*/ 612950 w 612950"/>
                  <a:gd name="connsiteY4" fmla="*/ 138165 h 587830"/>
                  <a:gd name="connsiteX5" fmla="*/ 409471 w 612950"/>
                  <a:gd name="connsiteY5" fmla="*/ 256233 h 587830"/>
                  <a:gd name="connsiteX6" fmla="*/ 504930 w 612950"/>
                  <a:gd name="connsiteY6" fmla="*/ 303963 h 587830"/>
                  <a:gd name="connsiteX7" fmla="*/ 0 w 612950"/>
                  <a:gd name="connsiteY7" fmla="*/ 587830 h 587830"/>
                  <a:gd name="connsiteX0" fmla="*/ 0 w 612950"/>
                  <a:gd name="connsiteY0" fmla="*/ 587830 h 587830"/>
                  <a:gd name="connsiteX1" fmla="*/ 399423 w 612950"/>
                  <a:gd name="connsiteY1" fmla="*/ 153237 h 587830"/>
                  <a:gd name="connsiteX2" fmla="*/ 394398 w 612950"/>
                  <a:gd name="connsiteY2" fmla="*/ 42705 h 587830"/>
                  <a:gd name="connsiteX3" fmla="*/ 504930 w 612950"/>
                  <a:gd name="connsiteY3" fmla="*/ 0 h 587830"/>
                  <a:gd name="connsiteX4" fmla="*/ 612950 w 612950"/>
                  <a:gd name="connsiteY4" fmla="*/ 138165 h 587830"/>
                  <a:gd name="connsiteX5" fmla="*/ 409471 w 612950"/>
                  <a:gd name="connsiteY5" fmla="*/ 256233 h 587830"/>
                  <a:gd name="connsiteX6" fmla="*/ 504930 w 612950"/>
                  <a:gd name="connsiteY6" fmla="*/ 303963 h 587830"/>
                  <a:gd name="connsiteX7" fmla="*/ 0 w 612950"/>
                  <a:gd name="connsiteY7" fmla="*/ 587830 h 587830"/>
                  <a:gd name="connsiteX0" fmla="*/ 0 w 612950"/>
                  <a:gd name="connsiteY0" fmla="*/ 587830 h 587830"/>
                  <a:gd name="connsiteX1" fmla="*/ 399423 w 612950"/>
                  <a:gd name="connsiteY1" fmla="*/ 153237 h 587830"/>
                  <a:gd name="connsiteX2" fmla="*/ 394398 w 612950"/>
                  <a:gd name="connsiteY2" fmla="*/ 42705 h 587830"/>
                  <a:gd name="connsiteX3" fmla="*/ 504930 w 612950"/>
                  <a:gd name="connsiteY3" fmla="*/ 0 h 587830"/>
                  <a:gd name="connsiteX4" fmla="*/ 612950 w 612950"/>
                  <a:gd name="connsiteY4" fmla="*/ 138165 h 587830"/>
                  <a:gd name="connsiteX5" fmla="*/ 409471 w 612950"/>
                  <a:gd name="connsiteY5" fmla="*/ 256233 h 587830"/>
                  <a:gd name="connsiteX6" fmla="*/ 504930 w 612950"/>
                  <a:gd name="connsiteY6" fmla="*/ 303963 h 587830"/>
                  <a:gd name="connsiteX7" fmla="*/ 0 w 612950"/>
                  <a:gd name="connsiteY7" fmla="*/ 587830 h 58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950" h="587830">
                    <a:moveTo>
                      <a:pt x="0" y="587830"/>
                    </a:moveTo>
                    <a:cubicBezTo>
                      <a:pt x="173334" y="208504"/>
                      <a:pt x="356718" y="192174"/>
                      <a:pt x="399423" y="153237"/>
                    </a:cubicBezTo>
                    <a:lnTo>
                      <a:pt x="394398" y="42705"/>
                    </a:lnTo>
                    <a:lnTo>
                      <a:pt x="504930" y="0"/>
                    </a:lnTo>
                    <a:lnTo>
                      <a:pt x="612950" y="138165"/>
                    </a:lnTo>
                    <a:lnTo>
                      <a:pt x="409471" y="256233"/>
                    </a:lnTo>
                    <a:lnTo>
                      <a:pt x="504930" y="303963"/>
                    </a:lnTo>
                    <a:cubicBezTo>
                      <a:pt x="331596" y="323222"/>
                      <a:pt x="183382" y="392725"/>
                      <a:pt x="0" y="587830"/>
                    </a:cubicBez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a:ln>
                    <a:noFill/>
                  </a:ln>
                  <a:solidFill>
                    <a:srgbClr val="004D75"/>
                  </a:solidFill>
                  <a:effectLst/>
                  <a:latin typeface="Verdana" pitchFamily="34" charset="0"/>
                  <a:cs typeface="Arial" charset="0"/>
                </a:endParaRPr>
              </a:p>
            </p:txBody>
          </p:sp>
          <p:grpSp>
            <p:nvGrpSpPr>
              <p:cNvPr id="14" name="Group 13">
                <a:extLst>
                  <a:ext uri="{FF2B5EF4-FFF2-40B4-BE49-F238E27FC236}">
                    <a16:creationId xmlns:a16="http://schemas.microsoft.com/office/drawing/2014/main" id="{B078E583-5499-CA73-5F87-4931057824C2}"/>
                  </a:ext>
                </a:extLst>
              </p:cNvPr>
              <p:cNvGrpSpPr/>
              <p:nvPr/>
            </p:nvGrpSpPr>
            <p:grpSpPr>
              <a:xfrm>
                <a:off x="1816008" y="3128843"/>
                <a:ext cx="526131" cy="160000"/>
                <a:chOff x="1816008" y="3138893"/>
                <a:chExt cx="526131" cy="160000"/>
              </a:xfrm>
            </p:grpSpPr>
            <p:sp>
              <p:nvSpPr>
                <p:cNvPr id="15" name="Freeform: Shape 14">
                  <a:extLst>
                    <a:ext uri="{FF2B5EF4-FFF2-40B4-BE49-F238E27FC236}">
                      <a16:creationId xmlns:a16="http://schemas.microsoft.com/office/drawing/2014/main" id="{39E75C10-6BEE-C3B6-15BE-37843D6CD94B}"/>
                    </a:ext>
                  </a:extLst>
                </p:cNvPr>
                <p:cNvSpPr/>
                <p:nvPr/>
              </p:nvSpPr>
              <p:spPr bwMode="auto">
                <a:xfrm>
                  <a:off x="2082603" y="3162965"/>
                  <a:ext cx="213434" cy="65266"/>
                </a:xfrm>
                <a:custGeom>
                  <a:avLst/>
                  <a:gdLst>
                    <a:gd name="connsiteX0" fmla="*/ 155928 w 213434"/>
                    <a:gd name="connsiteY0" fmla="*/ 0 h 65266"/>
                    <a:gd name="connsiteX1" fmla="*/ 187955 w 213434"/>
                    <a:gd name="connsiteY1" fmla="*/ 13881 h 65266"/>
                    <a:gd name="connsiteX2" fmla="*/ 212181 w 213434"/>
                    <a:gd name="connsiteY2" fmla="*/ 36980 h 65266"/>
                    <a:gd name="connsiteX3" fmla="*/ 213434 w 213434"/>
                    <a:gd name="connsiteY3" fmla="*/ 40970 h 65266"/>
                    <a:gd name="connsiteX4" fmla="*/ 162208 w 213434"/>
                    <a:gd name="connsiteY4" fmla="*/ 52316 h 65266"/>
                    <a:gd name="connsiteX5" fmla="*/ 5023 w 213434"/>
                    <a:gd name="connsiteY5" fmla="*/ 65266 h 65266"/>
                    <a:gd name="connsiteX6" fmla="*/ 5023 w 213434"/>
                    <a:gd name="connsiteY6" fmla="*/ 65266 h 65266"/>
                    <a:gd name="connsiteX7" fmla="*/ 0 w 213434"/>
                    <a:gd name="connsiteY7" fmla="*/ 49274 h 65266"/>
                    <a:gd name="connsiteX8" fmla="*/ 3861 w 213434"/>
                    <a:gd name="connsiteY8" fmla="*/ 36980 h 65266"/>
                    <a:gd name="connsiteX9" fmla="*/ 28087 w 213434"/>
                    <a:gd name="connsiteY9" fmla="*/ 13881 h 65266"/>
                    <a:gd name="connsiteX10" fmla="*/ 36351 w 213434"/>
                    <a:gd name="connsiteY10" fmla="*/ 10299 h 65266"/>
                    <a:gd name="connsiteX11" fmla="*/ 152707 w 213434"/>
                    <a:gd name="connsiteY11" fmla="*/ 713 h 65266"/>
                    <a:gd name="connsiteX12" fmla="*/ 155928 w 213434"/>
                    <a:gd name="connsiteY12" fmla="*/ 0 h 6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3434" h="65266">
                      <a:moveTo>
                        <a:pt x="155928" y="0"/>
                      </a:moveTo>
                      <a:lnTo>
                        <a:pt x="187955" y="13881"/>
                      </a:lnTo>
                      <a:cubicBezTo>
                        <a:pt x="198184" y="20456"/>
                        <a:pt x="206461" y="28286"/>
                        <a:pt x="212181" y="36980"/>
                      </a:cubicBezTo>
                      <a:lnTo>
                        <a:pt x="213434" y="40970"/>
                      </a:lnTo>
                      <a:lnTo>
                        <a:pt x="162208" y="52316"/>
                      </a:lnTo>
                      <a:cubicBezTo>
                        <a:pt x="113895" y="60655"/>
                        <a:pt x="60779" y="65266"/>
                        <a:pt x="5023" y="65266"/>
                      </a:cubicBezTo>
                      <a:lnTo>
                        <a:pt x="5023" y="65266"/>
                      </a:lnTo>
                      <a:lnTo>
                        <a:pt x="0" y="49274"/>
                      </a:lnTo>
                      <a:lnTo>
                        <a:pt x="3861" y="36980"/>
                      </a:lnTo>
                      <a:cubicBezTo>
                        <a:pt x="9581" y="28286"/>
                        <a:pt x="17859" y="20456"/>
                        <a:pt x="28087" y="13881"/>
                      </a:cubicBezTo>
                      <a:lnTo>
                        <a:pt x="36351" y="10299"/>
                      </a:lnTo>
                      <a:lnTo>
                        <a:pt x="152707" y="713"/>
                      </a:lnTo>
                      <a:lnTo>
                        <a:pt x="155928" y="0"/>
                      </a:lnTo>
                      <a:close/>
                    </a:path>
                  </a:pathLst>
                </a:cu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16" name="Freeform: Shape 15">
                  <a:extLst>
                    <a:ext uri="{FF2B5EF4-FFF2-40B4-BE49-F238E27FC236}">
                      <a16:creationId xmlns:a16="http://schemas.microsoft.com/office/drawing/2014/main" id="{2C0C93F9-9037-E87D-8DF3-7C99B09998B0}"/>
                    </a:ext>
                  </a:extLst>
                </p:cNvPr>
                <p:cNvSpPr/>
                <p:nvPr/>
              </p:nvSpPr>
              <p:spPr bwMode="auto">
                <a:xfrm>
                  <a:off x="1869822" y="3163962"/>
                  <a:ext cx="212781" cy="63463"/>
                </a:xfrm>
                <a:custGeom>
                  <a:avLst/>
                  <a:gdLst>
                    <a:gd name="connsiteX0" fmla="*/ 54554 w 212781"/>
                    <a:gd name="connsiteY0" fmla="*/ 0 h 63463"/>
                    <a:gd name="connsiteX1" fmla="*/ 178532 w 212781"/>
                    <a:gd name="connsiteY1" fmla="*/ 10214 h 63463"/>
                    <a:gd name="connsiteX2" fmla="*/ 184694 w 212781"/>
                    <a:gd name="connsiteY2" fmla="*/ 12885 h 63463"/>
                    <a:gd name="connsiteX3" fmla="*/ 208920 w 212781"/>
                    <a:gd name="connsiteY3" fmla="*/ 35984 h 63463"/>
                    <a:gd name="connsiteX4" fmla="*/ 212781 w 212781"/>
                    <a:gd name="connsiteY4" fmla="*/ 48278 h 63463"/>
                    <a:gd name="connsiteX5" fmla="*/ 208012 w 212781"/>
                    <a:gd name="connsiteY5" fmla="*/ 63463 h 63463"/>
                    <a:gd name="connsiteX6" fmla="*/ 60619 w 212781"/>
                    <a:gd name="connsiteY6" fmla="*/ 51320 h 63463"/>
                    <a:gd name="connsiteX7" fmla="*/ 0 w 212781"/>
                    <a:gd name="connsiteY7" fmla="*/ 37894 h 63463"/>
                    <a:gd name="connsiteX8" fmla="*/ 600 w 212781"/>
                    <a:gd name="connsiteY8" fmla="*/ 35984 h 63463"/>
                    <a:gd name="connsiteX9" fmla="*/ 24826 w 212781"/>
                    <a:gd name="connsiteY9" fmla="*/ 12885 h 63463"/>
                    <a:gd name="connsiteX10" fmla="*/ 54554 w 212781"/>
                    <a:gd name="connsiteY10" fmla="*/ 0 h 6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781" h="63463">
                      <a:moveTo>
                        <a:pt x="54554" y="0"/>
                      </a:moveTo>
                      <a:lnTo>
                        <a:pt x="178532" y="10214"/>
                      </a:lnTo>
                      <a:lnTo>
                        <a:pt x="184694" y="12885"/>
                      </a:lnTo>
                      <a:cubicBezTo>
                        <a:pt x="194923" y="19460"/>
                        <a:pt x="203200" y="27290"/>
                        <a:pt x="208920" y="35984"/>
                      </a:cubicBezTo>
                      <a:lnTo>
                        <a:pt x="212781" y="48278"/>
                      </a:lnTo>
                      <a:lnTo>
                        <a:pt x="208012" y="63463"/>
                      </a:lnTo>
                      <a:lnTo>
                        <a:pt x="60619" y="51320"/>
                      </a:lnTo>
                      <a:lnTo>
                        <a:pt x="0" y="37894"/>
                      </a:lnTo>
                      <a:lnTo>
                        <a:pt x="600" y="35984"/>
                      </a:lnTo>
                      <a:cubicBezTo>
                        <a:pt x="6320" y="27290"/>
                        <a:pt x="14598" y="19460"/>
                        <a:pt x="24826" y="12885"/>
                      </a:cubicBezTo>
                      <a:lnTo>
                        <a:pt x="54554" y="0"/>
                      </a:lnTo>
                      <a:close/>
                    </a:path>
                  </a:pathLst>
                </a:cu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17" name="Freeform: Shape 16">
                  <a:extLst>
                    <a:ext uri="{FF2B5EF4-FFF2-40B4-BE49-F238E27FC236}">
                      <a16:creationId xmlns:a16="http://schemas.microsoft.com/office/drawing/2014/main" id="{A823067B-402E-5C70-978D-6D1CDA78FAA4}"/>
                    </a:ext>
                  </a:extLst>
                </p:cNvPr>
                <p:cNvSpPr/>
                <p:nvPr/>
              </p:nvSpPr>
              <p:spPr bwMode="auto">
                <a:xfrm>
                  <a:off x="1816008" y="3138893"/>
                  <a:ext cx="114398" cy="62963"/>
                </a:xfrm>
                <a:custGeom>
                  <a:avLst/>
                  <a:gdLst>
                    <a:gd name="connsiteX0" fmla="*/ 0 w 100522"/>
                    <a:gd name="connsiteY0" fmla="*/ 0 h 62963"/>
                    <a:gd name="connsiteX1" fmla="*/ 28492 w 100522"/>
                    <a:gd name="connsiteY1" fmla="*/ 9593 h 62963"/>
                    <a:gd name="connsiteX2" fmla="*/ 97086 w 100522"/>
                    <a:gd name="connsiteY2" fmla="*/ 24786 h 62963"/>
                    <a:gd name="connsiteX3" fmla="*/ 100522 w 100522"/>
                    <a:gd name="connsiteY3" fmla="*/ 25069 h 62963"/>
                    <a:gd name="connsiteX4" fmla="*/ 70794 w 100522"/>
                    <a:gd name="connsiteY4" fmla="*/ 37954 h 62963"/>
                    <a:gd name="connsiteX5" fmla="*/ 46568 w 100522"/>
                    <a:gd name="connsiteY5" fmla="*/ 61053 h 62963"/>
                    <a:gd name="connsiteX6" fmla="*/ 45968 w 100522"/>
                    <a:gd name="connsiteY6" fmla="*/ 62963 h 62963"/>
                    <a:gd name="connsiteX7" fmla="*/ 37993 w 100522"/>
                    <a:gd name="connsiteY7" fmla="*/ 61196 h 62963"/>
                    <a:gd name="connsiteX8" fmla="*/ 0 w 100522"/>
                    <a:gd name="connsiteY8" fmla="*/ 47770 h 62963"/>
                    <a:gd name="connsiteX9" fmla="*/ 0 w 100522"/>
                    <a:gd name="connsiteY9" fmla="*/ 0 h 62963"/>
                    <a:gd name="connsiteX0" fmla="*/ 0 w 100522"/>
                    <a:gd name="connsiteY0" fmla="*/ 0 h 62963"/>
                    <a:gd name="connsiteX1" fmla="*/ 28492 w 100522"/>
                    <a:gd name="connsiteY1" fmla="*/ 9593 h 62963"/>
                    <a:gd name="connsiteX2" fmla="*/ 97086 w 100522"/>
                    <a:gd name="connsiteY2" fmla="*/ 24786 h 62963"/>
                    <a:gd name="connsiteX3" fmla="*/ 100522 w 100522"/>
                    <a:gd name="connsiteY3" fmla="*/ 25069 h 62963"/>
                    <a:gd name="connsiteX4" fmla="*/ 70794 w 100522"/>
                    <a:gd name="connsiteY4" fmla="*/ 37954 h 62963"/>
                    <a:gd name="connsiteX5" fmla="*/ 46568 w 100522"/>
                    <a:gd name="connsiteY5" fmla="*/ 61053 h 62963"/>
                    <a:gd name="connsiteX6" fmla="*/ 45968 w 100522"/>
                    <a:gd name="connsiteY6" fmla="*/ 62963 h 62963"/>
                    <a:gd name="connsiteX7" fmla="*/ 37993 w 100522"/>
                    <a:gd name="connsiteY7" fmla="*/ 61196 h 62963"/>
                    <a:gd name="connsiteX8" fmla="*/ 0 w 100522"/>
                    <a:gd name="connsiteY8" fmla="*/ 0 h 6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22" h="62963">
                      <a:moveTo>
                        <a:pt x="0" y="0"/>
                      </a:moveTo>
                      <a:lnTo>
                        <a:pt x="28492" y="9593"/>
                      </a:lnTo>
                      <a:cubicBezTo>
                        <a:pt x="49975" y="15516"/>
                        <a:pt x="72930" y="20617"/>
                        <a:pt x="97086" y="24786"/>
                      </a:cubicBezTo>
                      <a:lnTo>
                        <a:pt x="100522" y="25069"/>
                      </a:lnTo>
                      <a:lnTo>
                        <a:pt x="70794" y="37954"/>
                      </a:lnTo>
                      <a:cubicBezTo>
                        <a:pt x="60566" y="44529"/>
                        <a:pt x="52288" y="52359"/>
                        <a:pt x="46568" y="61053"/>
                      </a:cubicBezTo>
                      <a:lnTo>
                        <a:pt x="45968" y="62963"/>
                      </a:lnTo>
                      <a:lnTo>
                        <a:pt x="37993" y="61196"/>
                      </a:lnTo>
                      <a:lnTo>
                        <a:pt x="0" y="0"/>
                      </a:lnTo>
                      <a:close/>
                    </a:path>
                  </a:pathLst>
                </a:cu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18" name="Freeform: Shape 17">
                  <a:extLst>
                    <a:ext uri="{FF2B5EF4-FFF2-40B4-BE49-F238E27FC236}">
                      <a16:creationId xmlns:a16="http://schemas.microsoft.com/office/drawing/2014/main" id="{3B36A14D-BF0E-DE23-CC0F-26349993E5AD}"/>
                    </a:ext>
                  </a:extLst>
                </p:cNvPr>
                <p:cNvSpPr/>
                <p:nvPr/>
              </p:nvSpPr>
              <p:spPr bwMode="auto">
                <a:xfrm>
                  <a:off x="2221948" y="3139497"/>
                  <a:ext cx="120191" cy="64439"/>
                </a:xfrm>
                <a:custGeom>
                  <a:avLst/>
                  <a:gdLst>
                    <a:gd name="connsiteX0" fmla="*/ 92070 w 92070"/>
                    <a:gd name="connsiteY0" fmla="*/ 0 h 64439"/>
                    <a:gd name="connsiteX1" fmla="*/ 92070 w 92070"/>
                    <a:gd name="connsiteY1" fmla="*/ 54515 h 64439"/>
                    <a:gd name="connsiteX2" fmla="*/ 74874 w 92070"/>
                    <a:gd name="connsiteY2" fmla="*/ 60592 h 64439"/>
                    <a:gd name="connsiteX3" fmla="*/ 57506 w 92070"/>
                    <a:gd name="connsiteY3" fmla="*/ 64439 h 64439"/>
                    <a:gd name="connsiteX4" fmla="*/ 56253 w 92070"/>
                    <a:gd name="connsiteY4" fmla="*/ 60449 h 64439"/>
                    <a:gd name="connsiteX5" fmla="*/ 32027 w 92070"/>
                    <a:gd name="connsiteY5" fmla="*/ 37350 h 64439"/>
                    <a:gd name="connsiteX6" fmla="*/ 0 w 92070"/>
                    <a:gd name="connsiteY6" fmla="*/ 23469 h 64439"/>
                    <a:gd name="connsiteX7" fmla="*/ 65373 w 92070"/>
                    <a:gd name="connsiteY7" fmla="*/ 8989 h 64439"/>
                    <a:gd name="connsiteX8" fmla="*/ 92070 w 92070"/>
                    <a:gd name="connsiteY8" fmla="*/ 0 h 64439"/>
                    <a:gd name="connsiteX0" fmla="*/ 92070 w 92070"/>
                    <a:gd name="connsiteY0" fmla="*/ 0 h 64439"/>
                    <a:gd name="connsiteX1" fmla="*/ 74874 w 92070"/>
                    <a:gd name="connsiteY1" fmla="*/ 60592 h 64439"/>
                    <a:gd name="connsiteX2" fmla="*/ 57506 w 92070"/>
                    <a:gd name="connsiteY2" fmla="*/ 64439 h 64439"/>
                    <a:gd name="connsiteX3" fmla="*/ 56253 w 92070"/>
                    <a:gd name="connsiteY3" fmla="*/ 60449 h 64439"/>
                    <a:gd name="connsiteX4" fmla="*/ 32027 w 92070"/>
                    <a:gd name="connsiteY4" fmla="*/ 37350 h 64439"/>
                    <a:gd name="connsiteX5" fmla="*/ 0 w 92070"/>
                    <a:gd name="connsiteY5" fmla="*/ 23469 h 64439"/>
                    <a:gd name="connsiteX6" fmla="*/ 65373 w 92070"/>
                    <a:gd name="connsiteY6" fmla="*/ 8989 h 64439"/>
                    <a:gd name="connsiteX7" fmla="*/ 92070 w 92070"/>
                    <a:gd name="connsiteY7" fmla="*/ 0 h 6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70" h="64439">
                      <a:moveTo>
                        <a:pt x="92070" y="0"/>
                      </a:moveTo>
                      <a:lnTo>
                        <a:pt x="74874" y="60592"/>
                      </a:lnTo>
                      <a:lnTo>
                        <a:pt x="57506" y="64439"/>
                      </a:lnTo>
                      <a:lnTo>
                        <a:pt x="56253" y="60449"/>
                      </a:lnTo>
                      <a:cubicBezTo>
                        <a:pt x="50533" y="51755"/>
                        <a:pt x="42256" y="43925"/>
                        <a:pt x="32027" y="37350"/>
                      </a:cubicBezTo>
                      <a:lnTo>
                        <a:pt x="0" y="23469"/>
                      </a:lnTo>
                      <a:lnTo>
                        <a:pt x="65373" y="8989"/>
                      </a:lnTo>
                      <a:lnTo>
                        <a:pt x="92070" y="0"/>
                      </a:lnTo>
                      <a:close/>
                    </a:path>
                  </a:pathLst>
                </a:cu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19" name="Freeform: Shape 18">
                  <a:extLst>
                    <a:ext uri="{FF2B5EF4-FFF2-40B4-BE49-F238E27FC236}">
                      <a16:creationId xmlns:a16="http://schemas.microsoft.com/office/drawing/2014/main" id="{BA0BC29A-1A06-1414-BDEA-7CE1C8315379}"/>
                    </a:ext>
                  </a:extLst>
                </p:cNvPr>
                <p:cNvSpPr/>
                <p:nvPr/>
              </p:nvSpPr>
              <p:spPr bwMode="auto">
                <a:xfrm>
                  <a:off x="2048354" y="3173265"/>
                  <a:ext cx="70600" cy="38975"/>
                </a:xfrm>
                <a:custGeom>
                  <a:avLst/>
                  <a:gdLst>
                    <a:gd name="connsiteX0" fmla="*/ 70600 w 70600"/>
                    <a:gd name="connsiteY0" fmla="*/ 0 h 38975"/>
                    <a:gd name="connsiteX1" fmla="*/ 62336 w 70600"/>
                    <a:gd name="connsiteY1" fmla="*/ 3582 h 38975"/>
                    <a:gd name="connsiteX2" fmla="*/ 38110 w 70600"/>
                    <a:gd name="connsiteY2" fmla="*/ 26681 h 38975"/>
                    <a:gd name="connsiteX3" fmla="*/ 34249 w 70600"/>
                    <a:gd name="connsiteY3" fmla="*/ 38975 h 38975"/>
                    <a:gd name="connsiteX4" fmla="*/ 30388 w 70600"/>
                    <a:gd name="connsiteY4" fmla="*/ 26681 h 38975"/>
                    <a:gd name="connsiteX5" fmla="*/ 6162 w 70600"/>
                    <a:gd name="connsiteY5" fmla="*/ 3582 h 38975"/>
                    <a:gd name="connsiteX6" fmla="*/ 0 w 70600"/>
                    <a:gd name="connsiteY6" fmla="*/ 911 h 38975"/>
                    <a:gd name="connsiteX7" fmla="*/ 29771 w 70600"/>
                    <a:gd name="connsiteY7" fmla="*/ 3364 h 38975"/>
                    <a:gd name="connsiteX8" fmla="*/ 70600 w 70600"/>
                    <a:gd name="connsiteY8" fmla="*/ 0 h 3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600" h="38975">
                      <a:moveTo>
                        <a:pt x="70600" y="0"/>
                      </a:moveTo>
                      <a:lnTo>
                        <a:pt x="62336" y="3582"/>
                      </a:lnTo>
                      <a:cubicBezTo>
                        <a:pt x="52108" y="10157"/>
                        <a:pt x="43830" y="17987"/>
                        <a:pt x="38110" y="26681"/>
                      </a:cubicBezTo>
                      <a:lnTo>
                        <a:pt x="34249" y="38975"/>
                      </a:lnTo>
                      <a:lnTo>
                        <a:pt x="30388" y="26681"/>
                      </a:lnTo>
                      <a:cubicBezTo>
                        <a:pt x="24668" y="17987"/>
                        <a:pt x="16391" y="10157"/>
                        <a:pt x="6162" y="3582"/>
                      </a:cubicBezTo>
                      <a:lnTo>
                        <a:pt x="0" y="911"/>
                      </a:lnTo>
                      <a:lnTo>
                        <a:pt x="29771" y="3364"/>
                      </a:lnTo>
                      <a:lnTo>
                        <a:pt x="70600" y="0"/>
                      </a:lnTo>
                      <a:close/>
                    </a:path>
                  </a:pathLst>
                </a:cu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20" name="Freeform: Shape 19">
                  <a:extLst>
                    <a:ext uri="{FF2B5EF4-FFF2-40B4-BE49-F238E27FC236}">
                      <a16:creationId xmlns:a16="http://schemas.microsoft.com/office/drawing/2014/main" id="{D21E9A80-91F3-808A-2C66-77CFA527764A}"/>
                    </a:ext>
                  </a:extLst>
                </p:cNvPr>
                <p:cNvSpPr/>
                <p:nvPr/>
              </p:nvSpPr>
              <p:spPr bwMode="auto">
                <a:xfrm>
                  <a:off x="1861538" y="3199845"/>
                  <a:ext cx="221065" cy="99048"/>
                </a:xfrm>
                <a:custGeom>
                  <a:avLst/>
                  <a:gdLst>
                    <a:gd name="connsiteX0" fmla="*/ 8284 w 221065"/>
                    <a:gd name="connsiteY0" fmla="*/ 0 h 99048"/>
                    <a:gd name="connsiteX1" fmla="*/ 68903 w 221065"/>
                    <a:gd name="connsiteY1" fmla="*/ 13426 h 99048"/>
                    <a:gd name="connsiteX2" fmla="*/ 216296 w 221065"/>
                    <a:gd name="connsiteY2" fmla="*/ 25569 h 99048"/>
                    <a:gd name="connsiteX3" fmla="*/ 216042 w 221065"/>
                    <a:gd name="connsiteY3" fmla="*/ 26377 h 99048"/>
                    <a:gd name="connsiteX4" fmla="*/ 221065 w 221065"/>
                    <a:gd name="connsiteY4" fmla="*/ 42371 h 99048"/>
                    <a:gd name="connsiteX5" fmla="*/ 217204 w 221065"/>
                    <a:gd name="connsiteY5" fmla="*/ 54664 h 99048"/>
                    <a:gd name="connsiteX6" fmla="*/ 113044 w 221065"/>
                    <a:gd name="connsiteY6" fmla="*/ 99048 h 99048"/>
                    <a:gd name="connsiteX7" fmla="*/ 0 w 221065"/>
                    <a:gd name="connsiteY7" fmla="*/ 26377 h 99048"/>
                    <a:gd name="connsiteX8" fmla="*/ 8284 w 221065"/>
                    <a:gd name="connsiteY8" fmla="*/ 0 h 9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065" h="99048">
                      <a:moveTo>
                        <a:pt x="8284" y="0"/>
                      </a:moveTo>
                      <a:lnTo>
                        <a:pt x="68903" y="13426"/>
                      </a:lnTo>
                      <a:lnTo>
                        <a:pt x="216296" y="25569"/>
                      </a:lnTo>
                      <a:lnTo>
                        <a:pt x="216042" y="26377"/>
                      </a:lnTo>
                      <a:lnTo>
                        <a:pt x="221065" y="42371"/>
                      </a:lnTo>
                      <a:lnTo>
                        <a:pt x="217204" y="54664"/>
                      </a:lnTo>
                      <a:cubicBezTo>
                        <a:pt x="200043" y="80747"/>
                        <a:pt x="159868" y="99048"/>
                        <a:pt x="113044" y="99048"/>
                      </a:cubicBezTo>
                      <a:cubicBezTo>
                        <a:pt x="50612" y="99048"/>
                        <a:pt x="0" y="66512"/>
                        <a:pt x="0" y="26377"/>
                      </a:cubicBezTo>
                      <a:lnTo>
                        <a:pt x="8284" y="0"/>
                      </a:lnTo>
                      <a:close/>
                    </a:path>
                  </a:pathLst>
                </a:cu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sp>
              <p:nvSpPr>
                <p:cNvPr id="21" name="Freeform: Shape 20">
                  <a:extLst>
                    <a:ext uri="{FF2B5EF4-FFF2-40B4-BE49-F238E27FC236}">
                      <a16:creationId xmlns:a16="http://schemas.microsoft.com/office/drawing/2014/main" id="{BBA299E8-A91B-BD2B-6DF0-ED905491AB56}"/>
                    </a:ext>
                  </a:extLst>
                </p:cNvPr>
                <p:cNvSpPr/>
                <p:nvPr/>
              </p:nvSpPr>
              <p:spPr bwMode="auto">
                <a:xfrm>
                  <a:off x="2082603" y="3201925"/>
                  <a:ext cx="221065" cy="96968"/>
                </a:xfrm>
                <a:custGeom>
                  <a:avLst/>
                  <a:gdLst>
                    <a:gd name="connsiteX0" fmla="*/ 213434 w 221065"/>
                    <a:gd name="connsiteY0" fmla="*/ 0 h 96968"/>
                    <a:gd name="connsiteX1" fmla="*/ 221065 w 221065"/>
                    <a:gd name="connsiteY1" fmla="*/ 24297 h 96968"/>
                    <a:gd name="connsiteX2" fmla="*/ 108021 w 221065"/>
                    <a:gd name="connsiteY2" fmla="*/ 96968 h 96968"/>
                    <a:gd name="connsiteX3" fmla="*/ 3861 w 221065"/>
                    <a:gd name="connsiteY3" fmla="*/ 52584 h 96968"/>
                    <a:gd name="connsiteX4" fmla="*/ 0 w 221065"/>
                    <a:gd name="connsiteY4" fmla="*/ 40291 h 96968"/>
                    <a:gd name="connsiteX5" fmla="*/ 5023 w 221065"/>
                    <a:gd name="connsiteY5" fmla="*/ 24297 h 96968"/>
                    <a:gd name="connsiteX6" fmla="*/ 5023 w 221065"/>
                    <a:gd name="connsiteY6" fmla="*/ 24296 h 96968"/>
                    <a:gd name="connsiteX7" fmla="*/ 5023 w 221065"/>
                    <a:gd name="connsiteY7" fmla="*/ 24296 h 96968"/>
                    <a:gd name="connsiteX8" fmla="*/ 162208 w 221065"/>
                    <a:gd name="connsiteY8" fmla="*/ 11346 h 96968"/>
                    <a:gd name="connsiteX9" fmla="*/ 213434 w 221065"/>
                    <a:gd name="connsiteY9" fmla="*/ 0 h 9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65" h="96968">
                      <a:moveTo>
                        <a:pt x="213434" y="0"/>
                      </a:moveTo>
                      <a:lnTo>
                        <a:pt x="221065" y="24297"/>
                      </a:lnTo>
                      <a:cubicBezTo>
                        <a:pt x="221065" y="64432"/>
                        <a:pt x="170453" y="96968"/>
                        <a:pt x="108021" y="96968"/>
                      </a:cubicBezTo>
                      <a:cubicBezTo>
                        <a:pt x="61197" y="96968"/>
                        <a:pt x="21022" y="78667"/>
                        <a:pt x="3861" y="52584"/>
                      </a:cubicBezTo>
                      <a:lnTo>
                        <a:pt x="0" y="40291"/>
                      </a:lnTo>
                      <a:lnTo>
                        <a:pt x="5023" y="24297"/>
                      </a:lnTo>
                      <a:lnTo>
                        <a:pt x="5023" y="24296"/>
                      </a:lnTo>
                      <a:lnTo>
                        <a:pt x="5023" y="24296"/>
                      </a:lnTo>
                      <a:cubicBezTo>
                        <a:pt x="60779" y="24296"/>
                        <a:pt x="113895" y="19685"/>
                        <a:pt x="162208" y="11346"/>
                      </a:cubicBezTo>
                      <a:lnTo>
                        <a:pt x="213434" y="0"/>
                      </a:lnTo>
                      <a:close/>
                    </a:path>
                  </a:pathLst>
                </a:cu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grpSp>
        </p:grpSp>
      </p:grpSp>
      <p:pic>
        <p:nvPicPr>
          <p:cNvPr id="24" name="Picture 23">
            <a:extLst>
              <a:ext uri="{FF2B5EF4-FFF2-40B4-BE49-F238E27FC236}">
                <a16:creationId xmlns:a16="http://schemas.microsoft.com/office/drawing/2014/main" id="{DC874A58-E026-0397-8B53-A1AAC4A6CE61}"/>
              </a:ext>
            </a:extLst>
          </p:cNvPr>
          <p:cNvPicPr>
            <a:picLocks noChangeAspect="1"/>
          </p:cNvPicPr>
          <p:nvPr/>
        </p:nvPicPr>
        <p:blipFill rotWithShape="1">
          <a:blip r:embed="rId13"/>
          <a:srcRect l="11899" t="12756" r="18190" b="19633"/>
          <a:stretch/>
        </p:blipFill>
        <p:spPr>
          <a:xfrm>
            <a:off x="467961" y="3412807"/>
            <a:ext cx="4802007" cy="2491321"/>
          </a:xfrm>
          <a:prstGeom prst="rect">
            <a:avLst/>
          </a:prstGeom>
        </p:spPr>
      </p:pic>
      <p:sp>
        <p:nvSpPr>
          <p:cNvPr id="27" name="TextBox 26">
            <a:extLst>
              <a:ext uri="{FF2B5EF4-FFF2-40B4-BE49-F238E27FC236}">
                <a16:creationId xmlns:a16="http://schemas.microsoft.com/office/drawing/2014/main" id="{B1429070-2C9D-89C2-6F3D-2BCD16C2283C}"/>
              </a:ext>
            </a:extLst>
          </p:cNvPr>
          <p:cNvSpPr txBox="1"/>
          <p:nvPr/>
        </p:nvSpPr>
        <p:spPr>
          <a:xfrm>
            <a:off x="2714990" y="6430716"/>
            <a:ext cx="7937364" cy="276999"/>
          </a:xfrm>
          <a:prstGeom prst="rect">
            <a:avLst/>
          </a:prstGeom>
          <a:noFill/>
        </p:spPr>
        <p:txBody>
          <a:bodyPr wrap="square">
            <a:spAutoFit/>
          </a:bodyPr>
          <a:lstStyle/>
          <a:p>
            <a:r>
              <a:rPr lang="en-GB" sz="1200" dirty="0">
                <a:solidFill>
                  <a:schemeClr val="accent2"/>
                </a:solidFill>
                <a:latin typeface="Verdana" panose="020B0604030504040204" pitchFamily="34" charset="0"/>
                <a:ea typeface="Verdana" panose="020B0604030504040204" pitchFamily="34" charset="0"/>
              </a:rPr>
              <a:t>https://explore-education-statistics.service.gov.uk/find-statistics/school-workforce-in-england</a:t>
            </a:r>
          </a:p>
        </p:txBody>
      </p:sp>
    </p:spTree>
    <p:extLst>
      <p:ext uri="{BB962C8B-B14F-4D97-AF65-F5344CB8AC3E}">
        <p14:creationId xmlns:p14="http://schemas.microsoft.com/office/powerpoint/2010/main" val="420459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44"/>
                                        </p:tgtEl>
                                        <p:attrNameLst>
                                          <p:attrName>style.visibility</p:attrName>
                                        </p:attrNameLst>
                                      </p:cBhvr>
                                      <p:to>
                                        <p:strVal val="visible"/>
                                      </p:to>
                                    </p:set>
                                  </p:childTnLst>
                                </p:cTn>
                              </p:par>
                              <p:par>
                                <p:cTn id="15" presetID="22" presetClass="entr" presetSubtype="8" fill="hold" nodeType="withEffect">
                                  <p:stCondLst>
                                    <p:cond delay="0"/>
                                  </p:stCondLst>
                                  <p:childTnLst>
                                    <p:set>
                                      <p:cBhvr>
                                        <p:cTn id="16" dur="1" fill="hold">
                                          <p:stCondLst>
                                            <p:cond delay="0"/>
                                          </p:stCondLst>
                                        </p:cTn>
                                        <p:tgtEl>
                                          <p:spTgt spid="4133"/>
                                        </p:tgtEl>
                                        <p:attrNameLst>
                                          <p:attrName>style.visibility</p:attrName>
                                        </p:attrNameLst>
                                      </p:cBhvr>
                                      <p:to>
                                        <p:strVal val="visible"/>
                                      </p:to>
                                    </p:set>
                                    <p:animEffect transition="in" filter="wipe(left)">
                                      <p:cBhvr>
                                        <p:cTn id="17" dur="1000"/>
                                        <p:tgtEl>
                                          <p:spTgt spid="413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129"/>
                                        </p:tgtEl>
                                        <p:attrNameLst>
                                          <p:attrName>style.visibility</p:attrName>
                                        </p:attrNameLst>
                                      </p:cBhvr>
                                      <p:to>
                                        <p:strVal val="visible"/>
                                      </p:to>
                                    </p:set>
                                  </p:childTnLst>
                                </p:cTn>
                              </p:par>
                              <p:par>
                                <p:cTn id="22" presetID="22" presetClass="entr" presetSubtype="8" fill="hold" nodeType="withEffect">
                                  <p:stCondLst>
                                    <p:cond delay="0"/>
                                  </p:stCondLst>
                                  <p:childTnLst>
                                    <p:set>
                                      <p:cBhvr>
                                        <p:cTn id="23" dur="1" fill="hold">
                                          <p:stCondLst>
                                            <p:cond delay="0"/>
                                          </p:stCondLst>
                                        </p:cTn>
                                        <p:tgtEl>
                                          <p:spTgt spid="4122"/>
                                        </p:tgtEl>
                                        <p:attrNameLst>
                                          <p:attrName>style.visibility</p:attrName>
                                        </p:attrNameLst>
                                      </p:cBhvr>
                                      <p:to>
                                        <p:strVal val="visible"/>
                                      </p:to>
                                    </p:set>
                                    <p:animEffect transition="in" filter="wipe(left)">
                                      <p:cBhvr>
                                        <p:cTn id="24" dur="1000"/>
                                        <p:tgtEl>
                                          <p:spTgt spid="412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22" presetClass="entr" presetSubtype="8" fill="hold" nodeType="withEffect">
                                  <p:stCondLst>
                                    <p:cond delay="0"/>
                                  </p:stCondLst>
                                  <p:childTnLst>
                                    <p:set>
                                      <p:cBhvr>
                                        <p:cTn id="30" dur="1" fill="hold">
                                          <p:stCondLst>
                                            <p:cond delay="0"/>
                                          </p:stCondLst>
                                        </p:cTn>
                                        <p:tgtEl>
                                          <p:spTgt spid="123"/>
                                        </p:tgtEl>
                                        <p:attrNameLst>
                                          <p:attrName>style.visibility</p:attrName>
                                        </p:attrNameLst>
                                      </p:cBhvr>
                                      <p:to>
                                        <p:strVal val="visible"/>
                                      </p:to>
                                    </p:set>
                                    <p:animEffect transition="in" filter="wipe(left)">
                                      <p:cBhvr>
                                        <p:cTn id="31" dur="1000"/>
                                        <p:tgtEl>
                                          <p:spTgt spid="12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143"/>
                                        </p:tgtEl>
                                        <p:attrNameLst>
                                          <p:attrName>style.visibility</p:attrName>
                                        </p:attrNameLst>
                                      </p:cBhvr>
                                      <p:to>
                                        <p:strVal val="visible"/>
                                      </p:to>
                                    </p:set>
                                  </p:childTnLst>
                                </p:cTn>
                              </p:par>
                              <p:par>
                                <p:cTn id="36" presetID="22" presetClass="entr" presetSubtype="8" fill="hold" nodeType="withEffect">
                                  <p:stCondLst>
                                    <p:cond delay="0"/>
                                  </p:stCondLst>
                                  <p:childTnLst>
                                    <p:set>
                                      <p:cBhvr>
                                        <p:cTn id="37" dur="1" fill="hold">
                                          <p:stCondLst>
                                            <p:cond delay="0"/>
                                          </p:stCondLst>
                                        </p:cTn>
                                        <p:tgtEl>
                                          <p:spTgt spid="109"/>
                                        </p:tgtEl>
                                        <p:attrNameLst>
                                          <p:attrName>style.visibility</p:attrName>
                                        </p:attrNameLst>
                                      </p:cBhvr>
                                      <p:to>
                                        <p:strVal val="visible"/>
                                      </p:to>
                                    </p:set>
                                    <p:animEffect transition="in" filter="wipe(left)">
                                      <p:cBhvr>
                                        <p:cTn id="38" dur="1000"/>
                                        <p:tgtEl>
                                          <p:spTgt spid="10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45"/>
                                        </p:tgtEl>
                                        <p:attrNameLst>
                                          <p:attrName>style.visibility</p:attrName>
                                        </p:attrNameLst>
                                      </p:cBhvr>
                                      <p:to>
                                        <p:strVal val="visible"/>
                                      </p:to>
                                    </p:set>
                                  </p:childTnLst>
                                </p:cTn>
                              </p:par>
                              <p:par>
                                <p:cTn id="43" presetID="22" presetClass="entr" presetSubtype="8" fill="hold" nodeType="withEffect">
                                  <p:stCondLst>
                                    <p:cond delay="0"/>
                                  </p:stCondLst>
                                  <p:childTnLst>
                                    <p:set>
                                      <p:cBhvr>
                                        <p:cTn id="44" dur="1" fill="hold">
                                          <p:stCondLst>
                                            <p:cond delay="0"/>
                                          </p:stCondLst>
                                        </p:cTn>
                                        <p:tgtEl>
                                          <p:spTgt spid="4134"/>
                                        </p:tgtEl>
                                        <p:attrNameLst>
                                          <p:attrName>style.visibility</p:attrName>
                                        </p:attrNameLst>
                                      </p:cBhvr>
                                      <p:to>
                                        <p:strVal val="visible"/>
                                      </p:to>
                                    </p:set>
                                    <p:animEffect transition="in" filter="wipe(left)">
                                      <p:cBhvr>
                                        <p:cTn id="45" dur="1000"/>
                                        <p:tgtEl>
                                          <p:spTgt spid="413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wipe(left)">
                                      <p:cBhvr>
                                        <p:cTn id="50" dur="1000"/>
                                        <p:tgtEl>
                                          <p:spTgt spid="129"/>
                                        </p:tgtEl>
                                      </p:cBhvr>
                                    </p:animEffect>
                                  </p:childTnLst>
                                </p:cTn>
                              </p:par>
                            </p:childTnLst>
                          </p:cTn>
                        </p:par>
                        <p:par>
                          <p:cTn id="51" fill="hold">
                            <p:stCondLst>
                              <p:cond delay="1000"/>
                            </p:stCondLst>
                            <p:childTnLst>
                              <p:par>
                                <p:cTn id="52" presetID="1" presetClass="entr" presetSubtype="0" fill="hold" nodeType="afterEffect">
                                  <p:stCondLst>
                                    <p:cond delay="0"/>
                                  </p:stCondLst>
                                  <p:childTnLst>
                                    <p:set>
                                      <p:cBhvr>
                                        <p:cTn id="53" dur="1" fill="hold">
                                          <p:stCondLst>
                                            <p:cond delay="0"/>
                                          </p:stCondLst>
                                        </p:cTn>
                                        <p:tgtEl>
                                          <p:spTgt spid="415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56"/>
                                        </p:tgtEl>
                                        <p:attrNameLst>
                                          <p:attrName>style.visibility</p:attrName>
                                        </p:attrNameLst>
                                      </p:cBhvr>
                                      <p:to>
                                        <p:strVal val="visible"/>
                                      </p:to>
                                    </p:set>
                                    <p:animEffect transition="in" filter="wipe(left)">
                                      <p:cBhvr>
                                        <p:cTn id="58" dur="1000"/>
                                        <p:tgtEl>
                                          <p:spTgt spid="156"/>
                                        </p:tgtEl>
                                      </p:cBhvr>
                                    </p:animEffect>
                                  </p:childTnLst>
                                </p:cTn>
                              </p:par>
                            </p:childTnLst>
                          </p:cTn>
                        </p:par>
                        <p:par>
                          <p:cTn id="59" fill="hold">
                            <p:stCondLst>
                              <p:cond delay="1000"/>
                            </p:stCondLst>
                            <p:childTnLst>
                              <p:par>
                                <p:cTn id="60" presetID="1" presetClass="entr" presetSubtype="0" fill="hold" nodeType="afterEffect">
                                  <p:stCondLst>
                                    <p:cond delay="0"/>
                                  </p:stCondLst>
                                  <p:childTnLst>
                                    <p:set>
                                      <p:cBhvr>
                                        <p:cTn id="61" dur="1" fill="hold">
                                          <p:stCondLst>
                                            <p:cond delay="0"/>
                                          </p:stCondLst>
                                        </p:cTn>
                                        <p:tgtEl>
                                          <p:spTgt spid="413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500"/>
                                        <p:tgtEl>
                                          <p:spTgt spid="5"/>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C20E4E7-1A36-B7F0-00B9-86C27A8D1491}"/>
              </a:ext>
            </a:extLst>
          </p:cNvPr>
          <p:cNvGrpSpPr/>
          <p:nvPr/>
        </p:nvGrpSpPr>
        <p:grpSpPr>
          <a:xfrm>
            <a:off x="3138831" y="1517609"/>
            <a:ext cx="5937824" cy="3348058"/>
            <a:chOff x="3282463" y="855153"/>
            <a:chExt cx="5937824" cy="3348058"/>
          </a:xfrm>
        </p:grpSpPr>
        <p:sp>
          <p:nvSpPr>
            <p:cNvPr id="172" name="Rectangle 68">
              <a:extLst>
                <a:ext uri="{FF2B5EF4-FFF2-40B4-BE49-F238E27FC236}">
                  <a16:creationId xmlns:a16="http://schemas.microsoft.com/office/drawing/2014/main" id="{A3BEBCCA-F9DC-F14E-972A-109D0E6B13F8}"/>
                </a:ext>
              </a:extLst>
            </p:cNvPr>
            <p:cNvSpPr>
              <a:spLocks noChangeArrowheads="1"/>
            </p:cNvSpPr>
            <p:nvPr/>
          </p:nvSpPr>
          <p:spPr bwMode="auto">
            <a:xfrm>
              <a:off x="7396768" y="2741123"/>
              <a:ext cx="179388" cy="1462088"/>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Rectangle 69">
              <a:extLst>
                <a:ext uri="{FF2B5EF4-FFF2-40B4-BE49-F238E27FC236}">
                  <a16:creationId xmlns:a16="http://schemas.microsoft.com/office/drawing/2014/main" id="{FC51734D-FDE1-0AC8-3655-D6DE9B948C2D}"/>
                </a:ext>
              </a:extLst>
            </p:cNvPr>
            <p:cNvSpPr>
              <a:spLocks noChangeArrowheads="1"/>
            </p:cNvSpPr>
            <p:nvPr/>
          </p:nvSpPr>
          <p:spPr bwMode="auto">
            <a:xfrm>
              <a:off x="8219629" y="3171336"/>
              <a:ext cx="177800" cy="1031875"/>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Rectangle 68">
              <a:extLst>
                <a:ext uri="{FF2B5EF4-FFF2-40B4-BE49-F238E27FC236}">
                  <a16:creationId xmlns:a16="http://schemas.microsoft.com/office/drawing/2014/main" id="{A8430AEC-08E6-30DD-0A04-A0DA77E45DBD}"/>
                </a:ext>
              </a:extLst>
            </p:cNvPr>
            <p:cNvSpPr>
              <a:spLocks noChangeArrowheads="1"/>
            </p:cNvSpPr>
            <p:nvPr/>
          </p:nvSpPr>
          <p:spPr bwMode="auto">
            <a:xfrm>
              <a:off x="6573907" y="855153"/>
              <a:ext cx="179388" cy="3348058"/>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Rectangle 68">
              <a:extLst>
                <a:ext uri="{FF2B5EF4-FFF2-40B4-BE49-F238E27FC236}">
                  <a16:creationId xmlns:a16="http://schemas.microsoft.com/office/drawing/2014/main" id="{37F15276-B3B5-0B18-BFFC-7536811FB2D6}"/>
                </a:ext>
              </a:extLst>
            </p:cNvPr>
            <p:cNvSpPr>
              <a:spLocks noChangeArrowheads="1"/>
            </p:cNvSpPr>
            <p:nvPr/>
          </p:nvSpPr>
          <p:spPr bwMode="auto">
            <a:xfrm>
              <a:off x="5751046" y="1085722"/>
              <a:ext cx="179388" cy="3117489"/>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Rectangle 68">
              <a:extLst>
                <a:ext uri="{FF2B5EF4-FFF2-40B4-BE49-F238E27FC236}">
                  <a16:creationId xmlns:a16="http://schemas.microsoft.com/office/drawing/2014/main" id="{67B3B21E-0E2A-021C-1869-66D3B230BFB9}"/>
                </a:ext>
              </a:extLst>
            </p:cNvPr>
            <p:cNvSpPr>
              <a:spLocks noChangeArrowheads="1"/>
            </p:cNvSpPr>
            <p:nvPr/>
          </p:nvSpPr>
          <p:spPr bwMode="auto">
            <a:xfrm>
              <a:off x="4928185" y="1310505"/>
              <a:ext cx="179388" cy="2892706"/>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Rectangle 68">
              <a:extLst>
                <a:ext uri="{FF2B5EF4-FFF2-40B4-BE49-F238E27FC236}">
                  <a16:creationId xmlns:a16="http://schemas.microsoft.com/office/drawing/2014/main" id="{E7FA04DE-B7AC-92BD-0696-3D34161077EB}"/>
                </a:ext>
              </a:extLst>
            </p:cNvPr>
            <p:cNvSpPr>
              <a:spLocks noChangeArrowheads="1"/>
            </p:cNvSpPr>
            <p:nvPr/>
          </p:nvSpPr>
          <p:spPr bwMode="auto">
            <a:xfrm>
              <a:off x="4105324" y="2577247"/>
              <a:ext cx="179388" cy="1625963"/>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Rectangle 68">
              <a:extLst>
                <a:ext uri="{FF2B5EF4-FFF2-40B4-BE49-F238E27FC236}">
                  <a16:creationId xmlns:a16="http://schemas.microsoft.com/office/drawing/2014/main" id="{E2C4AA0F-EFD1-036B-2914-E666E72F680D}"/>
                </a:ext>
              </a:extLst>
            </p:cNvPr>
            <p:cNvSpPr>
              <a:spLocks noChangeArrowheads="1"/>
            </p:cNvSpPr>
            <p:nvPr/>
          </p:nvSpPr>
          <p:spPr bwMode="auto">
            <a:xfrm>
              <a:off x="3282463" y="2030185"/>
              <a:ext cx="179388" cy="2173025"/>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Rectangle 68">
              <a:extLst>
                <a:ext uri="{FF2B5EF4-FFF2-40B4-BE49-F238E27FC236}">
                  <a16:creationId xmlns:a16="http://schemas.microsoft.com/office/drawing/2014/main" id="{0A3F9546-FC45-BE08-676F-6BC19B2F1C4A}"/>
                </a:ext>
              </a:extLst>
            </p:cNvPr>
            <p:cNvSpPr>
              <a:spLocks noChangeArrowheads="1"/>
            </p:cNvSpPr>
            <p:nvPr/>
          </p:nvSpPr>
          <p:spPr bwMode="auto">
            <a:xfrm>
              <a:off x="9040899" y="2608529"/>
              <a:ext cx="179388" cy="1594681"/>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 name="Rectangle 68">
            <a:extLst>
              <a:ext uri="{FF2B5EF4-FFF2-40B4-BE49-F238E27FC236}">
                <a16:creationId xmlns:a16="http://schemas.microsoft.com/office/drawing/2014/main" id="{039FBBCA-2017-2A19-42BA-8DAE84936DCC}"/>
              </a:ext>
            </a:extLst>
          </p:cNvPr>
          <p:cNvSpPr>
            <a:spLocks noChangeArrowheads="1"/>
          </p:cNvSpPr>
          <p:nvPr/>
        </p:nvSpPr>
        <p:spPr bwMode="auto">
          <a:xfrm>
            <a:off x="6429160" y="1517608"/>
            <a:ext cx="179388" cy="1812939"/>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68">
            <a:extLst>
              <a:ext uri="{FF2B5EF4-FFF2-40B4-BE49-F238E27FC236}">
                <a16:creationId xmlns:a16="http://schemas.microsoft.com/office/drawing/2014/main" id="{97A9706F-F584-B954-16B7-ED48FBF7F6CC}"/>
              </a:ext>
            </a:extLst>
          </p:cNvPr>
          <p:cNvSpPr>
            <a:spLocks noChangeArrowheads="1"/>
          </p:cNvSpPr>
          <p:nvPr/>
        </p:nvSpPr>
        <p:spPr bwMode="auto">
          <a:xfrm>
            <a:off x="7253660" y="3403578"/>
            <a:ext cx="179388" cy="1029327"/>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69">
            <a:extLst>
              <a:ext uri="{FF2B5EF4-FFF2-40B4-BE49-F238E27FC236}">
                <a16:creationId xmlns:a16="http://schemas.microsoft.com/office/drawing/2014/main" id="{5AFEA027-D28B-F5F9-CBA4-0343EB231745}"/>
              </a:ext>
            </a:extLst>
          </p:cNvPr>
          <p:cNvSpPr>
            <a:spLocks noChangeArrowheads="1"/>
          </p:cNvSpPr>
          <p:nvPr/>
        </p:nvSpPr>
        <p:spPr bwMode="auto">
          <a:xfrm>
            <a:off x="8078160" y="3828712"/>
            <a:ext cx="177800" cy="747871"/>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68">
            <a:extLst>
              <a:ext uri="{FF2B5EF4-FFF2-40B4-BE49-F238E27FC236}">
                <a16:creationId xmlns:a16="http://schemas.microsoft.com/office/drawing/2014/main" id="{A98AF0C0-54C8-E95C-2178-523A676033B8}"/>
              </a:ext>
            </a:extLst>
          </p:cNvPr>
          <p:cNvSpPr>
            <a:spLocks noChangeArrowheads="1"/>
          </p:cNvSpPr>
          <p:nvPr/>
        </p:nvSpPr>
        <p:spPr bwMode="auto">
          <a:xfrm>
            <a:off x="5604660" y="1748178"/>
            <a:ext cx="179388" cy="1826024"/>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68">
            <a:extLst>
              <a:ext uri="{FF2B5EF4-FFF2-40B4-BE49-F238E27FC236}">
                <a16:creationId xmlns:a16="http://schemas.microsoft.com/office/drawing/2014/main" id="{3954B6BF-FBE1-9F3F-7D6D-5980B2CB137F}"/>
              </a:ext>
            </a:extLst>
          </p:cNvPr>
          <p:cNvSpPr>
            <a:spLocks noChangeArrowheads="1"/>
          </p:cNvSpPr>
          <p:nvPr/>
        </p:nvSpPr>
        <p:spPr bwMode="auto">
          <a:xfrm>
            <a:off x="4780160" y="1968596"/>
            <a:ext cx="179388" cy="1725393"/>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68">
            <a:extLst>
              <a:ext uri="{FF2B5EF4-FFF2-40B4-BE49-F238E27FC236}">
                <a16:creationId xmlns:a16="http://schemas.microsoft.com/office/drawing/2014/main" id="{D6E00B5C-4151-7E43-19BE-AFFBE8F1BDF7}"/>
              </a:ext>
            </a:extLst>
          </p:cNvPr>
          <p:cNvSpPr>
            <a:spLocks noChangeArrowheads="1"/>
          </p:cNvSpPr>
          <p:nvPr/>
        </p:nvSpPr>
        <p:spPr bwMode="auto">
          <a:xfrm>
            <a:off x="3961358" y="3239704"/>
            <a:ext cx="173690" cy="1069111"/>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ctangle 68">
            <a:extLst>
              <a:ext uri="{FF2B5EF4-FFF2-40B4-BE49-F238E27FC236}">
                <a16:creationId xmlns:a16="http://schemas.microsoft.com/office/drawing/2014/main" id="{2B08BBBC-E123-2E4E-AC44-C23887819966}"/>
              </a:ext>
            </a:extLst>
          </p:cNvPr>
          <p:cNvSpPr>
            <a:spLocks noChangeArrowheads="1"/>
          </p:cNvSpPr>
          <p:nvPr/>
        </p:nvSpPr>
        <p:spPr bwMode="auto">
          <a:xfrm>
            <a:off x="3136861" y="2692642"/>
            <a:ext cx="179385" cy="1548744"/>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68">
            <a:extLst>
              <a:ext uri="{FF2B5EF4-FFF2-40B4-BE49-F238E27FC236}">
                <a16:creationId xmlns:a16="http://schemas.microsoft.com/office/drawing/2014/main" id="{E39C75D0-0C28-8AAF-97FF-20DBC715B91A}"/>
              </a:ext>
            </a:extLst>
          </p:cNvPr>
          <p:cNvSpPr>
            <a:spLocks noChangeArrowheads="1"/>
          </p:cNvSpPr>
          <p:nvPr/>
        </p:nvSpPr>
        <p:spPr bwMode="auto">
          <a:xfrm>
            <a:off x="8901073" y="3270986"/>
            <a:ext cx="179388" cy="1189580"/>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4">
            <a:extLst>
              <a:ext uri="{FF2B5EF4-FFF2-40B4-BE49-F238E27FC236}">
                <a16:creationId xmlns:a16="http://schemas.microsoft.com/office/drawing/2014/main" id="{B80A1295-C7A7-9CDE-84DA-B8AE50669C76}"/>
              </a:ext>
            </a:extLst>
          </p:cNvPr>
          <p:cNvSpPr>
            <a:spLocks noChangeArrowheads="1"/>
          </p:cNvSpPr>
          <p:nvPr/>
        </p:nvSpPr>
        <p:spPr bwMode="auto">
          <a:xfrm>
            <a:off x="3064248"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2016-17</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7" name="Rectangle 25">
            <a:extLst>
              <a:ext uri="{FF2B5EF4-FFF2-40B4-BE49-F238E27FC236}">
                <a16:creationId xmlns:a16="http://schemas.microsoft.com/office/drawing/2014/main" id="{64D7ACEA-EC7B-060F-915C-4ACEF101FBFF}"/>
              </a:ext>
            </a:extLst>
          </p:cNvPr>
          <p:cNvSpPr>
            <a:spLocks noChangeArrowheads="1"/>
          </p:cNvSpPr>
          <p:nvPr/>
        </p:nvSpPr>
        <p:spPr bwMode="auto">
          <a:xfrm>
            <a:off x="3883966"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2017-18</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8" name="Rectangle 26">
            <a:extLst>
              <a:ext uri="{FF2B5EF4-FFF2-40B4-BE49-F238E27FC236}">
                <a16:creationId xmlns:a16="http://schemas.microsoft.com/office/drawing/2014/main" id="{17F8268E-484F-C644-E67F-A714D1C03547}"/>
              </a:ext>
            </a:extLst>
          </p:cNvPr>
          <p:cNvSpPr>
            <a:spLocks noChangeArrowheads="1"/>
          </p:cNvSpPr>
          <p:nvPr/>
        </p:nvSpPr>
        <p:spPr bwMode="auto">
          <a:xfrm>
            <a:off x="4703684" y="5040403"/>
            <a:ext cx="6299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2018/-9</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9" name="Rectangle 27">
            <a:extLst>
              <a:ext uri="{FF2B5EF4-FFF2-40B4-BE49-F238E27FC236}">
                <a16:creationId xmlns:a16="http://schemas.microsoft.com/office/drawing/2014/main" id="{7DC19D3F-DB8D-0437-8EC8-C242B378E849}"/>
              </a:ext>
            </a:extLst>
          </p:cNvPr>
          <p:cNvSpPr>
            <a:spLocks noChangeArrowheads="1"/>
          </p:cNvSpPr>
          <p:nvPr/>
        </p:nvSpPr>
        <p:spPr bwMode="auto">
          <a:xfrm>
            <a:off x="5523402"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2019-20</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8">
            <a:extLst>
              <a:ext uri="{FF2B5EF4-FFF2-40B4-BE49-F238E27FC236}">
                <a16:creationId xmlns:a16="http://schemas.microsoft.com/office/drawing/2014/main" id="{8AE46F77-E29E-AE1D-9C4D-FBE9B1E76FC4}"/>
              </a:ext>
            </a:extLst>
          </p:cNvPr>
          <p:cNvSpPr>
            <a:spLocks noChangeArrowheads="1"/>
          </p:cNvSpPr>
          <p:nvPr/>
        </p:nvSpPr>
        <p:spPr bwMode="auto">
          <a:xfrm>
            <a:off x="6343120"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2020-21</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1" name="Rectangle 29">
            <a:extLst>
              <a:ext uri="{FF2B5EF4-FFF2-40B4-BE49-F238E27FC236}">
                <a16:creationId xmlns:a16="http://schemas.microsoft.com/office/drawing/2014/main" id="{D98305BF-D9AD-4881-F227-D0DC001F7E0E}"/>
              </a:ext>
            </a:extLst>
          </p:cNvPr>
          <p:cNvSpPr>
            <a:spLocks noChangeArrowheads="1"/>
          </p:cNvSpPr>
          <p:nvPr/>
        </p:nvSpPr>
        <p:spPr bwMode="auto">
          <a:xfrm>
            <a:off x="7162838"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2021-22</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2" name="Rectangle 30">
            <a:extLst>
              <a:ext uri="{FF2B5EF4-FFF2-40B4-BE49-F238E27FC236}">
                <a16:creationId xmlns:a16="http://schemas.microsoft.com/office/drawing/2014/main" id="{555DC728-8411-21BD-40E7-FC32E4083B9C}"/>
              </a:ext>
            </a:extLst>
          </p:cNvPr>
          <p:cNvSpPr>
            <a:spLocks noChangeArrowheads="1"/>
          </p:cNvSpPr>
          <p:nvPr/>
        </p:nvSpPr>
        <p:spPr bwMode="auto">
          <a:xfrm>
            <a:off x="7982556"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2022-23</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 name="Rectangle 31">
            <a:extLst>
              <a:ext uri="{FF2B5EF4-FFF2-40B4-BE49-F238E27FC236}">
                <a16:creationId xmlns:a16="http://schemas.microsoft.com/office/drawing/2014/main" id="{DC9CC1F7-48C7-98BC-CC92-CBB5B34B6F71}"/>
              </a:ext>
            </a:extLst>
          </p:cNvPr>
          <p:cNvSpPr>
            <a:spLocks noChangeArrowheads="1"/>
          </p:cNvSpPr>
          <p:nvPr/>
        </p:nvSpPr>
        <p:spPr bwMode="auto">
          <a:xfrm>
            <a:off x="8802275"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2023-24</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Speech Bubble: Rectangle 35">
            <a:extLst>
              <a:ext uri="{FF2B5EF4-FFF2-40B4-BE49-F238E27FC236}">
                <a16:creationId xmlns:a16="http://schemas.microsoft.com/office/drawing/2014/main" id="{1B1A6560-8E73-EBB9-53CF-90662D15DAB4}"/>
              </a:ext>
            </a:extLst>
          </p:cNvPr>
          <p:cNvSpPr/>
          <p:nvPr/>
        </p:nvSpPr>
        <p:spPr>
          <a:xfrm>
            <a:off x="3099976" y="1529689"/>
            <a:ext cx="855884" cy="241174"/>
          </a:xfrm>
          <a:prstGeom prst="wedgeRectCallout">
            <a:avLst>
              <a:gd name="adj1" fmla="val -33813"/>
              <a:gd name="adj2" fmla="val 9401"/>
            </a:avLst>
          </a:prstGeom>
          <a:solidFill>
            <a:srgbClr val="B4C7E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Census</a:t>
            </a:r>
          </a:p>
        </p:txBody>
      </p:sp>
      <p:sp>
        <p:nvSpPr>
          <p:cNvPr id="38" name="Speech Bubble: Rectangle 37">
            <a:extLst>
              <a:ext uri="{FF2B5EF4-FFF2-40B4-BE49-F238E27FC236}">
                <a16:creationId xmlns:a16="http://schemas.microsoft.com/office/drawing/2014/main" id="{94BD7798-377C-69BE-9940-0A9E448A42F2}"/>
              </a:ext>
            </a:extLst>
          </p:cNvPr>
          <p:cNvSpPr/>
          <p:nvPr/>
        </p:nvSpPr>
        <p:spPr>
          <a:xfrm>
            <a:off x="3099976" y="1797561"/>
            <a:ext cx="855884" cy="284712"/>
          </a:xfrm>
          <a:prstGeom prst="wedgeRectCallout">
            <a:avLst>
              <a:gd name="adj1" fmla="val -6001"/>
              <a:gd name="adj2" fmla="val 43582"/>
            </a:avLst>
          </a:prstGeom>
          <a:solidFill>
            <a:srgbClr val="F6BE9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Target</a:t>
            </a:r>
          </a:p>
        </p:txBody>
      </p:sp>
      <p:sp>
        <p:nvSpPr>
          <p:cNvPr id="17" name="Rectangle 15">
            <a:extLst>
              <a:ext uri="{FF2B5EF4-FFF2-40B4-BE49-F238E27FC236}">
                <a16:creationId xmlns:a16="http://schemas.microsoft.com/office/drawing/2014/main" id="{976D5954-F0DA-3353-075D-5B64C0266D14}"/>
              </a:ext>
            </a:extLst>
          </p:cNvPr>
          <p:cNvSpPr>
            <a:spLocks noChangeArrowheads="1"/>
          </p:cNvSpPr>
          <p:nvPr/>
        </p:nvSpPr>
        <p:spPr bwMode="auto">
          <a:xfrm>
            <a:off x="2699324" y="4739737"/>
            <a:ext cx="12984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0</a:t>
            </a: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43" name="Group 142">
            <a:extLst>
              <a:ext uri="{FF2B5EF4-FFF2-40B4-BE49-F238E27FC236}">
                <a16:creationId xmlns:a16="http://schemas.microsoft.com/office/drawing/2014/main" id="{D2775265-3749-D63E-15C6-B18600C1CF03}"/>
              </a:ext>
            </a:extLst>
          </p:cNvPr>
          <p:cNvGrpSpPr/>
          <p:nvPr/>
        </p:nvGrpSpPr>
        <p:grpSpPr>
          <a:xfrm>
            <a:off x="5532897" y="1082325"/>
            <a:ext cx="1972115" cy="2285992"/>
            <a:chOff x="5764836" y="4574186"/>
            <a:chExt cx="1972115" cy="2285992"/>
          </a:xfrm>
        </p:grpSpPr>
        <p:sp>
          <p:nvSpPr>
            <p:cNvPr id="52" name="Graphic 50" descr="Covid-19 with solid fill">
              <a:extLst>
                <a:ext uri="{FF2B5EF4-FFF2-40B4-BE49-F238E27FC236}">
                  <a16:creationId xmlns:a16="http://schemas.microsoft.com/office/drawing/2014/main" id="{1E976F80-BB0F-1919-1389-50633F3557DD}"/>
                </a:ext>
              </a:extLst>
            </p:cNvPr>
            <p:cNvSpPr/>
            <p:nvPr/>
          </p:nvSpPr>
          <p:spPr>
            <a:xfrm>
              <a:off x="5764836" y="4890704"/>
              <a:ext cx="316451" cy="275618"/>
            </a:xfrm>
            <a:custGeom>
              <a:avLst/>
              <a:gdLst>
                <a:gd name="connsiteX0" fmla="*/ 182595 w 347838"/>
                <a:gd name="connsiteY0" fmla="*/ 37550 h 347839"/>
                <a:gd name="connsiteX1" fmla="*/ 194071 w 347838"/>
                <a:gd name="connsiteY1" fmla="*/ 17404 h 347839"/>
                <a:gd name="connsiteX2" fmla="*/ 173919 w 347838"/>
                <a:gd name="connsiteY2" fmla="*/ 0 h 347839"/>
                <a:gd name="connsiteX3" fmla="*/ 153767 w 347838"/>
                <a:gd name="connsiteY3" fmla="*/ 17404 h 347839"/>
                <a:gd name="connsiteX4" fmla="*/ 165191 w 347838"/>
                <a:gd name="connsiteY4" fmla="*/ 37480 h 347839"/>
                <a:gd name="connsiteX5" fmla="*/ 165194 w 347838"/>
                <a:gd name="connsiteY5" fmla="*/ 52560 h 347839"/>
                <a:gd name="connsiteX6" fmla="*/ 133504 w 347838"/>
                <a:gd name="connsiteY6" fmla="*/ 59134 h 347839"/>
                <a:gd name="connsiteX7" fmla="*/ 134963 w 347838"/>
                <a:gd name="connsiteY7" fmla="*/ 46012 h 347839"/>
                <a:gd name="connsiteX8" fmla="*/ 118861 w 347838"/>
                <a:gd name="connsiteY8" fmla="*/ 40638 h 347839"/>
                <a:gd name="connsiteX9" fmla="*/ 111199 w 347838"/>
                <a:gd name="connsiteY9" fmla="*/ 55787 h 347839"/>
                <a:gd name="connsiteX10" fmla="*/ 121408 w 347838"/>
                <a:gd name="connsiteY10" fmla="*/ 64052 h 347839"/>
                <a:gd name="connsiteX11" fmla="*/ 121434 w 347838"/>
                <a:gd name="connsiteY11" fmla="*/ 64117 h 347839"/>
                <a:gd name="connsiteX12" fmla="*/ 94258 w 347838"/>
                <a:gd name="connsiteY12" fmla="*/ 81986 h 347839"/>
                <a:gd name="connsiteX13" fmla="*/ 83626 w 347838"/>
                <a:gd name="connsiteY13" fmla="*/ 71360 h 347839"/>
                <a:gd name="connsiteX14" fmla="*/ 77496 w 347838"/>
                <a:gd name="connsiteY14" fmla="*/ 48996 h 347839"/>
                <a:gd name="connsiteX15" fmla="*/ 50940 w 347838"/>
                <a:gd name="connsiteY15" fmla="*/ 50940 h 347839"/>
                <a:gd name="connsiteX16" fmla="*/ 48996 w 347838"/>
                <a:gd name="connsiteY16" fmla="*/ 77497 h 347839"/>
                <a:gd name="connsiteX17" fmla="*/ 71266 w 347838"/>
                <a:gd name="connsiteY17" fmla="*/ 83614 h 347839"/>
                <a:gd name="connsiteX18" fmla="*/ 81945 w 347838"/>
                <a:gd name="connsiteY18" fmla="*/ 94288 h 347839"/>
                <a:gd name="connsiteX19" fmla="*/ 63892 w 347838"/>
                <a:gd name="connsiteY19" fmla="*/ 121788 h 347839"/>
                <a:gd name="connsiteX20" fmla="*/ 63734 w 347838"/>
                <a:gd name="connsiteY20" fmla="*/ 121723 h 347839"/>
                <a:gd name="connsiteX21" fmla="*/ 55469 w 347838"/>
                <a:gd name="connsiteY21" fmla="*/ 111516 h 347839"/>
                <a:gd name="connsiteX22" fmla="*/ 40321 w 347838"/>
                <a:gd name="connsiteY22" fmla="*/ 119177 h 347839"/>
                <a:gd name="connsiteX23" fmla="*/ 45696 w 347838"/>
                <a:gd name="connsiteY23" fmla="*/ 135280 h 347839"/>
                <a:gd name="connsiteX24" fmla="*/ 58822 w 347838"/>
                <a:gd name="connsiteY24" fmla="*/ 133819 h 347839"/>
                <a:gd name="connsiteX25" fmla="*/ 58932 w 347838"/>
                <a:gd name="connsiteY25" fmla="*/ 133865 h 347839"/>
                <a:gd name="connsiteX26" fmla="*/ 52446 w 347838"/>
                <a:gd name="connsiteY26" fmla="*/ 165243 h 347839"/>
                <a:gd name="connsiteX27" fmla="*/ 37552 w 347838"/>
                <a:gd name="connsiteY27" fmla="*/ 165245 h 347839"/>
                <a:gd name="connsiteX28" fmla="*/ 17404 w 347838"/>
                <a:gd name="connsiteY28" fmla="*/ 153767 h 347839"/>
                <a:gd name="connsiteX29" fmla="*/ 0 w 347838"/>
                <a:gd name="connsiteY29" fmla="*/ 173919 h 347839"/>
                <a:gd name="connsiteX30" fmla="*/ 17404 w 347838"/>
                <a:gd name="connsiteY30" fmla="*/ 194072 h 347839"/>
                <a:gd name="connsiteX31" fmla="*/ 37479 w 347838"/>
                <a:gd name="connsiteY31" fmla="*/ 182650 h 347839"/>
                <a:gd name="connsiteX32" fmla="*/ 52431 w 347838"/>
                <a:gd name="connsiteY32" fmla="*/ 182647 h 347839"/>
                <a:gd name="connsiteX33" fmla="*/ 58932 w 347838"/>
                <a:gd name="connsiteY33" fmla="*/ 214222 h 347839"/>
                <a:gd name="connsiteX34" fmla="*/ 58822 w 347838"/>
                <a:gd name="connsiteY34" fmla="*/ 214268 h 347839"/>
                <a:gd name="connsiteX35" fmla="*/ 45696 w 347838"/>
                <a:gd name="connsiteY35" fmla="*/ 212807 h 347839"/>
                <a:gd name="connsiteX36" fmla="*/ 40321 w 347838"/>
                <a:gd name="connsiteY36" fmla="*/ 228910 h 347839"/>
                <a:gd name="connsiteX37" fmla="*/ 55469 w 347838"/>
                <a:gd name="connsiteY37" fmla="*/ 236572 h 347839"/>
                <a:gd name="connsiteX38" fmla="*/ 63734 w 347838"/>
                <a:gd name="connsiteY38" fmla="*/ 226364 h 347839"/>
                <a:gd name="connsiteX39" fmla="*/ 63891 w 347838"/>
                <a:gd name="connsiteY39" fmla="*/ 226299 h 347839"/>
                <a:gd name="connsiteX40" fmla="*/ 81864 w 347838"/>
                <a:gd name="connsiteY40" fmla="*/ 253707 h 347839"/>
                <a:gd name="connsiteX41" fmla="*/ 71364 w 347838"/>
                <a:gd name="connsiteY41" fmla="*/ 264212 h 347839"/>
                <a:gd name="connsiteX42" fmla="*/ 48997 w 347838"/>
                <a:gd name="connsiteY42" fmla="*/ 270343 h 347839"/>
                <a:gd name="connsiteX43" fmla="*/ 50940 w 347838"/>
                <a:gd name="connsiteY43" fmla="*/ 296900 h 347839"/>
                <a:gd name="connsiteX44" fmla="*/ 77496 w 347838"/>
                <a:gd name="connsiteY44" fmla="*/ 298842 h 347839"/>
                <a:gd name="connsiteX45" fmla="*/ 83614 w 347838"/>
                <a:gd name="connsiteY45" fmla="*/ 276572 h 347839"/>
                <a:gd name="connsiteX46" fmla="*/ 94163 w 347838"/>
                <a:gd name="connsiteY46" fmla="*/ 266019 h 347839"/>
                <a:gd name="connsiteX47" fmla="*/ 121434 w 347838"/>
                <a:gd name="connsiteY47" fmla="*/ 283970 h 347839"/>
                <a:gd name="connsiteX48" fmla="*/ 121406 w 347838"/>
                <a:gd name="connsiteY48" fmla="*/ 284036 h 347839"/>
                <a:gd name="connsiteX49" fmla="*/ 111199 w 347838"/>
                <a:gd name="connsiteY49" fmla="*/ 292301 h 347839"/>
                <a:gd name="connsiteX50" fmla="*/ 118861 w 347838"/>
                <a:gd name="connsiteY50" fmla="*/ 307450 h 347839"/>
                <a:gd name="connsiteX51" fmla="*/ 134963 w 347838"/>
                <a:gd name="connsiteY51" fmla="*/ 302075 h 347839"/>
                <a:gd name="connsiteX52" fmla="*/ 133503 w 347838"/>
                <a:gd name="connsiteY52" fmla="*/ 288954 h 347839"/>
                <a:gd name="connsiteX53" fmla="*/ 165242 w 347838"/>
                <a:gd name="connsiteY53" fmla="*/ 295531 h 347839"/>
                <a:gd name="connsiteX54" fmla="*/ 165245 w 347838"/>
                <a:gd name="connsiteY54" fmla="*/ 310287 h 347839"/>
                <a:gd name="connsiteX55" fmla="*/ 153766 w 347838"/>
                <a:gd name="connsiteY55" fmla="*/ 330435 h 347839"/>
                <a:gd name="connsiteX56" fmla="*/ 173919 w 347838"/>
                <a:gd name="connsiteY56" fmla="*/ 347840 h 347839"/>
                <a:gd name="connsiteX57" fmla="*/ 194071 w 347838"/>
                <a:gd name="connsiteY57" fmla="*/ 330435 h 347839"/>
                <a:gd name="connsiteX58" fmla="*/ 182649 w 347838"/>
                <a:gd name="connsiteY58" fmla="*/ 310361 h 347839"/>
                <a:gd name="connsiteX59" fmla="*/ 182647 w 347838"/>
                <a:gd name="connsiteY59" fmla="*/ 295528 h 347839"/>
                <a:gd name="connsiteX60" fmla="*/ 213905 w 347838"/>
                <a:gd name="connsiteY60" fmla="*/ 289102 h 347839"/>
                <a:gd name="connsiteX61" fmla="*/ 212490 w 347838"/>
                <a:gd name="connsiteY61" fmla="*/ 302075 h 347839"/>
                <a:gd name="connsiteX62" fmla="*/ 228593 w 347838"/>
                <a:gd name="connsiteY62" fmla="*/ 307450 h 347839"/>
                <a:gd name="connsiteX63" fmla="*/ 236254 w 347838"/>
                <a:gd name="connsiteY63" fmla="*/ 292301 h 347839"/>
                <a:gd name="connsiteX64" fmla="*/ 226147 w 347838"/>
                <a:gd name="connsiteY64" fmla="*/ 284090 h 347839"/>
                <a:gd name="connsiteX65" fmla="*/ 253716 w 347838"/>
                <a:gd name="connsiteY65" fmla="*/ 265990 h 347839"/>
                <a:gd name="connsiteX66" fmla="*/ 264213 w 347838"/>
                <a:gd name="connsiteY66" fmla="*/ 276483 h 347839"/>
                <a:gd name="connsiteX67" fmla="*/ 270342 w 347838"/>
                <a:gd name="connsiteY67" fmla="*/ 298842 h 347839"/>
                <a:gd name="connsiteX68" fmla="*/ 296899 w 347838"/>
                <a:gd name="connsiteY68" fmla="*/ 296900 h 347839"/>
                <a:gd name="connsiteX69" fmla="*/ 298842 w 347838"/>
                <a:gd name="connsiteY69" fmla="*/ 270343 h 347839"/>
                <a:gd name="connsiteX70" fmla="*/ 276570 w 347838"/>
                <a:gd name="connsiteY70" fmla="*/ 264225 h 347839"/>
                <a:gd name="connsiteX71" fmla="*/ 266013 w 347838"/>
                <a:gd name="connsiteY71" fmla="*/ 253672 h 347839"/>
                <a:gd name="connsiteX72" fmla="*/ 283832 w 347838"/>
                <a:gd name="connsiteY72" fmla="*/ 226572 h 347839"/>
                <a:gd name="connsiteX73" fmla="*/ 291984 w 347838"/>
                <a:gd name="connsiteY73" fmla="*/ 236572 h 347839"/>
                <a:gd name="connsiteX74" fmla="*/ 307133 w 347838"/>
                <a:gd name="connsiteY74" fmla="*/ 228910 h 347839"/>
                <a:gd name="connsiteX75" fmla="*/ 301758 w 347838"/>
                <a:gd name="connsiteY75" fmla="*/ 212807 h 347839"/>
                <a:gd name="connsiteX76" fmla="*/ 288930 w 347838"/>
                <a:gd name="connsiteY76" fmla="*/ 214178 h 347839"/>
                <a:gd name="connsiteX77" fmla="*/ 295421 w 347838"/>
                <a:gd name="connsiteY77" fmla="*/ 182599 h 347839"/>
                <a:gd name="connsiteX78" fmla="*/ 310289 w 347838"/>
                <a:gd name="connsiteY78" fmla="*/ 182595 h 347839"/>
                <a:gd name="connsiteX79" fmla="*/ 330435 w 347838"/>
                <a:gd name="connsiteY79" fmla="*/ 194072 h 347839"/>
                <a:gd name="connsiteX80" fmla="*/ 347839 w 347838"/>
                <a:gd name="connsiteY80" fmla="*/ 173919 h 347839"/>
                <a:gd name="connsiteX81" fmla="*/ 330435 w 347838"/>
                <a:gd name="connsiteY81" fmla="*/ 153767 h 347839"/>
                <a:gd name="connsiteX82" fmla="*/ 310359 w 347838"/>
                <a:gd name="connsiteY82" fmla="*/ 165191 h 347839"/>
                <a:gd name="connsiteX83" fmla="*/ 295398 w 347838"/>
                <a:gd name="connsiteY83" fmla="*/ 165194 h 347839"/>
                <a:gd name="connsiteX84" fmla="*/ 288930 w 347838"/>
                <a:gd name="connsiteY84" fmla="*/ 133909 h 347839"/>
                <a:gd name="connsiteX85" fmla="*/ 301758 w 347838"/>
                <a:gd name="connsiteY85" fmla="*/ 135280 h 347839"/>
                <a:gd name="connsiteX86" fmla="*/ 307133 w 347838"/>
                <a:gd name="connsiteY86" fmla="*/ 119178 h 347839"/>
                <a:gd name="connsiteX87" fmla="*/ 291984 w 347838"/>
                <a:gd name="connsiteY87" fmla="*/ 111516 h 347839"/>
                <a:gd name="connsiteX88" fmla="*/ 283833 w 347838"/>
                <a:gd name="connsiteY88" fmla="*/ 121516 h 347839"/>
                <a:gd name="connsiteX89" fmla="*/ 265866 w 347838"/>
                <a:gd name="connsiteY89" fmla="*/ 94246 h 347839"/>
                <a:gd name="connsiteX90" fmla="*/ 276479 w 347838"/>
                <a:gd name="connsiteY90" fmla="*/ 83627 h 347839"/>
                <a:gd name="connsiteX91" fmla="*/ 298842 w 347838"/>
                <a:gd name="connsiteY91" fmla="*/ 77497 h 347839"/>
                <a:gd name="connsiteX92" fmla="*/ 296899 w 347838"/>
                <a:gd name="connsiteY92" fmla="*/ 50940 h 347839"/>
                <a:gd name="connsiteX93" fmla="*/ 270342 w 347838"/>
                <a:gd name="connsiteY93" fmla="*/ 48996 h 347839"/>
                <a:gd name="connsiteX94" fmla="*/ 264224 w 347838"/>
                <a:gd name="connsiteY94" fmla="*/ 71271 h 347839"/>
                <a:gd name="connsiteX95" fmla="*/ 253549 w 347838"/>
                <a:gd name="connsiteY95" fmla="*/ 81952 h 347839"/>
                <a:gd name="connsiteX96" fmla="*/ 226147 w 347838"/>
                <a:gd name="connsiteY96" fmla="*/ 63997 h 347839"/>
                <a:gd name="connsiteX97" fmla="*/ 236255 w 347838"/>
                <a:gd name="connsiteY97" fmla="*/ 55786 h 347839"/>
                <a:gd name="connsiteX98" fmla="*/ 228593 w 347838"/>
                <a:gd name="connsiteY98" fmla="*/ 40637 h 347839"/>
                <a:gd name="connsiteX99" fmla="*/ 212490 w 347838"/>
                <a:gd name="connsiteY99" fmla="*/ 46012 h 347839"/>
                <a:gd name="connsiteX100" fmla="*/ 213905 w 347838"/>
                <a:gd name="connsiteY100" fmla="*/ 58985 h 347839"/>
                <a:gd name="connsiteX101" fmla="*/ 182598 w 347838"/>
                <a:gd name="connsiteY101" fmla="*/ 52556 h 347839"/>
                <a:gd name="connsiteX102" fmla="*/ 101877 w 347838"/>
                <a:gd name="connsiteY102" fmla="*/ 182049 h 347839"/>
                <a:gd name="connsiteX103" fmla="*/ 85867 w 347838"/>
                <a:gd name="connsiteY103" fmla="*/ 182049 h 347839"/>
                <a:gd name="connsiteX104" fmla="*/ 85867 w 347838"/>
                <a:gd name="connsiteY104" fmla="*/ 166038 h 347839"/>
                <a:gd name="connsiteX105" fmla="*/ 101877 w 347838"/>
                <a:gd name="connsiteY105" fmla="*/ 166038 h 347839"/>
                <a:gd name="connsiteX106" fmla="*/ 101878 w 347838"/>
                <a:gd name="connsiteY106" fmla="*/ 182048 h 347839"/>
                <a:gd name="connsiteX107" fmla="*/ 101877 w 347838"/>
                <a:gd name="connsiteY107" fmla="*/ 182049 h 347839"/>
                <a:gd name="connsiteX108" fmla="*/ 137900 w 347838"/>
                <a:gd name="connsiteY108" fmla="*/ 234083 h 347839"/>
                <a:gd name="connsiteX109" fmla="*/ 113885 w 347838"/>
                <a:gd name="connsiteY109" fmla="*/ 234083 h 347839"/>
                <a:gd name="connsiteX110" fmla="*/ 113885 w 347838"/>
                <a:gd name="connsiteY110" fmla="*/ 210067 h 347839"/>
                <a:gd name="connsiteX111" fmla="*/ 137900 w 347838"/>
                <a:gd name="connsiteY111" fmla="*/ 210067 h 347839"/>
                <a:gd name="connsiteX112" fmla="*/ 137900 w 347838"/>
                <a:gd name="connsiteY112" fmla="*/ 210067 h 347839"/>
                <a:gd name="connsiteX113" fmla="*/ 137900 w 347838"/>
                <a:gd name="connsiteY113" fmla="*/ 234083 h 347839"/>
                <a:gd name="connsiteX114" fmla="*/ 137900 w 347838"/>
                <a:gd name="connsiteY114" fmla="*/ 138021 h 347839"/>
                <a:gd name="connsiteX115" fmla="*/ 113884 w 347838"/>
                <a:gd name="connsiteY115" fmla="*/ 138021 h 347839"/>
                <a:gd name="connsiteX116" fmla="*/ 113884 w 347838"/>
                <a:gd name="connsiteY116" fmla="*/ 114005 h 347839"/>
                <a:gd name="connsiteX117" fmla="*/ 137900 w 347838"/>
                <a:gd name="connsiteY117" fmla="*/ 114005 h 347839"/>
                <a:gd name="connsiteX118" fmla="*/ 137900 w 347838"/>
                <a:gd name="connsiteY118" fmla="*/ 138021 h 347839"/>
                <a:gd name="connsiteX119" fmla="*/ 181929 w 347838"/>
                <a:gd name="connsiteY119" fmla="*/ 262101 h 347839"/>
                <a:gd name="connsiteX120" fmla="*/ 165918 w 347838"/>
                <a:gd name="connsiteY120" fmla="*/ 262101 h 347839"/>
                <a:gd name="connsiteX121" fmla="*/ 165918 w 347838"/>
                <a:gd name="connsiteY121" fmla="*/ 246091 h 347839"/>
                <a:gd name="connsiteX122" fmla="*/ 181929 w 347838"/>
                <a:gd name="connsiteY122" fmla="*/ 246091 h 347839"/>
                <a:gd name="connsiteX123" fmla="*/ 181929 w 347838"/>
                <a:gd name="connsiteY123" fmla="*/ 262101 h 347839"/>
                <a:gd name="connsiteX124" fmla="*/ 245970 w 347838"/>
                <a:gd name="connsiteY124" fmla="*/ 166038 h 347839"/>
                <a:gd name="connsiteX125" fmla="*/ 261981 w 347838"/>
                <a:gd name="connsiteY125" fmla="*/ 166038 h 347839"/>
                <a:gd name="connsiteX126" fmla="*/ 261981 w 347838"/>
                <a:gd name="connsiteY126" fmla="*/ 182049 h 347839"/>
                <a:gd name="connsiteX127" fmla="*/ 245970 w 347838"/>
                <a:gd name="connsiteY127" fmla="*/ 182049 h 347839"/>
                <a:gd name="connsiteX128" fmla="*/ 245970 w 347838"/>
                <a:gd name="connsiteY128" fmla="*/ 166038 h 347839"/>
                <a:gd name="connsiteX129" fmla="*/ 209948 w 347838"/>
                <a:gd name="connsiteY129" fmla="*/ 114005 h 347839"/>
                <a:gd name="connsiteX130" fmla="*/ 233963 w 347838"/>
                <a:gd name="connsiteY130" fmla="*/ 114005 h 347839"/>
                <a:gd name="connsiteX131" fmla="*/ 233963 w 347838"/>
                <a:gd name="connsiteY131" fmla="*/ 138021 h 347839"/>
                <a:gd name="connsiteX132" fmla="*/ 209948 w 347838"/>
                <a:gd name="connsiteY132" fmla="*/ 138021 h 347839"/>
                <a:gd name="connsiteX133" fmla="*/ 209945 w 347838"/>
                <a:gd name="connsiteY133" fmla="*/ 114007 h 347839"/>
                <a:gd name="connsiteX134" fmla="*/ 209947 w 347838"/>
                <a:gd name="connsiteY134" fmla="*/ 114005 h 347839"/>
                <a:gd name="connsiteX135" fmla="*/ 209948 w 347838"/>
                <a:gd name="connsiteY135" fmla="*/ 210067 h 347839"/>
                <a:gd name="connsiteX136" fmla="*/ 233963 w 347838"/>
                <a:gd name="connsiteY136" fmla="*/ 210067 h 347839"/>
                <a:gd name="connsiteX137" fmla="*/ 233963 w 347838"/>
                <a:gd name="connsiteY137" fmla="*/ 234083 h 347839"/>
                <a:gd name="connsiteX138" fmla="*/ 209948 w 347838"/>
                <a:gd name="connsiteY138" fmla="*/ 234083 h 347839"/>
                <a:gd name="connsiteX139" fmla="*/ 209946 w 347838"/>
                <a:gd name="connsiteY139" fmla="*/ 210068 h 347839"/>
                <a:gd name="connsiteX140" fmla="*/ 209947 w 347838"/>
                <a:gd name="connsiteY140" fmla="*/ 210067 h 347839"/>
                <a:gd name="connsiteX141" fmla="*/ 185931 w 347838"/>
                <a:gd name="connsiteY141" fmla="*/ 186052 h 347839"/>
                <a:gd name="connsiteX142" fmla="*/ 161915 w 347838"/>
                <a:gd name="connsiteY142" fmla="*/ 186052 h 347839"/>
                <a:gd name="connsiteX143" fmla="*/ 161916 w 347838"/>
                <a:gd name="connsiteY143" fmla="*/ 162036 h 347839"/>
                <a:gd name="connsiteX144" fmla="*/ 185931 w 347838"/>
                <a:gd name="connsiteY144" fmla="*/ 162036 h 347839"/>
                <a:gd name="connsiteX145" fmla="*/ 185932 w 347838"/>
                <a:gd name="connsiteY145" fmla="*/ 186051 h 347839"/>
                <a:gd name="connsiteX146" fmla="*/ 185931 w 347838"/>
                <a:gd name="connsiteY146" fmla="*/ 186052 h 347839"/>
                <a:gd name="connsiteX147" fmla="*/ 181929 w 347838"/>
                <a:gd name="connsiteY147" fmla="*/ 101997 h 347839"/>
                <a:gd name="connsiteX148" fmla="*/ 165918 w 347838"/>
                <a:gd name="connsiteY148" fmla="*/ 101997 h 347839"/>
                <a:gd name="connsiteX149" fmla="*/ 165918 w 347838"/>
                <a:gd name="connsiteY149" fmla="*/ 85987 h 347839"/>
                <a:gd name="connsiteX150" fmla="*/ 181929 w 347838"/>
                <a:gd name="connsiteY150" fmla="*/ 85987 h 347839"/>
                <a:gd name="connsiteX151" fmla="*/ 181929 w 347838"/>
                <a:gd name="connsiteY151" fmla="*/ 101996 h 347839"/>
                <a:gd name="connsiteX152" fmla="*/ 181929 w 347838"/>
                <a:gd name="connsiteY152" fmla="*/ 101997 h 34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47838" h="347839">
                  <a:moveTo>
                    <a:pt x="182595" y="37550"/>
                  </a:moveTo>
                  <a:cubicBezTo>
                    <a:pt x="188176" y="30120"/>
                    <a:pt x="194071" y="25379"/>
                    <a:pt x="194071" y="17404"/>
                  </a:cubicBezTo>
                  <a:cubicBezTo>
                    <a:pt x="194071" y="6275"/>
                    <a:pt x="186973" y="0"/>
                    <a:pt x="173919" y="0"/>
                  </a:cubicBezTo>
                  <a:cubicBezTo>
                    <a:pt x="160866" y="0"/>
                    <a:pt x="153767" y="6275"/>
                    <a:pt x="153767" y="17404"/>
                  </a:cubicBezTo>
                  <a:cubicBezTo>
                    <a:pt x="153767" y="25353"/>
                    <a:pt x="159625" y="30091"/>
                    <a:pt x="165191" y="37480"/>
                  </a:cubicBezTo>
                  <a:lnTo>
                    <a:pt x="165194" y="52560"/>
                  </a:lnTo>
                  <a:cubicBezTo>
                    <a:pt x="154383" y="53322"/>
                    <a:pt x="143725" y="55533"/>
                    <a:pt x="133504" y="59134"/>
                  </a:cubicBezTo>
                  <a:cubicBezTo>
                    <a:pt x="134958" y="54160"/>
                    <a:pt x="136720" y="50285"/>
                    <a:pt x="134963" y="46012"/>
                  </a:cubicBezTo>
                  <a:cubicBezTo>
                    <a:pt x="132265" y="39450"/>
                    <a:pt x="126557" y="37473"/>
                    <a:pt x="118861" y="40638"/>
                  </a:cubicBezTo>
                  <a:cubicBezTo>
                    <a:pt x="111164" y="43803"/>
                    <a:pt x="108500" y="49224"/>
                    <a:pt x="111199" y="55787"/>
                  </a:cubicBezTo>
                  <a:cubicBezTo>
                    <a:pt x="112947" y="60040"/>
                    <a:pt x="116900" y="61560"/>
                    <a:pt x="121408" y="64052"/>
                  </a:cubicBezTo>
                  <a:lnTo>
                    <a:pt x="121434" y="64117"/>
                  </a:lnTo>
                  <a:cubicBezTo>
                    <a:pt x="111619" y="68836"/>
                    <a:pt x="102480" y="74846"/>
                    <a:pt x="94258" y="81986"/>
                  </a:cubicBezTo>
                  <a:lnTo>
                    <a:pt x="83626" y="71360"/>
                  </a:lnTo>
                  <a:cubicBezTo>
                    <a:pt x="82318" y="62158"/>
                    <a:pt x="83136" y="54636"/>
                    <a:pt x="77496" y="48996"/>
                  </a:cubicBezTo>
                  <a:cubicBezTo>
                    <a:pt x="69627" y="41127"/>
                    <a:pt x="60169" y="41710"/>
                    <a:pt x="50940" y="50940"/>
                  </a:cubicBezTo>
                  <a:cubicBezTo>
                    <a:pt x="41710" y="60170"/>
                    <a:pt x="41126" y="69627"/>
                    <a:pt x="48996" y="77497"/>
                  </a:cubicBezTo>
                  <a:cubicBezTo>
                    <a:pt x="54616" y="83117"/>
                    <a:pt x="62107" y="82325"/>
                    <a:pt x="71266" y="83614"/>
                  </a:cubicBezTo>
                  <a:lnTo>
                    <a:pt x="81945" y="94288"/>
                  </a:lnTo>
                  <a:cubicBezTo>
                    <a:pt x="74714" y="102599"/>
                    <a:pt x="68642" y="111849"/>
                    <a:pt x="63892" y="121788"/>
                  </a:cubicBezTo>
                  <a:lnTo>
                    <a:pt x="63734" y="121723"/>
                  </a:lnTo>
                  <a:cubicBezTo>
                    <a:pt x="61243" y="117217"/>
                    <a:pt x="59722" y="113265"/>
                    <a:pt x="55469" y="111516"/>
                  </a:cubicBezTo>
                  <a:cubicBezTo>
                    <a:pt x="48907" y="108816"/>
                    <a:pt x="43486" y="111481"/>
                    <a:pt x="40321" y="119177"/>
                  </a:cubicBezTo>
                  <a:cubicBezTo>
                    <a:pt x="37155" y="126874"/>
                    <a:pt x="39133" y="132581"/>
                    <a:pt x="45696" y="135280"/>
                  </a:cubicBezTo>
                  <a:cubicBezTo>
                    <a:pt x="49969" y="137038"/>
                    <a:pt x="53846" y="135273"/>
                    <a:pt x="58822" y="133819"/>
                  </a:cubicBezTo>
                  <a:lnTo>
                    <a:pt x="58932" y="133865"/>
                  </a:lnTo>
                  <a:cubicBezTo>
                    <a:pt x="55388" y="143990"/>
                    <a:pt x="53207" y="154542"/>
                    <a:pt x="52446" y="165243"/>
                  </a:cubicBezTo>
                  <a:lnTo>
                    <a:pt x="37552" y="165245"/>
                  </a:lnTo>
                  <a:cubicBezTo>
                    <a:pt x="30120" y="159664"/>
                    <a:pt x="25379" y="153767"/>
                    <a:pt x="17404" y="153767"/>
                  </a:cubicBezTo>
                  <a:cubicBezTo>
                    <a:pt x="6274" y="153767"/>
                    <a:pt x="0" y="160866"/>
                    <a:pt x="0" y="173919"/>
                  </a:cubicBezTo>
                  <a:cubicBezTo>
                    <a:pt x="0" y="186973"/>
                    <a:pt x="6274" y="194072"/>
                    <a:pt x="17404" y="194072"/>
                  </a:cubicBezTo>
                  <a:cubicBezTo>
                    <a:pt x="25352" y="194072"/>
                    <a:pt x="30090" y="188214"/>
                    <a:pt x="37479" y="182650"/>
                  </a:cubicBezTo>
                  <a:lnTo>
                    <a:pt x="52431" y="182647"/>
                  </a:lnTo>
                  <a:cubicBezTo>
                    <a:pt x="53179" y="193415"/>
                    <a:pt x="55366" y="204035"/>
                    <a:pt x="58932" y="214222"/>
                  </a:cubicBezTo>
                  <a:lnTo>
                    <a:pt x="58822" y="214268"/>
                  </a:lnTo>
                  <a:cubicBezTo>
                    <a:pt x="53846" y="212814"/>
                    <a:pt x="49969" y="211049"/>
                    <a:pt x="45696" y="212807"/>
                  </a:cubicBezTo>
                  <a:cubicBezTo>
                    <a:pt x="39133" y="215506"/>
                    <a:pt x="37155" y="221213"/>
                    <a:pt x="40321" y="228910"/>
                  </a:cubicBezTo>
                  <a:cubicBezTo>
                    <a:pt x="43486" y="236606"/>
                    <a:pt x="48907" y="239271"/>
                    <a:pt x="55469" y="236572"/>
                  </a:cubicBezTo>
                  <a:cubicBezTo>
                    <a:pt x="59722" y="234823"/>
                    <a:pt x="61243" y="230870"/>
                    <a:pt x="63734" y="226364"/>
                  </a:cubicBezTo>
                  <a:lnTo>
                    <a:pt x="63891" y="226299"/>
                  </a:lnTo>
                  <a:cubicBezTo>
                    <a:pt x="68625" y="236201"/>
                    <a:pt x="74670" y="245420"/>
                    <a:pt x="81864" y="253707"/>
                  </a:cubicBezTo>
                  <a:lnTo>
                    <a:pt x="71364" y="264212"/>
                  </a:lnTo>
                  <a:cubicBezTo>
                    <a:pt x="62160" y="265521"/>
                    <a:pt x="54637" y="264703"/>
                    <a:pt x="48997" y="270343"/>
                  </a:cubicBezTo>
                  <a:cubicBezTo>
                    <a:pt x="41126" y="278213"/>
                    <a:pt x="41710" y="287669"/>
                    <a:pt x="50940" y="296900"/>
                  </a:cubicBezTo>
                  <a:cubicBezTo>
                    <a:pt x="60170" y="306130"/>
                    <a:pt x="69627" y="306713"/>
                    <a:pt x="77496" y="298842"/>
                  </a:cubicBezTo>
                  <a:cubicBezTo>
                    <a:pt x="83117" y="293223"/>
                    <a:pt x="82325" y="285731"/>
                    <a:pt x="83614" y="276572"/>
                  </a:cubicBezTo>
                  <a:lnTo>
                    <a:pt x="94163" y="266019"/>
                  </a:lnTo>
                  <a:cubicBezTo>
                    <a:pt x="102409" y="273196"/>
                    <a:pt x="111582" y="279233"/>
                    <a:pt x="121434" y="283970"/>
                  </a:cubicBezTo>
                  <a:lnTo>
                    <a:pt x="121406" y="284036"/>
                  </a:lnTo>
                  <a:cubicBezTo>
                    <a:pt x="116900" y="286528"/>
                    <a:pt x="112947" y="288049"/>
                    <a:pt x="111199" y="292301"/>
                  </a:cubicBezTo>
                  <a:cubicBezTo>
                    <a:pt x="108499" y="298864"/>
                    <a:pt x="111163" y="304284"/>
                    <a:pt x="118861" y="307450"/>
                  </a:cubicBezTo>
                  <a:cubicBezTo>
                    <a:pt x="126557" y="310616"/>
                    <a:pt x="132264" y="308638"/>
                    <a:pt x="134963" y="302075"/>
                  </a:cubicBezTo>
                  <a:cubicBezTo>
                    <a:pt x="136720" y="297803"/>
                    <a:pt x="134958" y="293927"/>
                    <a:pt x="133503" y="288954"/>
                  </a:cubicBezTo>
                  <a:cubicBezTo>
                    <a:pt x="143740" y="292560"/>
                    <a:pt x="154416" y="294772"/>
                    <a:pt x="165242" y="295531"/>
                  </a:cubicBezTo>
                  <a:lnTo>
                    <a:pt x="165245" y="310287"/>
                  </a:lnTo>
                  <a:cubicBezTo>
                    <a:pt x="159663" y="317719"/>
                    <a:pt x="153766" y="322460"/>
                    <a:pt x="153766" y="330435"/>
                  </a:cubicBezTo>
                  <a:cubicBezTo>
                    <a:pt x="153766" y="341565"/>
                    <a:pt x="160866" y="347840"/>
                    <a:pt x="173919" y="347840"/>
                  </a:cubicBezTo>
                  <a:cubicBezTo>
                    <a:pt x="186972" y="347840"/>
                    <a:pt x="194071" y="341565"/>
                    <a:pt x="194071" y="330435"/>
                  </a:cubicBezTo>
                  <a:cubicBezTo>
                    <a:pt x="194071" y="322487"/>
                    <a:pt x="188214" y="317750"/>
                    <a:pt x="182649" y="310361"/>
                  </a:cubicBezTo>
                  <a:lnTo>
                    <a:pt x="182647" y="295528"/>
                  </a:lnTo>
                  <a:cubicBezTo>
                    <a:pt x="193304" y="294775"/>
                    <a:pt x="203815" y="292615"/>
                    <a:pt x="213905" y="289102"/>
                  </a:cubicBezTo>
                  <a:cubicBezTo>
                    <a:pt x="212460" y="294003"/>
                    <a:pt x="210751" y="297846"/>
                    <a:pt x="212490" y="302075"/>
                  </a:cubicBezTo>
                  <a:cubicBezTo>
                    <a:pt x="215189" y="308638"/>
                    <a:pt x="220896" y="310616"/>
                    <a:pt x="228593" y="307450"/>
                  </a:cubicBezTo>
                  <a:cubicBezTo>
                    <a:pt x="236290" y="304284"/>
                    <a:pt x="238954" y="298864"/>
                    <a:pt x="236254" y="292301"/>
                  </a:cubicBezTo>
                  <a:cubicBezTo>
                    <a:pt x="234519" y="288080"/>
                    <a:pt x="230611" y="286550"/>
                    <a:pt x="226147" y="284090"/>
                  </a:cubicBezTo>
                  <a:cubicBezTo>
                    <a:pt x="236113" y="279331"/>
                    <a:pt x="245387" y="273242"/>
                    <a:pt x="253716" y="265990"/>
                  </a:cubicBezTo>
                  <a:lnTo>
                    <a:pt x="264213" y="276483"/>
                  </a:lnTo>
                  <a:cubicBezTo>
                    <a:pt x="265520" y="285683"/>
                    <a:pt x="264704" y="293204"/>
                    <a:pt x="270342" y="298842"/>
                  </a:cubicBezTo>
                  <a:cubicBezTo>
                    <a:pt x="278212" y="306713"/>
                    <a:pt x="287669" y="306130"/>
                    <a:pt x="296899" y="296900"/>
                  </a:cubicBezTo>
                  <a:cubicBezTo>
                    <a:pt x="306129" y="287670"/>
                    <a:pt x="306712" y="278213"/>
                    <a:pt x="298842" y="270343"/>
                  </a:cubicBezTo>
                  <a:cubicBezTo>
                    <a:pt x="293221" y="264722"/>
                    <a:pt x="285730" y="265514"/>
                    <a:pt x="276570" y="264225"/>
                  </a:cubicBezTo>
                  <a:lnTo>
                    <a:pt x="266013" y="253672"/>
                  </a:lnTo>
                  <a:cubicBezTo>
                    <a:pt x="273131" y="245471"/>
                    <a:pt x="279123" y="236357"/>
                    <a:pt x="283832" y="226572"/>
                  </a:cubicBezTo>
                  <a:cubicBezTo>
                    <a:pt x="286256" y="230991"/>
                    <a:pt x="287797" y="234850"/>
                    <a:pt x="291984" y="236572"/>
                  </a:cubicBezTo>
                  <a:cubicBezTo>
                    <a:pt x="298547" y="239271"/>
                    <a:pt x="303967" y="236607"/>
                    <a:pt x="307133" y="228910"/>
                  </a:cubicBezTo>
                  <a:cubicBezTo>
                    <a:pt x="310299" y="221213"/>
                    <a:pt x="308320" y="215506"/>
                    <a:pt x="301758" y="212807"/>
                  </a:cubicBezTo>
                  <a:cubicBezTo>
                    <a:pt x="297571" y="211086"/>
                    <a:pt x="293761" y="212743"/>
                    <a:pt x="288930" y="214178"/>
                  </a:cubicBezTo>
                  <a:cubicBezTo>
                    <a:pt x="292493" y="203989"/>
                    <a:pt x="294676" y="193367"/>
                    <a:pt x="295421" y="182599"/>
                  </a:cubicBezTo>
                  <a:lnTo>
                    <a:pt x="310289" y="182595"/>
                  </a:lnTo>
                  <a:cubicBezTo>
                    <a:pt x="317720" y="188176"/>
                    <a:pt x="322461" y="194072"/>
                    <a:pt x="330435" y="194072"/>
                  </a:cubicBezTo>
                  <a:cubicBezTo>
                    <a:pt x="341565" y="194072"/>
                    <a:pt x="347839" y="186973"/>
                    <a:pt x="347839" y="173919"/>
                  </a:cubicBezTo>
                  <a:cubicBezTo>
                    <a:pt x="347839" y="160866"/>
                    <a:pt x="341565" y="153767"/>
                    <a:pt x="330435" y="153767"/>
                  </a:cubicBezTo>
                  <a:cubicBezTo>
                    <a:pt x="322486" y="153767"/>
                    <a:pt x="317749" y="159626"/>
                    <a:pt x="310359" y="165191"/>
                  </a:cubicBezTo>
                  <a:lnTo>
                    <a:pt x="295398" y="165194"/>
                  </a:lnTo>
                  <a:cubicBezTo>
                    <a:pt x="294635" y="154526"/>
                    <a:pt x="292460" y="144006"/>
                    <a:pt x="288930" y="133909"/>
                  </a:cubicBezTo>
                  <a:cubicBezTo>
                    <a:pt x="293761" y="135344"/>
                    <a:pt x="297572" y="137002"/>
                    <a:pt x="301758" y="135280"/>
                  </a:cubicBezTo>
                  <a:cubicBezTo>
                    <a:pt x="308320" y="132581"/>
                    <a:pt x="310298" y="126875"/>
                    <a:pt x="307133" y="119178"/>
                  </a:cubicBezTo>
                  <a:cubicBezTo>
                    <a:pt x="303968" y="111481"/>
                    <a:pt x="298547" y="108817"/>
                    <a:pt x="291984" y="111516"/>
                  </a:cubicBezTo>
                  <a:cubicBezTo>
                    <a:pt x="287797" y="113238"/>
                    <a:pt x="286256" y="117097"/>
                    <a:pt x="283833" y="121516"/>
                  </a:cubicBezTo>
                  <a:cubicBezTo>
                    <a:pt x="279090" y="111663"/>
                    <a:pt x="273048" y="102491"/>
                    <a:pt x="265866" y="94246"/>
                  </a:cubicBezTo>
                  <a:lnTo>
                    <a:pt x="276479" y="83627"/>
                  </a:lnTo>
                  <a:cubicBezTo>
                    <a:pt x="285681" y="82318"/>
                    <a:pt x="293203" y="83136"/>
                    <a:pt x="298842" y="77497"/>
                  </a:cubicBezTo>
                  <a:cubicBezTo>
                    <a:pt x="306712" y="69627"/>
                    <a:pt x="306129" y="60170"/>
                    <a:pt x="296899" y="50940"/>
                  </a:cubicBezTo>
                  <a:cubicBezTo>
                    <a:pt x="287669" y="41710"/>
                    <a:pt x="278212" y="41127"/>
                    <a:pt x="270342" y="48996"/>
                  </a:cubicBezTo>
                  <a:cubicBezTo>
                    <a:pt x="264721" y="54618"/>
                    <a:pt x="265515" y="62110"/>
                    <a:pt x="264224" y="71271"/>
                  </a:cubicBezTo>
                  <a:lnTo>
                    <a:pt x="253549" y="81952"/>
                  </a:lnTo>
                  <a:cubicBezTo>
                    <a:pt x="245262" y="74764"/>
                    <a:pt x="236045" y="68725"/>
                    <a:pt x="226147" y="63997"/>
                  </a:cubicBezTo>
                  <a:cubicBezTo>
                    <a:pt x="230612" y="61538"/>
                    <a:pt x="234519" y="60007"/>
                    <a:pt x="236255" y="55786"/>
                  </a:cubicBezTo>
                  <a:cubicBezTo>
                    <a:pt x="238954" y="49224"/>
                    <a:pt x="236290" y="43803"/>
                    <a:pt x="228593" y="40637"/>
                  </a:cubicBezTo>
                  <a:cubicBezTo>
                    <a:pt x="220896" y="37472"/>
                    <a:pt x="215189" y="39450"/>
                    <a:pt x="212490" y="46012"/>
                  </a:cubicBezTo>
                  <a:cubicBezTo>
                    <a:pt x="210751" y="50241"/>
                    <a:pt x="212460" y="54084"/>
                    <a:pt x="213905" y="58985"/>
                  </a:cubicBezTo>
                  <a:cubicBezTo>
                    <a:pt x="203800" y="55467"/>
                    <a:pt x="193272" y="53305"/>
                    <a:pt x="182598" y="52556"/>
                  </a:cubicBezTo>
                  <a:close/>
                  <a:moveTo>
                    <a:pt x="101877" y="182049"/>
                  </a:moveTo>
                  <a:cubicBezTo>
                    <a:pt x="97456" y="186470"/>
                    <a:pt x="90288" y="186470"/>
                    <a:pt x="85867" y="182049"/>
                  </a:cubicBezTo>
                  <a:cubicBezTo>
                    <a:pt x="81445" y="177627"/>
                    <a:pt x="81445" y="170459"/>
                    <a:pt x="85867" y="166038"/>
                  </a:cubicBezTo>
                  <a:cubicBezTo>
                    <a:pt x="90288" y="161618"/>
                    <a:pt x="97456" y="161618"/>
                    <a:pt x="101877" y="166038"/>
                  </a:cubicBezTo>
                  <a:cubicBezTo>
                    <a:pt x="106298" y="170459"/>
                    <a:pt x="106298" y="177627"/>
                    <a:pt x="101878" y="182048"/>
                  </a:cubicBezTo>
                  <a:cubicBezTo>
                    <a:pt x="101877" y="182049"/>
                    <a:pt x="101877" y="182049"/>
                    <a:pt x="101877" y="182049"/>
                  </a:cubicBezTo>
                  <a:close/>
                  <a:moveTo>
                    <a:pt x="137900" y="234083"/>
                  </a:moveTo>
                  <a:cubicBezTo>
                    <a:pt x="131269" y="240714"/>
                    <a:pt x="120517" y="240715"/>
                    <a:pt x="113885" y="234083"/>
                  </a:cubicBezTo>
                  <a:cubicBezTo>
                    <a:pt x="107253" y="227451"/>
                    <a:pt x="107253" y="216699"/>
                    <a:pt x="113885" y="210067"/>
                  </a:cubicBezTo>
                  <a:cubicBezTo>
                    <a:pt x="120516" y="203435"/>
                    <a:pt x="131269" y="203435"/>
                    <a:pt x="137900" y="210067"/>
                  </a:cubicBezTo>
                  <a:cubicBezTo>
                    <a:pt x="137900" y="210067"/>
                    <a:pt x="137900" y="210067"/>
                    <a:pt x="137900" y="210067"/>
                  </a:cubicBezTo>
                  <a:cubicBezTo>
                    <a:pt x="144532" y="216699"/>
                    <a:pt x="144532" y="227451"/>
                    <a:pt x="137900" y="234083"/>
                  </a:cubicBezTo>
                  <a:close/>
                  <a:moveTo>
                    <a:pt x="137900" y="138021"/>
                  </a:moveTo>
                  <a:cubicBezTo>
                    <a:pt x="131269" y="144653"/>
                    <a:pt x="120516" y="144653"/>
                    <a:pt x="113884" y="138021"/>
                  </a:cubicBezTo>
                  <a:cubicBezTo>
                    <a:pt x="107253" y="131389"/>
                    <a:pt x="107253" y="120637"/>
                    <a:pt x="113884" y="114005"/>
                  </a:cubicBezTo>
                  <a:cubicBezTo>
                    <a:pt x="120516" y="107373"/>
                    <a:pt x="131269" y="107373"/>
                    <a:pt x="137900" y="114005"/>
                  </a:cubicBezTo>
                  <a:cubicBezTo>
                    <a:pt x="144532" y="120637"/>
                    <a:pt x="144532" y="131389"/>
                    <a:pt x="137900" y="138021"/>
                  </a:cubicBezTo>
                  <a:close/>
                  <a:moveTo>
                    <a:pt x="181929" y="262101"/>
                  </a:moveTo>
                  <a:cubicBezTo>
                    <a:pt x="177508" y="266522"/>
                    <a:pt x="170339" y="266522"/>
                    <a:pt x="165918" y="262101"/>
                  </a:cubicBezTo>
                  <a:cubicBezTo>
                    <a:pt x="161497" y="257680"/>
                    <a:pt x="161497" y="250512"/>
                    <a:pt x="165918" y="246091"/>
                  </a:cubicBezTo>
                  <a:cubicBezTo>
                    <a:pt x="170340" y="241670"/>
                    <a:pt x="177508" y="241670"/>
                    <a:pt x="181929" y="246091"/>
                  </a:cubicBezTo>
                  <a:cubicBezTo>
                    <a:pt x="186350" y="250512"/>
                    <a:pt x="186350" y="257680"/>
                    <a:pt x="181929" y="262101"/>
                  </a:cubicBezTo>
                  <a:close/>
                  <a:moveTo>
                    <a:pt x="245970" y="166038"/>
                  </a:moveTo>
                  <a:cubicBezTo>
                    <a:pt x="250391" y="161617"/>
                    <a:pt x="257559" y="161617"/>
                    <a:pt x="261981" y="166038"/>
                  </a:cubicBezTo>
                  <a:cubicBezTo>
                    <a:pt x="266402" y="170460"/>
                    <a:pt x="266402" y="177628"/>
                    <a:pt x="261981" y="182049"/>
                  </a:cubicBezTo>
                  <a:cubicBezTo>
                    <a:pt x="257560" y="186470"/>
                    <a:pt x="250391" y="186470"/>
                    <a:pt x="245970" y="182049"/>
                  </a:cubicBezTo>
                  <a:cubicBezTo>
                    <a:pt x="241549" y="177628"/>
                    <a:pt x="241549" y="170460"/>
                    <a:pt x="245970" y="166038"/>
                  </a:cubicBezTo>
                  <a:close/>
                  <a:moveTo>
                    <a:pt x="209948" y="114005"/>
                  </a:moveTo>
                  <a:cubicBezTo>
                    <a:pt x="216580" y="107373"/>
                    <a:pt x="227332" y="107373"/>
                    <a:pt x="233963" y="114005"/>
                  </a:cubicBezTo>
                  <a:cubicBezTo>
                    <a:pt x="240595" y="120637"/>
                    <a:pt x="240594" y="131389"/>
                    <a:pt x="233963" y="138021"/>
                  </a:cubicBezTo>
                  <a:cubicBezTo>
                    <a:pt x="227331" y="144652"/>
                    <a:pt x="216579" y="144652"/>
                    <a:pt x="209948" y="138021"/>
                  </a:cubicBezTo>
                  <a:cubicBezTo>
                    <a:pt x="203316" y="131390"/>
                    <a:pt x="203315" y="120639"/>
                    <a:pt x="209945" y="114007"/>
                  </a:cubicBezTo>
                  <a:cubicBezTo>
                    <a:pt x="209946" y="114006"/>
                    <a:pt x="209947" y="114005"/>
                    <a:pt x="209947" y="114005"/>
                  </a:cubicBezTo>
                  <a:close/>
                  <a:moveTo>
                    <a:pt x="209948" y="210067"/>
                  </a:moveTo>
                  <a:cubicBezTo>
                    <a:pt x="216579" y="203435"/>
                    <a:pt x="227331" y="203436"/>
                    <a:pt x="233963" y="210067"/>
                  </a:cubicBezTo>
                  <a:cubicBezTo>
                    <a:pt x="240594" y="216699"/>
                    <a:pt x="240594" y="227451"/>
                    <a:pt x="233963" y="234083"/>
                  </a:cubicBezTo>
                  <a:cubicBezTo>
                    <a:pt x="227331" y="240714"/>
                    <a:pt x="216579" y="240714"/>
                    <a:pt x="209948" y="234083"/>
                  </a:cubicBezTo>
                  <a:cubicBezTo>
                    <a:pt x="203316" y="227452"/>
                    <a:pt x="203315" y="216700"/>
                    <a:pt x="209946" y="210068"/>
                  </a:cubicBezTo>
                  <a:cubicBezTo>
                    <a:pt x="209947" y="210068"/>
                    <a:pt x="209947" y="210068"/>
                    <a:pt x="209947" y="210067"/>
                  </a:cubicBezTo>
                  <a:close/>
                  <a:moveTo>
                    <a:pt x="185931" y="186052"/>
                  </a:moveTo>
                  <a:cubicBezTo>
                    <a:pt x="179299" y="192683"/>
                    <a:pt x="168547" y="192683"/>
                    <a:pt x="161915" y="186052"/>
                  </a:cubicBezTo>
                  <a:cubicBezTo>
                    <a:pt x="155284" y="179420"/>
                    <a:pt x="155284" y="168668"/>
                    <a:pt x="161916" y="162036"/>
                  </a:cubicBezTo>
                  <a:cubicBezTo>
                    <a:pt x="168548" y="155404"/>
                    <a:pt x="179299" y="155404"/>
                    <a:pt x="185931" y="162036"/>
                  </a:cubicBezTo>
                  <a:cubicBezTo>
                    <a:pt x="192563" y="168667"/>
                    <a:pt x="192564" y="179419"/>
                    <a:pt x="185932" y="186051"/>
                  </a:cubicBezTo>
                  <a:cubicBezTo>
                    <a:pt x="185932" y="186051"/>
                    <a:pt x="185932" y="186052"/>
                    <a:pt x="185931" y="186052"/>
                  </a:cubicBezTo>
                  <a:close/>
                  <a:moveTo>
                    <a:pt x="181929" y="101997"/>
                  </a:moveTo>
                  <a:cubicBezTo>
                    <a:pt x="177508" y="106418"/>
                    <a:pt x="170340" y="106418"/>
                    <a:pt x="165918" y="101997"/>
                  </a:cubicBezTo>
                  <a:cubicBezTo>
                    <a:pt x="161497" y="97576"/>
                    <a:pt x="161497" y="90408"/>
                    <a:pt x="165918" y="85987"/>
                  </a:cubicBezTo>
                  <a:cubicBezTo>
                    <a:pt x="170340" y="81566"/>
                    <a:pt x="177508" y="81566"/>
                    <a:pt x="181929" y="85987"/>
                  </a:cubicBezTo>
                  <a:cubicBezTo>
                    <a:pt x="186350" y="90408"/>
                    <a:pt x="186350" y="97576"/>
                    <a:pt x="181929" y="101996"/>
                  </a:cubicBezTo>
                  <a:cubicBezTo>
                    <a:pt x="181929" y="101997"/>
                    <a:pt x="181929" y="101997"/>
                    <a:pt x="181929" y="101997"/>
                  </a:cubicBezTo>
                  <a:close/>
                </a:path>
              </a:pathLst>
            </a:custGeom>
            <a:solidFill>
              <a:srgbClr val="FF0000"/>
            </a:solidFill>
            <a:ln w="42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Graphic 50" descr="Covid-19 with solid fill">
              <a:extLst>
                <a:ext uri="{FF2B5EF4-FFF2-40B4-BE49-F238E27FC236}">
                  <a16:creationId xmlns:a16="http://schemas.microsoft.com/office/drawing/2014/main" id="{AEDEBB36-B8EA-1CEB-96A8-74FEB109032F}"/>
                </a:ext>
              </a:extLst>
            </p:cNvPr>
            <p:cNvSpPr/>
            <p:nvPr/>
          </p:nvSpPr>
          <p:spPr>
            <a:xfrm>
              <a:off x="6575059" y="4574186"/>
              <a:ext cx="347838" cy="347839"/>
            </a:xfrm>
            <a:custGeom>
              <a:avLst/>
              <a:gdLst>
                <a:gd name="connsiteX0" fmla="*/ 182595 w 347838"/>
                <a:gd name="connsiteY0" fmla="*/ 37550 h 347839"/>
                <a:gd name="connsiteX1" fmla="*/ 194071 w 347838"/>
                <a:gd name="connsiteY1" fmla="*/ 17404 h 347839"/>
                <a:gd name="connsiteX2" fmla="*/ 173919 w 347838"/>
                <a:gd name="connsiteY2" fmla="*/ 0 h 347839"/>
                <a:gd name="connsiteX3" fmla="*/ 153767 w 347838"/>
                <a:gd name="connsiteY3" fmla="*/ 17404 h 347839"/>
                <a:gd name="connsiteX4" fmla="*/ 165191 w 347838"/>
                <a:gd name="connsiteY4" fmla="*/ 37480 h 347839"/>
                <a:gd name="connsiteX5" fmla="*/ 165194 w 347838"/>
                <a:gd name="connsiteY5" fmla="*/ 52560 h 347839"/>
                <a:gd name="connsiteX6" fmla="*/ 133504 w 347838"/>
                <a:gd name="connsiteY6" fmla="*/ 59134 h 347839"/>
                <a:gd name="connsiteX7" fmla="*/ 134963 w 347838"/>
                <a:gd name="connsiteY7" fmla="*/ 46012 h 347839"/>
                <a:gd name="connsiteX8" fmla="*/ 118861 w 347838"/>
                <a:gd name="connsiteY8" fmla="*/ 40638 h 347839"/>
                <a:gd name="connsiteX9" fmla="*/ 111199 w 347838"/>
                <a:gd name="connsiteY9" fmla="*/ 55787 h 347839"/>
                <a:gd name="connsiteX10" fmla="*/ 121408 w 347838"/>
                <a:gd name="connsiteY10" fmla="*/ 64052 h 347839"/>
                <a:gd name="connsiteX11" fmla="*/ 121434 w 347838"/>
                <a:gd name="connsiteY11" fmla="*/ 64117 h 347839"/>
                <a:gd name="connsiteX12" fmla="*/ 94258 w 347838"/>
                <a:gd name="connsiteY12" fmla="*/ 81986 h 347839"/>
                <a:gd name="connsiteX13" fmla="*/ 83626 w 347838"/>
                <a:gd name="connsiteY13" fmla="*/ 71360 h 347839"/>
                <a:gd name="connsiteX14" fmla="*/ 77496 w 347838"/>
                <a:gd name="connsiteY14" fmla="*/ 48996 h 347839"/>
                <a:gd name="connsiteX15" fmla="*/ 50940 w 347838"/>
                <a:gd name="connsiteY15" fmla="*/ 50940 h 347839"/>
                <a:gd name="connsiteX16" fmla="*/ 48996 w 347838"/>
                <a:gd name="connsiteY16" fmla="*/ 77497 h 347839"/>
                <a:gd name="connsiteX17" fmla="*/ 71266 w 347838"/>
                <a:gd name="connsiteY17" fmla="*/ 83614 h 347839"/>
                <a:gd name="connsiteX18" fmla="*/ 81945 w 347838"/>
                <a:gd name="connsiteY18" fmla="*/ 94288 h 347839"/>
                <a:gd name="connsiteX19" fmla="*/ 63892 w 347838"/>
                <a:gd name="connsiteY19" fmla="*/ 121788 h 347839"/>
                <a:gd name="connsiteX20" fmla="*/ 63734 w 347838"/>
                <a:gd name="connsiteY20" fmla="*/ 121723 h 347839"/>
                <a:gd name="connsiteX21" fmla="*/ 55469 w 347838"/>
                <a:gd name="connsiteY21" fmla="*/ 111516 h 347839"/>
                <a:gd name="connsiteX22" fmla="*/ 40321 w 347838"/>
                <a:gd name="connsiteY22" fmla="*/ 119177 h 347839"/>
                <a:gd name="connsiteX23" fmla="*/ 45696 w 347838"/>
                <a:gd name="connsiteY23" fmla="*/ 135280 h 347839"/>
                <a:gd name="connsiteX24" fmla="*/ 58822 w 347838"/>
                <a:gd name="connsiteY24" fmla="*/ 133819 h 347839"/>
                <a:gd name="connsiteX25" fmla="*/ 58932 w 347838"/>
                <a:gd name="connsiteY25" fmla="*/ 133865 h 347839"/>
                <a:gd name="connsiteX26" fmla="*/ 52446 w 347838"/>
                <a:gd name="connsiteY26" fmla="*/ 165243 h 347839"/>
                <a:gd name="connsiteX27" fmla="*/ 37552 w 347838"/>
                <a:gd name="connsiteY27" fmla="*/ 165245 h 347839"/>
                <a:gd name="connsiteX28" fmla="*/ 17404 w 347838"/>
                <a:gd name="connsiteY28" fmla="*/ 153767 h 347839"/>
                <a:gd name="connsiteX29" fmla="*/ 0 w 347838"/>
                <a:gd name="connsiteY29" fmla="*/ 173919 h 347839"/>
                <a:gd name="connsiteX30" fmla="*/ 17404 w 347838"/>
                <a:gd name="connsiteY30" fmla="*/ 194072 h 347839"/>
                <a:gd name="connsiteX31" fmla="*/ 37479 w 347838"/>
                <a:gd name="connsiteY31" fmla="*/ 182650 h 347839"/>
                <a:gd name="connsiteX32" fmla="*/ 52431 w 347838"/>
                <a:gd name="connsiteY32" fmla="*/ 182647 h 347839"/>
                <a:gd name="connsiteX33" fmla="*/ 58932 w 347838"/>
                <a:gd name="connsiteY33" fmla="*/ 214222 h 347839"/>
                <a:gd name="connsiteX34" fmla="*/ 58822 w 347838"/>
                <a:gd name="connsiteY34" fmla="*/ 214268 h 347839"/>
                <a:gd name="connsiteX35" fmla="*/ 45696 w 347838"/>
                <a:gd name="connsiteY35" fmla="*/ 212807 h 347839"/>
                <a:gd name="connsiteX36" fmla="*/ 40321 w 347838"/>
                <a:gd name="connsiteY36" fmla="*/ 228910 h 347839"/>
                <a:gd name="connsiteX37" fmla="*/ 55469 w 347838"/>
                <a:gd name="connsiteY37" fmla="*/ 236572 h 347839"/>
                <a:gd name="connsiteX38" fmla="*/ 63734 w 347838"/>
                <a:gd name="connsiteY38" fmla="*/ 226364 h 347839"/>
                <a:gd name="connsiteX39" fmla="*/ 63891 w 347838"/>
                <a:gd name="connsiteY39" fmla="*/ 226299 h 347839"/>
                <a:gd name="connsiteX40" fmla="*/ 81864 w 347838"/>
                <a:gd name="connsiteY40" fmla="*/ 253707 h 347839"/>
                <a:gd name="connsiteX41" fmla="*/ 71364 w 347838"/>
                <a:gd name="connsiteY41" fmla="*/ 264212 h 347839"/>
                <a:gd name="connsiteX42" fmla="*/ 48997 w 347838"/>
                <a:gd name="connsiteY42" fmla="*/ 270343 h 347839"/>
                <a:gd name="connsiteX43" fmla="*/ 50940 w 347838"/>
                <a:gd name="connsiteY43" fmla="*/ 296900 h 347839"/>
                <a:gd name="connsiteX44" fmla="*/ 77496 w 347838"/>
                <a:gd name="connsiteY44" fmla="*/ 298842 h 347839"/>
                <a:gd name="connsiteX45" fmla="*/ 83614 w 347838"/>
                <a:gd name="connsiteY45" fmla="*/ 276572 h 347839"/>
                <a:gd name="connsiteX46" fmla="*/ 94163 w 347838"/>
                <a:gd name="connsiteY46" fmla="*/ 266019 h 347839"/>
                <a:gd name="connsiteX47" fmla="*/ 121434 w 347838"/>
                <a:gd name="connsiteY47" fmla="*/ 283970 h 347839"/>
                <a:gd name="connsiteX48" fmla="*/ 121406 w 347838"/>
                <a:gd name="connsiteY48" fmla="*/ 284036 h 347839"/>
                <a:gd name="connsiteX49" fmla="*/ 111199 w 347838"/>
                <a:gd name="connsiteY49" fmla="*/ 292301 h 347839"/>
                <a:gd name="connsiteX50" fmla="*/ 118861 w 347838"/>
                <a:gd name="connsiteY50" fmla="*/ 307450 h 347839"/>
                <a:gd name="connsiteX51" fmla="*/ 134963 w 347838"/>
                <a:gd name="connsiteY51" fmla="*/ 302075 h 347839"/>
                <a:gd name="connsiteX52" fmla="*/ 133503 w 347838"/>
                <a:gd name="connsiteY52" fmla="*/ 288954 h 347839"/>
                <a:gd name="connsiteX53" fmla="*/ 165242 w 347838"/>
                <a:gd name="connsiteY53" fmla="*/ 295531 h 347839"/>
                <a:gd name="connsiteX54" fmla="*/ 165245 w 347838"/>
                <a:gd name="connsiteY54" fmla="*/ 310287 h 347839"/>
                <a:gd name="connsiteX55" fmla="*/ 153766 w 347838"/>
                <a:gd name="connsiteY55" fmla="*/ 330435 h 347839"/>
                <a:gd name="connsiteX56" fmla="*/ 173919 w 347838"/>
                <a:gd name="connsiteY56" fmla="*/ 347840 h 347839"/>
                <a:gd name="connsiteX57" fmla="*/ 194071 w 347838"/>
                <a:gd name="connsiteY57" fmla="*/ 330435 h 347839"/>
                <a:gd name="connsiteX58" fmla="*/ 182649 w 347838"/>
                <a:gd name="connsiteY58" fmla="*/ 310361 h 347839"/>
                <a:gd name="connsiteX59" fmla="*/ 182647 w 347838"/>
                <a:gd name="connsiteY59" fmla="*/ 295528 h 347839"/>
                <a:gd name="connsiteX60" fmla="*/ 213905 w 347838"/>
                <a:gd name="connsiteY60" fmla="*/ 289102 h 347839"/>
                <a:gd name="connsiteX61" fmla="*/ 212490 w 347838"/>
                <a:gd name="connsiteY61" fmla="*/ 302075 h 347839"/>
                <a:gd name="connsiteX62" fmla="*/ 228593 w 347838"/>
                <a:gd name="connsiteY62" fmla="*/ 307450 h 347839"/>
                <a:gd name="connsiteX63" fmla="*/ 236254 w 347838"/>
                <a:gd name="connsiteY63" fmla="*/ 292301 h 347839"/>
                <a:gd name="connsiteX64" fmla="*/ 226147 w 347838"/>
                <a:gd name="connsiteY64" fmla="*/ 284090 h 347839"/>
                <a:gd name="connsiteX65" fmla="*/ 253716 w 347838"/>
                <a:gd name="connsiteY65" fmla="*/ 265990 h 347839"/>
                <a:gd name="connsiteX66" fmla="*/ 264213 w 347838"/>
                <a:gd name="connsiteY66" fmla="*/ 276483 h 347839"/>
                <a:gd name="connsiteX67" fmla="*/ 270342 w 347838"/>
                <a:gd name="connsiteY67" fmla="*/ 298842 h 347839"/>
                <a:gd name="connsiteX68" fmla="*/ 296899 w 347838"/>
                <a:gd name="connsiteY68" fmla="*/ 296900 h 347839"/>
                <a:gd name="connsiteX69" fmla="*/ 298842 w 347838"/>
                <a:gd name="connsiteY69" fmla="*/ 270343 h 347839"/>
                <a:gd name="connsiteX70" fmla="*/ 276570 w 347838"/>
                <a:gd name="connsiteY70" fmla="*/ 264225 h 347839"/>
                <a:gd name="connsiteX71" fmla="*/ 266013 w 347838"/>
                <a:gd name="connsiteY71" fmla="*/ 253672 h 347839"/>
                <a:gd name="connsiteX72" fmla="*/ 283832 w 347838"/>
                <a:gd name="connsiteY72" fmla="*/ 226572 h 347839"/>
                <a:gd name="connsiteX73" fmla="*/ 291984 w 347838"/>
                <a:gd name="connsiteY73" fmla="*/ 236572 h 347839"/>
                <a:gd name="connsiteX74" fmla="*/ 307133 w 347838"/>
                <a:gd name="connsiteY74" fmla="*/ 228910 h 347839"/>
                <a:gd name="connsiteX75" fmla="*/ 301758 w 347838"/>
                <a:gd name="connsiteY75" fmla="*/ 212807 h 347839"/>
                <a:gd name="connsiteX76" fmla="*/ 288930 w 347838"/>
                <a:gd name="connsiteY76" fmla="*/ 214178 h 347839"/>
                <a:gd name="connsiteX77" fmla="*/ 295421 w 347838"/>
                <a:gd name="connsiteY77" fmla="*/ 182599 h 347839"/>
                <a:gd name="connsiteX78" fmla="*/ 310289 w 347838"/>
                <a:gd name="connsiteY78" fmla="*/ 182595 h 347839"/>
                <a:gd name="connsiteX79" fmla="*/ 330435 w 347838"/>
                <a:gd name="connsiteY79" fmla="*/ 194072 h 347839"/>
                <a:gd name="connsiteX80" fmla="*/ 347839 w 347838"/>
                <a:gd name="connsiteY80" fmla="*/ 173919 h 347839"/>
                <a:gd name="connsiteX81" fmla="*/ 330435 w 347838"/>
                <a:gd name="connsiteY81" fmla="*/ 153767 h 347839"/>
                <a:gd name="connsiteX82" fmla="*/ 310359 w 347838"/>
                <a:gd name="connsiteY82" fmla="*/ 165191 h 347839"/>
                <a:gd name="connsiteX83" fmla="*/ 295398 w 347838"/>
                <a:gd name="connsiteY83" fmla="*/ 165194 h 347839"/>
                <a:gd name="connsiteX84" fmla="*/ 288930 w 347838"/>
                <a:gd name="connsiteY84" fmla="*/ 133909 h 347839"/>
                <a:gd name="connsiteX85" fmla="*/ 301758 w 347838"/>
                <a:gd name="connsiteY85" fmla="*/ 135280 h 347839"/>
                <a:gd name="connsiteX86" fmla="*/ 307133 w 347838"/>
                <a:gd name="connsiteY86" fmla="*/ 119178 h 347839"/>
                <a:gd name="connsiteX87" fmla="*/ 291984 w 347838"/>
                <a:gd name="connsiteY87" fmla="*/ 111516 h 347839"/>
                <a:gd name="connsiteX88" fmla="*/ 283833 w 347838"/>
                <a:gd name="connsiteY88" fmla="*/ 121516 h 347839"/>
                <a:gd name="connsiteX89" fmla="*/ 265866 w 347838"/>
                <a:gd name="connsiteY89" fmla="*/ 94246 h 347839"/>
                <a:gd name="connsiteX90" fmla="*/ 276479 w 347838"/>
                <a:gd name="connsiteY90" fmla="*/ 83627 h 347839"/>
                <a:gd name="connsiteX91" fmla="*/ 298842 w 347838"/>
                <a:gd name="connsiteY91" fmla="*/ 77497 h 347839"/>
                <a:gd name="connsiteX92" fmla="*/ 296899 w 347838"/>
                <a:gd name="connsiteY92" fmla="*/ 50940 h 347839"/>
                <a:gd name="connsiteX93" fmla="*/ 270342 w 347838"/>
                <a:gd name="connsiteY93" fmla="*/ 48996 h 347839"/>
                <a:gd name="connsiteX94" fmla="*/ 264224 w 347838"/>
                <a:gd name="connsiteY94" fmla="*/ 71271 h 347839"/>
                <a:gd name="connsiteX95" fmla="*/ 253549 w 347838"/>
                <a:gd name="connsiteY95" fmla="*/ 81952 h 347839"/>
                <a:gd name="connsiteX96" fmla="*/ 226147 w 347838"/>
                <a:gd name="connsiteY96" fmla="*/ 63997 h 347839"/>
                <a:gd name="connsiteX97" fmla="*/ 236255 w 347838"/>
                <a:gd name="connsiteY97" fmla="*/ 55786 h 347839"/>
                <a:gd name="connsiteX98" fmla="*/ 228593 w 347838"/>
                <a:gd name="connsiteY98" fmla="*/ 40637 h 347839"/>
                <a:gd name="connsiteX99" fmla="*/ 212490 w 347838"/>
                <a:gd name="connsiteY99" fmla="*/ 46012 h 347839"/>
                <a:gd name="connsiteX100" fmla="*/ 213905 w 347838"/>
                <a:gd name="connsiteY100" fmla="*/ 58985 h 347839"/>
                <a:gd name="connsiteX101" fmla="*/ 182598 w 347838"/>
                <a:gd name="connsiteY101" fmla="*/ 52556 h 347839"/>
                <a:gd name="connsiteX102" fmla="*/ 101877 w 347838"/>
                <a:gd name="connsiteY102" fmla="*/ 182049 h 347839"/>
                <a:gd name="connsiteX103" fmla="*/ 85867 w 347838"/>
                <a:gd name="connsiteY103" fmla="*/ 182049 h 347839"/>
                <a:gd name="connsiteX104" fmla="*/ 85867 w 347838"/>
                <a:gd name="connsiteY104" fmla="*/ 166038 h 347839"/>
                <a:gd name="connsiteX105" fmla="*/ 101877 w 347838"/>
                <a:gd name="connsiteY105" fmla="*/ 166038 h 347839"/>
                <a:gd name="connsiteX106" fmla="*/ 101878 w 347838"/>
                <a:gd name="connsiteY106" fmla="*/ 182048 h 347839"/>
                <a:gd name="connsiteX107" fmla="*/ 101877 w 347838"/>
                <a:gd name="connsiteY107" fmla="*/ 182049 h 347839"/>
                <a:gd name="connsiteX108" fmla="*/ 137900 w 347838"/>
                <a:gd name="connsiteY108" fmla="*/ 234083 h 347839"/>
                <a:gd name="connsiteX109" fmla="*/ 113885 w 347838"/>
                <a:gd name="connsiteY109" fmla="*/ 234083 h 347839"/>
                <a:gd name="connsiteX110" fmla="*/ 113885 w 347838"/>
                <a:gd name="connsiteY110" fmla="*/ 210067 h 347839"/>
                <a:gd name="connsiteX111" fmla="*/ 137900 w 347838"/>
                <a:gd name="connsiteY111" fmla="*/ 210067 h 347839"/>
                <a:gd name="connsiteX112" fmla="*/ 137900 w 347838"/>
                <a:gd name="connsiteY112" fmla="*/ 210067 h 347839"/>
                <a:gd name="connsiteX113" fmla="*/ 137900 w 347838"/>
                <a:gd name="connsiteY113" fmla="*/ 234083 h 347839"/>
                <a:gd name="connsiteX114" fmla="*/ 137900 w 347838"/>
                <a:gd name="connsiteY114" fmla="*/ 138021 h 347839"/>
                <a:gd name="connsiteX115" fmla="*/ 113884 w 347838"/>
                <a:gd name="connsiteY115" fmla="*/ 138021 h 347839"/>
                <a:gd name="connsiteX116" fmla="*/ 113884 w 347838"/>
                <a:gd name="connsiteY116" fmla="*/ 114005 h 347839"/>
                <a:gd name="connsiteX117" fmla="*/ 137900 w 347838"/>
                <a:gd name="connsiteY117" fmla="*/ 114005 h 347839"/>
                <a:gd name="connsiteX118" fmla="*/ 137900 w 347838"/>
                <a:gd name="connsiteY118" fmla="*/ 138021 h 347839"/>
                <a:gd name="connsiteX119" fmla="*/ 181929 w 347838"/>
                <a:gd name="connsiteY119" fmla="*/ 262101 h 347839"/>
                <a:gd name="connsiteX120" fmla="*/ 165918 w 347838"/>
                <a:gd name="connsiteY120" fmla="*/ 262101 h 347839"/>
                <a:gd name="connsiteX121" fmla="*/ 165918 w 347838"/>
                <a:gd name="connsiteY121" fmla="*/ 246091 h 347839"/>
                <a:gd name="connsiteX122" fmla="*/ 181929 w 347838"/>
                <a:gd name="connsiteY122" fmla="*/ 246091 h 347839"/>
                <a:gd name="connsiteX123" fmla="*/ 181929 w 347838"/>
                <a:gd name="connsiteY123" fmla="*/ 262101 h 347839"/>
                <a:gd name="connsiteX124" fmla="*/ 245970 w 347838"/>
                <a:gd name="connsiteY124" fmla="*/ 166038 h 347839"/>
                <a:gd name="connsiteX125" fmla="*/ 261981 w 347838"/>
                <a:gd name="connsiteY125" fmla="*/ 166038 h 347839"/>
                <a:gd name="connsiteX126" fmla="*/ 261981 w 347838"/>
                <a:gd name="connsiteY126" fmla="*/ 182049 h 347839"/>
                <a:gd name="connsiteX127" fmla="*/ 245970 w 347838"/>
                <a:gd name="connsiteY127" fmla="*/ 182049 h 347839"/>
                <a:gd name="connsiteX128" fmla="*/ 245970 w 347838"/>
                <a:gd name="connsiteY128" fmla="*/ 166038 h 347839"/>
                <a:gd name="connsiteX129" fmla="*/ 209948 w 347838"/>
                <a:gd name="connsiteY129" fmla="*/ 114005 h 347839"/>
                <a:gd name="connsiteX130" fmla="*/ 233963 w 347838"/>
                <a:gd name="connsiteY130" fmla="*/ 114005 h 347839"/>
                <a:gd name="connsiteX131" fmla="*/ 233963 w 347838"/>
                <a:gd name="connsiteY131" fmla="*/ 138021 h 347839"/>
                <a:gd name="connsiteX132" fmla="*/ 209948 w 347838"/>
                <a:gd name="connsiteY132" fmla="*/ 138021 h 347839"/>
                <a:gd name="connsiteX133" fmla="*/ 209945 w 347838"/>
                <a:gd name="connsiteY133" fmla="*/ 114007 h 347839"/>
                <a:gd name="connsiteX134" fmla="*/ 209947 w 347838"/>
                <a:gd name="connsiteY134" fmla="*/ 114005 h 347839"/>
                <a:gd name="connsiteX135" fmla="*/ 209948 w 347838"/>
                <a:gd name="connsiteY135" fmla="*/ 210067 h 347839"/>
                <a:gd name="connsiteX136" fmla="*/ 233963 w 347838"/>
                <a:gd name="connsiteY136" fmla="*/ 210067 h 347839"/>
                <a:gd name="connsiteX137" fmla="*/ 233963 w 347838"/>
                <a:gd name="connsiteY137" fmla="*/ 234083 h 347839"/>
                <a:gd name="connsiteX138" fmla="*/ 209948 w 347838"/>
                <a:gd name="connsiteY138" fmla="*/ 234083 h 347839"/>
                <a:gd name="connsiteX139" fmla="*/ 209946 w 347838"/>
                <a:gd name="connsiteY139" fmla="*/ 210068 h 347839"/>
                <a:gd name="connsiteX140" fmla="*/ 209947 w 347838"/>
                <a:gd name="connsiteY140" fmla="*/ 210067 h 347839"/>
                <a:gd name="connsiteX141" fmla="*/ 185931 w 347838"/>
                <a:gd name="connsiteY141" fmla="*/ 186052 h 347839"/>
                <a:gd name="connsiteX142" fmla="*/ 161915 w 347838"/>
                <a:gd name="connsiteY142" fmla="*/ 186052 h 347839"/>
                <a:gd name="connsiteX143" fmla="*/ 161916 w 347838"/>
                <a:gd name="connsiteY143" fmla="*/ 162036 h 347839"/>
                <a:gd name="connsiteX144" fmla="*/ 185931 w 347838"/>
                <a:gd name="connsiteY144" fmla="*/ 162036 h 347839"/>
                <a:gd name="connsiteX145" fmla="*/ 185932 w 347838"/>
                <a:gd name="connsiteY145" fmla="*/ 186051 h 347839"/>
                <a:gd name="connsiteX146" fmla="*/ 185931 w 347838"/>
                <a:gd name="connsiteY146" fmla="*/ 186052 h 347839"/>
                <a:gd name="connsiteX147" fmla="*/ 181929 w 347838"/>
                <a:gd name="connsiteY147" fmla="*/ 101997 h 347839"/>
                <a:gd name="connsiteX148" fmla="*/ 165918 w 347838"/>
                <a:gd name="connsiteY148" fmla="*/ 101997 h 347839"/>
                <a:gd name="connsiteX149" fmla="*/ 165918 w 347838"/>
                <a:gd name="connsiteY149" fmla="*/ 85987 h 347839"/>
                <a:gd name="connsiteX150" fmla="*/ 181929 w 347838"/>
                <a:gd name="connsiteY150" fmla="*/ 85987 h 347839"/>
                <a:gd name="connsiteX151" fmla="*/ 181929 w 347838"/>
                <a:gd name="connsiteY151" fmla="*/ 101996 h 347839"/>
                <a:gd name="connsiteX152" fmla="*/ 181929 w 347838"/>
                <a:gd name="connsiteY152" fmla="*/ 101997 h 34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47838" h="347839">
                  <a:moveTo>
                    <a:pt x="182595" y="37550"/>
                  </a:moveTo>
                  <a:cubicBezTo>
                    <a:pt x="188176" y="30120"/>
                    <a:pt x="194071" y="25379"/>
                    <a:pt x="194071" y="17404"/>
                  </a:cubicBezTo>
                  <a:cubicBezTo>
                    <a:pt x="194071" y="6275"/>
                    <a:pt x="186973" y="0"/>
                    <a:pt x="173919" y="0"/>
                  </a:cubicBezTo>
                  <a:cubicBezTo>
                    <a:pt x="160866" y="0"/>
                    <a:pt x="153767" y="6275"/>
                    <a:pt x="153767" y="17404"/>
                  </a:cubicBezTo>
                  <a:cubicBezTo>
                    <a:pt x="153767" y="25353"/>
                    <a:pt x="159625" y="30091"/>
                    <a:pt x="165191" y="37480"/>
                  </a:cubicBezTo>
                  <a:lnTo>
                    <a:pt x="165194" y="52560"/>
                  </a:lnTo>
                  <a:cubicBezTo>
                    <a:pt x="154383" y="53322"/>
                    <a:pt x="143725" y="55533"/>
                    <a:pt x="133504" y="59134"/>
                  </a:cubicBezTo>
                  <a:cubicBezTo>
                    <a:pt x="134958" y="54160"/>
                    <a:pt x="136720" y="50285"/>
                    <a:pt x="134963" y="46012"/>
                  </a:cubicBezTo>
                  <a:cubicBezTo>
                    <a:pt x="132265" y="39450"/>
                    <a:pt x="126557" y="37473"/>
                    <a:pt x="118861" y="40638"/>
                  </a:cubicBezTo>
                  <a:cubicBezTo>
                    <a:pt x="111164" y="43803"/>
                    <a:pt x="108500" y="49224"/>
                    <a:pt x="111199" y="55787"/>
                  </a:cubicBezTo>
                  <a:cubicBezTo>
                    <a:pt x="112947" y="60040"/>
                    <a:pt x="116900" y="61560"/>
                    <a:pt x="121408" y="64052"/>
                  </a:cubicBezTo>
                  <a:lnTo>
                    <a:pt x="121434" y="64117"/>
                  </a:lnTo>
                  <a:cubicBezTo>
                    <a:pt x="111619" y="68836"/>
                    <a:pt x="102480" y="74846"/>
                    <a:pt x="94258" y="81986"/>
                  </a:cubicBezTo>
                  <a:lnTo>
                    <a:pt x="83626" y="71360"/>
                  </a:lnTo>
                  <a:cubicBezTo>
                    <a:pt x="82318" y="62158"/>
                    <a:pt x="83136" y="54636"/>
                    <a:pt x="77496" y="48996"/>
                  </a:cubicBezTo>
                  <a:cubicBezTo>
                    <a:pt x="69627" y="41127"/>
                    <a:pt x="60169" y="41710"/>
                    <a:pt x="50940" y="50940"/>
                  </a:cubicBezTo>
                  <a:cubicBezTo>
                    <a:pt x="41710" y="60170"/>
                    <a:pt x="41126" y="69627"/>
                    <a:pt x="48996" y="77497"/>
                  </a:cubicBezTo>
                  <a:cubicBezTo>
                    <a:pt x="54616" y="83117"/>
                    <a:pt x="62107" y="82325"/>
                    <a:pt x="71266" y="83614"/>
                  </a:cubicBezTo>
                  <a:lnTo>
                    <a:pt x="81945" y="94288"/>
                  </a:lnTo>
                  <a:cubicBezTo>
                    <a:pt x="74714" y="102599"/>
                    <a:pt x="68642" y="111849"/>
                    <a:pt x="63892" y="121788"/>
                  </a:cubicBezTo>
                  <a:lnTo>
                    <a:pt x="63734" y="121723"/>
                  </a:lnTo>
                  <a:cubicBezTo>
                    <a:pt x="61243" y="117217"/>
                    <a:pt x="59722" y="113265"/>
                    <a:pt x="55469" y="111516"/>
                  </a:cubicBezTo>
                  <a:cubicBezTo>
                    <a:pt x="48907" y="108816"/>
                    <a:pt x="43486" y="111481"/>
                    <a:pt x="40321" y="119177"/>
                  </a:cubicBezTo>
                  <a:cubicBezTo>
                    <a:pt x="37155" y="126874"/>
                    <a:pt x="39133" y="132581"/>
                    <a:pt x="45696" y="135280"/>
                  </a:cubicBezTo>
                  <a:cubicBezTo>
                    <a:pt x="49969" y="137038"/>
                    <a:pt x="53846" y="135273"/>
                    <a:pt x="58822" y="133819"/>
                  </a:cubicBezTo>
                  <a:lnTo>
                    <a:pt x="58932" y="133865"/>
                  </a:lnTo>
                  <a:cubicBezTo>
                    <a:pt x="55388" y="143990"/>
                    <a:pt x="53207" y="154542"/>
                    <a:pt x="52446" y="165243"/>
                  </a:cubicBezTo>
                  <a:lnTo>
                    <a:pt x="37552" y="165245"/>
                  </a:lnTo>
                  <a:cubicBezTo>
                    <a:pt x="30120" y="159664"/>
                    <a:pt x="25379" y="153767"/>
                    <a:pt x="17404" y="153767"/>
                  </a:cubicBezTo>
                  <a:cubicBezTo>
                    <a:pt x="6274" y="153767"/>
                    <a:pt x="0" y="160866"/>
                    <a:pt x="0" y="173919"/>
                  </a:cubicBezTo>
                  <a:cubicBezTo>
                    <a:pt x="0" y="186973"/>
                    <a:pt x="6274" y="194072"/>
                    <a:pt x="17404" y="194072"/>
                  </a:cubicBezTo>
                  <a:cubicBezTo>
                    <a:pt x="25352" y="194072"/>
                    <a:pt x="30090" y="188214"/>
                    <a:pt x="37479" y="182650"/>
                  </a:cubicBezTo>
                  <a:lnTo>
                    <a:pt x="52431" y="182647"/>
                  </a:lnTo>
                  <a:cubicBezTo>
                    <a:pt x="53179" y="193415"/>
                    <a:pt x="55366" y="204035"/>
                    <a:pt x="58932" y="214222"/>
                  </a:cubicBezTo>
                  <a:lnTo>
                    <a:pt x="58822" y="214268"/>
                  </a:lnTo>
                  <a:cubicBezTo>
                    <a:pt x="53846" y="212814"/>
                    <a:pt x="49969" y="211049"/>
                    <a:pt x="45696" y="212807"/>
                  </a:cubicBezTo>
                  <a:cubicBezTo>
                    <a:pt x="39133" y="215506"/>
                    <a:pt x="37155" y="221213"/>
                    <a:pt x="40321" y="228910"/>
                  </a:cubicBezTo>
                  <a:cubicBezTo>
                    <a:pt x="43486" y="236606"/>
                    <a:pt x="48907" y="239271"/>
                    <a:pt x="55469" y="236572"/>
                  </a:cubicBezTo>
                  <a:cubicBezTo>
                    <a:pt x="59722" y="234823"/>
                    <a:pt x="61243" y="230870"/>
                    <a:pt x="63734" y="226364"/>
                  </a:cubicBezTo>
                  <a:lnTo>
                    <a:pt x="63891" y="226299"/>
                  </a:lnTo>
                  <a:cubicBezTo>
                    <a:pt x="68625" y="236201"/>
                    <a:pt x="74670" y="245420"/>
                    <a:pt x="81864" y="253707"/>
                  </a:cubicBezTo>
                  <a:lnTo>
                    <a:pt x="71364" y="264212"/>
                  </a:lnTo>
                  <a:cubicBezTo>
                    <a:pt x="62160" y="265521"/>
                    <a:pt x="54637" y="264703"/>
                    <a:pt x="48997" y="270343"/>
                  </a:cubicBezTo>
                  <a:cubicBezTo>
                    <a:pt x="41126" y="278213"/>
                    <a:pt x="41710" y="287669"/>
                    <a:pt x="50940" y="296900"/>
                  </a:cubicBezTo>
                  <a:cubicBezTo>
                    <a:pt x="60170" y="306130"/>
                    <a:pt x="69627" y="306713"/>
                    <a:pt x="77496" y="298842"/>
                  </a:cubicBezTo>
                  <a:cubicBezTo>
                    <a:pt x="83117" y="293223"/>
                    <a:pt x="82325" y="285731"/>
                    <a:pt x="83614" y="276572"/>
                  </a:cubicBezTo>
                  <a:lnTo>
                    <a:pt x="94163" y="266019"/>
                  </a:lnTo>
                  <a:cubicBezTo>
                    <a:pt x="102409" y="273196"/>
                    <a:pt x="111582" y="279233"/>
                    <a:pt x="121434" y="283970"/>
                  </a:cubicBezTo>
                  <a:lnTo>
                    <a:pt x="121406" y="284036"/>
                  </a:lnTo>
                  <a:cubicBezTo>
                    <a:pt x="116900" y="286528"/>
                    <a:pt x="112947" y="288049"/>
                    <a:pt x="111199" y="292301"/>
                  </a:cubicBezTo>
                  <a:cubicBezTo>
                    <a:pt x="108499" y="298864"/>
                    <a:pt x="111163" y="304284"/>
                    <a:pt x="118861" y="307450"/>
                  </a:cubicBezTo>
                  <a:cubicBezTo>
                    <a:pt x="126557" y="310616"/>
                    <a:pt x="132264" y="308638"/>
                    <a:pt x="134963" y="302075"/>
                  </a:cubicBezTo>
                  <a:cubicBezTo>
                    <a:pt x="136720" y="297803"/>
                    <a:pt x="134958" y="293927"/>
                    <a:pt x="133503" y="288954"/>
                  </a:cubicBezTo>
                  <a:cubicBezTo>
                    <a:pt x="143740" y="292560"/>
                    <a:pt x="154416" y="294772"/>
                    <a:pt x="165242" y="295531"/>
                  </a:cubicBezTo>
                  <a:lnTo>
                    <a:pt x="165245" y="310287"/>
                  </a:lnTo>
                  <a:cubicBezTo>
                    <a:pt x="159663" y="317719"/>
                    <a:pt x="153766" y="322460"/>
                    <a:pt x="153766" y="330435"/>
                  </a:cubicBezTo>
                  <a:cubicBezTo>
                    <a:pt x="153766" y="341565"/>
                    <a:pt x="160866" y="347840"/>
                    <a:pt x="173919" y="347840"/>
                  </a:cubicBezTo>
                  <a:cubicBezTo>
                    <a:pt x="186972" y="347840"/>
                    <a:pt x="194071" y="341565"/>
                    <a:pt x="194071" y="330435"/>
                  </a:cubicBezTo>
                  <a:cubicBezTo>
                    <a:pt x="194071" y="322487"/>
                    <a:pt x="188214" y="317750"/>
                    <a:pt x="182649" y="310361"/>
                  </a:cubicBezTo>
                  <a:lnTo>
                    <a:pt x="182647" y="295528"/>
                  </a:lnTo>
                  <a:cubicBezTo>
                    <a:pt x="193304" y="294775"/>
                    <a:pt x="203815" y="292615"/>
                    <a:pt x="213905" y="289102"/>
                  </a:cubicBezTo>
                  <a:cubicBezTo>
                    <a:pt x="212460" y="294003"/>
                    <a:pt x="210751" y="297846"/>
                    <a:pt x="212490" y="302075"/>
                  </a:cubicBezTo>
                  <a:cubicBezTo>
                    <a:pt x="215189" y="308638"/>
                    <a:pt x="220896" y="310616"/>
                    <a:pt x="228593" y="307450"/>
                  </a:cubicBezTo>
                  <a:cubicBezTo>
                    <a:pt x="236290" y="304284"/>
                    <a:pt x="238954" y="298864"/>
                    <a:pt x="236254" y="292301"/>
                  </a:cubicBezTo>
                  <a:cubicBezTo>
                    <a:pt x="234519" y="288080"/>
                    <a:pt x="230611" y="286550"/>
                    <a:pt x="226147" y="284090"/>
                  </a:cubicBezTo>
                  <a:cubicBezTo>
                    <a:pt x="236113" y="279331"/>
                    <a:pt x="245387" y="273242"/>
                    <a:pt x="253716" y="265990"/>
                  </a:cubicBezTo>
                  <a:lnTo>
                    <a:pt x="264213" y="276483"/>
                  </a:lnTo>
                  <a:cubicBezTo>
                    <a:pt x="265520" y="285683"/>
                    <a:pt x="264704" y="293204"/>
                    <a:pt x="270342" y="298842"/>
                  </a:cubicBezTo>
                  <a:cubicBezTo>
                    <a:pt x="278212" y="306713"/>
                    <a:pt x="287669" y="306130"/>
                    <a:pt x="296899" y="296900"/>
                  </a:cubicBezTo>
                  <a:cubicBezTo>
                    <a:pt x="306129" y="287670"/>
                    <a:pt x="306712" y="278213"/>
                    <a:pt x="298842" y="270343"/>
                  </a:cubicBezTo>
                  <a:cubicBezTo>
                    <a:pt x="293221" y="264722"/>
                    <a:pt x="285730" y="265514"/>
                    <a:pt x="276570" y="264225"/>
                  </a:cubicBezTo>
                  <a:lnTo>
                    <a:pt x="266013" y="253672"/>
                  </a:lnTo>
                  <a:cubicBezTo>
                    <a:pt x="273131" y="245471"/>
                    <a:pt x="279123" y="236357"/>
                    <a:pt x="283832" y="226572"/>
                  </a:cubicBezTo>
                  <a:cubicBezTo>
                    <a:pt x="286256" y="230991"/>
                    <a:pt x="287797" y="234850"/>
                    <a:pt x="291984" y="236572"/>
                  </a:cubicBezTo>
                  <a:cubicBezTo>
                    <a:pt x="298547" y="239271"/>
                    <a:pt x="303967" y="236607"/>
                    <a:pt x="307133" y="228910"/>
                  </a:cubicBezTo>
                  <a:cubicBezTo>
                    <a:pt x="310299" y="221213"/>
                    <a:pt x="308320" y="215506"/>
                    <a:pt x="301758" y="212807"/>
                  </a:cubicBezTo>
                  <a:cubicBezTo>
                    <a:pt x="297571" y="211086"/>
                    <a:pt x="293761" y="212743"/>
                    <a:pt x="288930" y="214178"/>
                  </a:cubicBezTo>
                  <a:cubicBezTo>
                    <a:pt x="292493" y="203989"/>
                    <a:pt x="294676" y="193367"/>
                    <a:pt x="295421" y="182599"/>
                  </a:cubicBezTo>
                  <a:lnTo>
                    <a:pt x="310289" y="182595"/>
                  </a:lnTo>
                  <a:cubicBezTo>
                    <a:pt x="317720" y="188176"/>
                    <a:pt x="322461" y="194072"/>
                    <a:pt x="330435" y="194072"/>
                  </a:cubicBezTo>
                  <a:cubicBezTo>
                    <a:pt x="341565" y="194072"/>
                    <a:pt x="347839" y="186973"/>
                    <a:pt x="347839" y="173919"/>
                  </a:cubicBezTo>
                  <a:cubicBezTo>
                    <a:pt x="347839" y="160866"/>
                    <a:pt x="341565" y="153767"/>
                    <a:pt x="330435" y="153767"/>
                  </a:cubicBezTo>
                  <a:cubicBezTo>
                    <a:pt x="322486" y="153767"/>
                    <a:pt x="317749" y="159626"/>
                    <a:pt x="310359" y="165191"/>
                  </a:cubicBezTo>
                  <a:lnTo>
                    <a:pt x="295398" y="165194"/>
                  </a:lnTo>
                  <a:cubicBezTo>
                    <a:pt x="294635" y="154526"/>
                    <a:pt x="292460" y="144006"/>
                    <a:pt x="288930" y="133909"/>
                  </a:cubicBezTo>
                  <a:cubicBezTo>
                    <a:pt x="293761" y="135344"/>
                    <a:pt x="297572" y="137002"/>
                    <a:pt x="301758" y="135280"/>
                  </a:cubicBezTo>
                  <a:cubicBezTo>
                    <a:pt x="308320" y="132581"/>
                    <a:pt x="310298" y="126875"/>
                    <a:pt x="307133" y="119178"/>
                  </a:cubicBezTo>
                  <a:cubicBezTo>
                    <a:pt x="303968" y="111481"/>
                    <a:pt x="298547" y="108817"/>
                    <a:pt x="291984" y="111516"/>
                  </a:cubicBezTo>
                  <a:cubicBezTo>
                    <a:pt x="287797" y="113238"/>
                    <a:pt x="286256" y="117097"/>
                    <a:pt x="283833" y="121516"/>
                  </a:cubicBezTo>
                  <a:cubicBezTo>
                    <a:pt x="279090" y="111663"/>
                    <a:pt x="273048" y="102491"/>
                    <a:pt x="265866" y="94246"/>
                  </a:cubicBezTo>
                  <a:lnTo>
                    <a:pt x="276479" y="83627"/>
                  </a:lnTo>
                  <a:cubicBezTo>
                    <a:pt x="285681" y="82318"/>
                    <a:pt x="293203" y="83136"/>
                    <a:pt x="298842" y="77497"/>
                  </a:cubicBezTo>
                  <a:cubicBezTo>
                    <a:pt x="306712" y="69627"/>
                    <a:pt x="306129" y="60170"/>
                    <a:pt x="296899" y="50940"/>
                  </a:cubicBezTo>
                  <a:cubicBezTo>
                    <a:pt x="287669" y="41710"/>
                    <a:pt x="278212" y="41127"/>
                    <a:pt x="270342" y="48996"/>
                  </a:cubicBezTo>
                  <a:cubicBezTo>
                    <a:pt x="264721" y="54618"/>
                    <a:pt x="265515" y="62110"/>
                    <a:pt x="264224" y="71271"/>
                  </a:cubicBezTo>
                  <a:lnTo>
                    <a:pt x="253549" y="81952"/>
                  </a:lnTo>
                  <a:cubicBezTo>
                    <a:pt x="245262" y="74764"/>
                    <a:pt x="236045" y="68725"/>
                    <a:pt x="226147" y="63997"/>
                  </a:cubicBezTo>
                  <a:cubicBezTo>
                    <a:pt x="230612" y="61538"/>
                    <a:pt x="234519" y="60007"/>
                    <a:pt x="236255" y="55786"/>
                  </a:cubicBezTo>
                  <a:cubicBezTo>
                    <a:pt x="238954" y="49224"/>
                    <a:pt x="236290" y="43803"/>
                    <a:pt x="228593" y="40637"/>
                  </a:cubicBezTo>
                  <a:cubicBezTo>
                    <a:pt x="220896" y="37472"/>
                    <a:pt x="215189" y="39450"/>
                    <a:pt x="212490" y="46012"/>
                  </a:cubicBezTo>
                  <a:cubicBezTo>
                    <a:pt x="210751" y="50241"/>
                    <a:pt x="212460" y="54084"/>
                    <a:pt x="213905" y="58985"/>
                  </a:cubicBezTo>
                  <a:cubicBezTo>
                    <a:pt x="203800" y="55467"/>
                    <a:pt x="193272" y="53305"/>
                    <a:pt x="182598" y="52556"/>
                  </a:cubicBezTo>
                  <a:close/>
                  <a:moveTo>
                    <a:pt x="101877" y="182049"/>
                  </a:moveTo>
                  <a:cubicBezTo>
                    <a:pt x="97456" y="186470"/>
                    <a:pt x="90288" y="186470"/>
                    <a:pt x="85867" y="182049"/>
                  </a:cubicBezTo>
                  <a:cubicBezTo>
                    <a:pt x="81445" y="177627"/>
                    <a:pt x="81445" y="170459"/>
                    <a:pt x="85867" y="166038"/>
                  </a:cubicBezTo>
                  <a:cubicBezTo>
                    <a:pt x="90288" y="161618"/>
                    <a:pt x="97456" y="161618"/>
                    <a:pt x="101877" y="166038"/>
                  </a:cubicBezTo>
                  <a:cubicBezTo>
                    <a:pt x="106298" y="170459"/>
                    <a:pt x="106298" y="177627"/>
                    <a:pt x="101878" y="182048"/>
                  </a:cubicBezTo>
                  <a:cubicBezTo>
                    <a:pt x="101877" y="182049"/>
                    <a:pt x="101877" y="182049"/>
                    <a:pt x="101877" y="182049"/>
                  </a:cubicBezTo>
                  <a:close/>
                  <a:moveTo>
                    <a:pt x="137900" y="234083"/>
                  </a:moveTo>
                  <a:cubicBezTo>
                    <a:pt x="131269" y="240714"/>
                    <a:pt x="120517" y="240715"/>
                    <a:pt x="113885" y="234083"/>
                  </a:cubicBezTo>
                  <a:cubicBezTo>
                    <a:pt x="107253" y="227451"/>
                    <a:pt x="107253" y="216699"/>
                    <a:pt x="113885" y="210067"/>
                  </a:cubicBezTo>
                  <a:cubicBezTo>
                    <a:pt x="120516" y="203435"/>
                    <a:pt x="131269" y="203435"/>
                    <a:pt x="137900" y="210067"/>
                  </a:cubicBezTo>
                  <a:cubicBezTo>
                    <a:pt x="137900" y="210067"/>
                    <a:pt x="137900" y="210067"/>
                    <a:pt x="137900" y="210067"/>
                  </a:cubicBezTo>
                  <a:cubicBezTo>
                    <a:pt x="144532" y="216699"/>
                    <a:pt x="144532" y="227451"/>
                    <a:pt x="137900" y="234083"/>
                  </a:cubicBezTo>
                  <a:close/>
                  <a:moveTo>
                    <a:pt x="137900" y="138021"/>
                  </a:moveTo>
                  <a:cubicBezTo>
                    <a:pt x="131269" y="144653"/>
                    <a:pt x="120516" y="144653"/>
                    <a:pt x="113884" y="138021"/>
                  </a:cubicBezTo>
                  <a:cubicBezTo>
                    <a:pt x="107253" y="131389"/>
                    <a:pt x="107253" y="120637"/>
                    <a:pt x="113884" y="114005"/>
                  </a:cubicBezTo>
                  <a:cubicBezTo>
                    <a:pt x="120516" y="107373"/>
                    <a:pt x="131269" y="107373"/>
                    <a:pt x="137900" y="114005"/>
                  </a:cubicBezTo>
                  <a:cubicBezTo>
                    <a:pt x="144532" y="120637"/>
                    <a:pt x="144532" y="131389"/>
                    <a:pt x="137900" y="138021"/>
                  </a:cubicBezTo>
                  <a:close/>
                  <a:moveTo>
                    <a:pt x="181929" y="262101"/>
                  </a:moveTo>
                  <a:cubicBezTo>
                    <a:pt x="177508" y="266522"/>
                    <a:pt x="170339" y="266522"/>
                    <a:pt x="165918" y="262101"/>
                  </a:cubicBezTo>
                  <a:cubicBezTo>
                    <a:pt x="161497" y="257680"/>
                    <a:pt x="161497" y="250512"/>
                    <a:pt x="165918" y="246091"/>
                  </a:cubicBezTo>
                  <a:cubicBezTo>
                    <a:pt x="170340" y="241670"/>
                    <a:pt x="177508" y="241670"/>
                    <a:pt x="181929" y="246091"/>
                  </a:cubicBezTo>
                  <a:cubicBezTo>
                    <a:pt x="186350" y="250512"/>
                    <a:pt x="186350" y="257680"/>
                    <a:pt x="181929" y="262101"/>
                  </a:cubicBezTo>
                  <a:close/>
                  <a:moveTo>
                    <a:pt x="245970" y="166038"/>
                  </a:moveTo>
                  <a:cubicBezTo>
                    <a:pt x="250391" y="161617"/>
                    <a:pt x="257559" y="161617"/>
                    <a:pt x="261981" y="166038"/>
                  </a:cubicBezTo>
                  <a:cubicBezTo>
                    <a:pt x="266402" y="170460"/>
                    <a:pt x="266402" y="177628"/>
                    <a:pt x="261981" y="182049"/>
                  </a:cubicBezTo>
                  <a:cubicBezTo>
                    <a:pt x="257560" y="186470"/>
                    <a:pt x="250391" y="186470"/>
                    <a:pt x="245970" y="182049"/>
                  </a:cubicBezTo>
                  <a:cubicBezTo>
                    <a:pt x="241549" y="177628"/>
                    <a:pt x="241549" y="170460"/>
                    <a:pt x="245970" y="166038"/>
                  </a:cubicBezTo>
                  <a:close/>
                  <a:moveTo>
                    <a:pt x="209948" y="114005"/>
                  </a:moveTo>
                  <a:cubicBezTo>
                    <a:pt x="216580" y="107373"/>
                    <a:pt x="227332" y="107373"/>
                    <a:pt x="233963" y="114005"/>
                  </a:cubicBezTo>
                  <a:cubicBezTo>
                    <a:pt x="240595" y="120637"/>
                    <a:pt x="240594" y="131389"/>
                    <a:pt x="233963" y="138021"/>
                  </a:cubicBezTo>
                  <a:cubicBezTo>
                    <a:pt x="227331" y="144652"/>
                    <a:pt x="216579" y="144652"/>
                    <a:pt x="209948" y="138021"/>
                  </a:cubicBezTo>
                  <a:cubicBezTo>
                    <a:pt x="203316" y="131390"/>
                    <a:pt x="203315" y="120639"/>
                    <a:pt x="209945" y="114007"/>
                  </a:cubicBezTo>
                  <a:cubicBezTo>
                    <a:pt x="209946" y="114006"/>
                    <a:pt x="209947" y="114005"/>
                    <a:pt x="209947" y="114005"/>
                  </a:cubicBezTo>
                  <a:close/>
                  <a:moveTo>
                    <a:pt x="209948" y="210067"/>
                  </a:moveTo>
                  <a:cubicBezTo>
                    <a:pt x="216579" y="203435"/>
                    <a:pt x="227331" y="203436"/>
                    <a:pt x="233963" y="210067"/>
                  </a:cubicBezTo>
                  <a:cubicBezTo>
                    <a:pt x="240594" y="216699"/>
                    <a:pt x="240594" y="227451"/>
                    <a:pt x="233963" y="234083"/>
                  </a:cubicBezTo>
                  <a:cubicBezTo>
                    <a:pt x="227331" y="240714"/>
                    <a:pt x="216579" y="240714"/>
                    <a:pt x="209948" y="234083"/>
                  </a:cubicBezTo>
                  <a:cubicBezTo>
                    <a:pt x="203316" y="227452"/>
                    <a:pt x="203315" y="216700"/>
                    <a:pt x="209946" y="210068"/>
                  </a:cubicBezTo>
                  <a:cubicBezTo>
                    <a:pt x="209947" y="210068"/>
                    <a:pt x="209947" y="210068"/>
                    <a:pt x="209947" y="210067"/>
                  </a:cubicBezTo>
                  <a:close/>
                  <a:moveTo>
                    <a:pt x="185931" y="186052"/>
                  </a:moveTo>
                  <a:cubicBezTo>
                    <a:pt x="179299" y="192683"/>
                    <a:pt x="168547" y="192683"/>
                    <a:pt x="161915" y="186052"/>
                  </a:cubicBezTo>
                  <a:cubicBezTo>
                    <a:pt x="155284" y="179420"/>
                    <a:pt x="155284" y="168668"/>
                    <a:pt x="161916" y="162036"/>
                  </a:cubicBezTo>
                  <a:cubicBezTo>
                    <a:pt x="168548" y="155404"/>
                    <a:pt x="179299" y="155404"/>
                    <a:pt x="185931" y="162036"/>
                  </a:cubicBezTo>
                  <a:cubicBezTo>
                    <a:pt x="192563" y="168667"/>
                    <a:pt x="192564" y="179419"/>
                    <a:pt x="185932" y="186051"/>
                  </a:cubicBezTo>
                  <a:cubicBezTo>
                    <a:pt x="185932" y="186051"/>
                    <a:pt x="185932" y="186052"/>
                    <a:pt x="185931" y="186052"/>
                  </a:cubicBezTo>
                  <a:close/>
                  <a:moveTo>
                    <a:pt x="181929" y="101997"/>
                  </a:moveTo>
                  <a:cubicBezTo>
                    <a:pt x="177508" y="106418"/>
                    <a:pt x="170340" y="106418"/>
                    <a:pt x="165918" y="101997"/>
                  </a:cubicBezTo>
                  <a:cubicBezTo>
                    <a:pt x="161497" y="97576"/>
                    <a:pt x="161497" y="90408"/>
                    <a:pt x="165918" y="85987"/>
                  </a:cubicBezTo>
                  <a:cubicBezTo>
                    <a:pt x="170340" y="81566"/>
                    <a:pt x="177508" y="81566"/>
                    <a:pt x="181929" y="85987"/>
                  </a:cubicBezTo>
                  <a:cubicBezTo>
                    <a:pt x="186350" y="90408"/>
                    <a:pt x="186350" y="97576"/>
                    <a:pt x="181929" y="101996"/>
                  </a:cubicBezTo>
                  <a:cubicBezTo>
                    <a:pt x="181929" y="101997"/>
                    <a:pt x="181929" y="101997"/>
                    <a:pt x="181929" y="101997"/>
                  </a:cubicBezTo>
                  <a:close/>
                </a:path>
              </a:pathLst>
            </a:custGeom>
            <a:solidFill>
              <a:srgbClr val="FF0000"/>
            </a:solidFill>
            <a:ln w="42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Graphic 50" descr="Covid-19 with solid fill">
              <a:extLst>
                <a:ext uri="{FF2B5EF4-FFF2-40B4-BE49-F238E27FC236}">
                  <a16:creationId xmlns:a16="http://schemas.microsoft.com/office/drawing/2014/main" id="{8F72E7DB-71CC-BAA0-7186-DA7E05B922E0}"/>
                </a:ext>
              </a:extLst>
            </p:cNvPr>
            <p:cNvSpPr/>
            <p:nvPr/>
          </p:nvSpPr>
          <p:spPr>
            <a:xfrm>
              <a:off x="7448951" y="6572178"/>
              <a:ext cx="288000" cy="288000"/>
            </a:xfrm>
            <a:custGeom>
              <a:avLst/>
              <a:gdLst>
                <a:gd name="connsiteX0" fmla="*/ 182595 w 347838"/>
                <a:gd name="connsiteY0" fmla="*/ 37550 h 347839"/>
                <a:gd name="connsiteX1" fmla="*/ 194071 w 347838"/>
                <a:gd name="connsiteY1" fmla="*/ 17404 h 347839"/>
                <a:gd name="connsiteX2" fmla="*/ 173919 w 347838"/>
                <a:gd name="connsiteY2" fmla="*/ 0 h 347839"/>
                <a:gd name="connsiteX3" fmla="*/ 153767 w 347838"/>
                <a:gd name="connsiteY3" fmla="*/ 17404 h 347839"/>
                <a:gd name="connsiteX4" fmla="*/ 165191 w 347838"/>
                <a:gd name="connsiteY4" fmla="*/ 37480 h 347839"/>
                <a:gd name="connsiteX5" fmla="*/ 165194 w 347838"/>
                <a:gd name="connsiteY5" fmla="*/ 52560 h 347839"/>
                <a:gd name="connsiteX6" fmla="*/ 133504 w 347838"/>
                <a:gd name="connsiteY6" fmla="*/ 59134 h 347839"/>
                <a:gd name="connsiteX7" fmla="*/ 134963 w 347838"/>
                <a:gd name="connsiteY7" fmla="*/ 46012 h 347839"/>
                <a:gd name="connsiteX8" fmla="*/ 118861 w 347838"/>
                <a:gd name="connsiteY8" fmla="*/ 40638 h 347839"/>
                <a:gd name="connsiteX9" fmla="*/ 111199 w 347838"/>
                <a:gd name="connsiteY9" fmla="*/ 55787 h 347839"/>
                <a:gd name="connsiteX10" fmla="*/ 121408 w 347838"/>
                <a:gd name="connsiteY10" fmla="*/ 64052 h 347839"/>
                <a:gd name="connsiteX11" fmla="*/ 121434 w 347838"/>
                <a:gd name="connsiteY11" fmla="*/ 64117 h 347839"/>
                <a:gd name="connsiteX12" fmla="*/ 94258 w 347838"/>
                <a:gd name="connsiteY12" fmla="*/ 81986 h 347839"/>
                <a:gd name="connsiteX13" fmla="*/ 83626 w 347838"/>
                <a:gd name="connsiteY13" fmla="*/ 71360 h 347839"/>
                <a:gd name="connsiteX14" fmla="*/ 77496 w 347838"/>
                <a:gd name="connsiteY14" fmla="*/ 48996 h 347839"/>
                <a:gd name="connsiteX15" fmla="*/ 50940 w 347838"/>
                <a:gd name="connsiteY15" fmla="*/ 50940 h 347839"/>
                <a:gd name="connsiteX16" fmla="*/ 48996 w 347838"/>
                <a:gd name="connsiteY16" fmla="*/ 77497 h 347839"/>
                <a:gd name="connsiteX17" fmla="*/ 71266 w 347838"/>
                <a:gd name="connsiteY17" fmla="*/ 83614 h 347839"/>
                <a:gd name="connsiteX18" fmla="*/ 81945 w 347838"/>
                <a:gd name="connsiteY18" fmla="*/ 94288 h 347839"/>
                <a:gd name="connsiteX19" fmla="*/ 63892 w 347838"/>
                <a:gd name="connsiteY19" fmla="*/ 121788 h 347839"/>
                <a:gd name="connsiteX20" fmla="*/ 63734 w 347838"/>
                <a:gd name="connsiteY20" fmla="*/ 121723 h 347839"/>
                <a:gd name="connsiteX21" fmla="*/ 55469 w 347838"/>
                <a:gd name="connsiteY21" fmla="*/ 111516 h 347839"/>
                <a:gd name="connsiteX22" fmla="*/ 40321 w 347838"/>
                <a:gd name="connsiteY22" fmla="*/ 119177 h 347839"/>
                <a:gd name="connsiteX23" fmla="*/ 45696 w 347838"/>
                <a:gd name="connsiteY23" fmla="*/ 135280 h 347839"/>
                <a:gd name="connsiteX24" fmla="*/ 58822 w 347838"/>
                <a:gd name="connsiteY24" fmla="*/ 133819 h 347839"/>
                <a:gd name="connsiteX25" fmla="*/ 58932 w 347838"/>
                <a:gd name="connsiteY25" fmla="*/ 133865 h 347839"/>
                <a:gd name="connsiteX26" fmla="*/ 52446 w 347838"/>
                <a:gd name="connsiteY26" fmla="*/ 165243 h 347839"/>
                <a:gd name="connsiteX27" fmla="*/ 37552 w 347838"/>
                <a:gd name="connsiteY27" fmla="*/ 165245 h 347839"/>
                <a:gd name="connsiteX28" fmla="*/ 17404 w 347838"/>
                <a:gd name="connsiteY28" fmla="*/ 153767 h 347839"/>
                <a:gd name="connsiteX29" fmla="*/ 0 w 347838"/>
                <a:gd name="connsiteY29" fmla="*/ 173919 h 347839"/>
                <a:gd name="connsiteX30" fmla="*/ 17404 w 347838"/>
                <a:gd name="connsiteY30" fmla="*/ 194072 h 347839"/>
                <a:gd name="connsiteX31" fmla="*/ 37479 w 347838"/>
                <a:gd name="connsiteY31" fmla="*/ 182650 h 347839"/>
                <a:gd name="connsiteX32" fmla="*/ 52431 w 347838"/>
                <a:gd name="connsiteY32" fmla="*/ 182647 h 347839"/>
                <a:gd name="connsiteX33" fmla="*/ 58932 w 347838"/>
                <a:gd name="connsiteY33" fmla="*/ 214222 h 347839"/>
                <a:gd name="connsiteX34" fmla="*/ 58822 w 347838"/>
                <a:gd name="connsiteY34" fmla="*/ 214268 h 347839"/>
                <a:gd name="connsiteX35" fmla="*/ 45696 w 347838"/>
                <a:gd name="connsiteY35" fmla="*/ 212807 h 347839"/>
                <a:gd name="connsiteX36" fmla="*/ 40321 w 347838"/>
                <a:gd name="connsiteY36" fmla="*/ 228910 h 347839"/>
                <a:gd name="connsiteX37" fmla="*/ 55469 w 347838"/>
                <a:gd name="connsiteY37" fmla="*/ 236572 h 347839"/>
                <a:gd name="connsiteX38" fmla="*/ 63734 w 347838"/>
                <a:gd name="connsiteY38" fmla="*/ 226364 h 347839"/>
                <a:gd name="connsiteX39" fmla="*/ 63891 w 347838"/>
                <a:gd name="connsiteY39" fmla="*/ 226299 h 347839"/>
                <a:gd name="connsiteX40" fmla="*/ 81864 w 347838"/>
                <a:gd name="connsiteY40" fmla="*/ 253707 h 347839"/>
                <a:gd name="connsiteX41" fmla="*/ 71364 w 347838"/>
                <a:gd name="connsiteY41" fmla="*/ 264212 h 347839"/>
                <a:gd name="connsiteX42" fmla="*/ 48997 w 347838"/>
                <a:gd name="connsiteY42" fmla="*/ 270343 h 347839"/>
                <a:gd name="connsiteX43" fmla="*/ 50940 w 347838"/>
                <a:gd name="connsiteY43" fmla="*/ 296900 h 347839"/>
                <a:gd name="connsiteX44" fmla="*/ 77496 w 347838"/>
                <a:gd name="connsiteY44" fmla="*/ 298842 h 347839"/>
                <a:gd name="connsiteX45" fmla="*/ 83614 w 347838"/>
                <a:gd name="connsiteY45" fmla="*/ 276572 h 347839"/>
                <a:gd name="connsiteX46" fmla="*/ 94163 w 347838"/>
                <a:gd name="connsiteY46" fmla="*/ 266019 h 347839"/>
                <a:gd name="connsiteX47" fmla="*/ 121434 w 347838"/>
                <a:gd name="connsiteY47" fmla="*/ 283970 h 347839"/>
                <a:gd name="connsiteX48" fmla="*/ 121406 w 347838"/>
                <a:gd name="connsiteY48" fmla="*/ 284036 h 347839"/>
                <a:gd name="connsiteX49" fmla="*/ 111199 w 347838"/>
                <a:gd name="connsiteY49" fmla="*/ 292301 h 347839"/>
                <a:gd name="connsiteX50" fmla="*/ 118861 w 347838"/>
                <a:gd name="connsiteY50" fmla="*/ 307450 h 347839"/>
                <a:gd name="connsiteX51" fmla="*/ 134963 w 347838"/>
                <a:gd name="connsiteY51" fmla="*/ 302075 h 347839"/>
                <a:gd name="connsiteX52" fmla="*/ 133503 w 347838"/>
                <a:gd name="connsiteY52" fmla="*/ 288954 h 347839"/>
                <a:gd name="connsiteX53" fmla="*/ 165242 w 347838"/>
                <a:gd name="connsiteY53" fmla="*/ 295531 h 347839"/>
                <a:gd name="connsiteX54" fmla="*/ 165245 w 347838"/>
                <a:gd name="connsiteY54" fmla="*/ 310287 h 347839"/>
                <a:gd name="connsiteX55" fmla="*/ 153766 w 347838"/>
                <a:gd name="connsiteY55" fmla="*/ 330435 h 347839"/>
                <a:gd name="connsiteX56" fmla="*/ 173919 w 347838"/>
                <a:gd name="connsiteY56" fmla="*/ 347840 h 347839"/>
                <a:gd name="connsiteX57" fmla="*/ 194071 w 347838"/>
                <a:gd name="connsiteY57" fmla="*/ 330435 h 347839"/>
                <a:gd name="connsiteX58" fmla="*/ 182649 w 347838"/>
                <a:gd name="connsiteY58" fmla="*/ 310361 h 347839"/>
                <a:gd name="connsiteX59" fmla="*/ 182647 w 347838"/>
                <a:gd name="connsiteY59" fmla="*/ 295528 h 347839"/>
                <a:gd name="connsiteX60" fmla="*/ 213905 w 347838"/>
                <a:gd name="connsiteY60" fmla="*/ 289102 h 347839"/>
                <a:gd name="connsiteX61" fmla="*/ 212490 w 347838"/>
                <a:gd name="connsiteY61" fmla="*/ 302075 h 347839"/>
                <a:gd name="connsiteX62" fmla="*/ 228593 w 347838"/>
                <a:gd name="connsiteY62" fmla="*/ 307450 h 347839"/>
                <a:gd name="connsiteX63" fmla="*/ 236254 w 347838"/>
                <a:gd name="connsiteY63" fmla="*/ 292301 h 347839"/>
                <a:gd name="connsiteX64" fmla="*/ 226147 w 347838"/>
                <a:gd name="connsiteY64" fmla="*/ 284090 h 347839"/>
                <a:gd name="connsiteX65" fmla="*/ 253716 w 347838"/>
                <a:gd name="connsiteY65" fmla="*/ 265990 h 347839"/>
                <a:gd name="connsiteX66" fmla="*/ 264213 w 347838"/>
                <a:gd name="connsiteY66" fmla="*/ 276483 h 347839"/>
                <a:gd name="connsiteX67" fmla="*/ 270342 w 347838"/>
                <a:gd name="connsiteY67" fmla="*/ 298842 h 347839"/>
                <a:gd name="connsiteX68" fmla="*/ 296899 w 347838"/>
                <a:gd name="connsiteY68" fmla="*/ 296900 h 347839"/>
                <a:gd name="connsiteX69" fmla="*/ 298842 w 347838"/>
                <a:gd name="connsiteY69" fmla="*/ 270343 h 347839"/>
                <a:gd name="connsiteX70" fmla="*/ 276570 w 347838"/>
                <a:gd name="connsiteY70" fmla="*/ 264225 h 347839"/>
                <a:gd name="connsiteX71" fmla="*/ 266013 w 347838"/>
                <a:gd name="connsiteY71" fmla="*/ 253672 h 347839"/>
                <a:gd name="connsiteX72" fmla="*/ 283832 w 347838"/>
                <a:gd name="connsiteY72" fmla="*/ 226572 h 347839"/>
                <a:gd name="connsiteX73" fmla="*/ 291984 w 347838"/>
                <a:gd name="connsiteY73" fmla="*/ 236572 h 347839"/>
                <a:gd name="connsiteX74" fmla="*/ 307133 w 347838"/>
                <a:gd name="connsiteY74" fmla="*/ 228910 h 347839"/>
                <a:gd name="connsiteX75" fmla="*/ 301758 w 347838"/>
                <a:gd name="connsiteY75" fmla="*/ 212807 h 347839"/>
                <a:gd name="connsiteX76" fmla="*/ 288930 w 347838"/>
                <a:gd name="connsiteY76" fmla="*/ 214178 h 347839"/>
                <a:gd name="connsiteX77" fmla="*/ 295421 w 347838"/>
                <a:gd name="connsiteY77" fmla="*/ 182599 h 347839"/>
                <a:gd name="connsiteX78" fmla="*/ 310289 w 347838"/>
                <a:gd name="connsiteY78" fmla="*/ 182595 h 347839"/>
                <a:gd name="connsiteX79" fmla="*/ 330435 w 347838"/>
                <a:gd name="connsiteY79" fmla="*/ 194072 h 347839"/>
                <a:gd name="connsiteX80" fmla="*/ 347839 w 347838"/>
                <a:gd name="connsiteY80" fmla="*/ 173919 h 347839"/>
                <a:gd name="connsiteX81" fmla="*/ 330435 w 347838"/>
                <a:gd name="connsiteY81" fmla="*/ 153767 h 347839"/>
                <a:gd name="connsiteX82" fmla="*/ 310359 w 347838"/>
                <a:gd name="connsiteY82" fmla="*/ 165191 h 347839"/>
                <a:gd name="connsiteX83" fmla="*/ 295398 w 347838"/>
                <a:gd name="connsiteY83" fmla="*/ 165194 h 347839"/>
                <a:gd name="connsiteX84" fmla="*/ 288930 w 347838"/>
                <a:gd name="connsiteY84" fmla="*/ 133909 h 347839"/>
                <a:gd name="connsiteX85" fmla="*/ 301758 w 347838"/>
                <a:gd name="connsiteY85" fmla="*/ 135280 h 347839"/>
                <a:gd name="connsiteX86" fmla="*/ 307133 w 347838"/>
                <a:gd name="connsiteY86" fmla="*/ 119178 h 347839"/>
                <a:gd name="connsiteX87" fmla="*/ 291984 w 347838"/>
                <a:gd name="connsiteY87" fmla="*/ 111516 h 347839"/>
                <a:gd name="connsiteX88" fmla="*/ 283833 w 347838"/>
                <a:gd name="connsiteY88" fmla="*/ 121516 h 347839"/>
                <a:gd name="connsiteX89" fmla="*/ 265866 w 347838"/>
                <a:gd name="connsiteY89" fmla="*/ 94246 h 347839"/>
                <a:gd name="connsiteX90" fmla="*/ 276479 w 347838"/>
                <a:gd name="connsiteY90" fmla="*/ 83627 h 347839"/>
                <a:gd name="connsiteX91" fmla="*/ 298842 w 347838"/>
                <a:gd name="connsiteY91" fmla="*/ 77497 h 347839"/>
                <a:gd name="connsiteX92" fmla="*/ 296899 w 347838"/>
                <a:gd name="connsiteY92" fmla="*/ 50940 h 347839"/>
                <a:gd name="connsiteX93" fmla="*/ 270342 w 347838"/>
                <a:gd name="connsiteY93" fmla="*/ 48996 h 347839"/>
                <a:gd name="connsiteX94" fmla="*/ 264224 w 347838"/>
                <a:gd name="connsiteY94" fmla="*/ 71271 h 347839"/>
                <a:gd name="connsiteX95" fmla="*/ 253549 w 347838"/>
                <a:gd name="connsiteY95" fmla="*/ 81952 h 347839"/>
                <a:gd name="connsiteX96" fmla="*/ 226147 w 347838"/>
                <a:gd name="connsiteY96" fmla="*/ 63997 h 347839"/>
                <a:gd name="connsiteX97" fmla="*/ 236255 w 347838"/>
                <a:gd name="connsiteY97" fmla="*/ 55786 h 347839"/>
                <a:gd name="connsiteX98" fmla="*/ 228593 w 347838"/>
                <a:gd name="connsiteY98" fmla="*/ 40637 h 347839"/>
                <a:gd name="connsiteX99" fmla="*/ 212490 w 347838"/>
                <a:gd name="connsiteY99" fmla="*/ 46012 h 347839"/>
                <a:gd name="connsiteX100" fmla="*/ 213905 w 347838"/>
                <a:gd name="connsiteY100" fmla="*/ 58985 h 347839"/>
                <a:gd name="connsiteX101" fmla="*/ 182598 w 347838"/>
                <a:gd name="connsiteY101" fmla="*/ 52556 h 347839"/>
                <a:gd name="connsiteX102" fmla="*/ 101877 w 347838"/>
                <a:gd name="connsiteY102" fmla="*/ 182049 h 347839"/>
                <a:gd name="connsiteX103" fmla="*/ 85867 w 347838"/>
                <a:gd name="connsiteY103" fmla="*/ 182049 h 347839"/>
                <a:gd name="connsiteX104" fmla="*/ 85867 w 347838"/>
                <a:gd name="connsiteY104" fmla="*/ 166038 h 347839"/>
                <a:gd name="connsiteX105" fmla="*/ 101877 w 347838"/>
                <a:gd name="connsiteY105" fmla="*/ 166038 h 347839"/>
                <a:gd name="connsiteX106" fmla="*/ 101878 w 347838"/>
                <a:gd name="connsiteY106" fmla="*/ 182048 h 347839"/>
                <a:gd name="connsiteX107" fmla="*/ 101877 w 347838"/>
                <a:gd name="connsiteY107" fmla="*/ 182049 h 347839"/>
                <a:gd name="connsiteX108" fmla="*/ 137900 w 347838"/>
                <a:gd name="connsiteY108" fmla="*/ 234083 h 347839"/>
                <a:gd name="connsiteX109" fmla="*/ 113885 w 347838"/>
                <a:gd name="connsiteY109" fmla="*/ 234083 h 347839"/>
                <a:gd name="connsiteX110" fmla="*/ 113885 w 347838"/>
                <a:gd name="connsiteY110" fmla="*/ 210067 h 347839"/>
                <a:gd name="connsiteX111" fmla="*/ 137900 w 347838"/>
                <a:gd name="connsiteY111" fmla="*/ 210067 h 347839"/>
                <a:gd name="connsiteX112" fmla="*/ 137900 w 347838"/>
                <a:gd name="connsiteY112" fmla="*/ 210067 h 347839"/>
                <a:gd name="connsiteX113" fmla="*/ 137900 w 347838"/>
                <a:gd name="connsiteY113" fmla="*/ 234083 h 347839"/>
                <a:gd name="connsiteX114" fmla="*/ 137900 w 347838"/>
                <a:gd name="connsiteY114" fmla="*/ 138021 h 347839"/>
                <a:gd name="connsiteX115" fmla="*/ 113884 w 347838"/>
                <a:gd name="connsiteY115" fmla="*/ 138021 h 347839"/>
                <a:gd name="connsiteX116" fmla="*/ 113884 w 347838"/>
                <a:gd name="connsiteY116" fmla="*/ 114005 h 347839"/>
                <a:gd name="connsiteX117" fmla="*/ 137900 w 347838"/>
                <a:gd name="connsiteY117" fmla="*/ 114005 h 347839"/>
                <a:gd name="connsiteX118" fmla="*/ 137900 w 347838"/>
                <a:gd name="connsiteY118" fmla="*/ 138021 h 347839"/>
                <a:gd name="connsiteX119" fmla="*/ 181929 w 347838"/>
                <a:gd name="connsiteY119" fmla="*/ 262101 h 347839"/>
                <a:gd name="connsiteX120" fmla="*/ 165918 w 347838"/>
                <a:gd name="connsiteY120" fmla="*/ 262101 h 347839"/>
                <a:gd name="connsiteX121" fmla="*/ 165918 w 347838"/>
                <a:gd name="connsiteY121" fmla="*/ 246091 h 347839"/>
                <a:gd name="connsiteX122" fmla="*/ 181929 w 347838"/>
                <a:gd name="connsiteY122" fmla="*/ 246091 h 347839"/>
                <a:gd name="connsiteX123" fmla="*/ 181929 w 347838"/>
                <a:gd name="connsiteY123" fmla="*/ 262101 h 347839"/>
                <a:gd name="connsiteX124" fmla="*/ 245970 w 347838"/>
                <a:gd name="connsiteY124" fmla="*/ 166038 h 347839"/>
                <a:gd name="connsiteX125" fmla="*/ 261981 w 347838"/>
                <a:gd name="connsiteY125" fmla="*/ 166038 h 347839"/>
                <a:gd name="connsiteX126" fmla="*/ 261981 w 347838"/>
                <a:gd name="connsiteY126" fmla="*/ 182049 h 347839"/>
                <a:gd name="connsiteX127" fmla="*/ 245970 w 347838"/>
                <a:gd name="connsiteY127" fmla="*/ 182049 h 347839"/>
                <a:gd name="connsiteX128" fmla="*/ 245970 w 347838"/>
                <a:gd name="connsiteY128" fmla="*/ 166038 h 347839"/>
                <a:gd name="connsiteX129" fmla="*/ 209948 w 347838"/>
                <a:gd name="connsiteY129" fmla="*/ 114005 h 347839"/>
                <a:gd name="connsiteX130" fmla="*/ 233963 w 347838"/>
                <a:gd name="connsiteY130" fmla="*/ 114005 h 347839"/>
                <a:gd name="connsiteX131" fmla="*/ 233963 w 347838"/>
                <a:gd name="connsiteY131" fmla="*/ 138021 h 347839"/>
                <a:gd name="connsiteX132" fmla="*/ 209948 w 347838"/>
                <a:gd name="connsiteY132" fmla="*/ 138021 h 347839"/>
                <a:gd name="connsiteX133" fmla="*/ 209945 w 347838"/>
                <a:gd name="connsiteY133" fmla="*/ 114007 h 347839"/>
                <a:gd name="connsiteX134" fmla="*/ 209947 w 347838"/>
                <a:gd name="connsiteY134" fmla="*/ 114005 h 347839"/>
                <a:gd name="connsiteX135" fmla="*/ 209948 w 347838"/>
                <a:gd name="connsiteY135" fmla="*/ 210067 h 347839"/>
                <a:gd name="connsiteX136" fmla="*/ 233963 w 347838"/>
                <a:gd name="connsiteY136" fmla="*/ 210067 h 347839"/>
                <a:gd name="connsiteX137" fmla="*/ 233963 w 347838"/>
                <a:gd name="connsiteY137" fmla="*/ 234083 h 347839"/>
                <a:gd name="connsiteX138" fmla="*/ 209948 w 347838"/>
                <a:gd name="connsiteY138" fmla="*/ 234083 h 347839"/>
                <a:gd name="connsiteX139" fmla="*/ 209946 w 347838"/>
                <a:gd name="connsiteY139" fmla="*/ 210068 h 347839"/>
                <a:gd name="connsiteX140" fmla="*/ 209947 w 347838"/>
                <a:gd name="connsiteY140" fmla="*/ 210067 h 347839"/>
                <a:gd name="connsiteX141" fmla="*/ 185931 w 347838"/>
                <a:gd name="connsiteY141" fmla="*/ 186052 h 347839"/>
                <a:gd name="connsiteX142" fmla="*/ 161915 w 347838"/>
                <a:gd name="connsiteY142" fmla="*/ 186052 h 347839"/>
                <a:gd name="connsiteX143" fmla="*/ 161916 w 347838"/>
                <a:gd name="connsiteY143" fmla="*/ 162036 h 347839"/>
                <a:gd name="connsiteX144" fmla="*/ 185931 w 347838"/>
                <a:gd name="connsiteY144" fmla="*/ 162036 h 347839"/>
                <a:gd name="connsiteX145" fmla="*/ 185932 w 347838"/>
                <a:gd name="connsiteY145" fmla="*/ 186051 h 347839"/>
                <a:gd name="connsiteX146" fmla="*/ 185931 w 347838"/>
                <a:gd name="connsiteY146" fmla="*/ 186052 h 347839"/>
                <a:gd name="connsiteX147" fmla="*/ 181929 w 347838"/>
                <a:gd name="connsiteY147" fmla="*/ 101997 h 347839"/>
                <a:gd name="connsiteX148" fmla="*/ 165918 w 347838"/>
                <a:gd name="connsiteY148" fmla="*/ 101997 h 347839"/>
                <a:gd name="connsiteX149" fmla="*/ 165918 w 347838"/>
                <a:gd name="connsiteY149" fmla="*/ 85987 h 347839"/>
                <a:gd name="connsiteX150" fmla="*/ 181929 w 347838"/>
                <a:gd name="connsiteY150" fmla="*/ 85987 h 347839"/>
                <a:gd name="connsiteX151" fmla="*/ 181929 w 347838"/>
                <a:gd name="connsiteY151" fmla="*/ 101996 h 347839"/>
                <a:gd name="connsiteX152" fmla="*/ 181929 w 347838"/>
                <a:gd name="connsiteY152" fmla="*/ 101997 h 34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47838" h="347839">
                  <a:moveTo>
                    <a:pt x="182595" y="37550"/>
                  </a:moveTo>
                  <a:cubicBezTo>
                    <a:pt x="188176" y="30120"/>
                    <a:pt x="194071" y="25379"/>
                    <a:pt x="194071" y="17404"/>
                  </a:cubicBezTo>
                  <a:cubicBezTo>
                    <a:pt x="194071" y="6275"/>
                    <a:pt x="186973" y="0"/>
                    <a:pt x="173919" y="0"/>
                  </a:cubicBezTo>
                  <a:cubicBezTo>
                    <a:pt x="160866" y="0"/>
                    <a:pt x="153767" y="6275"/>
                    <a:pt x="153767" y="17404"/>
                  </a:cubicBezTo>
                  <a:cubicBezTo>
                    <a:pt x="153767" y="25353"/>
                    <a:pt x="159625" y="30091"/>
                    <a:pt x="165191" y="37480"/>
                  </a:cubicBezTo>
                  <a:lnTo>
                    <a:pt x="165194" y="52560"/>
                  </a:lnTo>
                  <a:cubicBezTo>
                    <a:pt x="154383" y="53322"/>
                    <a:pt x="143725" y="55533"/>
                    <a:pt x="133504" y="59134"/>
                  </a:cubicBezTo>
                  <a:cubicBezTo>
                    <a:pt x="134958" y="54160"/>
                    <a:pt x="136720" y="50285"/>
                    <a:pt x="134963" y="46012"/>
                  </a:cubicBezTo>
                  <a:cubicBezTo>
                    <a:pt x="132265" y="39450"/>
                    <a:pt x="126557" y="37473"/>
                    <a:pt x="118861" y="40638"/>
                  </a:cubicBezTo>
                  <a:cubicBezTo>
                    <a:pt x="111164" y="43803"/>
                    <a:pt x="108500" y="49224"/>
                    <a:pt x="111199" y="55787"/>
                  </a:cubicBezTo>
                  <a:cubicBezTo>
                    <a:pt x="112947" y="60040"/>
                    <a:pt x="116900" y="61560"/>
                    <a:pt x="121408" y="64052"/>
                  </a:cubicBezTo>
                  <a:lnTo>
                    <a:pt x="121434" y="64117"/>
                  </a:lnTo>
                  <a:cubicBezTo>
                    <a:pt x="111619" y="68836"/>
                    <a:pt x="102480" y="74846"/>
                    <a:pt x="94258" y="81986"/>
                  </a:cubicBezTo>
                  <a:lnTo>
                    <a:pt x="83626" y="71360"/>
                  </a:lnTo>
                  <a:cubicBezTo>
                    <a:pt x="82318" y="62158"/>
                    <a:pt x="83136" y="54636"/>
                    <a:pt x="77496" y="48996"/>
                  </a:cubicBezTo>
                  <a:cubicBezTo>
                    <a:pt x="69627" y="41127"/>
                    <a:pt x="60169" y="41710"/>
                    <a:pt x="50940" y="50940"/>
                  </a:cubicBezTo>
                  <a:cubicBezTo>
                    <a:pt x="41710" y="60170"/>
                    <a:pt x="41126" y="69627"/>
                    <a:pt x="48996" y="77497"/>
                  </a:cubicBezTo>
                  <a:cubicBezTo>
                    <a:pt x="54616" y="83117"/>
                    <a:pt x="62107" y="82325"/>
                    <a:pt x="71266" y="83614"/>
                  </a:cubicBezTo>
                  <a:lnTo>
                    <a:pt x="81945" y="94288"/>
                  </a:lnTo>
                  <a:cubicBezTo>
                    <a:pt x="74714" y="102599"/>
                    <a:pt x="68642" y="111849"/>
                    <a:pt x="63892" y="121788"/>
                  </a:cubicBezTo>
                  <a:lnTo>
                    <a:pt x="63734" y="121723"/>
                  </a:lnTo>
                  <a:cubicBezTo>
                    <a:pt x="61243" y="117217"/>
                    <a:pt x="59722" y="113265"/>
                    <a:pt x="55469" y="111516"/>
                  </a:cubicBezTo>
                  <a:cubicBezTo>
                    <a:pt x="48907" y="108816"/>
                    <a:pt x="43486" y="111481"/>
                    <a:pt x="40321" y="119177"/>
                  </a:cubicBezTo>
                  <a:cubicBezTo>
                    <a:pt x="37155" y="126874"/>
                    <a:pt x="39133" y="132581"/>
                    <a:pt x="45696" y="135280"/>
                  </a:cubicBezTo>
                  <a:cubicBezTo>
                    <a:pt x="49969" y="137038"/>
                    <a:pt x="53846" y="135273"/>
                    <a:pt x="58822" y="133819"/>
                  </a:cubicBezTo>
                  <a:lnTo>
                    <a:pt x="58932" y="133865"/>
                  </a:lnTo>
                  <a:cubicBezTo>
                    <a:pt x="55388" y="143990"/>
                    <a:pt x="53207" y="154542"/>
                    <a:pt x="52446" y="165243"/>
                  </a:cubicBezTo>
                  <a:lnTo>
                    <a:pt x="37552" y="165245"/>
                  </a:lnTo>
                  <a:cubicBezTo>
                    <a:pt x="30120" y="159664"/>
                    <a:pt x="25379" y="153767"/>
                    <a:pt x="17404" y="153767"/>
                  </a:cubicBezTo>
                  <a:cubicBezTo>
                    <a:pt x="6274" y="153767"/>
                    <a:pt x="0" y="160866"/>
                    <a:pt x="0" y="173919"/>
                  </a:cubicBezTo>
                  <a:cubicBezTo>
                    <a:pt x="0" y="186973"/>
                    <a:pt x="6274" y="194072"/>
                    <a:pt x="17404" y="194072"/>
                  </a:cubicBezTo>
                  <a:cubicBezTo>
                    <a:pt x="25352" y="194072"/>
                    <a:pt x="30090" y="188214"/>
                    <a:pt x="37479" y="182650"/>
                  </a:cubicBezTo>
                  <a:lnTo>
                    <a:pt x="52431" y="182647"/>
                  </a:lnTo>
                  <a:cubicBezTo>
                    <a:pt x="53179" y="193415"/>
                    <a:pt x="55366" y="204035"/>
                    <a:pt x="58932" y="214222"/>
                  </a:cubicBezTo>
                  <a:lnTo>
                    <a:pt x="58822" y="214268"/>
                  </a:lnTo>
                  <a:cubicBezTo>
                    <a:pt x="53846" y="212814"/>
                    <a:pt x="49969" y="211049"/>
                    <a:pt x="45696" y="212807"/>
                  </a:cubicBezTo>
                  <a:cubicBezTo>
                    <a:pt x="39133" y="215506"/>
                    <a:pt x="37155" y="221213"/>
                    <a:pt x="40321" y="228910"/>
                  </a:cubicBezTo>
                  <a:cubicBezTo>
                    <a:pt x="43486" y="236606"/>
                    <a:pt x="48907" y="239271"/>
                    <a:pt x="55469" y="236572"/>
                  </a:cubicBezTo>
                  <a:cubicBezTo>
                    <a:pt x="59722" y="234823"/>
                    <a:pt x="61243" y="230870"/>
                    <a:pt x="63734" y="226364"/>
                  </a:cubicBezTo>
                  <a:lnTo>
                    <a:pt x="63891" y="226299"/>
                  </a:lnTo>
                  <a:cubicBezTo>
                    <a:pt x="68625" y="236201"/>
                    <a:pt x="74670" y="245420"/>
                    <a:pt x="81864" y="253707"/>
                  </a:cubicBezTo>
                  <a:lnTo>
                    <a:pt x="71364" y="264212"/>
                  </a:lnTo>
                  <a:cubicBezTo>
                    <a:pt x="62160" y="265521"/>
                    <a:pt x="54637" y="264703"/>
                    <a:pt x="48997" y="270343"/>
                  </a:cubicBezTo>
                  <a:cubicBezTo>
                    <a:pt x="41126" y="278213"/>
                    <a:pt x="41710" y="287669"/>
                    <a:pt x="50940" y="296900"/>
                  </a:cubicBezTo>
                  <a:cubicBezTo>
                    <a:pt x="60170" y="306130"/>
                    <a:pt x="69627" y="306713"/>
                    <a:pt x="77496" y="298842"/>
                  </a:cubicBezTo>
                  <a:cubicBezTo>
                    <a:pt x="83117" y="293223"/>
                    <a:pt x="82325" y="285731"/>
                    <a:pt x="83614" y="276572"/>
                  </a:cubicBezTo>
                  <a:lnTo>
                    <a:pt x="94163" y="266019"/>
                  </a:lnTo>
                  <a:cubicBezTo>
                    <a:pt x="102409" y="273196"/>
                    <a:pt x="111582" y="279233"/>
                    <a:pt x="121434" y="283970"/>
                  </a:cubicBezTo>
                  <a:lnTo>
                    <a:pt x="121406" y="284036"/>
                  </a:lnTo>
                  <a:cubicBezTo>
                    <a:pt x="116900" y="286528"/>
                    <a:pt x="112947" y="288049"/>
                    <a:pt x="111199" y="292301"/>
                  </a:cubicBezTo>
                  <a:cubicBezTo>
                    <a:pt x="108499" y="298864"/>
                    <a:pt x="111163" y="304284"/>
                    <a:pt x="118861" y="307450"/>
                  </a:cubicBezTo>
                  <a:cubicBezTo>
                    <a:pt x="126557" y="310616"/>
                    <a:pt x="132264" y="308638"/>
                    <a:pt x="134963" y="302075"/>
                  </a:cubicBezTo>
                  <a:cubicBezTo>
                    <a:pt x="136720" y="297803"/>
                    <a:pt x="134958" y="293927"/>
                    <a:pt x="133503" y="288954"/>
                  </a:cubicBezTo>
                  <a:cubicBezTo>
                    <a:pt x="143740" y="292560"/>
                    <a:pt x="154416" y="294772"/>
                    <a:pt x="165242" y="295531"/>
                  </a:cubicBezTo>
                  <a:lnTo>
                    <a:pt x="165245" y="310287"/>
                  </a:lnTo>
                  <a:cubicBezTo>
                    <a:pt x="159663" y="317719"/>
                    <a:pt x="153766" y="322460"/>
                    <a:pt x="153766" y="330435"/>
                  </a:cubicBezTo>
                  <a:cubicBezTo>
                    <a:pt x="153766" y="341565"/>
                    <a:pt x="160866" y="347840"/>
                    <a:pt x="173919" y="347840"/>
                  </a:cubicBezTo>
                  <a:cubicBezTo>
                    <a:pt x="186972" y="347840"/>
                    <a:pt x="194071" y="341565"/>
                    <a:pt x="194071" y="330435"/>
                  </a:cubicBezTo>
                  <a:cubicBezTo>
                    <a:pt x="194071" y="322487"/>
                    <a:pt x="188214" y="317750"/>
                    <a:pt x="182649" y="310361"/>
                  </a:cubicBezTo>
                  <a:lnTo>
                    <a:pt x="182647" y="295528"/>
                  </a:lnTo>
                  <a:cubicBezTo>
                    <a:pt x="193304" y="294775"/>
                    <a:pt x="203815" y="292615"/>
                    <a:pt x="213905" y="289102"/>
                  </a:cubicBezTo>
                  <a:cubicBezTo>
                    <a:pt x="212460" y="294003"/>
                    <a:pt x="210751" y="297846"/>
                    <a:pt x="212490" y="302075"/>
                  </a:cubicBezTo>
                  <a:cubicBezTo>
                    <a:pt x="215189" y="308638"/>
                    <a:pt x="220896" y="310616"/>
                    <a:pt x="228593" y="307450"/>
                  </a:cubicBezTo>
                  <a:cubicBezTo>
                    <a:pt x="236290" y="304284"/>
                    <a:pt x="238954" y="298864"/>
                    <a:pt x="236254" y="292301"/>
                  </a:cubicBezTo>
                  <a:cubicBezTo>
                    <a:pt x="234519" y="288080"/>
                    <a:pt x="230611" y="286550"/>
                    <a:pt x="226147" y="284090"/>
                  </a:cubicBezTo>
                  <a:cubicBezTo>
                    <a:pt x="236113" y="279331"/>
                    <a:pt x="245387" y="273242"/>
                    <a:pt x="253716" y="265990"/>
                  </a:cubicBezTo>
                  <a:lnTo>
                    <a:pt x="264213" y="276483"/>
                  </a:lnTo>
                  <a:cubicBezTo>
                    <a:pt x="265520" y="285683"/>
                    <a:pt x="264704" y="293204"/>
                    <a:pt x="270342" y="298842"/>
                  </a:cubicBezTo>
                  <a:cubicBezTo>
                    <a:pt x="278212" y="306713"/>
                    <a:pt x="287669" y="306130"/>
                    <a:pt x="296899" y="296900"/>
                  </a:cubicBezTo>
                  <a:cubicBezTo>
                    <a:pt x="306129" y="287670"/>
                    <a:pt x="306712" y="278213"/>
                    <a:pt x="298842" y="270343"/>
                  </a:cubicBezTo>
                  <a:cubicBezTo>
                    <a:pt x="293221" y="264722"/>
                    <a:pt x="285730" y="265514"/>
                    <a:pt x="276570" y="264225"/>
                  </a:cubicBezTo>
                  <a:lnTo>
                    <a:pt x="266013" y="253672"/>
                  </a:lnTo>
                  <a:cubicBezTo>
                    <a:pt x="273131" y="245471"/>
                    <a:pt x="279123" y="236357"/>
                    <a:pt x="283832" y="226572"/>
                  </a:cubicBezTo>
                  <a:cubicBezTo>
                    <a:pt x="286256" y="230991"/>
                    <a:pt x="287797" y="234850"/>
                    <a:pt x="291984" y="236572"/>
                  </a:cubicBezTo>
                  <a:cubicBezTo>
                    <a:pt x="298547" y="239271"/>
                    <a:pt x="303967" y="236607"/>
                    <a:pt x="307133" y="228910"/>
                  </a:cubicBezTo>
                  <a:cubicBezTo>
                    <a:pt x="310299" y="221213"/>
                    <a:pt x="308320" y="215506"/>
                    <a:pt x="301758" y="212807"/>
                  </a:cubicBezTo>
                  <a:cubicBezTo>
                    <a:pt x="297571" y="211086"/>
                    <a:pt x="293761" y="212743"/>
                    <a:pt x="288930" y="214178"/>
                  </a:cubicBezTo>
                  <a:cubicBezTo>
                    <a:pt x="292493" y="203989"/>
                    <a:pt x="294676" y="193367"/>
                    <a:pt x="295421" y="182599"/>
                  </a:cubicBezTo>
                  <a:lnTo>
                    <a:pt x="310289" y="182595"/>
                  </a:lnTo>
                  <a:cubicBezTo>
                    <a:pt x="317720" y="188176"/>
                    <a:pt x="322461" y="194072"/>
                    <a:pt x="330435" y="194072"/>
                  </a:cubicBezTo>
                  <a:cubicBezTo>
                    <a:pt x="341565" y="194072"/>
                    <a:pt x="347839" y="186973"/>
                    <a:pt x="347839" y="173919"/>
                  </a:cubicBezTo>
                  <a:cubicBezTo>
                    <a:pt x="347839" y="160866"/>
                    <a:pt x="341565" y="153767"/>
                    <a:pt x="330435" y="153767"/>
                  </a:cubicBezTo>
                  <a:cubicBezTo>
                    <a:pt x="322486" y="153767"/>
                    <a:pt x="317749" y="159626"/>
                    <a:pt x="310359" y="165191"/>
                  </a:cubicBezTo>
                  <a:lnTo>
                    <a:pt x="295398" y="165194"/>
                  </a:lnTo>
                  <a:cubicBezTo>
                    <a:pt x="294635" y="154526"/>
                    <a:pt x="292460" y="144006"/>
                    <a:pt x="288930" y="133909"/>
                  </a:cubicBezTo>
                  <a:cubicBezTo>
                    <a:pt x="293761" y="135344"/>
                    <a:pt x="297572" y="137002"/>
                    <a:pt x="301758" y="135280"/>
                  </a:cubicBezTo>
                  <a:cubicBezTo>
                    <a:pt x="308320" y="132581"/>
                    <a:pt x="310298" y="126875"/>
                    <a:pt x="307133" y="119178"/>
                  </a:cubicBezTo>
                  <a:cubicBezTo>
                    <a:pt x="303968" y="111481"/>
                    <a:pt x="298547" y="108817"/>
                    <a:pt x="291984" y="111516"/>
                  </a:cubicBezTo>
                  <a:cubicBezTo>
                    <a:pt x="287797" y="113238"/>
                    <a:pt x="286256" y="117097"/>
                    <a:pt x="283833" y="121516"/>
                  </a:cubicBezTo>
                  <a:cubicBezTo>
                    <a:pt x="279090" y="111663"/>
                    <a:pt x="273048" y="102491"/>
                    <a:pt x="265866" y="94246"/>
                  </a:cubicBezTo>
                  <a:lnTo>
                    <a:pt x="276479" y="83627"/>
                  </a:lnTo>
                  <a:cubicBezTo>
                    <a:pt x="285681" y="82318"/>
                    <a:pt x="293203" y="83136"/>
                    <a:pt x="298842" y="77497"/>
                  </a:cubicBezTo>
                  <a:cubicBezTo>
                    <a:pt x="306712" y="69627"/>
                    <a:pt x="306129" y="60170"/>
                    <a:pt x="296899" y="50940"/>
                  </a:cubicBezTo>
                  <a:cubicBezTo>
                    <a:pt x="287669" y="41710"/>
                    <a:pt x="278212" y="41127"/>
                    <a:pt x="270342" y="48996"/>
                  </a:cubicBezTo>
                  <a:cubicBezTo>
                    <a:pt x="264721" y="54618"/>
                    <a:pt x="265515" y="62110"/>
                    <a:pt x="264224" y="71271"/>
                  </a:cubicBezTo>
                  <a:lnTo>
                    <a:pt x="253549" y="81952"/>
                  </a:lnTo>
                  <a:cubicBezTo>
                    <a:pt x="245262" y="74764"/>
                    <a:pt x="236045" y="68725"/>
                    <a:pt x="226147" y="63997"/>
                  </a:cubicBezTo>
                  <a:cubicBezTo>
                    <a:pt x="230612" y="61538"/>
                    <a:pt x="234519" y="60007"/>
                    <a:pt x="236255" y="55786"/>
                  </a:cubicBezTo>
                  <a:cubicBezTo>
                    <a:pt x="238954" y="49224"/>
                    <a:pt x="236290" y="43803"/>
                    <a:pt x="228593" y="40637"/>
                  </a:cubicBezTo>
                  <a:cubicBezTo>
                    <a:pt x="220896" y="37472"/>
                    <a:pt x="215189" y="39450"/>
                    <a:pt x="212490" y="46012"/>
                  </a:cubicBezTo>
                  <a:cubicBezTo>
                    <a:pt x="210751" y="50241"/>
                    <a:pt x="212460" y="54084"/>
                    <a:pt x="213905" y="58985"/>
                  </a:cubicBezTo>
                  <a:cubicBezTo>
                    <a:pt x="203800" y="55467"/>
                    <a:pt x="193272" y="53305"/>
                    <a:pt x="182598" y="52556"/>
                  </a:cubicBezTo>
                  <a:close/>
                  <a:moveTo>
                    <a:pt x="101877" y="182049"/>
                  </a:moveTo>
                  <a:cubicBezTo>
                    <a:pt x="97456" y="186470"/>
                    <a:pt x="90288" y="186470"/>
                    <a:pt x="85867" y="182049"/>
                  </a:cubicBezTo>
                  <a:cubicBezTo>
                    <a:pt x="81445" y="177627"/>
                    <a:pt x="81445" y="170459"/>
                    <a:pt x="85867" y="166038"/>
                  </a:cubicBezTo>
                  <a:cubicBezTo>
                    <a:pt x="90288" y="161618"/>
                    <a:pt x="97456" y="161618"/>
                    <a:pt x="101877" y="166038"/>
                  </a:cubicBezTo>
                  <a:cubicBezTo>
                    <a:pt x="106298" y="170459"/>
                    <a:pt x="106298" y="177627"/>
                    <a:pt x="101878" y="182048"/>
                  </a:cubicBezTo>
                  <a:cubicBezTo>
                    <a:pt x="101877" y="182049"/>
                    <a:pt x="101877" y="182049"/>
                    <a:pt x="101877" y="182049"/>
                  </a:cubicBezTo>
                  <a:close/>
                  <a:moveTo>
                    <a:pt x="137900" y="234083"/>
                  </a:moveTo>
                  <a:cubicBezTo>
                    <a:pt x="131269" y="240714"/>
                    <a:pt x="120517" y="240715"/>
                    <a:pt x="113885" y="234083"/>
                  </a:cubicBezTo>
                  <a:cubicBezTo>
                    <a:pt x="107253" y="227451"/>
                    <a:pt x="107253" y="216699"/>
                    <a:pt x="113885" y="210067"/>
                  </a:cubicBezTo>
                  <a:cubicBezTo>
                    <a:pt x="120516" y="203435"/>
                    <a:pt x="131269" y="203435"/>
                    <a:pt x="137900" y="210067"/>
                  </a:cubicBezTo>
                  <a:cubicBezTo>
                    <a:pt x="137900" y="210067"/>
                    <a:pt x="137900" y="210067"/>
                    <a:pt x="137900" y="210067"/>
                  </a:cubicBezTo>
                  <a:cubicBezTo>
                    <a:pt x="144532" y="216699"/>
                    <a:pt x="144532" y="227451"/>
                    <a:pt x="137900" y="234083"/>
                  </a:cubicBezTo>
                  <a:close/>
                  <a:moveTo>
                    <a:pt x="137900" y="138021"/>
                  </a:moveTo>
                  <a:cubicBezTo>
                    <a:pt x="131269" y="144653"/>
                    <a:pt x="120516" y="144653"/>
                    <a:pt x="113884" y="138021"/>
                  </a:cubicBezTo>
                  <a:cubicBezTo>
                    <a:pt x="107253" y="131389"/>
                    <a:pt x="107253" y="120637"/>
                    <a:pt x="113884" y="114005"/>
                  </a:cubicBezTo>
                  <a:cubicBezTo>
                    <a:pt x="120516" y="107373"/>
                    <a:pt x="131269" y="107373"/>
                    <a:pt x="137900" y="114005"/>
                  </a:cubicBezTo>
                  <a:cubicBezTo>
                    <a:pt x="144532" y="120637"/>
                    <a:pt x="144532" y="131389"/>
                    <a:pt x="137900" y="138021"/>
                  </a:cubicBezTo>
                  <a:close/>
                  <a:moveTo>
                    <a:pt x="181929" y="262101"/>
                  </a:moveTo>
                  <a:cubicBezTo>
                    <a:pt x="177508" y="266522"/>
                    <a:pt x="170339" y="266522"/>
                    <a:pt x="165918" y="262101"/>
                  </a:cubicBezTo>
                  <a:cubicBezTo>
                    <a:pt x="161497" y="257680"/>
                    <a:pt x="161497" y="250512"/>
                    <a:pt x="165918" y="246091"/>
                  </a:cubicBezTo>
                  <a:cubicBezTo>
                    <a:pt x="170340" y="241670"/>
                    <a:pt x="177508" y="241670"/>
                    <a:pt x="181929" y="246091"/>
                  </a:cubicBezTo>
                  <a:cubicBezTo>
                    <a:pt x="186350" y="250512"/>
                    <a:pt x="186350" y="257680"/>
                    <a:pt x="181929" y="262101"/>
                  </a:cubicBezTo>
                  <a:close/>
                  <a:moveTo>
                    <a:pt x="245970" y="166038"/>
                  </a:moveTo>
                  <a:cubicBezTo>
                    <a:pt x="250391" y="161617"/>
                    <a:pt x="257559" y="161617"/>
                    <a:pt x="261981" y="166038"/>
                  </a:cubicBezTo>
                  <a:cubicBezTo>
                    <a:pt x="266402" y="170460"/>
                    <a:pt x="266402" y="177628"/>
                    <a:pt x="261981" y="182049"/>
                  </a:cubicBezTo>
                  <a:cubicBezTo>
                    <a:pt x="257560" y="186470"/>
                    <a:pt x="250391" y="186470"/>
                    <a:pt x="245970" y="182049"/>
                  </a:cubicBezTo>
                  <a:cubicBezTo>
                    <a:pt x="241549" y="177628"/>
                    <a:pt x="241549" y="170460"/>
                    <a:pt x="245970" y="166038"/>
                  </a:cubicBezTo>
                  <a:close/>
                  <a:moveTo>
                    <a:pt x="209948" y="114005"/>
                  </a:moveTo>
                  <a:cubicBezTo>
                    <a:pt x="216580" y="107373"/>
                    <a:pt x="227332" y="107373"/>
                    <a:pt x="233963" y="114005"/>
                  </a:cubicBezTo>
                  <a:cubicBezTo>
                    <a:pt x="240595" y="120637"/>
                    <a:pt x="240594" y="131389"/>
                    <a:pt x="233963" y="138021"/>
                  </a:cubicBezTo>
                  <a:cubicBezTo>
                    <a:pt x="227331" y="144652"/>
                    <a:pt x="216579" y="144652"/>
                    <a:pt x="209948" y="138021"/>
                  </a:cubicBezTo>
                  <a:cubicBezTo>
                    <a:pt x="203316" y="131390"/>
                    <a:pt x="203315" y="120639"/>
                    <a:pt x="209945" y="114007"/>
                  </a:cubicBezTo>
                  <a:cubicBezTo>
                    <a:pt x="209946" y="114006"/>
                    <a:pt x="209947" y="114005"/>
                    <a:pt x="209947" y="114005"/>
                  </a:cubicBezTo>
                  <a:close/>
                  <a:moveTo>
                    <a:pt x="209948" y="210067"/>
                  </a:moveTo>
                  <a:cubicBezTo>
                    <a:pt x="216579" y="203435"/>
                    <a:pt x="227331" y="203436"/>
                    <a:pt x="233963" y="210067"/>
                  </a:cubicBezTo>
                  <a:cubicBezTo>
                    <a:pt x="240594" y="216699"/>
                    <a:pt x="240594" y="227451"/>
                    <a:pt x="233963" y="234083"/>
                  </a:cubicBezTo>
                  <a:cubicBezTo>
                    <a:pt x="227331" y="240714"/>
                    <a:pt x="216579" y="240714"/>
                    <a:pt x="209948" y="234083"/>
                  </a:cubicBezTo>
                  <a:cubicBezTo>
                    <a:pt x="203316" y="227452"/>
                    <a:pt x="203315" y="216700"/>
                    <a:pt x="209946" y="210068"/>
                  </a:cubicBezTo>
                  <a:cubicBezTo>
                    <a:pt x="209947" y="210068"/>
                    <a:pt x="209947" y="210068"/>
                    <a:pt x="209947" y="210067"/>
                  </a:cubicBezTo>
                  <a:close/>
                  <a:moveTo>
                    <a:pt x="185931" y="186052"/>
                  </a:moveTo>
                  <a:cubicBezTo>
                    <a:pt x="179299" y="192683"/>
                    <a:pt x="168547" y="192683"/>
                    <a:pt x="161915" y="186052"/>
                  </a:cubicBezTo>
                  <a:cubicBezTo>
                    <a:pt x="155284" y="179420"/>
                    <a:pt x="155284" y="168668"/>
                    <a:pt x="161916" y="162036"/>
                  </a:cubicBezTo>
                  <a:cubicBezTo>
                    <a:pt x="168548" y="155404"/>
                    <a:pt x="179299" y="155404"/>
                    <a:pt x="185931" y="162036"/>
                  </a:cubicBezTo>
                  <a:cubicBezTo>
                    <a:pt x="192563" y="168667"/>
                    <a:pt x="192564" y="179419"/>
                    <a:pt x="185932" y="186051"/>
                  </a:cubicBezTo>
                  <a:cubicBezTo>
                    <a:pt x="185932" y="186051"/>
                    <a:pt x="185932" y="186052"/>
                    <a:pt x="185931" y="186052"/>
                  </a:cubicBezTo>
                  <a:close/>
                  <a:moveTo>
                    <a:pt x="181929" y="101997"/>
                  </a:moveTo>
                  <a:cubicBezTo>
                    <a:pt x="177508" y="106418"/>
                    <a:pt x="170340" y="106418"/>
                    <a:pt x="165918" y="101997"/>
                  </a:cubicBezTo>
                  <a:cubicBezTo>
                    <a:pt x="161497" y="97576"/>
                    <a:pt x="161497" y="90408"/>
                    <a:pt x="165918" y="85987"/>
                  </a:cubicBezTo>
                  <a:cubicBezTo>
                    <a:pt x="170340" y="81566"/>
                    <a:pt x="177508" y="81566"/>
                    <a:pt x="181929" y="85987"/>
                  </a:cubicBezTo>
                  <a:cubicBezTo>
                    <a:pt x="186350" y="90408"/>
                    <a:pt x="186350" y="97576"/>
                    <a:pt x="181929" y="101996"/>
                  </a:cubicBezTo>
                  <a:cubicBezTo>
                    <a:pt x="181929" y="101997"/>
                    <a:pt x="181929" y="101997"/>
                    <a:pt x="181929" y="101997"/>
                  </a:cubicBezTo>
                  <a:close/>
                </a:path>
              </a:pathLst>
            </a:custGeom>
            <a:solidFill>
              <a:srgbClr val="FF0000"/>
            </a:solidFill>
            <a:ln w="426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9" name="Rectangle 75">
            <a:extLst>
              <a:ext uri="{FF2B5EF4-FFF2-40B4-BE49-F238E27FC236}">
                <a16:creationId xmlns:a16="http://schemas.microsoft.com/office/drawing/2014/main" id="{3320432A-61F6-1745-F33B-42EF3B124486}"/>
              </a:ext>
            </a:extLst>
          </p:cNvPr>
          <p:cNvSpPr>
            <a:spLocks noChangeArrowheads="1"/>
          </p:cNvSpPr>
          <p:nvPr/>
        </p:nvSpPr>
        <p:spPr bwMode="auto">
          <a:xfrm>
            <a:off x="2501447" y="3473790"/>
            <a:ext cx="33813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800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0" name="Rectangle 76">
            <a:extLst>
              <a:ext uri="{FF2B5EF4-FFF2-40B4-BE49-F238E27FC236}">
                <a16:creationId xmlns:a16="http://schemas.microsoft.com/office/drawing/2014/main" id="{6E2BFC07-96C7-3951-60E0-1144876C7BDE}"/>
              </a:ext>
            </a:extLst>
          </p:cNvPr>
          <p:cNvSpPr>
            <a:spLocks noChangeArrowheads="1"/>
          </p:cNvSpPr>
          <p:nvPr/>
        </p:nvSpPr>
        <p:spPr bwMode="auto">
          <a:xfrm>
            <a:off x="2412547" y="2834027"/>
            <a:ext cx="42703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1200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1" name="Rectangle 78">
            <a:extLst>
              <a:ext uri="{FF2B5EF4-FFF2-40B4-BE49-F238E27FC236}">
                <a16:creationId xmlns:a16="http://schemas.microsoft.com/office/drawing/2014/main" id="{66C9F148-E4D8-FB8C-3C8C-BB4755CA6B86}"/>
              </a:ext>
            </a:extLst>
          </p:cNvPr>
          <p:cNvSpPr>
            <a:spLocks noChangeArrowheads="1"/>
          </p:cNvSpPr>
          <p:nvPr/>
        </p:nvSpPr>
        <p:spPr bwMode="auto">
          <a:xfrm>
            <a:off x="2412547" y="1552915"/>
            <a:ext cx="42703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2000</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2" name="Rectangle 74">
            <a:extLst>
              <a:ext uri="{FF2B5EF4-FFF2-40B4-BE49-F238E27FC236}">
                <a16:creationId xmlns:a16="http://schemas.microsoft.com/office/drawing/2014/main" id="{520B675E-A540-BF55-FC5F-210B5AF474F5}"/>
              </a:ext>
            </a:extLst>
          </p:cNvPr>
          <p:cNvSpPr>
            <a:spLocks noChangeArrowheads="1"/>
          </p:cNvSpPr>
          <p:nvPr/>
        </p:nvSpPr>
        <p:spPr bwMode="auto">
          <a:xfrm>
            <a:off x="2501447" y="4115140"/>
            <a:ext cx="33813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400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3" name="Rectangle 77">
            <a:extLst>
              <a:ext uri="{FF2B5EF4-FFF2-40B4-BE49-F238E27FC236}">
                <a16:creationId xmlns:a16="http://schemas.microsoft.com/office/drawing/2014/main" id="{6B32CF23-E5C4-95E8-7D66-B2C626535D51}"/>
              </a:ext>
            </a:extLst>
          </p:cNvPr>
          <p:cNvSpPr>
            <a:spLocks noChangeArrowheads="1"/>
          </p:cNvSpPr>
          <p:nvPr/>
        </p:nvSpPr>
        <p:spPr bwMode="auto">
          <a:xfrm>
            <a:off x="2412547" y="2191090"/>
            <a:ext cx="465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1600</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10" name="Group 9">
            <a:extLst>
              <a:ext uri="{FF2B5EF4-FFF2-40B4-BE49-F238E27FC236}">
                <a16:creationId xmlns:a16="http://schemas.microsoft.com/office/drawing/2014/main" id="{A59500A1-6015-1E9B-7311-105932486F23}"/>
              </a:ext>
            </a:extLst>
          </p:cNvPr>
          <p:cNvGrpSpPr/>
          <p:nvPr/>
        </p:nvGrpSpPr>
        <p:grpSpPr>
          <a:xfrm>
            <a:off x="1441080" y="5394661"/>
            <a:ext cx="8098072" cy="663556"/>
            <a:chOff x="1441080" y="5612381"/>
            <a:chExt cx="8098072" cy="663556"/>
          </a:xfrm>
        </p:grpSpPr>
        <p:sp>
          <p:nvSpPr>
            <p:cNvPr id="2" name="TextBox 1">
              <a:extLst>
                <a:ext uri="{FF2B5EF4-FFF2-40B4-BE49-F238E27FC236}">
                  <a16:creationId xmlns:a16="http://schemas.microsoft.com/office/drawing/2014/main" id="{B39FED56-2DAE-6676-F8AC-EF10F45D5C2A}"/>
                </a:ext>
              </a:extLst>
            </p:cNvPr>
            <p:cNvSpPr txBox="1"/>
            <p:nvPr/>
          </p:nvSpPr>
          <p:spPr>
            <a:xfrm>
              <a:off x="1441080" y="5896609"/>
              <a:ext cx="1497249"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2AC00"/>
                  </a:solidFill>
                  <a:effectLst/>
                  <a:uLnTx/>
                  <a:uFillTx/>
                  <a:latin typeface="Calibri" panose="020F0502020204030204"/>
                  <a:ea typeface="+mn-ea"/>
                  <a:cs typeface="+mn-cs"/>
                </a:rPr>
                <a:t>Bursary</a:t>
              </a:r>
            </a:p>
          </p:txBody>
        </p:sp>
        <p:grpSp>
          <p:nvGrpSpPr>
            <p:cNvPr id="4" name="Group 3">
              <a:extLst>
                <a:ext uri="{FF2B5EF4-FFF2-40B4-BE49-F238E27FC236}">
                  <a16:creationId xmlns:a16="http://schemas.microsoft.com/office/drawing/2014/main" id="{480196DC-2391-E363-6841-D0C11D9638EA}"/>
                </a:ext>
              </a:extLst>
            </p:cNvPr>
            <p:cNvGrpSpPr/>
            <p:nvPr/>
          </p:nvGrpSpPr>
          <p:grpSpPr>
            <a:xfrm>
              <a:off x="3026570" y="5612381"/>
              <a:ext cx="6512582" cy="663556"/>
              <a:chOff x="3143356" y="5079253"/>
              <a:chExt cx="6512582" cy="663556"/>
            </a:xfrm>
          </p:grpSpPr>
          <p:sp>
            <p:nvSpPr>
              <p:cNvPr id="59" name="Graphic 57" descr="Coins with solid fill">
                <a:extLst>
                  <a:ext uri="{FF2B5EF4-FFF2-40B4-BE49-F238E27FC236}">
                    <a16:creationId xmlns:a16="http://schemas.microsoft.com/office/drawing/2014/main" id="{3E8E9B5D-0D74-512A-EE14-E2E19ACFD3B3}"/>
                  </a:ext>
                </a:extLst>
              </p:cNvPr>
              <p:cNvSpPr>
                <a:spLocks noChangeAspect="1"/>
              </p:cNvSpPr>
              <p:nvPr/>
            </p:nvSpPr>
            <p:spPr>
              <a:xfrm>
                <a:off x="4962246" y="5079253"/>
                <a:ext cx="420026" cy="360000"/>
              </a:xfrm>
              <a:custGeom>
                <a:avLst/>
                <a:gdLst>
                  <a:gd name="connsiteX0" fmla="*/ 743903 w 800151"/>
                  <a:gd name="connsiteY0" fmla="*/ 571500 h 685800"/>
                  <a:gd name="connsiteX1" fmla="*/ 705803 w 800151"/>
                  <a:gd name="connsiteY1" fmla="*/ 603885 h 685800"/>
                  <a:gd name="connsiteX2" fmla="*/ 705803 w 800151"/>
                  <a:gd name="connsiteY2" fmla="*/ 569595 h 685800"/>
                  <a:gd name="connsiteX3" fmla="*/ 743903 w 800151"/>
                  <a:gd name="connsiteY3" fmla="*/ 554355 h 685800"/>
                  <a:gd name="connsiteX4" fmla="*/ 743903 w 800151"/>
                  <a:gd name="connsiteY4" fmla="*/ 571500 h 685800"/>
                  <a:gd name="connsiteX5" fmla="*/ 667703 w 800151"/>
                  <a:gd name="connsiteY5" fmla="*/ 508635 h 685800"/>
                  <a:gd name="connsiteX6" fmla="*/ 667703 w 800151"/>
                  <a:gd name="connsiteY6" fmla="*/ 474345 h 685800"/>
                  <a:gd name="connsiteX7" fmla="*/ 705803 w 800151"/>
                  <a:gd name="connsiteY7" fmla="*/ 459105 h 685800"/>
                  <a:gd name="connsiteX8" fmla="*/ 705803 w 800151"/>
                  <a:gd name="connsiteY8" fmla="*/ 476250 h 685800"/>
                  <a:gd name="connsiteX9" fmla="*/ 667703 w 800151"/>
                  <a:gd name="connsiteY9" fmla="*/ 508635 h 685800"/>
                  <a:gd name="connsiteX10" fmla="*/ 667703 w 800151"/>
                  <a:gd name="connsiteY10" fmla="*/ 615315 h 685800"/>
                  <a:gd name="connsiteX11" fmla="*/ 629603 w 800151"/>
                  <a:gd name="connsiteY11" fmla="*/ 621983 h 685800"/>
                  <a:gd name="connsiteX12" fmla="*/ 629603 w 800151"/>
                  <a:gd name="connsiteY12" fmla="*/ 584835 h 685800"/>
                  <a:gd name="connsiteX13" fmla="*/ 667703 w 800151"/>
                  <a:gd name="connsiteY13" fmla="*/ 579120 h 685800"/>
                  <a:gd name="connsiteX14" fmla="*/ 667703 w 800151"/>
                  <a:gd name="connsiteY14" fmla="*/ 615315 h 685800"/>
                  <a:gd name="connsiteX15" fmla="*/ 591503 w 800151"/>
                  <a:gd name="connsiteY15" fmla="*/ 489585 h 685800"/>
                  <a:gd name="connsiteX16" fmla="*/ 629603 w 800151"/>
                  <a:gd name="connsiteY16" fmla="*/ 483870 h 685800"/>
                  <a:gd name="connsiteX17" fmla="*/ 629603 w 800151"/>
                  <a:gd name="connsiteY17" fmla="*/ 520065 h 685800"/>
                  <a:gd name="connsiteX18" fmla="*/ 591503 w 800151"/>
                  <a:gd name="connsiteY18" fmla="*/ 526733 h 685800"/>
                  <a:gd name="connsiteX19" fmla="*/ 591503 w 800151"/>
                  <a:gd name="connsiteY19" fmla="*/ 489585 h 685800"/>
                  <a:gd name="connsiteX20" fmla="*/ 591503 w 800151"/>
                  <a:gd name="connsiteY20" fmla="*/ 626745 h 685800"/>
                  <a:gd name="connsiteX21" fmla="*/ 553403 w 800151"/>
                  <a:gd name="connsiteY21" fmla="*/ 628650 h 685800"/>
                  <a:gd name="connsiteX22" fmla="*/ 553403 w 800151"/>
                  <a:gd name="connsiteY22" fmla="*/ 590550 h 685800"/>
                  <a:gd name="connsiteX23" fmla="*/ 591503 w 800151"/>
                  <a:gd name="connsiteY23" fmla="*/ 588645 h 685800"/>
                  <a:gd name="connsiteX24" fmla="*/ 591503 w 800151"/>
                  <a:gd name="connsiteY24" fmla="*/ 626745 h 685800"/>
                  <a:gd name="connsiteX25" fmla="*/ 515303 w 800151"/>
                  <a:gd name="connsiteY25" fmla="*/ 533400 h 685800"/>
                  <a:gd name="connsiteX26" fmla="*/ 515303 w 800151"/>
                  <a:gd name="connsiteY26" fmla="*/ 495300 h 685800"/>
                  <a:gd name="connsiteX27" fmla="*/ 553403 w 800151"/>
                  <a:gd name="connsiteY27" fmla="*/ 493395 h 685800"/>
                  <a:gd name="connsiteX28" fmla="*/ 553403 w 800151"/>
                  <a:gd name="connsiteY28" fmla="*/ 531495 h 685800"/>
                  <a:gd name="connsiteX29" fmla="*/ 515303 w 800151"/>
                  <a:gd name="connsiteY29" fmla="*/ 533400 h 685800"/>
                  <a:gd name="connsiteX30" fmla="*/ 515303 w 800151"/>
                  <a:gd name="connsiteY30" fmla="*/ 628650 h 685800"/>
                  <a:gd name="connsiteX31" fmla="*/ 477203 w 800151"/>
                  <a:gd name="connsiteY31" fmla="*/ 626745 h 685800"/>
                  <a:gd name="connsiteX32" fmla="*/ 477203 w 800151"/>
                  <a:gd name="connsiteY32" fmla="*/ 590550 h 685800"/>
                  <a:gd name="connsiteX33" fmla="*/ 496253 w 800151"/>
                  <a:gd name="connsiteY33" fmla="*/ 590550 h 685800"/>
                  <a:gd name="connsiteX34" fmla="*/ 515303 w 800151"/>
                  <a:gd name="connsiteY34" fmla="*/ 590550 h 685800"/>
                  <a:gd name="connsiteX35" fmla="*/ 515303 w 800151"/>
                  <a:gd name="connsiteY35" fmla="*/ 628650 h 685800"/>
                  <a:gd name="connsiteX36" fmla="*/ 439103 w 800151"/>
                  <a:gd name="connsiteY36" fmla="*/ 493395 h 685800"/>
                  <a:gd name="connsiteX37" fmla="*/ 477203 w 800151"/>
                  <a:gd name="connsiteY37" fmla="*/ 495300 h 685800"/>
                  <a:gd name="connsiteX38" fmla="*/ 477203 w 800151"/>
                  <a:gd name="connsiteY38" fmla="*/ 533400 h 685800"/>
                  <a:gd name="connsiteX39" fmla="*/ 439103 w 800151"/>
                  <a:gd name="connsiteY39" fmla="*/ 531495 h 685800"/>
                  <a:gd name="connsiteX40" fmla="*/ 439103 w 800151"/>
                  <a:gd name="connsiteY40" fmla="*/ 493395 h 685800"/>
                  <a:gd name="connsiteX41" fmla="*/ 439103 w 800151"/>
                  <a:gd name="connsiteY41" fmla="*/ 621983 h 685800"/>
                  <a:gd name="connsiteX42" fmla="*/ 401003 w 800151"/>
                  <a:gd name="connsiteY42" fmla="*/ 615315 h 685800"/>
                  <a:gd name="connsiteX43" fmla="*/ 401003 w 800151"/>
                  <a:gd name="connsiteY43" fmla="*/ 584835 h 685800"/>
                  <a:gd name="connsiteX44" fmla="*/ 439103 w 800151"/>
                  <a:gd name="connsiteY44" fmla="*/ 588645 h 685800"/>
                  <a:gd name="connsiteX45" fmla="*/ 439103 w 800151"/>
                  <a:gd name="connsiteY45" fmla="*/ 621983 h 685800"/>
                  <a:gd name="connsiteX46" fmla="*/ 362903 w 800151"/>
                  <a:gd name="connsiteY46" fmla="*/ 520065 h 685800"/>
                  <a:gd name="connsiteX47" fmla="*/ 362903 w 800151"/>
                  <a:gd name="connsiteY47" fmla="*/ 482918 h 685800"/>
                  <a:gd name="connsiteX48" fmla="*/ 401003 w 800151"/>
                  <a:gd name="connsiteY48" fmla="*/ 488633 h 685800"/>
                  <a:gd name="connsiteX49" fmla="*/ 401003 w 800151"/>
                  <a:gd name="connsiteY49" fmla="*/ 526733 h 685800"/>
                  <a:gd name="connsiteX50" fmla="*/ 362903 w 800151"/>
                  <a:gd name="connsiteY50" fmla="*/ 520065 h 685800"/>
                  <a:gd name="connsiteX51" fmla="*/ 362903 w 800151"/>
                  <a:gd name="connsiteY51" fmla="*/ 603885 h 685800"/>
                  <a:gd name="connsiteX52" fmla="*/ 324803 w 800151"/>
                  <a:gd name="connsiteY52" fmla="*/ 571500 h 685800"/>
                  <a:gd name="connsiteX53" fmla="*/ 324803 w 800151"/>
                  <a:gd name="connsiteY53" fmla="*/ 569595 h 685800"/>
                  <a:gd name="connsiteX54" fmla="*/ 325755 w 800151"/>
                  <a:gd name="connsiteY54" fmla="*/ 569595 h 685800"/>
                  <a:gd name="connsiteX55" fmla="*/ 333375 w 800151"/>
                  <a:gd name="connsiteY55" fmla="*/ 571500 h 685800"/>
                  <a:gd name="connsiteX56" fmla="*/ 362903 w 800151"/>
                  <a:gd name="connsiteY56" fmla="*/ 578168 h 685800"/>
                  <a:gd name="connsiteX57" fmla="*/ 362903 w 800151"/>
                  <a:gd name="connsiteY57" fmla="*/ 603885 h 685800"/>
                  <a:gd name="connsiteX58" fmla="*/ 210503 w 800151"/>
                  <a:gd name="connsiteY58" fmla="*/ 474345 h 685800"/>
                  <a:gd name="connsiteX59" fmla="*/ 229553 w 800151"/>
                  <a:gd name="connsiteY59" fmla="*/ 475298 h 685800"/>
                  <a:gd name="connsiteX60" fmla="*/ 229553 w 800151"/>
                  <a:gd name="connsiteY60" fmla="*/ 476250 h 685800"/>
                  <a:gd name="connsiteX61" fmla="*/ 239078 w 800151"/>
                  <a:gd name="connsiteY61" fmla="*/ 513398 h 685800"/>
                  <a:gd name="connsiteX62" fmla="*/ 210503 w 800151"/>
                  <a:gd name="connsiteY62" fmla="*/ 511492 h 685800"/>
                  <a:gd name="connsiteX63" fmla="*/ 210503 w 800151"/>
                  <a:gd name="connsiteY63" fmla="*/ 474345 h 685800"/>
                  <a:gd name="connsiteX64" fmla="*/ 172403 w 800151"/>
                  <a:gd name="connsiteY64" fmla="*/ 360045 h 685800"/>
                  <a:gd name="connsiteX65" fmla="*/ 210503 w 800151"/>
                  <a:gd name="connsiteY65" fmla="*/ 365760 h 685800"/>
                  <a:gd name="connsiteX66" fmla="*/ 210503 w 800151"/>
                  <a:gd name="connsiteY66" fmla="*/ 403860 h 685800"/>
                  <a:gd name="connsiteX67" fmla="*/ 172403 w 800151"/>
                  <a:gd name="connsiteY67" fmla="*/ 397193 h 685800"/>
                  <a:gd name="connsiteX68" fmla="*/ 172403 w 800151"/>
                  <a:gd name="connsiteY68" fmla="*/ 360045 h 685800"/>
                  <a:gd name="connsiteX69" fmla="*/ 172403 w 800151"/>
                  <a:gd name="connsiteY69" fmla="*/ 507683 h 685800"/>
                  <a:gd name="connsiteX70" fmla="*/ 134303 w 800151"/>
                  <a:gd name="connsiteY70" fmla="*/ 501015 h 685800"/>
                  <a:gd name="connsiteX71" fmla="*/ 134303 w 800151"/>
                  <a:gd name="connsiteY71" fmla="*/ 463868 h 685800"/>
                  <a:gd name="connsiteX72" fmla="*/ 172403 w 800151"/>
                  <a:gd name="connsiteY72" fmla="*/ 469583 h 685800"/>
                  <a:gd name="connsiteX73" fmla="*/ 172403 w 800151"/>
                  <a:gd name="connsiteY73" fmla="*/ 507683 h 685800"/>
                  <a:gd name="connsiteX74" fmla="*/ 96203 w 800151"/>
                  <a:gd name="connsiteY74" fmla="*/ 352425 h 685800"/>
                  <a:gd name="connsiteX75" fmla="*/ 96203 w 800151"/>
                  <a:gd name="connsiteY75" fmla="*/ 335280 h 685800"/>
                  <a:gd name="connsiteX76" fmla="*/ 134303 w 800151"/>
                  <a:gd name="connsiteY76" fmla="*/ 349568 h 685800"/>
                  <a:gd name="connsiteX77" fmla="*/ 134303 w 800151"/>
                  <a:gd name="connsiteY77" fmla="*/ 384810 h 685800"/>
                  <a:gd name="connsiteX78" fmla="*/ 96203 w 800151"/>
                  <a:gd name="connsiteY78" fmla="*/ 352425 h 685800"/>
                  <a:gd name="connsiteX79" fmla="*/ 96203 w 800151"/>
                  <a:gd name="connsiteY79" fmla="*/ 489585 h 685800"/>
                  <a:gd name="connsiteX80" fmla="*/ 58103 w 800151"/>
                  <a:gd name="connsiteY80" fmla="*/ 457200 h 685800"/>
                  <a:gd name="connsiteX81" fmla="*/ 58103 w 800151"/>
                  <a:gd name="connsiteY81" fmla="*/ 440055 h 685800"/>
                  <a:gd name="connsiteX82" fmla="*/ 96203 w 800151"/>
                  <a:gd name="connsiteY82" fmla="*/ 454343 h 685800"/>
                  <a:gd name="connsiteX83" fmla="*/ 96203 w 800151"/>
                  <a:gd name="connsiteY83" fmla="*/ 489585 h 685800"/>
                  <a:gd name="connsiteX84" fmla="*/ 58103 w 800151"/>
                  <a:gd name="connsiteY84" fmla="*/ 192405 h 685800"/>
                  <a:gd name="connsiteX85" fmla="*/ 96203 w 800151"/>
                  <a:gd name="connsiteY85" fmla="*/ 206693 h 685800"/>
                  <a:gd name="connsiteX86" fmla="*/ 96203 w 800151"/>
                  <a:gd name="connsiteY86" fmla="*/ 241935 h 685800"/>
                  <a:gd name="connsiteX87" fmla="*/ 58103 w 800151"/>
                  <a:gd name="connsiteY87" fmla="*/ 209550 h 685800"/>
                  <a:gd name="connsiteX88" fmla="*/ 58103 w 800151"/>
                  <a:gd name="connsiteY88" fmla="*/ 192405 h 685800"/>
                  <a:gd name="connsiteX89" fmla="*/ 172403 w 800151"/>
                  <a:gd name="connsiteY89" fmla="*/ 222885 h 685800"/>
                  <a:gd name="connsiteX90" fmla="*/ 172403 w 800151"/>
                  <a:gd name="connsiteY90" fmla="*/ 260985 h 685800"/>
                  <a:gd name="connsiteX91" fmla="*/ 134303 w 800151"/>
                  <a:gd name="connsiteY91" fmla="*/ 254318 h 685800"/>
                  <a:gd name="connsiteX92" fmla="*/ 134303 w 800151"/>
                  <a:gd name="connsiteY92" fmla="*/ 217170 h 685800"/>
                  <a:gd name="connsiteX93" fmla="*/ 172403 w 800151"/>
                  <a:gd name="connsiteY93" fmla="*/ 222885 h 685800"/>
                  <a:gd name="connsiteX94" fmla="*/ 267653 w 800151"/>
                  <a:gd name="connsiteY94" fmla="*/ 57150 h 685800"/>
                  <a:gd name="connsiteX95" fmla="*/ 477203 w 800151"/>
                  <a:gd name="connsiteY95" fmla="*/ 114300 h 685800"/>
                  <a:gd name="connsiteX96" fmla="*/ 267653 w 800151"/>
                  <a:gd name="connsiteY96" fmla="*/ 171450 h 685800"/>
                  <a:gd name="connsiteX97" fmla="*/ 58103 w 800151"/>
                  <a:gd name="connsiteY97" fmla="*/ 114300 h 685800"/>
                  <a:gd name="connsiteX98" fmla="*/ 267653 w 800151"/>
                  <a:gd name="connsiteY98" fmla="*/ 57150 h 685800"/>
                  <a:gd name="connsiteX99" fmla="*/ 324803 w 800151"/>
                  <a:gd name="connsiteY99" fmla="*/ 508635 h 685800"/>
                  <a:gd name="connsiteX100" fmla="*/ 286703 w 800151"/>
                  <a:gd name="connsiteY100" fmla="*/ 476250 h 685800"/>
                  <a:gd name="connsiteX101" fmla="*/ 286703 w 800151"/>
                  <a:gd name="connsiteY101" fmla="*/ 459105 h 685800"/>
                  <a:gd name="connsiteX102" fmla="*/ 324803 w 800151"/>
                  <a:gd name="connsiteY102" fmla="*/ 473393 h 685800"/>
                  <a:gd name="connsiteX103" fmla="*/ 324803 w 800151"/>
                  <a:gd name="connsiteY103" fmla="*/ 508635 h 685800"/>
                  <a:gd name="connsiteX104" fmla="*/ 439103 w 800151"/>
                  <a:gd name="connsiteY104" fmla="*/ 241935 h 685800"/>
                  <a:gd name="connsiteX105" fmla="*/ 439103 w 800151"/>
                  <a:gd name="connsiteY105" fmla="*/ 207645 h 685800"/>
                  <a:gd name="connsiteX106" fmla="*/ 477203 w 800151"/>
                  <a:gd name="connsiteY106" fmla="*/ 192405 h 685800"/>
                  <a:gd name="connsiteX107" fmla="*/ 477203 w 800151"/>
                  <a:gd name="connsiteY107" fmla="*/ 209550 h 685800"/>
                  <a:gd name="connsiteX108" fmla="*/ 439103 w 800151"/>
                  <a:gd name="connsiteY108" fmla="*/ 241935 h 685800"/>
                  <a:gd name="connsiteX109" fmla="*/ 362903 w 800151"/>
                  <a:gd name="connsiteY109" fmla="*/ 260033 h 685800"/>
                  <a:gd name="connsiteX110" fmla="*/ 362903 w 800151"/>
                  <a:gd name="connsiteY110" fmla="*/ 222885 h 685800"/>
                  <a:gd name="connsiteX111" fmla="*/ 401003 w 800151"/>
                  <a:gd name="connsiteY111" fmla="*/ 217170 h 685800"/>
                  <a:gd name="connsiteX112" fmla="*/ 401003 w 800151"/>
                  <a:gd name="connsiteY112" fmla="*/ 253365 h 685800"/>
                  <a:gd name="connsiteX113" fmla="*/ 362903 w 800151"/>
                  <a:gd name="connsiteY113" fmla="*/ 260033 h 685800"/>
                  <a:gd name="connsiteX114" fmla="*/ 286703 w 800151"/>
                  <a:gd name="connsiteY114" fmla="*/ 266700 h 685800"/>
                  <a:gd name="connsiteX115" fmla="*/ 286703 w 800151"/>
                  <a:gd name="connsiteY115" fmla="*/ 228600 h 685800"/>
                  <a:gd name="connsiteX116" fmla="*/ 324803 w 800151"/>
                  <a:gd name="connsiteY116" fmla="*/ 226695 h 685800"/>
                  <a:gd name="connsiteX117" fmla="*/ 324803 w 800151"/>
                  <a:gd name="connsiteY117" fmla="*/ 264795 h 685800"/>
                  <a:gd name="connsiteX118" fmla="*/ 286703 w 800151"/>
                  <a:gd name="connsiteY118" fmla="*/ 266700 h 685800"/>
                  <a:gd name="connsiteX119" fmla="*/ 210503 w 800151"/>
                  <a:gd name="connsiteY119" fmla="*/ 264795 h 685800"/>
                  <a:gd name="connsiteX120" fmla="*/ 210503 w 800151"/>
                  <a:gd name="connsiteY120" fmla="*/ 226695 h 685800"/>
                  <a:gd name="connsiteX121" fmla="*/ 248603 w 800151"/>
                  <a:gd name="connsiteY121" fmla="*/ 228600 h 685800"/>
                  <a:gd name="connsiteX122" fmla="*/ 248603 w 800151"/>
                  <a:gd name="connsiteY122" fmla="*/ 266700 h 685800"/>
                  <a:gd name="connsiteX123" fmla="*/ 210503 w 800151"/>
                  <a:gd name="connsiteY123" fmla="*/ 264795 h 685800"/>
                  <a:gd name="connsiteX124" fmla="*/ 705803 w 800151"/>
                  <a:gd name="connsiteY124" fmla="*/ 381000 h 685800"/>
                  <a:gd name="connsiteX125" fmla="*/ 496253 w 800151"/>
                  <a:gd name="connsiteY125" fmla="*/ 438150 h 685800"/>
                  <a:gd name="connsiteX126" fmla="*/ 286703 w 800151"/>
                  <a:gd name="connsiteY126" fmla="*/ 381000 h 685800"/>
                  <a:gd name="connsiteX127" fmla="*/ 496253 w 800151"/>
                  <a:gd name="connsiteY127" fmla="*/ 323850 h 685800"/>
                  <a:gd name="connsiteX128" fmla="*/ 705803 w 800151"/>
                  <a:gd name="connsiteY128" fmla="*/ 381000 h 685800"/>
                  <a:gd name="connsiteX129" fmla="*/ 762953 w 800151"/>
                  <a:gd name="connsiteY129" fmla="*/ 409575 h 685800"/>
                  <a:gd name="connsiteX130" fmla="*/ 762953 w 800151"/>
                  <a:gd name="connsiteY130" fmla="*/ 381000 h 685800"/>
                  <a:gd name="connsiteX131" fmla="*/ 659130 w 800151"/>
                  <a:gd name="connsiteY131" fmla="*/ 285750 h 685800"/>
                  <a:gd name="connsiteX132" fmla="*/ 570548 w 800151"/>
                  <a:gd name="connsiteY132" fmla="*/ 270510 h 685800"/>
                  <a:gd name="connsiteX133" fmla="*/ 571500 w 800151"/>
                  <a:gd name="connsiteY133" fmla="*/ 257175 h 685800"/>
                  <a:gd name="connsiteX134" fmla="*/ 533400 w 800151"/>
                  <a:gd name="connsiteY134" fmla="*/ 190500 h 685800"/>
                  <a:gd name="connsiteX135" fmla="*/ 533400 w 800151"/>
                  <a:gd name="connsiteY135" fmla="*/ 114300 h 685800"/>
                  <a:gd name="connsiteX136" fmla="*/ 429578 w 800151"/>
                  <a:gd name="connsiteY136" fmla="*/ 19050 h 685800"/>
                  <a:gd name="connsiteX137" fmla="*/ 266700 w 800151"/>
                  <a:gd name="connsiteY137" fmla="*/ 0 h 685800"/>
                  <a:gd name="connsiteX138" fmla="*/ 0 w 800151"/>
                  <a:gd name="connsiteY138" fmla="*/ 114300 h 685800"/>
                  <a:gd name="connsiteX139" fmla="*/ 0 w 800151"/>
                  <a:gd name="connsiteY139" fmla="*/ 209550 h 685800"/>
                  <a:gd name="connsiteX140" fmla="*/ 38100 w 800151"/>
                  <a:gd name="connsiteY140" fmla="*/ 276225 h 685800"/>
                  <a:gd name="connsiteX141" fmla="*/ 38100 w 800151"/>
                  <a:gd name="connsiteY141" fmla="*/ 294323 h 685800"/>
                  <a:gd name="connsiteX142" fmla="*/ 0 w 800151"/>
                  <a:gd name="connsiteY142" fmla="*/ 361950 h 685800"/>
                  <a:gd name="connsiteX143" fmla="*/ 0 w 800151"/>
                  <a:gd name="connsiteY143" fmla="*/ 457200 h 685800"/>
                  <a:gd name="connsiteX144" fmla="*/ 103822 w 800151"/>
                  <a:gd name="connsiteY144" fmla="*/ 552450 h 685800"/>
                  <a:gd name="connsiteX145" fmla="*/ 266700 w 800151"/>
                  <a:gd name="connsiteY145" fmla="*/ 571500 h 685800"/>
                  <a:gd name="connsiteX146" fmla="*/ 370523 w 800151"/>
                  <a:gd name="connsiteY146" fmla="*/ 666750 h 685800"/>
                  <a:gd name="connsiteX147" fmla="*/ 533400 w 800151"/>
                  <a:gd name="connsiteY147" fmla="*/ 685800 h 685800"/>
                  <a:gd name="connsiteX148" fmla="*/ 800100 w 800151"/>
                  <a:gd name="connsiteY148" fmla="*/ 571500 h 685800"/>
                  <a:gd name="connsiteX149" fmla="*/ 800100 w 800151"/>
                  <a:gd name="connsiteY149" fmla="*/ 476250 h 685800"/>
                  <a:gd name="connsiteX150" fmla="*/ 762953 w 800151"/>
                  <a:gd name="connsiteY150" fmla="*/ 4095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00151" h="685800">
                    <a:moveTo>
                      <a:pt x="743903" y="571500"/>
                    </a:moveTo>
                    <a:cubicBezTo>
                      <a:pt x="743903" y="583883"/>
                      <a:pt x="729615" y="595313"/>
                      <a:pt x="705803" y="603885"/>
                    </a:cubicBezTo>
                    <a:lnTo>
                      <a:pt x="705803" y="569595"/>
                    </a:lnTo>
                    <a:cubicBezTo>
                      <a:pt x="719138" y="565785"/>
                      <a:pt x="732473" y="560070"/>
                      <a:pt x="743903" y="554355"/>
                    </a:cubicBezTo>
                    <a:lnTo>
                      <a:pt x="743903" y="571500"/>
                    </a:lnTo>
                    <a:close/>
                    <a:moveTo>
                      <a:pt x="667703" y="508635"/>
                    </a:moveTo>
                    <a:lnTo>
                      <a:pt x="667703" y="474345"/>
                    </a:lnTo>
                    <a:cubicBezTo>
                      <a:pt x="681038" y="470535"/>
                      <a:pt x="694373" y="464820"/>
                      <a:pt x="705803" y="459105"/>
                    </a:cubicBezTo>
                    <a:lnTo>
                      <a:pt x="705803" y="476250"/>
                    </a:lnTo>
                    <a:cubicBezTo>
                      <a:pt x="705803" y="488633"/>
                      <a:pt x="691515" y="500063"/>
                      <a:pt x="667703" y="508635"/>
                    </a:cubicBezTo>
                    <a:close/>
                    <a:moveTo>
                      <a:pt x="667703" y="615315"/>
                    </a:moveTo>
                    <a:cubicBezTo>
                      <a:pt x="656273" y="618173"/>
                      <a:pt x="642938" y="620078"/>
                      <a:pt x="629603" y="621983"/>
                    </a:cubicBezTo>
                    <a:lnTo>
                      <a:pt x="629603" y="584835"/>
                    </a:lnTo>
                    <a:cubicBezTo>
                      <a:pt x="641985" y="582930"/>
                      <a:pt x="655320" y="581025"/>
                      <a:pt x="667703" y="579120"/>
                    </a:cubicBezTo>
                    <a:lnTo>
                      <a:pt x="667703" y="615315"/>
                    </a:lnTo>
                    <a:close/>
                    <a:moveTo>
                      <a:pt x="591503" y="489585"/>
                    </a:moveTo>
                    <a:cubicBezTo>
                      <a:pt x="603885" y="487680"/>
                      <a:pt x="617220" y="485775"/>
                      <a:pt x="629603" y="483870"/>
                    </a:cubicBezTo>
                    <a:lnTo>
                      <a:pt x="629603" y="520065"/>
                    </a:lnTo>
                    <a:cubicBezTo>
                      <a:pt x="618173" y="522923"/>
                      <a:pt x="604838" y="524828"/>
                      <a:pt x="591503" y="526733"/>
                    </a:cubicBezTo>
                    <a:lnTo>
                      <a:pt x="591503" y="489585"/>
                    </a:lnTo>
                    <a:close/>
                    <a:moveTo>
                      <a:pt x="591503" y="626745"/>
                    </a:moveTo>
                    <a:cubicBezTo>
                      <a:pt x="579120" y="627698"/>
                      <a:pt x="566738" y="628650"/>
                      <a:pt x="553403" y="628650"/>
                    </a:cubicBezTo>
                    <a:lnTo>
                      <a:pt x="553403" y="590550"/>
                    </a:lnTo>
                    <a:cubicBezTo>
                      <a:pt x="564833" y="590550"/>
                      <a:pt x="578168" y="589598"/>
                      <a:pt x="591503" y="588645"/>
                    </a:cubicBezTo>
                    <a:lnTo>
                      <a:pt x="591503" y="626745"/>
                    </a:lnTo>
                    <a:close/>
                    <a:moveTo>
                      <a:pt x="515303" y="533400"/>
                    </a:moveTo>
                    <a:lnTo>
                      <a:pt x="515303" y="495300"/>
                    </a:lnTo>
                    <a:cubicBezTo>
                      <a:pt x="526733" y="495300"/>
                      <a:pt x="540068" y="494348"/>
                      <a:pt x="553403" y="493395"/>
                    </a:cubicBezTo>
                    <a:lnTo>
                      <a:pt x="553403" y="531495"/>
                    </a:lnTo>
                    <a:cubicBezTo>
                      <a:pt x="541020" y="532448"/>
                      <a:pt x="528638" y="532448"/>
                      <a:pt x="515303" y="533400"/>
                    </a:cubicBezTo>
                    <a:close/>
                    <a:moveTo>
                      <a:pt x="515303" y="628650"/>
                    </a:moveTo>
                    <a:cubicBezTo>
                      <a:pt x="501968" y="628650"/>
                      <a:pt x="489585" y="627698"/>
                      <a:pt x="477203" y="626745"/>
                    </a:cubicBezTo>
                    <a:lnTo>
                      <a:pt x="477203" y="590550"/>
                    </a:lnTo>
                    <a:cubicBezTo>
                      <a:pt x="483870" y="590550"/>
                      <a:pt x="489585" y="590550"/>
                      <a:pt x="496253" y="590550"/>
                    </a:cubicBezTo>
                    <a:cubicBezTo>
                      <a:pt x="501968" y="590550"/>
                      <a:pt x="508635" y="590550"/>
                      <a:pt x="515303" y="590550"/>
                    </a:cubicBezTo>
                    <a:lnTo>
                      <a:pt x="515303" y="628650"/>
                    </a:lnTo>
                    <a:close/>
                    <a:moveTo>
                      <a:pt x="439103" y="493395"/>
                    </a:moveTo>
                    <a:cubicBezTo>
                      <a:pt x="451485" y="494348"/>
                      <a:pt x="463868" y="495300"/>
                      <a:pt x="477203" y="495300"/>
                    </a:cubicBezTo>
                    <a:lnTo>
                      <a:pt x="477203" y="533400"/>
                    </a:lnTo>
                    <a:cubicBezTo>
                      <a:pt x="463868" y="533400"/>
                      <a:pt x="451485" y="532448"/>
                      <a:pt x="439103" y="531495"/>
                    </a:cubicBezTo>
                    <a:lnTo>
                      <a:pt x="439103" y="493395"/>
                    </a:lnTo>
                    <a:close/>
                    <a:moveTo>
                      <a:pt x="439103" y="621983"/>
                    </a:moveTo>
                    <a:cubicBezTo>
                      <a:pt x="425768" y="620078"/>
                      <a:pt x="412433" y="618173"/>
                      <a:pt x="401003" y="615315"/>
                    </a:cubicBezTo>
                    <a:lnTo>
                      <a:pt x="401003" y="584835"/>
                    </a:lnTo>
                    <a:cubicBezTo>
                      <a:pt x="413385" y="586740"/>
                      <a:pt x="425768" y="587693"/>
                      <a:pt x="439103" y="588645"/>
                    </a:cubicBezTo>
                    <a:lnTo>
                      <a:pt x="439103" y="621983"/>
                    </a:lnTo>
                    <a:close/>
                    <a:moveTo>
                      <a:pt x="362903" y="520065"/>
                    </a:moveTo>
                    <a:lnTo>
                      <a:pt x="362903" y="482918"/>
                    </a:lnTo>
                    <a:cubicBezTo>
                      <a:pt x="375285" y="484823"/>
                      <a:pt x="387668" y="487680"/>
                      <a:pt x="401003" y="488633"/>
                    </a:cubicBezTo>
                    <a:lnTo>
                      <a:pt x="401003" y="526733"/>
                    </a:lnTo>
                    <a:cubicBezTo>
                      <a:pt x="387668" y="524828"/>
                      <a:pt x="374333" y="522923"/>
                      <a:pt x="362903" y="520065"/>
                    </a:cubicBezTo>
                    <a:close/>
                    <a:moveTo>
                      <a:pt x="362903" y="603885"/>
                    </a:moveTo>
                    <a:cubicBezTo>
                      <a:pt x="339090" y="594360"/>
                      <a:pt x="324803" y="582930"/>
                      <a:pt x="324803" y="571500"/>
                    </a:cubicBezTo>
                    <a:lnTo>
                      <a:pt x="324803" y="569595"/>
                    </a:lnTo>
                    <a:cubicBezTo>
                      <a:pt x="324803" y="569595"/>
                      <a:pt x="324803" y="569595"/>
                      <a:pt x="325755" y="569595"/>
                    </a:cubicBezTo>
                    <a:cubicBezTo>
                      <a:pt x="328613" y="570548"/>
                      <a:pt x="330518" y="571500"/>
                      <a:pt x="333375" y="571500"/>
                    </a:cubicBezTo>
                    <a:cubicBezTo>
                      <a:pt x="342900" y="574358"/>
                      <a:pt x="352425" y="576263"/>
                      <a:pt x="362903" y="578168"/>
                    </a:cubicBezTo>
                    <a:lnTo>
                      <a:pt x="362903" y="603885"/>
                    </a:lnTo>
                    <a:close/>
                    <a:moveTo>
                      <a:pt x="210503" y="474345"/>
                    </a:moveTo>
                    <a:cubicBezTo>
                      <a:pt x="217170" y="474345"/>
                      <a:pt x="222885" y="475298"/>
                      <a:pt x="229553" y="475298"/>
                    </a:cubicBezTo>
                    <a:lnTo>
                      <a:pt x="229553" y="476250"/>
                    </a:lnTo>
                    <a:cubicBezTo>
                      <a:pt x="229553" y="489585"/>
                      <a:pt x="232410" y="502920"/>
                      <a:pt x="239078" y="513398"/>
                    </a:cubicBezTo>
                    <a:cubicBezTo>
                      <a:pt x="229553" y="513398"/>
                      <a:pt x="220028" y="512445"/>
                      <a:pt x="210503" y="511492"/>
                    </a:cubicBezTo>
                    <a:lnTo>
                      <a:pt x="210503" y="474345"/>
                    </a:lnTo>
                    <a:close/>
                    <a:moveTo>
                      <a:pt x="172403" y="360045"/>
                    </a:moveTo>
                    <a:cubicBezTo>
                      <a:pt x="184785" y="361950"/>
                      <a:pt x="197168" y="364808"/>
                      <a:pt x="210503" y="365760"/>
                    </a:cubicBezTo>
                    <a:lnTo>
                      <a:pt x="210503" y="403860"/>
                    </a:lnTo>
                    <a:cubicBezTo>
                      <a:pt x="197168" y="401955"/>
                      <a:pt x="183833" y="400050"/>
                      <a:pt x="172403" y="397193"/>
                    </a:cubicBezTo>
                    <a:lnTo>
                      <a:pt x="172403" y="360045"/>
                    </a:lnTo>
                    <a:close/>
                    <a:moveTo>
                      <a:pt x="172403" y="507683"/>
                    </a:moveTo>
                    <a:cubicBezTo>
                      <a:pt x="159068" y="505778"/>
                      <a:pt x="145733" y="503873"/>
                      <a:pt x="134303" y="501015"/>
                    </a:cubicBezTo>
                    <a:lnTo>
                      <a:pt x="134303" y="463868"/>
                    </a:lnTo>
                    <a:cubicBezTo>
                      <a:pt x="146685" y="465773"/>
                      <a:pt x="159068" y="468630"/>
                      <a:pt x="172403" y="469583"/>
                    </a:cubicBezTo>
                    <a:lnTo>
                      <a:pt x="172403" y="507683"/>
                    </a:lnTo>
                    <a:close/>
                    <a:moveTo>
                      <a:pt x="96203" y="352425"/>
                    </a:moveTo>
                    <a:lnTo>
                      <a:pt x="96203" y="335280"/>
                    </a:lnTo>
                    <a:cubicBezTo>
                      <a:pt x="107633" y="340995"/>
                      <a:pt x="120015" y="345758"/>
                      <a:pt x="134303" y="349568"/>
                    </a:cubicBezTo>
                    <a:lnTo>
                      <a:pt x="134303" y="384810"/>
                    </a:lnTo>
                    <a:cubicBezTo>
                      <a:pt x="110490" y="376238"/>
                      <a:pt x="96203" y="364808"/>
                      <a:pt x="96203" y="352425"/>
                    </a:cubicBezTo>
                    <a:close/>
                    <a:moveTo>
                      <a:pt x="96203" y="489585"/>
                    </a:moveTo>
                    <a:cubicBezTo>
                      <a:pt x="72390" y="480060"/>
                      <a:pt x="58103" y="468630"/>
                      <a:pt x="58103" y="457200"/>
                    </a:cubicBezTo>
                    <a:lnTo>
                      <a:pt x="58103" y="440055"/>
                    </a:lnTo>
                    <a:cubicBezTo>
                      <a:pt x="69533" y="445770"/>
                      <a:pt x="81915" y="450533"/>
                      <a:pt x="96203" y="454343"/>
                    </a:cubicBezTo>
                    <a:lnTo>
                      <a:pt x="96203" y="489585"/>
                    </a:lnTo>
                    <a:close/>
                    <a:moveTo>
                      <a:pt x="58103" y="192405"/>
                    </a:moveTo>
                    <a:cubicBezTo>
                      <a:pt x="69533" y="198120"/>
                      <a:pt x="81915" y="202883"/>
                      <a:pt x="96203" y="206693"/>
                    </a:cubicBezTo>
                    <a:lnTo>
                      <a:pt x="96203" y="241935"/>
                    </a:lnTo>
                    <a:cubicBezTo>
                      <a:pt x="72390" y="232410"/>
                      <a:pt x="58103" y="220980"/>
                      <a:pt x="58103" y="209550"/>
                    </a:cubicBezTo>
                    <a:lnTo>
                      <a:pt x="58103" y="192405"/>
                    </a:lnTo>
                    <a:close/>
                    <a:moveTo>
                      <a:pt x="172403" y="222885"/>
                    </a:moveTo>
                    <a:lnTo>
                      <a:pt x="172403" y="260985"/>
                    </a:lnTo>
                    <a:cubicBezTo>
                      <a:pt x="159068" y="259080"/>
                      <a:pt x="145733" y="257175"/>
                      <a:pt x="134303" y="254318"/>
                    </a:cubicBezTo>
                    <a:lnTo>
                      <a:pt x="134303" y="217170"/>
                    </a:lnTo>
                    <a:cubicBezTo>
                      <a:pt x="146685" y="219075"/>
                      <a:pt x="159068" y="220980"/>
                      <a:pt x="172403" y="222885"/>
                    </a:cubicBezTo>
                    <a:close/>
                    <a:moveTo>
                      <a:pt x="267653" y="57150"/>
                    </a:moveTo>
                    <a:cubicBezTo>
                      <a:pt x="383858" y="57150"/>
                      <a:pt x="477203" y="82868"/>
                      <a:pt x="477203" y="114300"/>
                    </a:cubicBezTo>
                    <a:cubicBezTo>
                      <a:pt x="477203" y="145733"/>
                      <a:pt x="383858" y="171450"/>
                      <a:pt x="267653" y="171450"/>
                    </a:cubicBezTo>
                    <a:cubicBezTo>
                      <a:pt x="151447" y="171450"/>
                      <a:pt x="58103" y="145733"/>
                      <a:pt x="58103" y="114300"/>
                    </a:cubicBezTo>
                    <a:cubicBezTo>
                      <a:pt x="58103" y="82868"/>
                      <a:pt x="151447" y="57150"/>
                      <a:pt x="267653" y="57150"/>
                    </a:cubicBezTo>
                    <a:close/>
                    <a:moveTo>
                      <a:pt x="324803" y="508635"/>
                    </a:moveTo>
                    <a:cubicBezTo>
                      <a:pt x="300990" y="499110"/>
                      <a:pt x="286703" y="487680"/>
                      <a:pt x="286703" y="476250"/>
                    </a:cubicBezTo>
                    <a:lnTo>
                      <a:pt x="286703" y="459105"/>
                    </a:lnTo>
                    <a:cubicBezTo>
                      <a:pt x="298133" y="464820"/>
                      <a:pt x="310515" y="469583"/>
                      <a:pt x="324803" y="473393"/>
                    </a:cubicBezTo>
                    <a:lnTo>
                      <a:pt x="324803" y="508635"/>
                    </a:lnTo>
                    <a:close/>
                    <a:moveTo>
                      <a:pt x="439103" y="241935"/>
                    </a:moveTo>
                    <a:lnTo>
                      <a:pt x="439103" y="207645"/>
                    </a:lnTo>
                    <a:cubicBezTo>
                      <a:pt x="452438" y="203835"/>
                      <a:pt x="465773" y="198120"/>
                      <a:pt x="477203" y="192405"/>
                    </a:cubicBezTo>
                    <a:lnTo>
                      <a:pt x="477203" y="209550"/>
                    </a:lnTo>
                    <a:cubicBezTo>
                      <a:pt x="477203" y="221933"/>
                      <a:pt x="462915" y="233363"/>
                      <a:pt x="439103" y="241935"/>
                    </a:cubicBezTo>
                    <a:close/>
                    <a:moveTo>
                      <a:pt x="362903" y="260033"/>
                    </a:moveTo>
                    <a:lnTo>
                      <a:pt x="362903" y="222885"/>
                    </a:lnTo>
                    <a:cubicBezTo>
                      <a:pt x="375285" y="220980"/>
                      <a:pt x="388620" y="219075"/>
                      <a:pt x="401003" y="217170"/>
                    </a:cubicBezTo>
                    <a:lnTo>
                      <a:pt x="401003" y="253365"/>
                    </a:lnTo>
                    <a:cubicBezTo>
                      <a:pt x="389573" y="256223"/>
                      <a:pt x="376238" y="258127"/>
                      <a:pt x="362903" y="260033"/>
                    </a:cubicBezTo>
                    <a:close/>
                    <a:moveTo>
                      <a:pt x="286703" y="266700"/>
                    </a:moveTo>
                    <a:lnTo>
                      <a:pt x="286703" y="228600"/>
                    </a:lnTo>
                    <a:cubicBezTo>
                      <a:pt x="298133" y="228600"/>
                      <a:pt x="311468" y="227648"/>
                      <a:pt x="324803" y="226695"/>
                    </a:cubicBezTo>
                    <a:lnTo>
                      <a:pt x="324803" y="264795"/>
                    </a:lnTo>
                    <a:cubicBezTo>
                      <a:pt x="312420" y="265748"/>
                      <a:pt x="300038" y="265748"/>
                      <a:pt x="286703" y="266700"/>
                    </a:cubicBezTo>
                    <a:close/>
                    <a:moveTo>
                      <a:pt x="210503" y="264795"/>
                    </a:moveTo>
                    <a:lnTo>
                      <a:pt x="210503" y="226695"/>
                    </a:lnTo>
                    <a:cubicBezTo>
                      <a:pt x="222885" y="227648"/>
                      <a:pt x="235267" y="228600"/>
                      <a:pt x="248603" y="228600"/>
                    </a:cubicBezTo>
                    <a:lnTo>
                      <a:pt x="248603" y="266700"/>
                    </a:lnTo>
                    <a:cubicBezTo>
                      <a:pt x="235267" y="265748"/>
                      <a:pt x="222885" y="265748"/>
                      <a:pt x="210503" y="264795"/>
                    </a:cubicBezTo>
                    <a:close/>
                    <a:moveTo>
                      <a:pt x="705803" y="381000"/>
                    </a:moveTo>
                    <a:cubicBezTo>
                      <a:pt x="705803" y="412433"/>
                      <a:pt x="612458" y="438150"/>
                      <a:pt x="496253" y="438150"/>
                    </a:cubicBezTo>
                    <a:cubicBezTo>
                      <a:pt x="380048" y="438150"/>
                      <a:pt x="286703" y="412433"/>
                      <a:pt x="286703" y="381000"/>
                    </a:cubicBezTo>
                    <a:cubicBezTo>
                      <a:pt x="286703" y="349568"/>
                      <a:pt x="380048" y="323850"/>
                      <a:pt x="496253" y="323850"/>
                    </a:cubicBezTo>
                    <a:cubicBezTo>
                      <a:pt x="612458" y="323850"/>
                      <a:pt x="705803" y="349568"/>
                      <a:pt x="705803" y="381000"/>
                    </a:cubicBezTo>
                    <a:close/>
                    <a:moveTo>
                      <a:pt x="762953" y="409575"/>
                    </a:moveTo>
                    <a:lnTo>
                      <a:pt x="762953" y="381000"/>
                    </a:lnTo>
                    <a:cubicBezTo>
                      <a:pt x="762953" y="336233"/>
                      <a:pt x="727710" y="303848"/>
                      <a:pt x="659130" y="285750"/>
                    </a:cubicBezTo>
                    <a:cubicBezTo>
                      <a:pt x="633413" y="279083"/>
                      <a:pt x="603885" y="273368"/>
                      <a:pt x="570548" y="270510"/>
                    </a:cubicBezTo>
                    <a:cubicBezTo>
                      <a:pt x="571500" y="266700"/>
                      <a:pt x="571500" y="261938"/>
                      <a:pt x="571500" y="257175"/>
                    </a:cubicBezTo>
                    <a:cubicBezTo>
                      <a:pt x="571500" y="230505"/>
                      <a:pt x="559118" y="207645"/>
                      <a:pt x="533400" y="190500"/>
                    </a:cubicBezTo>
                    <a:lnTo>
                      <a:pt x="533400" y="114300"/>
                    </a:lnTo>
                    <a:cubicBezTo>
                      <a:pt x="533400" y="69532"/>
                      <a:pt x="498158" y="37147"/>
                      <a:pt x="429578" y="19050"/>
                    </a:cubicBezTo>
                    <a:cubicBezTo>
                      <a:pt x="384810" y="6667"/>
                      <a:pt x="327660" y="0"/>
                      <a:pt x="266700" y="0"/>
                    </a:cubicBezTo>
                    <a:cubicBezTo>
                      <a:pt x="186690" y="0"/>
                      <a:pt x="0" y="11430"/>
                      <a:pt x="0" y="114300"/>
                    </a:cubicBezTo>
                    <a:lnTo>
                      <a:pt x="0" y="209550"/>
                    </a:lnTo>
                    <a:cubicBezTo>
                      <a:pt x="0" y="236220"/>
                      <a:pt x="12382" y="259080"/>
                      <a:pt x="38100" y="276225"/>
                    </a:cubicBezTo>
                    <a:lnTo>
                      <a:pt x="38100" y="294323"/>
                    </a:lnTo>
                    <a:cubicBezTo>
                      <a:pt x="15240" y="310515"/>
                      <a:pt x="0" y="332423"/>
                      <a:pt x="0" y="361950"/>
                    </a:cubicBezTo>
                    <a:lnTo>
                      <a:pt x="0" y="457200"/>
                    </a:lnTo>
                    <a:cubicBezTo>
                      <a:pt x="0" y="501967"/>
                      <a:pt x="35243" y="534353"/>
                      <a:pt x="103822" y="552450"/>
                    </a:cubicBezTo>
                    <a:cubicBezTo>
                      <a:pt x="148590" y="564833"/>
                      <a:pt x="205740" y="571500"/>
                      <a:pt x="266700" y="571500"/>
                    </a:cubicBezTo>
                    <a:cubicBezTo>
                      <a:pt x="266700" y="616268"/>
                      <a:pt x="301943" y="648653"/>
                      <a:pt x="370523" y="666750"/>
                    </a:cubicBezTo>
                    <a:cubicBezTo>
                      <a:pt x="415290" y="679133"/>
                      <a:pt x="472440" y="685800"/>
                      <a:pt x="533400" y="685800"/>
                    </a:cubicBezTo>
                    <a:cubicBezTo>
                      <a:pt x="613410" y="685800"/>
                      <a:pt x="800100" y="674370"/>
                      <a:pt x="800100" y="571500"/>
                    </a:cubicBezTo>
                    <a:lnTo>
                      <a:pt x="800100" y="476250"/>
                    </a:lnTo>
                    <a:cubicBezTo>
                      <a:pt x="801053" y="449580"/>
                      <a:pt x="788670" y="426720"/>
                      <a:pt x="762953" y="409575"/>
                    </a:cubicBezTo>
                    <a:close/>
                  </a:path>
                </a:pathLst>
              </a:custGeom>
              <a:solidFill>
                <a:srgbClr val="FFC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Graphic 57" descr="Coins with solid fill">
                <a:extLst>
                  <a:ext uri="{FF2B5EF4-FFF2-40B4-BE49-F238E27FC236}">
                    <a16:creationId xmlns:a16="http://schemas.microsoft.com/office/drawing/2014/main" id="{9779717B-EF58-FFAC-BB38-67282D4EABE6}"/>
                  </a:ext>
                </a:extLst>
              </p:cNvPr>
              <p:cNvSpPr>
                <a:spLocks noChangeAspect="1"/>
              </p:cNvSpPr>
              <p:nvPr/>
            </p:nvSpPr>
            <p:spPr>
              <a:xfrm>
                <a:off x="5781964" y="5079253"/>
                <a:ext cx="420026" cy="360000"/>
              </a:xfrm>
              <a:custGeom>
                <a:avLst/>
                <a:gdLst>
                  <a:gd name="connsiteX0" fmla="*/ 743903 w 800151"/>
                  <a:gd name="connsiteY0" fmla="*/ 571500 h 685800"/>
                  <a:gd name="connsiteX1" fmla="*/ 705803 w 800151"/>
                  <a:gd name="connsiteY1" fmla="*/ 603885 h 685800"/>
                  <a:gd name="connsiteX2" fmla="*/ 705803 w 800151"/>
                  <a:gd name="connsiteY2" fmla="*/ 569595 h 685800"/>
                  <a:gd name="connsiteX3" fmla="*/ 743903 w 800151"/>
                  <a:gd name="connsiteY3" fmla="*/ 554355 h 685800"/>
                  <a:gd name="connsiteX4" fmla="*/ 743903 w 800151"/>
                  <a:gd name="connsiteY4" fmla="*/ 571500 h 685800"/>
                  <a:gd name="connsiteX5" fmla="*/ 667703 w 800151"/>
                  <a:gd name="connsiteY5" fmla="*/ 508635 h 685800"/>
                  <a:gd name="connsiteX6" fmla="*/ 667703 w 800151"/>
                  <a:gd name="connsiteY6" fmla="*/ 474345 h 685800"/>
                  <a:gd name="connsiteX7" fmla="*/ 705803 w 800151"/>
                  <a:gd name="connsiteY7" fmla="*/ 459105 h 685800"/>
                  <a:gd name="connsiteX8" fmla="*/ 705803 w 800151"/>
                  <a:gd name="connsiteY8" fmla="*/ 476250 h 685800"/>
                  <a:gd name="connsiteX9" fmla="*/ 667703 w 800151"/>
                  <a:gd name="connsiteY9" fmla="*/ 508635 h 685800"/>
                  <a:gd name="connsiteX10" fmla="*/ 667703 w 800151"/>
                  <a:gd name="connsiteY10" fmla="*/ 615315 h 685800"/>
                  <a:gd name="connsiteX11" fmla="*/ 629603 w 800151"/>
                  <a:gd name="connsiteY11" fmla="*/ 621983 h 685800"/>
                  <a:gd name="connsiteX12" fmla="*/ 629603 w 800151"/>
                  <a:gd name="connsiteY12" fmla="*/ 584835 h 685800"/>
                  <a:gd name="connsiteX13" fmla="*/ 667703 w 800151"/>
                  <a:gd name="connsiteY13" fmla="*/ 579120 h 685800"/>
                  <a:gd name="connsiteX14" fmla="*/ 667703 w 800151"/>
                  <a:gd name="connsiteY14" fmla="*/ 615315 h 685800"/>
                  <a:gd name="connsiteX15" fmla="*/ 591503 w 800151"/>
                  <a:gd name="connsiteY15" fmla="*/ 489585 h 685800"/>
                  <a:gd name="connsiteX16" fmla="*/ 629603 w 800151"/>
                  <a:gd name="connsiteY16" fmla="*/ 483870 h 685800"/>
                  <a:gd name="connsiteX17" fmla="*/ 629603 w 800151"/>
                  <a:gd name="connsiteY17" fmla="*/ 520065 h 685800"/>
                  <a:gd name="connsiteX18" fmla="*/ 591503 w 800151"/>
                  <a:gd name="connsiteY18" fmla="*/ 526733 h 685800"/>
                  <a:gd name="connsiteX19" fmla="*/ 591503 w 800151"/>
                  <a:gd name="connsiteY19" fmla="*/ 489585 h 685800"/>
                  <a:gd name="connsiteX20" fmla="*/ 591503 w 800151"/>
                  <a:gd name="connsiteY20" fmla="*/ 626745 h 685800"/>
                  <a:gd name="connsiteX21" fmla="*/ 553403 w 800151"/>
                  <a:gd name="connsiteY21" fmla="*/ 628650 h 685800"/>
                  <a:gd name="connsiteX22" fmla="*/ 553403 w 800151"/>
                  <a:gd name="connsiteY22" fmla="*/ 590550 h 685800"/>
                  <a:gd name="connsiteX23" fmla="*/ 591503 w 800151"/>
                  <a:gd name="connsiteY23" fmla="*/ 588645 h 685800"/>
                  <a:gd name="connsiteX24" fmla="*/ 591503 w 800151"/>
                  <a:gd name="connsiteY24" fmla="*/ 626745 h 685800"/>
                  <a:gd name="connsiteX25" fmla="*/ 515303 w 800151"/>
                  <a:gd name="connsiteY25" fmla="*/ 533400 h 685800"/>
                  <a:gd name="connsiteX26" fmla="*/ 515303 w 800151"/>
                  <a:gd name="connsiteY26" fmla="*/ 495300 h 685800"/>
                  <a:gd name="connsiteX27" fmla="*/ 553403 w 800151"/>
                  <a:gd name="connsiteY27" fmla="*/ 493395 h 685800"/>
                  <a:gd name="connsiteX28" fmla="*/ 553403 w 800151"/>
                  <a:gd name="connsiteY28" fmla="*/ 531495 h 685800"/>
                  <a:gd name="connsiteX29" fmla="*/ 515303 w 800151"/>
                  <a:gd name="connsiteY29" fmla="*/ 533400 h 685800"/>
                  <a:gd name="connsiteX30" fmla="*/ 515303 w 800151"/>
                  <a:gd name="connsiteY30" fmla="*/ 628650 h 685800"/>
                  <a:gd name="connsiteX31" fmla="*/ 477203 w 800151"/>
                  <a:gd name="connsiteY31" fmla="*/ 626745 h 685800"/>
                  <a:gd name="connsiteX32" fmla="*/ 477203 w 800151"/>
                  <a:gd name="connsiteY32" fmla="*/ 590550 h 685800"/>
                  <a:gd name="connsiteX33" fmla="*/ 496253 w 800151"/>
                  <a:gd name="connsiteY33" fmla="*/ 590550 h 685800"/>
                  <a:gd name="connsiteX34" fmla="*/ 515303 w 800151"/>
                  <a:gd name="connsiteY34" fmla="*/ 590550 h 685800"/>
                  <a:gd name="connsiteX35" fmla="*/ 515303 w 800151"/>
                  <a:gd name="connsiteY35" fmla="*/ 628650 h 685800"/>
                  <a:gd name="connsiteX36" fmla="*/ 439103 w 800151"/>
                  <a:gd name="connsiteY36" fmla="*/ 493395 h 685800"/>
                  <a:gd name="connsiteX37" fmla="*/ 477203 w 800151"/>
                  <a:gd name="connsiteY37" fmla="*/ 495300 h 685800"/>
                  <a:gd name="connsiteX38" fmla="*/ 477203 w 800151"/>
                  <a:gd name="connsiteY38" fmla="*/ 533400 h 685800"/>
                  <a:gd name="connsiteX39" fmla="*/ 439103 w 800151"/>
                  <a:gd name="connsiteY39" fmla="*/ 531495 h 685800"/>
                  <a:gd name="connsiteX40" fmla="*/ 439103 w 800151"/>
                  <a:gd name="connsiteY40" fmla="*/ 493395 h 685800"/>
                  <a:gd name="connsiteX41" fmla="*/ 439103 w 800151"/>
                  <a:gd name="connsiteY41" fmla="*/ 621983 h 685800"/>
                  <a:gd name="connsiteX42" fmla="*/ 401003 w 800151"/>
                  <a:gd name="connsiteY42" fmla="*/ 615315 h 685800"/>
                  <a:gd name="connsiteX43" fmla="*/ 401003 w 800151"/>
                  <a:gd name="connsiteY43" fmla="*/ 584835 h 685800"/>
                  <a:gd name="connsiteX44" fmla="*/ 439103 w 800151"/>
                  <a:gd name="connsiteY44" fmla="*/ 588645 h 685800"/>
                  <a:gd name="connsiteX45" fmla="*/ 439103 w 800151"/>
                  <a:gd name="connsiteY45" fmla="*/ 621983 h 685800"/>
                  <a:gd name="connsiteX46" fmla="*/ 362903 w 800151"/>
                  <a:gd name="connsiteY46" fmla="*/ 520065 h 685800"/>
                  <a:gd name="connsiteX47" fmla="*/ 362903 w 800151"/>
                  <a:gd name="connsiteY47" fmla="*/ 482918 h 685800"/>
                  <a:gd name="connsiteX48" fmla="*/ 401003 w 800151"/>
                  <a:gd name="connsiteY48" fmla="*/ 488633 h 685800"/>
                  <a:gd name="connsiteX49" fmla="*/ 401003 w 800151"/>
                  <a:gd name="connsiteY49" fmla="*/ 526733 h 685800"/>
                  <a:gd name="connsiteX50" fmla="*/ 362903 w 800151"/>
                  <a:gd name="connsiteY50" fmla="*/ 520065 h 685800"/>
                  <a:gd name="connsiteX51" fmla="*/ 362903 w 800151"/>
                  <a:gd name="connsiteY51" fmla="*/ 603885 h 685800"/>
                  <a:gd name="connsiteX52" fmla="*/ 324803 w 800151"/>
                  <a:gd name="connsiteY52" fmla="*/ 571500 h 685800"/>
                  <a:gd name="connsiteX53" fmla="*/ 324803 w 800151"/>
                  <a:gd name="connsiteY53" fmla="*/ 569595 h 685800"/>
                  <a:gd name="connsiteX54" fmla="*/ 325755 w 800151"/>
                  <a:gd name="connsiteY54" fmla="*/ 569595 h 685800"/>
                  <a:gd name="connsiteX55" fmla="*/ 333375 w 800151"/>
                  <a:gd name="connsiteY55" fmla="*/ 571500 h 685800"/>
                  <a:gd name="connsiteX56" fmla="*/ 362903 w 800151"/>
                  <a:gd name="connsiteY56" fmla="*/ 578168 h 685800"/>
                  <a:gd name="connsiteX57" fmla="*/ 362903 w 800151"/>
                  <a:gd name="connsiteY57" fmla="*/ 603885 h 685800"/>
                  <a:gd name="connsiteX58" fmla="*/ 210503 w 800151"/>
                  <a:gd name="connsiteY58" fmla="*/ 474345 h 685800"/>
                  <a:gd name="connsiteX59" fmla="*/ 229553 w 800151"/>
                  <a:gd name="connsiteY59" fmla="*/ 475298 h 685800"/>
                  <a:gd name="connsiteX60" fmla="*/ 229553 w 800151"/>
                  <a:gd name="connsiteY60" fmla="*/ 476250 h 685800"/>
                  <a:gd name="connsiteX61" fmla="*/ 239078 w 800151"/>
                  <a:gd name="connsiteY61" fmla="*/ 513398 h 685800"/>
                  <a:gd name="connsiteX62" fmla="*/ 210503 w 800151"/>
                  <a:gd name="connsiteY62" fmla="*/ 511492 h 685800"/>
                  <a:gd name="connsiteX63" fmla="*/ 210503 w 800151"/>
                  <a:gd name="connsiteY63" fmla="*/ 474345 h 685800"/>
                  <a:gd name="connsiteX64" fmla="*/ 172403 w 800151"/>
                  <a:gd name="connsiteY64" fmla="*/ 360045 h 685800"/>
                  <a:gd name="connsiteX65" fmla="*/ 210503 w 800151"/>
                  <a:gd name="connsiteY65" fmla="*/ 365760 h 685800"/>
                  <a:gd name="connsiteX66" fmla="*/ 210503 w 800151"/>
                  <a:gd name="connsiteY66" fmla="*/ 403860 h 685800"/>
                  <a:gd name="connsiteX67" fmla="*/ 172403 w 800151"/>
                  <a:gd name="connsiteY67" fmla="*/ 397193 h 685800"/>
                  <a:gd name="connsiteX68" fmla="*/ 172403 w 800151"/>
                  <a:gd name="connsiteY68" fmla="*/ 360045 h 685800"/>
                  <a:gd name="connsiteX69" fmla="*/ 172403 w 800151"/>
                  <a:gd name="connsiteY69" fmla="*/ 507683 h 685800"/>
                  <a:gd name="connsiteX70" fmla="*/ 134303 w 800151"/>
                  <a:gd name="connsiteY70" fmla="*/ 501015 h 685800"/>
                  <a:gd name="connsiteX71" fmla="*/ 134303 w 800151"/>
                  <a:gd name="connsiteY71" fmla="*/ 463868 h 685800"/>
                  <a:gd name="connsiteX72" fmla="*/ 172403 w 800151"/>
                  <a:gd name="connsiteY72" fmla="*/ 469583 h 685800"/>
                  <a:gd name="connsiteX73" fmla="*/ 172403 w 800151"/>
                  <a:gd name="connsiteY73" fmla="*/ 507683 h 685800"/>
                  <a:gd name="connsiteX74" fmla="*/ 96203 w 800151"/>
                  <a:gd name="connsiteY74" fmla="*/ 352425 h 685800"/>
                  <a:gd name="connsiteX75" fmla="*/ 96203 w 800151"/>
                  <a:gd name="connsiteY75" fmla="*/ 335280 h 685800"/>
                  <a:gd name="connsiteX76" fmla="*/ 134303 w 800151"/>
                  <a:gd name="connsiteY76" fmla="*/ 349568 h 685800"/>
                  <a:gd name="connsiteX77" fmla="*/ 134303 w 800151"/>
                  <a:gd name="connsiteY77" fmla="*/ 384810 h 685800"/>
                  <a:gd name="connsiteX78" fmla="*/ 96203 w 800151"/>
                  <a:gd name="connsiteY78" fmla="*/ 352425 h 685800"/>
                  <a:gd name="connsiteX79" fmla="*/ 96203 w 800151"/>
                  <a:gd name="connsiteY79" fmla="*/ 489585 h 685800"/>
                  <a:gd name="connsiteX80" fmla="*/ 58103 w 800151"/>
                  <a:gd name="connsiteY80" fmla="*/ 457200 h 685800"/>
                  <a:gd name="connsiteX81" fmla="*/ 58103 w 800151"/>
                  <a:gd name="connsiteY81" fmla="*/ 440055 h 685800"/>
                  <a:gd name="connsiteX82" fmla="*/ 96203 w 800151"/>
                  <a:gd name="connsiteY82" fmla="*/ 454343 h 685800"/>
                  <a:gd name="connsiteX83" fmla="*/ 96203 w 800151"/>
                  <a:gd name="connsiteY83" fmla="*/ 489585 h 685800"/>
                  <a:gd name="connsiteX84" fmla="*/ 58103 w 800151"/>
                  <a:gd name="connsiteY84" fmla="*/ 192405 h 685800"/>
                  <a:gd name="connsiteX85" fmla="*/ 96203 w 800151"/>
                  <a:gd name="connsiteY85" fmla="*/ 206693 h 685800"/>
                  <a:gd name="connsiteX86" fmla="*/ 96203 w 800151"/>
                  <a:gd name="connsiteY86" fmla="*/ 241935 h 685800"/>
                  <a:gd name="connsiteX87" fmla="*/ 58103 w 800151"/>
                  <a:gd name="connsiteY87" fmla="*/ 209550 h 685800"/>
                  <a:gd name="connsiteX88" fmla="*/ 58103 w 800151"/>
                  <a:gd name="connsiteY88" fmla="*/ 192405 h 685800"/>
                  <a:gd name="connsiteX89" fmla="*/ 172403 w 800151"/>
                  <a:gd name="connsiteY89" fmla="*/ 222885 h 685800"/>
                  <a:gd name="connsiteX90" fmla="*/ 172403 w 800151"/>
                  <a:gd name="connsiteY90" fmla="*/ 260985 h 685800"/>
                  <a:gd name="connsiteX91" fmla="*/ 134303 w 800151"/>
                  <a:gd name="connsiteY91" fmla="*/ 254318 h 685800"/>
                  <a:gd name="connsiteX92" fmla="*/ 134303 w 800151"/>
                  <a:gd name="connsiteY92" fmla="*/ 217170 h 685800"/>
                  <a:gd name="connsiteX93" fmla="*/ 172403 w 800151"/>
                  <a:gd name="connsiteY93" fmla="*/ 222885 h 685800"/>
                  <a:gd name="connsiteX94" fmla="*/ 267653 w 800151"/>
                  <a:gd name="connsiteY94" fmla="*/ 57150 h 685800"/>
                  <a:gd name="connsiteX95" fmla="*/ 477203 w 800151"/>
                  <a:gd name="connsiteY95" fmla="*/ 114300 h 685800"/>
                  <a:gd name="connsiteX96" fmla="*/ 267653 w 800151"/>
                  <a:gd name="connsiteY96" fmla="*/ 171450 h 685800"/>
                  <a:gd name="connsiteX97" fmla="*/ 58103 w 800151"/>
                  <a:gd name="connsiteY97" fmla="*/ 114300 h 685800"/>
                  <a:gd name="connsiteX98" fmla="*/ 267653 w 800151"/>
                  <a:gd name="connsiteY98" fmla="*/ 57150 h 685800"/>
                  <a:gd name="connsiteX99" fmla="*/ 324803 w 800151"/>
                  <a:gd name="connsiteY99" fmla="*/ 508635 h 685800"/>
                  <a:gd name="connsiteX100" fmla="*/ 286703 w 800151"/>
                  <a:gd name="connsiteY100" fmla="*/ 476250 h 685800"/>
                  <a:gd name="connsiteX101" fmla="*/ 286703 w 800151"/>
                  <a:gd name="connsiteY101" fmla="*/ 459105 h 685800"/>
                  <a:gd name="connsiteX102" fmla="*/ 324803 w 800151"/>
                  <a:gd name="connsiteY102" fmla="*/ 473393 h 685800"/>
                  <a:gd name="connsiteX103" fmla="*/ 324803 w 800151"/>
                  <a:gd name="connsiteY103" fmla="*/ 508635 h 685800"/>
                  <a:gd name="connsiteX104" fmla="*/ 439103 w 800151"/>
                  <a:gd name="connsiteY104" fmla="*/ 241935 h 685800"/>
                  <a:gd name="connsiteX105" fmla="*/ 439103 w 800151"/>
                  <a:gd name="connsiteY105" fmla="*/ 207645 h 685800"/>
                  <a:gd name="connsiteX106" fmla="*/ 477203 w 800151"/>
                  <a:gd name="connsiteY106" fmla="*/ 192405 h 685800"/>
                  <a:gd name="connsiteX107" fmla="*/ 477203 w 800151"/>
                  <a:gd name="connsiteY107" fmla="*/ 209550 h 685800"/>
                  <a:gd name="connsiteX108" fmla="*/ 439103 w 800151"/>
                  <a:gd name="connsiteY108" fmla="*/ 241935 h 685800"/>
                  <a:gd name="connsiteX109" fmla="*/ 362903 w 800151"/>
                  <a:gd name="connsiteY109" fmla="*/ 260033 h 685800"/>
                  <a:gd name="connsiteX110" fmla="*/ 362903 w 800151"/>
                  <a:gd name="connsiteY110" fmla="*/ 222885 h 685800"/>
                  <a:gd name="connsiteX111" fmla="*/ 401003 w 800151"/>
                  <a:gd name="connsiteY111" fmla="*/ 217170 h 685800"/>
                  <a:gd name="connsiteX112" fmla="*/ 401003 w 800151"/>
                  <a:gd name="connsiteY112" fmla="*/ 253365 h 685800"/>
                  <a:gd name="connsiteX113" fmla="*/ 362903 w 800151"/>
                  <a:gd name="connsiteY113" fmla="*/ 260033 h 685800"/>
                  <a:gd name="connsiteX114" fmla="*/ 286703 w 800151"/>
                  <a:gd name="connsiteY114" fmla="*/ 266700 h 685800"/>
                  <a:gd name="connsiteX115" fmla="*/ 286703 w 800151"/>
                  <a:gd name="connsiteY115" fmla="*/ 228600 h 685800"/>
                  <a:gd name="connsiteX116" fmla="*/ 324803 w 800151"/>
                  <a:gd name="connsiteY116" fmla="*/ 226695 h 685800"/>
                  <a:gd name="connsiteX117" fmla="*/ 324803 w 800151"/>
                  <a:gd name="connsiteY117" fmla="*/ 264795 h 685800"/>
                  <a:gd name="connsiteX118" fmla="*/ 286703 w 800151"/>
                  <a:gd name="connsiteY118" fmla="*/ 266700 h 685800"/>
                  <a:gd name="connsiteX119" fmla="*/ 210503 w 800151"/>
                  <a:gd name="connsiteY119" fmla="*/ 264795 h 685800"/>
                  <a:gd name="connsiteX120" fmla="*/ 210503 w 800151"/>
                  <a:gd name="connsiteY120" fmla="*/ 226695 h 685800"/>
                  <a:gd name="connsiteX121" fmla="*/ 248603 w 800151"/>
                  <a:gd name="connsiteY121" fmla="*/ 228600 h 685800"/>
                  <a:gd name="connsiteX122" fmla="*/ 248603 w 800151"/>
                  <a:gd name="connsiteY122" fmla="*/ 266700 h 685800"/>
                  <a:gd name="connsiteX123" fmla="*/ 210503 w 800151"/>
                  <a:gd name="connsiteY123" fmla="*/ 264795 h 685800"/>
                  <a:gd name="connsiteX124" fmla="*/ 705803 w 800151"/>
                  <a:gd name="connsiteY124" fmla="*/ 381000 h 685800"/>
                  <a:gd name="connsiteX125" fmla="*/ 496253 w 800151"/>
                  <a:gd name="connsiteY125" fmla="*/ 438150 h 685800"/>
                  <a:gd name="connsiteX126" fmla="*/ 286703 w 800151"/>
                  <a:gd name="connsiteY126" fmla="*/ 381000 h 685800"/>
                  <a:gd name="connsiteX127" fmla="*/ 496253 w 800151"/>
                  <a:gd name="connsiteY127" fmla="*/ 323850 h 685800"/>
                  <a:gd name="connsiteX128" fmla="*/ 705803 w 800151"/>
                  <a:gd name="connsiteY128" fmla="*/ 381000 h 685800"/>
                  <a:gd name="connsiteX129" fmla="*/ 762953 w 800151"/>
                  <a:gd name="connsiteY129" fmla="*/ 409575 h 685800"/>
                  <a:gd name="connsiteX130" fmla="*/ 762953 w 800151"/>
                  <a:gd name="connsiteY130" fmla="*/ 381000 h 685800"/>
                  <a:gd name="connsiteX131" fmla="*/ 659130 w 800151"/>
                  <a:gd name="connsiteY131" fmla="*/ 285750 h 685800"/>
                  <a:gd name="connsiteX132" fmla="*/ 570548 w 800151"/>
                  <a:gd name="connsiteY132" fmla="*/ 270510 h 685800"/>
                  <a:gd name="connsiteX133" fmla="*/ 571500 w 800151"/>
                  <a:gd name="connsiteY133" fmla="*/ 257175 h 685800"/>
                  <a:gd name="connsiteX134" fmla="*/ 533400 w 800151"/>
                  <a:gd name="connsiteY134" fmla="*/ 190500 h 685800"/>
                  <a:gd name="connsiteX135" fmla="*/ 533400 w 800151"/>
                  <a:gd name="connsiteY135" fmla="*/ 114300 h 685800"/>
                  <a:gd name="connsiteX136" fmla="*/ 429578 w 800151"/>
                  <a:gd name="connsiteY136" fmla="*/ 19050 h 685800"/>
                  <a:gd name="connsiteX137" fmla="*/ 266700 w 800151"/>
                  <a:gd name="connsiteY137" fmla="*/ 0 h 685800"/>
                  <a:gd name="connsiteX138" fmla="*/ 0 w 800151"/>
                  <a:gd name="connsiteY138" fmla="*/ 114300 h 685800"/>
                  <a:gd name="connsiteX139" fmla="*/ 0 w 800151"/>
                  <a:gd name="connsiteY139" fmla="*/ 209550 h 685800"/>
                  <a:gd name="connsiteX140" fmla="*/ 38100 w 800151"/>
                  <a:gd name="connsiteY140" fmla="*/ 276225 h 685800"/>
                  <a:gd name="connsiteX141" fmla="*/ 38100 w 800151"/>
                  <a:gd name="connsiteY141" fmla="*/ 294323 h 685800"/>
                  <a:gd name="connsiteX142" fmla="*/ 0 w 800151"/>
                  <a:gd name="connsiteY142" fmla="*/ 361950 h 685800"/>
                  <a:gd name="connsiteX143" fmla="*/ 0 w 800151"/>
                  <a:gd name="connsiteY143" fmla="*/ 457200 h 685800"/>
                  <a:gd name="connsiteX144" fmla="*/ 103822 w 800151"/>
                  <a:gd name="connsiteY144" fmla="*/ 552450 h 685800"/>
                  <a:gd name="connsiteX145" fmla="*/ 266700 w 800151"/>
                  <a:gd name="connsiteY145" fmla="*/ 571500 h 685800"/>
                  <a:gd name="connsiteX146" fmla="*/ 370523 w 800151"/>
                  <a:gd name="connsiteY146" fmla="*/ 666750 h 685800"/>
                  <a:gd name="connsiteX147" fmla="*/ 533400 w 800151"/>
                  <a:gd name="connsiteY147" fmla="*/ 685800 h 685800"/>
                  <a:gd name="connsiteX148" fmla="*/ 800100 w 800151"/>
                  <a:gd name="connsiteY148" fmla="*/ 571500 h 685800"/>
                  <a:gd name="connsiteX149" fmla="*/ 800100 w 800151"/>
                  <a:gd name="connsiteY149" fmla="*/ 476250 h 685800"/>
                  <a:gd name="connsiteX150" fmla="*/ 762953 w 800151"/>
                  <a:gd name="connsiteY150" fmla="*/ 4095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00151" h="685800">
                    <a:moveTo>
                      <a:pt x="743903" y="571500"/>
                    </a:moveTo>
                    <a:cubicBezTo>
                      <a:pt x="743903" y="583883"/>
                      <a:pt x="729615" y="595313"/>
                      <a:pt x="705803" y="603885"/>
                    </a:cubicBezTo>
                    <a:lnTo>
                      <a:pt x="705803" y="569595"/>
                    </a:lnTo>
                    <a:cubicBezTo>
                      <a:pt x="719138" y="565785"/>
                      <a:pt x="732473" y="560070"/>
                      <a:pt x="743903" y="554355"/>
                    </a:cubicBezTo>
                    <a:lnTo>
                      <a:pt x="743903" y="571500"/>
                    </a:lnTo>
                    <a:close/>
                    <a:moveTo>
                      <a:pt x="667703" y="508635"/>
                    </a:moveTo>
                    <a:lnTo>
                      <a:pt x="667703" y="474345"/>
                    </a:lnTo>
                    <a:cubicBezTo>
                      <a:pt x="681038" y="470535"/>
                      <a:pt x="694373" y="464820"/>
                      <a:pt x="705803" y="459105"/>
                    </a:cubicBezTo>
                    <a:lnTo>
                      <a:pt x="705803" y="476250"/>
                    </a:lnTo>
                    <a:cubicBezTo>
                      <a:pt x="705803" y="488633"/>
                      <a:pt x="691515" y="500063"/>
                      <a:pt x="667703" y="508635"/>
                    </a:cubicBezTo>
                    <a:close/>
                    <a:moveTo>
                      <a:pt x="667703" y="615315"/>
                    </a:moveTo>
                    <a:cubicBezTo>
                      <a:pt x="656273" y="618173"/>
                      <a:pt x="642938" y="620078"/>
                      <a:pt x="629603" y="621983"/>
                    </a:cubicBezTo>
                    <a:lnTo>
                      <a:pt x="629603" y="584835"/>
                    </a:lnTo>
                    <a:cubicBezTo>
                      <a:pt x="641985" y="582930"/>
                      <a:pt x="655320" y="581025"/>
                      <a:pt x="667703" y="579120"/>
                    </a:cubicBezTo>
                    <a:lnTo>
                      <a:pt x="667703" y="615315"/>
                    </a:lnTo>
                    <a:close/>
                    <a:moveTo>
                      <a:pt x="591503" y="489585"/>
                    </a:moveTo>
                    <a:cubicBezTo>
                      <a:pt x="603885" y="487680"/>
                      <a:pt x="617220" y="485775"/>
                      <a:pt x="629603" y="483870"/>
                    </a:cubicBezTo>
                    <a:lnTo>
                      <a:pt x="629603" y="520065"/>
                    </a:lnTo>
                    <a:cubicBezTo>
                      <a:pt x="618173" y="522923"/>
                      <a:pt x="604838" y="524828"/>
                      <a:pt x="591503" y="526733"/>
                    </a:cubicBezTo>
                    <a:lnTo>
                      <a:pt x="591503" y="489585"/>
                    </a:lnTo>
                    <a:close/>
                    <a:moveTo>
                      <a:pt x="591503" y="626745"/>
                    </a:moveTo>
                    <a:cubicBezTo>
                      <a:pt x="579120" y="627698"/>
                      <a:pt x="566738" y="628650"/>
                      <a:pt x="553403" y="628650"/>
                    </a:cubicBezTo>
                    <a:lnTo>
                      <a:pt x="553403" y="590550"/>
                    </a:lnTo>
                    <a:cubicBezTo>
                      <a:pt x="564833" y="590550"/>
                      <a:pt x="578168" y="589598"/>
                      <a:pt x="591503" y="588645"/>
                    </a:cubicBezTo>
                    <a:lnTo>
                      <a:pt x="591503" y="626745"/>
                    </a:lnTo>
                    <a:close/>
                    <a:moveTo>
                      <a:pt x="515303" y="533400"/>
                    </a:moveTo>
                    <a:lnTo>
                      <a:pt x="515303" y="495300"/>
                    </a:lnTo>
                    <a:cubicBezTo>
                      <a:pt x="526733" y="495300"/>
                      <a:pt x="540068" y="494348"/>
                      <a:pt x="553403" y="493395"/>
                    </a:cubicBezTo>
                    <a:lnTo>
                      <a:pt x="553403" y="531495"/>
                    </a:lnTo>
                    <a:cubicBezTo>
                      <a:pt x="541020" y="532448"/>
                      <a:pt x="528638" y="532448"/>
                      <a:pt x="515303" y="533400"/>
                    </a:cubicBezTo>
                    <a:close/>
                    <a:moveTo>
                      <a:pt x="515303" y="628650"/>
                    </a:moveTo>
                    <a:cubicBezTo>
                      <a:pt x="501968" y="628650"/>
                      <a:pt x="489585" y="627698"/>
                      <a:pt x="477203" y="626745"/>
                    </a:cubicBezTo>
                    <a:lnTo>
                      <a:pt x="477203" y="590550"/>
                    </a:lnTo>
                    <a:cubicBezTo>
                      <a:pt x="483870" y="590550"/>
                      <a:pt x="489585" y="590550"/>
                      <a:pt x="496253" y="590550"/>
                    </a:cubicBezTo>
                    <a:cubicBezTo>
                      <a:pt x="501968" y="590550"/>
                      <a:pt x="508635" y="590550"/>
                      <a:pt x="515303" y="590550"/>
                    </a:cubicBezTo>
                    <a:lnTo>
                      <a:pt x="515303" y="628650"/>
                    </a:lnTo>
                    <a:close/>
                    <a:moveTo>
                      <a:pt x="439103" y="493395"/>
                    </a:moveTo>
                    <a:cubicBezTo>
                      <a:pt x="451485" y="494348"/>
                      <a:pt x="463868" y="495300"/>
                      <a:pt x="477203" y="495300"/>
                    </a:cubicBezTo>
                    <a:lnTo>
                      <a:pt x="477203" y="533400"/>
                    </a:lnTo>
                    <a:cubicBezTo>
                      <a:pt x="463868" y="533400"/>
                      <a:pt x="451485" y="532448"/>
                      <a:pt x="439103" y="531495"/>
                    </a:cubicBezTo>
                    <a:lnTo>
                      <a:pt x="439103" y="493395"/>
                    </a:lnTo>
                    <a:close/>
                    <a:moveTo>
                      <a:pt x="439103" y="621983"/>
                    </a:moveTo>
                    <a:cubicBezTo>
                      <a:pt x="425768" y="620078"/>
                      <a:pt x="412433" y="618173"/>
                      <a:pt x="401003" y="615315"/>
                    </a:cubicBezTo>
                    <a:lnTo>
                      <a:pt x="401003" y="584835"/>
                    </a:lnTo>
                    <a:cubicBezTo>
                      <a:pt x="413385" y="586740"/>
                      <a:pt x="425768" y="587693"/>
                      <a:pt x="439103" y="588645"/>
                    </a:cubicBezTo>
                    <a:lnTo>
                      <a:pt x="439103" y="621983"/>
                    </a:lnTo>
                    <a:close/>
                    <a:moveTo>
                      <a:pt x="362903" y="520065"/>
                    </a:moveTo>
                    <a:lnTo>
                      <a:pt x="362903" y="482918"/>
                    </a:lnTo>
                    <a:cubicBezTo>
                      <a:pt x="375285" y="484823"/>
                      <a:pt x="387668" y="487680"/>
                      <a:pt x="401003" y="488633"/>
                    </a:cubicBezTo>
                    <a:lnTo>
                      <a:pt x="401003" y="526733"/>
                    </a:lnTo>
                    <a:cubicBezTo>
                      <a:pt x="387668" y="524828"/>
                      <a:pt x="374333" y="522923"/>
                      <a:pt x="362903" y="520065"/>
                    </a:cubicBezTo>
                    <a:close/>
                    <a:moveTo>
                      <a:pt x="362903" y="603885"/>
                    </a:moveTo>
                    <a:cubicBezTo>
                      <a:pt x="339090" y="594360"/>
                      <a:pt x="324803" y="582930"/>
                      <a:pt x="324803" y="571500"/>
                    </a:cubicBezTo>
                    <a:lnTo>
                      <a:pt x="324803" y="569595"/>
                    </a:lnTo>
                    <a:cubicBezTo>
                      <a:pt x="324803" y="569595"/>
                      <a:pt x="324803" y="569595"/>
                      <a:pt x="325755" y="569595"/>
                    </a:cubicBezTo>
                    <a:cubicBezTo>
                      <a:pt x="328613" y="570548"/>
                      <a:pt x="330518" y="571500"/>
                      <a:pt x="333375" y="571500"/>
                    </a:cubicBezTo>
                    <a:cubicBezTo>
                      <a:pt x="342900" y="574358"/>
                      <a:pt x="352425" y="576263"/>
                      <a:pt x="362903" y="578168"/>
                    </a:cubicBezTo>
                    <a:lnTo>
                      <a:pt x="362903" y="603885"/>
                    </a:lnTo>
                    <a:close/>
                    <a:moveTo>
                      <a:pt x="210503" y="474345"/>
                    </a:moveTo>
                    <a:cubicBezTo>
                      <a:pt x="217170" y="474345"/>
                      <a:pt x="222885" y="475298"/>
                      <a:pt x="229553" y="475298"/>
                    </a:cubicBezTo>
                    <a:lnTo>
                      <a:pt x="229553" y="476250"/>
                    </a:lnTo>
                    <a:cubicBezTo>
                      <a:pt x="229553" y="489585"/>
                      <a:pt x="232410" y="502920"/>
                      <a:pt x="239078" y="513398"/>
                    </a:cubicBezTo>
                    <a:cubicBezTo>
                      <a:pt x="229553" y="513398"/>
                      <a:pt x="220028" y="512445"/>
                      <a:pt x="210503" y="511492"/>
                    </a:cubicBezTo>
                    <a:lnTo>
                      <a:pt x="210503" y="474345"/>
                    </a:lnTo>
                    <a:close/>
                    <a:moveTo>
                      <a:pt x="172403" y="360045"/>
                    </a:moveTo>
                    <a:cubicBezTo>
                      <a:pt x="184785" y="361950"/>
                      <a:pt x="197168" y="364808"/>
                      <a:pt x="210503" y="365760"/>
                    </a:cubicBezTo>
                    <a:lnTo>
                      <a:pt x="210503" y="403860"/>
                    </a:lnTo>
                    <a:cubicBezTo>
                      <a:pt x="197168" y="401955"/>
                      <a:pt x="183833" y="400050"/>
                      <a:pt x="172403" y="397193"/>
                    </a:cubicBezTo>
                    <a:lnTo>
                      <a:pt x="172403" y="360045"/>
                    </a:lnTo>
                    <a:close/>
                    <a:moveTo>
                      <a:pt x="172403" y="507683"/>
                    </a:moveTo>
                    <a:cubicBezTo>
                      <a:pt x="159068" y="505778"/>
                      <a:pt x="145733" y="503873"/>
                      <a:pt x="134303" y="501015"/>
                    </a:cubicBezTo>
                    <a:lnTo>
                      <a:pt x="134303" y="463868"/>
                    </a:lnTo>
                    <a:cubicBezTo>
                      <a:pt x="146685" y="465773"/>
                      <a:pt x="159068" y="468630"/>
                      <a:pt x="172403" y="469583"/>
                    </a:cubicBezTo>
                    <a:lnTo>
                      <a:pt x="172403" y="507683"/>
                    </a:lnTo>
                    <a:close/>
                    <a:moveTo>
                      <a:pt x="96203" y="352425"/>
                    </a:moveTo>
                    <a:lnTo>
                      <a:pt x="96203" y="335280"/>
                    </a:lnTo>
                    <a:cubicBezTo>
                      <a:pt x="107633" y="340995"/>
                      <a:pt x="120015" y="345758"/>
                      <a:pt x="134303" y="349568"/>
                    </a:cubicBezTo>
                    <a:lnTo>
                      <a:pt x="134303" y="384810"/>
                    </a:lnTo>
                    <a:cubicBezTo>
                      <a:pt x="110490" y="376238"/>
                      <a:pt x="96203" y="364808"/>
                      <a:pt x="96203" y="352425"/>
                    </a:cubicBezTo>
                    <a:close/>
                    <a:moveTo>
                      <a:pt x="96203" y="489585"/>
                    </a:moveTo>
                    <a:cubicBezTo>
                      <a:pt x="72390" y="480060"/>
                      <a:pt x="58103" y="468630"/>
                      <a:pt x="58103" y="457200"/>
                    </a:cubicBezTo>
                    <a:lnTo>
                      <a:pt x="58103" y="440055"/>
                    </a:lnTo>
                    <a:cubicBezTo>
                      <a:pt x="69533" y="445770"/>
                      <a:pt x="81915" y="450533"/>
                      <a:pt x="96203" y="454343"/>
                    </a:cubicBezTo>
                    <a:lnTo>
                      <a:pt x="96203" y="489585"/>
                    </a:lnTo>
                    <a:close/>
                    <a:moveTo>
                      <a:pt x="58103" y="192405"/>
                    </a:moveTo>
                    <a:cubicBezTo>
                      <a:pt x="69533" y="198120"/>
                      <a:pt x="81915" y="202883"/>
                      <a:pt x="96203" y="206693"/>
                    </a:cubicBezTo>
                    <a:lnTo>
                      <a:pt x="96203" y="241935"/>
                    </a:lnTo>
                    <a:cubicBezTo>
                      <a:pt x="72390" y="232410"/>
                      <a:pt x="58103" y="220980"/>
                      <a:pt x="58103" y="209550"/>
                    </a:cubicBezTo>
                    <a:lnTo>
                      <a:pt x="58103" y="192405"/>
                    </a:lnTo>
                    <a:close/>
                    <a:moveTo>
                      <a:pt x="172403" y="222885"/>
                    </a:moveTo>
                    <a:lnTo>
                      <a:pt x="172403" y="260985"/>
                    </a:lnTo>
                    <a:cubicBezTo>
                      <a:pt x="159068" y="259080"/>
                      <a:pt x="145733" y="257175"/>
                      <a:pt x="134303" y="254318"/>
                    </a:cubicBezTo>
                    <a:lnTo>
                      <a:pt x="134303" y="217170"/>
                    </a:lnTo>
                    <a:cubicBezTo>
                      <a:pt x="146685" y="219075"/>
                      <a:pt x="159068" y="220980"/>
                      <a:pt x="172403" y="222885"/>
                    </a:cubicBezTo>
                    <a:close/>
                    <a:moveTo>
                      <a:pt x="267653" y="57150"/>
                    </a:moveTo>
                    <a:cubicBezTo>
                      <a:pt x="383858" y="57150"/>
                      <a:pt x="477203" y="82868"/>
                      <a:pt x="477203" y="114300"/>
                    </a:cubicBezTo>
                    <a:cubicBezTo>
                      <a:pt x="477203" y="145733"/>
                      <a:pt x="383858" y="171450"/>
                      <a:pt x="267653" y="171450"/>
                    </a:cubicBezTo>
                    <a:cubicBezTo>
                      <a:pt x="151447" y="171450"/>
                      <a:pt x="58103" y="145733"/>
                      <a:pt x="58103" y="114300"/>
                    </a:cubicBezTo>
                    <a:cubicBezTo>
                      <a:pt x="58103" y="82868"/>
                      <a:pt x="151447" y="57150"/>
                      <a:pt x="267653" y="57150"/>
                    </a:cubicBezTo>
                    <a:close/>
                    <a:moveTo>
                      <a:pt x="324803" y="508635"/>
                    </a:moveTo>
                    <a:cubicBezTo>
                      <a:pt x="300990" y="499110"/>
                      <a:pt x="286703" y="487680"/>
                      <a:pt x="286703" y="476250"/>
                    </a:cubicBezTo>
                    <a:lnTo>
                      <a:pt x="286703" y="459105"/>
                    </a:lnTo>
                    <a:cubicBezTo>
                      <a:pt x="298133" y="464820"/>
                      <a:pt x="310515" y="469583"/>
                      <a:pt x="324803" y="473393"/>
                    </a:cubicBezTo>
                    <a:lnTo>
                      <a:pt x="324803" y="508635"/>
                    </a:lnTo>
                    <a:close/>
                    <a:moveTo>
                      <a:pt x="439103" y="241935"/>
                    </a:moveTo>
                    <a:lnTo>
                      <a:pt x="439103" y="207645"/>
                    </a:lnTo>
                    <a:cubicBezTo>
                      <a:pt x="452438" y="203835"/>
                      <a:pt x="465773" y="198120"/>
                      <a:pt x="477203" y="192405"/>
                    </a:cubicBezTo>
                    <a:lnTo>
                      <a:pt x="477203" y="209550"/>
                    </a:lnTo>
                    <a:cubicBezTo>
                      <a:pt x="477203" y="221933"/>
                      <a:pt x="462915" y="233363"/>
                      <a:pt x="439103" y="241935"/>
                    </a:cubicBezTo>
                    <a:close/>
                    <a:moveTo>
                      <a:pt x="362903" y="260033"/>
                    </a:moveTo>
                    <a:lnTo>
                      <a:pt x="362903" y="222885"/>
                    </a:lnTo>
                    <a:cubicBezTo>
                      <a:pt x="375285" y="220980"/>
                      <a:pt x="388620" y="219075"/>
                      <a:pt x="401003" y="217170"/>
                    </a:cubicBezTo>
                    <a:lnTo>
                      <a:pt x="401003" y="253365"/>
                    </a:lnTo>
                    <a:cubicBezTo>
                      <a:pt x="389573" y="256223"/>
                      <a:pt x="376238" y="258127"/>
                      <a:pt x="362903" y="260033"/>
                    </a:cubicBezTo>
                    <a:close/>
                    <a:moveTo>
                      <a:pt x="286703" y="266700"/>
                    </a:moveTo>
                    <a:lnTo>
                      <a:pt x="286703" y="228600"/>
                    </a:lnTo>
                    <a:cubicBezTo>
                      <a:pt x="298133" y="228600"/>
                      <a:pt x="311468" y="227648"/>
                      <a:pt x="324803" y="226695"/>
                    </a:cubicBezTo>
                    <a:lnTo>
                      <a:pt x="324803" y="264795"/>
                    </a:lnTo>
                    <a:cubicBezTo>
                      <a:pt x="312420" y="265748"/>
                      <a:pt x="300038" y="265748"/>
                      <a:pt x="286703" y="266700"/>
                    </a:cubicBezTo>
                    <a:close/>
                    <a:moveTo>
                      <a:pt x="210503" y="264795"/>
                    </a:moveTo>
                    <a:lnTo>
                      <a:pt x="210503" y="226695"/>
                    </a:lnTo>
                    <a:cubicBezTo>
                      <a:pt x="222885" y="227648"/>
                      <a:pt x="235267" y="228600"/>
                      <a:pt x="248603" y="228600"/>
                    </a:cubicBezTo>
                    <a:lnTo>
                      <a:pt x="248603" y="266700"/>
                    </a:lnTo>
                    <a:cubicBezTo>
                      <a:pt x="235267" y="265748"/>
                      <a:pt x="222885" y="265748"/>
                      <a:pt x="210503" y="264795"/>
                    </a:cubicBezTo>
                    <a:close/>
                    <a:moveTo>
                      <a:pt x="705803" y="381000"/>
                    </a:moveTo>
                    <a:cubicBezTo>
                      <a:pt x="705803" y="412433"/>
                      <a:pt x="612458" y="438150"/>
                      <a:pt x="496253" y="438150"/>
                    </a:cubicBezTo>
                    <a:cubicBezTo>
                      <a:pt x="380048" y="438150"/>
                      <a:pt x="286703" y="412433"/>
                      <a:pt x="286703" y="381000"/>
                    </a:cubicBezTo>
                    <a:cubicBezTo>
                      <a:pt x="286703" y="349568"/>
                      <a:pt x="380048" y="323850"/>
                      <a:pt x="496253" y="323850"/>
                    </a:cubicBezTo>
                    <a:cubicBezTo>
                      <a:pt x="612458" y="323850"/>
                      <a:pt x="705803" y="349568"/>
                      <a:pt x="705803" y="381000"/>
                    </a:cubicBezTo>
                    <a:close/>
                    <a:moveTo>
                      <a:pt x="762953" y="409575"/>
                    </a:moveTo>
                    <a:lnTo>
                      <a:pt x="762953" y="381000"/>
                    </a:lnTo>
                    <a:cubicBezTo>
                      <a:pt x="762953" y="336233"/>
                      <a:pt x="727710" y="303848"/>
                      <a:pt x="659130" y="285750"/>
                    </a:cubicBezTo>
                    <a:cubicBezTo>
                      <a:pt x="633413" y="279083"/>
                      <a:pt x="603885" y="273368"/>
                      <a:pt x="570548" y="270510"/>
                    </a:cubicBezTo>
                    <a:cubicBezTo>
                      <a:pt x="571500" y="266700"/>
                      <a:pt x="571500" y="261938"/>
                      <a:pt x="571500" y="257175"/>
                    </a:cubicBezTo>
                    <a:cubicBezTo>
                      <a:pt x="571500" y="230505"/>
                      <a:pt x="559118" y="207645"/>
                      <a:pt x="533400" y="190500"/>
                    </a:cubicBezTo>
                    <a:lnTo>
                      <a:pt x="533400" y="114300"/>
                    </a:lnTo>
                    <a:cubicBezTo>
                      <a:pt x="533400" y="69532"/>
                      <a:pt x="498158" y="37147"/>
                      <a:pt x="429578" y="19050"/>
                    </a:cubicBezTo>
                    <a:cubicBezTo>
                      <a:pt x="384810" y="6667"/>
                      <a:pt x="327660" y="0"/>
                      <a:pt x="266700" y="0"/>
                    </a:cubicBezTo>
                    <a:cubicBezTo>
                      <a:pt x="186690" y="0"/>
                      <a:pt x="0" y="11430"/>
                      <a:pt x="0" y="114300"/>
                    </a:cubicBezTo>
                    <a:lnTo>
                      <a:pt x="0" y="209550"/>
                    </a:lnTo>
                    <a:cubicBezTo>
                      <a:pt x="0" y="236220"/>
                      <a:pt x="12382" y="259080"/>
                      <a:pt x="38100" y="276225"/>
                    </a:cubicBezTo>
                    <a:lnTo>
                      <a:pt x="38100" y="294323"/>
                    </a:lnTo>
                    <a:cubicBezTo>
                      <a:pt x="15240" y="310515"/>
                      <a:pt x="0" y="332423"/>
                      <a:pt x="0" y="361950"/>
                    </a:cubicBezTo>
                    <a:lnTo>
                      <a:pt x="0" y="457200"/>
                    </a:lnTo>
                    <a:cubicBezTo>
                      <a:pt x="0" y="501967"/>
                      <a:pt x="35243" y="534353"/>
                      <a:pt x="103822" y="552450"/>
                    </a:cubicBezTo>
                    <a:cubicBezTo>
                      <a:pt x="148590" y="564833"/>
                      <a:pt x="205740" y="571500"/>
                      <a:pt x="266700" y="571500"/>
                    </a:cubicBezTo>
                    <a:cubicBezTo>
                      <a:pt x="266700" y="616268"/>
                      <a:pt x="301943" y="648653"/>
                      <a:pt x="370523" y="666750"/>
                    </a:cubicBezTo>
                    <a:cubicBezTo>
                      <a:pt x="415290" y="679133"/>
                      <a:pt x="472440" y="685800"/>
                      <a:pt x="533400" y="685800"/>
                    </a:cubicBezTo>
                    <a:cubicBezTo>
                      <a:pt x="613410" y="685800"/>
                      <a:pt x="800100" y="674370"/>
                      <a:pt x="800100" y="571500"/>
                    </a:cubicBezTo>
                    <a:lnTo>
                      <a:pt x="800100" y="476250"/>
                    </a:lnTo>
                    <a:cubicBezTo>
                      <a:pt x="801053" y="449580"/>
                      <a:pt x="788670" y="426720"/>
                      <a:pt x="762953" y="409575"/>
                    </a:cubicBezTo>
                    <a:close/>
                  </a:path>
                </a:pathLst>
              </a:custGeom>
              <a:solidFill>
                <a:srgbClr val="FFC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Graphic 57" descr="Coins with solid fill">
                <a:extLst>
                  <a:ext uri="{FF2B5EF4-FFF2-40B4-BE49-F238E27FC236}">
                    <a16:creationId xmlns:a16="http://schemas.microsoft.com/office/drawing/2014/main" id="{B3B2E4DF-893D-0DAA-6D7C-0BC76D56D9AB}"/>
                  </a:ext>
                </a:extLst>
              </p:cNvPr>
              <p:cNvSpPr>
                <a:spLocks noChangeAspect="1"/>
              </p:cNvSpPr>
              <p:nvPr/>
            </p:nvSpPr>
            <p:spPr>
              <a:xfrm>
                <a:off x="9060838" y="5097253"/>
                <a:ext cx="399025" cy="342000"/>
              </a:xfrm>
              <a:custGeom>
                <a:avLst/>
                <a:gdLst>
                  <a:gd name="connsiteX0" fmla="*/ 743903 w 800151"/>
                  <a:gd name="connsiteY0" fmla="*/ 571500 h 685800"/>
                  <a:gd name="connsiteX1" fmla="*/ 705803 w 800151"/>
                  <a:gd name="connsiteY1" fmla="*/ 603885 h 685800"/>
                  <a:gd name="connsiteX2" fmla="*/ 705803 w 800151"/>
                  <a:gd name="connsiteY2" fmla="*/ 569595 h 685800"/>
                  <a:gd name="connsiteX3" fmla="*/ 743903 w 800151"/>
                  <a:gd name="connsiteY3" fmla="*/ 554355 h 685800"/>
                  <a:gd name="connsiteX4" fmla="*/ 743903 w 800151"/>
                  <a:gd name="connsiteY4" fmla="*/ 571500 h 685800"/>
                  <a:gd name="connsiteX5" fmla="*/ 667703 w 800151"/>
                  <a:gd name="connsiteY5" fmla="*/ 508635 h 685800"/>
                  <a:gd name="connsiteX6" fmla="*/ 667703 w 800151"/>
                  <a:gd name="connsiteY6" fmla="*/ 474345 h 685800"/>
                  <a:gd name="connsiteX7" fmla="*/ 705803 w 800151"/>
                  <a:gd name="connsiteY7" fmla="*/ 459105 h 685800"/>
                  <a:gd name="connsiteX8" fmla="*/ 705803 w 800151"/>
                  <a:gd name="connsiteY8" fmla="*/ 476250 h 685800"/>
                  <a:gd name="connsiteX9" fmla="*/ 667703 w 800151"/>
                  <a:gd name="connsiteY9" fmla="*/ 508635 h 685800"/>
                  <a:gd name="connsiteX10" fmla="*/ 667703 w 800151"/>
                  <a:gd name="connsiteY10" fmla="*/ 615315 h 685800"/>
                  <a:gd name="connsiteX11" fmla="*/ 629603 w 800151"/>
                  <a:gd name="connsiteY11" fmla="*/ 621983 h 685800"/>
                  <a:gd name="connsiteX12" fmla="*/ 629603 w 800151"/>
                  <a:gd name="connsiteY12" fmla="*/ 584835 h 685800"/>
                  <a:gd name="connsiteX13" fmla="*/ 667703 w 800151"/>
                  <a:gd name="connsiteY13" fmla="*/ 579120 h 685800"/>
                  <a:gd name="connsiteX14" fmla="*/ 667703 w 800151"/>
                  <a:gd name="connsiteY14" fmla="*/ 615315 h 685800"/>
                  <a:gd name="connsiteX15" fmla="*/ 591503 w 800151"/>
                  <a:gd name="connsiteY15" fmla="*/ 489585 h 685800"/>
                  <a:gd name="connsiteX16" fmla="*/ 629603 w 800151"/>
                  <a:gd name="connsiteY16" fmla="*/ 483870 h 685800"/>
                  <a:gd name="connsiteX17" fmla="*/ 629603 w 800151"/>
                  <a:gd name="connsiteY17" fmla="*/ 520065 h 685800"/>
                  <a:gd name="connsiteX18" fmla="*/ 591503 w 800151"/>
                  <a:gd name="connsiteY18" fmla="*/ 526733 h 685800"/>
                  <a:gd name="connsiteX19" fmla="*/ 591503 w 800151"/>
                  <a:gd name="connsiteY19" fmla="*/ 489585 h 685800"/>
                  <a:gd name="connsiteX20" fmla="*/ 591503 w 800151"/>
                  <a:gd name="connsiteY20" fmla="*/ 626745 h 685800"/>
                  <a:gd name="connsiteX21" fmla="*/ 553403 w 800151"/>
                  <a:gd name="connsiteY21" fmla="*/ 628650 h 685800"/>
                  <a:gd name="connsiteX22" fmla="*/ 553403 w 800151"/>
                  <a:gd name="connsiteY22" fmla="*/ 590550 h 685800"/>
                  <a:gd name="connsiteX23" fmla="*/ 591503 w 800151"/>
                  <a:gd name="connsiteY23" fmla="*/ 588645 h 685800"/>
                  <a:gd name="connsiteX24" fmla="*/ 591503 w 800151"/>
                  <a:gd name="connsiteY24" fmla="*/ 626745 h 685800"/>
                  <a:gd name="connsiteX25" fmla="*/ 515303 w 800151"/>
                  <a:gd name="connsiteY25" fmla="*/ 533400 h 685800"/>
                  <a:gd name="connsiteX26" fmla="*/ 515303 w 800151"/>
                  <a:gd name="connsiteY26" fmla="*/ 495300 h 685800"/>
                  <a:gd name="connsiteX27" fmla="*/ 553403 w 800151"/>
                  <a:gd name="connsiteY27" fmla="*/ 493395 h 685800"/>
                  <a:gd name="connsiteX28" fmla="*/ 553403 w 800151"/>
                  <a:gd name="connsiteY28" fmla="*/ 531495 h 685800"/>
                  <a:gd name="connsiteX29" fmla="*/ 515303 w 800151"/>
                  <a:gd name="connsiteY29" fmla="*/ 533400 h 685800"/>
                  <a:gd name="connsiteX30" fmla="*/ 515303 w 800151"/>
                  <a:gd name="connsiteY30" fmla="*/ 628650 h 685800"/>
                  <a:gd name="connsiteX31" fmla="*/ 477203 w 800151"/>
                  <a:gd name="connsiteY31" fmla="*/ 626745 h 685800"/>
                  <a:gd name="connsiteX32" fmla="*/ 477203 w 800151"/>
                  <a:gd name="connsiteY32" fmla="*/ 590550 h 685800"/>
                  <a:gd name="connsiteX33" fmla="*/ 496253 w 800151"/>
                  <a:gd name="connsiteY33" fmla="*/ 590550 h 685800"/>
                  <a:gd name="connsiteX34" fmla="*/ 515303 w 800151"/>
                  <a:gd name="connsiteY34" fmla="*/ 590550 h 685800"/>
                  <a:gd name="connsiteX35" fmla="*/ 515303 w 800151"/>
                  <a:gd name="connsiteY35" fmla="*/ 628650 h 685800"/>
                  <a:gd name="connsiteX36" fmla="*/ 439103 w 800151"/>
                  <a:gd name="connsiteY36" fmla="*/ 493395 h 685800"/>
                  <a:gd name="connsiteX37" fmla="*/ 477203 w 800151"/>
                  <a:gd name="connsiteY37" fmla="*/ 495300 h 685800"/>
                  <a:gd name="connsiteX38" fmla="*/ 477203 w 800151"/>
                  <a:gd name="connsiteY38" fmla="*/ 533400 h 685800"/>
                  <a:gd name="connsiteX39" fmla="*/ 439103 w 800151"/>
                  <a:gd name="connsiteY39" fmla="*/ 531495 h 685800"/>
                  <a:gd name="connsiteX40" fmla="*/ 439103 w 800151"/>
                  <a:gd name="connsiteY40" fmla="*/ 493395 h 685800"/>
                  <a:gd name="connsiteX41" fmla="*/ 439103 w 800151"/>
                  <a:gd name="connsiteY41" fmla="*/ 621983 h 685800"/>
                  <a:gd name="connsiteX42" fmla="*/ 401003 w 800151"/>
                  <a:gd name="connsiteY42" fmla="*/ 615315 h 685800"/>
                  <a:gd name="connsiteX43" fmla="*/ 401003 w 800151"/>
                  <a:gd name="connsiteY43" fmla="*/ 584835 h 685800"/>
                  <a:gd name="connsiteX44" fmla="*/ 439103 w 800151"/>
                  <a:gd name="connsiteY44" fmla="*/ 588645 h 685800"/>
                  <a:gd name="connsiteX45" fmla="*/ 439103 w 800151"/>
                  <a:gd name="connsiteY45" fmla="*/ 621983 h 685800"/>
                  <a:gd name="connsiteX46" fmla="*/ 362903 w 800151"/>
                  <a:gd name="connsiteY46" fmla="*/ 520065 h 685800"/>
                  <a:gd name="connsiteX47" fmla="*/ 362903 w 800151"/>
                  <a:gd name="connsiteY47" fmla="*/ 482918 h 685800"/>
                  <a:gd name="connsiteX48" fmla="*/ 401003 w 800151"/>
                  <a:gd name="connsiteY48" fmla="*/ 488633 h 685800"/>
                  <a:gd name="connsiteX49" fmla="*/ 401003 w 800151"/>
                  <a:gd name="connsiteY49" fmla="*/ 526733 h 685800"/>
                  <a:gd name="connsiteX50" fmla="*/ 362903 w 800151"/>
                  <a:gd name="connsiteY50" fmla="*/ 520065 h 685800"/>
                  <a:gd name="connsiteX51" fmla="*/ 362903 w 800151"/>
                  <a:gd name="connsiteY51" fmla="*/ 603885 h 685800"/>
                  <a:gd name="connsiteX52" fmla="*/ 324803 w 800151"/>
                  <a:gd name="connsiteY52" fmla="*/ 571500 h 685800"/>
                  <a:gd name="connsiteX53" fmla="*/ 324803 w 800151"/>
                  <a:gd name="connsiteY53" fmla="*/ 569595 h 685800"/>
                  <a:gd name="connsiteX54" fmla="*/ 325755 w 800151"/>
                  <a:gd name="connsiteY54" fmla="*/ 569595 h 685800"/>
                  <a:gd name="connsiteX55" fmla="*/ 333375 w 800151"/>
                  <a:gd name="connsiteY55" fmla="*/ 571500 h 685800"/>
                  <a:gd name="connsiteX56" fmla="*/ 362903 w 800151"/>
                  <a:gd name="connsiteY56" fmla="*/ 578168 h 685800"/>
                  <a:gd name="connsiteX57" fmla="*/ 362903 w 800151"/>
                  <a:gd name="connsiteY57" fmla="*/ 603885 h 685800"/>
                  <a:gd name="connsiteX58" fmla="*/ 210503 w 800151"/>
                  <a:gd name="connsiteY58" fmla="*/ 474345 h 685800"/>
                  <a:gd name="connsiteX59" fmla="*/ 229553 w 800151"/>
                  <a:gd name="connsiteY59" fmla="*/ 475298 h 685800"/>
                  <a:gd name="connsiteX60" fmla="*/ 229553 w 800151"/>
                  <a:gd name="connsiteY60" fmla="*/ 476250 h 685800"/>
                  <a:gd name="connsiteX61" fmla="*/ 239078 w 800151"/>
                  <a:gd name="connsiteY61" fmla="*/ 513398 h 685800"/>
                  <a:gd name="connsiteX62" fmla="*/ 210503 w 800151"/>
                  <a:gd name="connsiteY62" fmla="*/ 511492 h 685800"/>
                  <a:gd name="connsiteX63" fmla="*/ 210503 w 800151"/>
                  <a:gd name="connsiteY63" fmla="*/ 474345 h 685800"/>
                  <a:gd name="connsiteX64" fmla="*/ 172403 w 800151"/>
                  <a:gd name="connsiteY64" fmla="*/ 360045 h 685800"/>
                  <a:gd name="connsiteX65" fmla="*/ 210503 w 800151"/>
                  <a:gd name="connsiteY65" fmla="*/ 365760 h 685800"/>
                  <a:gd name="connsiteX66" fmla="*/ 210503 w 800151"/>
                  <a:gd name="connsiteY66" fmla="*/ 403860 h 685800"/>
                  <a:gd name="connsiteX67" fmla="*/ 172403 w 800151"/>
                  <a:gd name="connsiteY67" fmla="*/ 397193 h 685800"/>
                  <a:gd name="connsiteX68" fmla="*/ 172403 w 800151"/>
                  <a:gd name="connsiteY68" fmla="*/ 360045 h 685800"/>
                  <a:gd name="connsiteX69" fmla="*/ 172403 w 800151"/>
                  <a:gd name="connsiteY69" fmla="*/ 507683 h 685800"/>
                  <a:gd name="connsiteX70" fmla="*/ 134303 w 800151"/>
                  <a:gd name="connsiteY70" fmla="*/ 501015 h 685800"/>
                  <a:gd name="connsiteX71" fmla="*/ 134303 w 800151"/>
                  <a:gd name="connsiteY71" fmla="*/ 463868 h 685800"/>
                  <a:gd name="connsiteX72" fmla="*/ 172403 w 800151"/>
                  <a:gd name="connsiteY72" fmla="*/ 469583 h 685800"/>
                  <a:gd name="connsiteX73" fmla="*/ 172403 w 800151"/>
                  <a:gd name="connsiteY73" fmla="*/ 507683 h 685800"/>
                  <a:gd name="connsiteX74" fmla="*/ 96203 w 800151"/>
                  <a:gd name="connsiteY74" fmla="*/ 352425 h 685800"/>
                  <a:gd name="connsiteX75" fmla="*/ 96203 w 800151"/>
                  <a:gd name="connsiteY75" fmla="*/ 335280 h 685800"/>
                  <a:gd name="connsiteX76" fmla="*/ 134303 w 800151"/>
                  <a:gd name="connsiteY76" fmla="*/ 349568 h 685800"/>
                  <a:gd name="connsiteX77" fmla="*/ 134303 w 800151"/>
                  <a:gd name="connsiteY77" fmla="*/ 384810 h 685800"/>
                  <a:gd name="connsiteX78" fmla="*/ 96203 w 800151"/>
                  <a:gd name="connsiteY78" fmla="*/ 352425 h 685800"/>
                  <a:gd name="connsiteX79" fmla="*/ 96203 w 800151"/>
                  <a:gd name="connsiteY79" fmla="*/ 489585 h 685800"/>
                  <a:gd name="connsiteX80" fmla="*/ 58103 w 800151"/>
                  <a:gd name="connsiteY80" fmla="*/ 457200 h 685800"/>
                  <a:gd name="connsiteX81" fmla="*/ 58103 w 800151"/>
                  <a:gd name="connsiteY81" fmla="*/ 440055 h 685800"/>
                  <a:gd name="connsiteX82" fmla="*/ 96203 w 800151"/>
                  <a:gd name="connsiteY82" fmla="*/ 454343 h 685800"/>
                  <a:gd name="connsiteX83" fmla="*/ 96203 w 800151"/>
                  <a:gd name="connsiteY83" fmla="*/ 489585 h 685800"/>
                  <a:gd name="connsiteX84" fmla="*/ 58103 w 800151"/>
                  <a:gd name="connsiteY84" fmla="*/ 192405 h 685800"/>
                  <a:gd name="connsiteX85" fmla="*/ 96203 w 800151"/>
                  <a:gd name="connsiteY85" fmla="*/ 206693 h 685800"/>
                  <a:gd name="connsiteX86" fmla="*/ 96203 w 800151"/>
                  <a:gd name="connsiteY86" fmla="*/ 241935 h 685800"/>
                  <a:gd name="connsiteX87" fmla="*/ 58103 w 800151"/>
                  <a:gd name="connsiteY87" fmla="*/ 209550 h 685800"/>
                  <a:gd name="connsiteX88" fmla="*/ 58103 w 800151"/>
                  <a:gd name="connsiteY88" fmla="*/ 192405 h 685800"/>
                  <a:gd name="connsiteX89" fmla="*/ 172403 w 800151"/>
                  <a:gd name="connsiteY89" fmla="*/ 222885 h 685800"/>
                  <a:gd name="connsiteX90" fmla="*/ 172403 w 800151"/>
                  <a:gd name="connsiteY90" fmla="*/ 260985 h 685800"/>
                  <a:gd name="connsiteX91" fmla="*/ 134303 w 800151"/>
                  <a:gd name="connsiteY91" fmla="*/ 254318 h 685800"/>
                  <a:gd name="connsiteX92" fmla="*/ 134303 w 800151"/>
                  <a:gd name="connsiteY92" fmla="*/ 217170 h 685800"/>
                  <a:gd name="connsiteX93" fmla="*/ 172403 w 800151"/>
                  <a:gd name="connsiteY93" fmla="*/ 222885 h 685800"/>
                  <a:gd name="connsiteX94" fmla="*/ 267653 w 800151"/>
                  <a:gd name="connsiteY94" fmla="*/ 57150 h 685800"/>
                  <a:gd name="connsiteX95" fmla="*/ 477203 w 800151"/>
                  <a:gd name="connsiteY95" fmla="*/ 114300 h 685800"/>
                  <a:gd name="connsiteX96" fmla="*/ 267653 w 800151"/>
                  <a:gd name="connsiteY96" fmla="*/ 171450 h 685800"/>
                  <a:gd name="connsiteX97" fmla="*/ 58103 w 800151"/>
                  <a:gd name="connsiteY97" fmla="*/ 114300 h 685800"/>
                  <a:gd name="connsiteX98" fmla="*/ 267653 w 800151"/>
                  <a:gd name="connsiteY98" fmla="*/ 57150 h 685800"/>
                  <a:gd name="connsiteX99" fmla="*/ 324803 w 800151"/>
                  <a:gd name="connsiteY99" fmla="*/ 508635 h 685800"/>
                  <a:gd name="connsiteX100" fmla="*/ 286703 w 800151"/>
                  <a:gd name="connsiteY100" fmla="*/ 476250 h 685800"/>
                  <a:gd name="connsiteX101" fmla="*/ 286703 w 800151"/>
                  <a:gd name="connsiteY101" fmla="*/ 459105 h 685800"/>
                  <a:gd name="connsiteX102" fmla="*/ 324803 w 800151"/>
                  <a:gd name="connsiteY102" fmla="*/ 473393 h 685800"/>
                  <a:gd name="connsiteX103" fmla="*/ 324803 w 800151"/>
                  <a:gd name="connsiteY103" fmla="*/ 508635 h 685800"/>
                  <a:gd name="connsiteX104" fmla="*/ 439103 w 800151"/>
                  <a:gd name="connsiteY104" fmla="*/ 241935 h 685800"/>
                  <a:gd name="connsiteX105" fmla="*/ 439103 w 800151"/>
                  <a:gd name="connsiteY105" fmla="*/ 207645 h 685800"/>
                  <a:gd name="connsiteX106" fmla="*/ 477203 w 800151"/>
                  <a:gd name="connsiteY106" fmla="*/ 192405 h 685800"/>
                  <a:gd name="connsiteX107" fmla="*/ 477203 w 800151"/>
                  <a:gd name="connsiteY107" fmla="*/ 209550 h 685800"/>
                  <a:gd name="connsiteX108" fmla="*/ 439103 w 800151"/>
                  <a:gd name="connsiteY108" fmla="*/ 241935 h 685800"/>
                  <a:gd name="connsiteX109" fmla="*/ 362903 w 800151"/>
                  <a:gd name="connsiteY109" fmla="*/ 260033 h 685800"/>
                  <a:gd name="connsiteX110" fmla="*/ 362903 w 800151"/>
                  <a:gd name="connsiteY110" fmla="*/ 222885 h 685800"/>
                  <a:gd name="connsiteX111" fmla="*/ 401003 w 800151"/>
                  <a:gd name="connsiteY111" fmla="*/ 217170 h 685800"/>
                  <a:gd name="connsiteX112" fmla="*/ 401003 w 800151"/>
                  <a:gd name="connsiteY112" fmla="*/ 253365 h 685800"/>
                  <a:gd name="connsiteX113" fmla="*/ 362903 w 800151"/>
                  <a:gd name="connsiteY113" fmla="*/ 260033 h 685800"/>
                  <a:gd name="connsiteX114" fmla="*/ 286703 w 800151"/>
                  <a:gd name="connsiteY114" fmla="*/ 266700 h 685800"/>
                  <a:gd name="connsiteX115" fmla="*/ 286703 w 800151"/>
                  <a:gd name="connsiteY115" fmla="*/ 228600 h 685800"/>
                  <a:gd name="connsiteX116" fmla="*/ 324803 w 800151"/>
                  <a:gd name="connsiteY116" fmla="*/ 226695 h 685800"/>
                  <a:gd name="connsiteX117" fmla="*/ 324803 w 800151"/>
                  <a:gd name="connsiteY117" fmla="*/ 264795 h 685800"/>
                  <a:gd name="connsiteX118" fmla="*/ 286703 w 800151"/>
                  <a:gd name="connsiteY118" fmla="*/ 266700 h 685800"/>
                  <a:gd name="connsiteX119" fmla="*/ 210503 w 800151"/>
                  <a:gd name="connsiteY119" fmla="*/ 264795 h 685800"/>
                  <a:gd name="connsiteX120" fmla="*/ 210503 w 800151"/>
                  <a:gd name="connsiteY120" fmla="*/ 226695 h 685800"/>
                  <a:gd name="connsiteX121" fmla="*/ 248603 w 800151"/>
                  <a:gd name="connsiteY121" fmla="*/ 228600 h 685800"/>
                  <a:gd name="connsiteX122" fmla="*/ 248603 w 800151"/>
                  <a:gd name="connsiteY122" fmla="*/ 266700 h 685800"/>
                  <a:gd name="connsiteX123" fmla="*/ 210503 w 800151"/>
                  <a:gd name="connsiteY123" fmla="*/ 264795 h 685800"/>
                  <a:gd name="connsiteX124" fmla="*/ 705803 w 800151"/>
                  <a:gd name="connsiteY124" fmla="*/ 381000 h 685800"/>
                  <a:gd name="connsiteX125" fmla="*/ 496253 w 800151"/>
                  <a:gd name="connsiteY125" fmla="*/ 438150 h 685800"/>
                  <a:gd name="connsiteX126" fmla="*/ 286703 w 800151"/>
                  <a:gd name="connsiteY126" fmla="*/ 381000 h 685800"/>
                  <a:gd name="connsiteX127" fmla="*/ 496253 w 800151"/>
                  <a:gd name="connsiteY127" fmla="*/ 323850 h 685800"/>
                  <a:gd name="connsiteX128" fmla="*/ 705803 w 800151"/>
                  <a:gd name="connsiteY128" fmla="*/ 381000 h 685800"/>
                  <a:gd name="connsiteX129" fmla="*/ 762953 w 800151"/>
                  <a:gd name="connsiteY129" fmla="*/ 409575 h 685800"/>
                  <a:gd name="connsiteX130" fmla="*/ 762953 w 800151"/>
                  <a:gd name="connsiteY130" fmla="*/ 381000 h 685800"/>
                  <a:gd name="connsiteX131" fmla="*/ 659130 w 800151"/>
                  <a:gd name="connsiteY131" fmla="*/ 285750 h 685800"/>
                  <a:gd name="connsiteX132" fmla="*/ 570548 w 800151"/>
                  <a:gd name="connsiteY132" fmla="*/ 270510 h 685800"/>
                  <a:gd name="connsiteX133" fmla="*/ 571500 w 800151"/>
                  <a:gd name="connsiteY133" fmla="*/ 257175 h 685800"/>
                  <a:gd name="connsiteX134" fmla="*/ 533400 w 800151"/>
                  <a:gd name="connsiteY134" fmla="*/ 190500 h 685800"/>
                  <a:gd name="connsiteX135" fmla="*/ 533400 w 800151"/>
                  <a:gd name="connsiteY135" fmla="*/ 114300 h 685800"/>
                  <a:gd name="connsiteX136" fmla="*/ 429578 w 800151"/>
                  <a:gd name="connsiteY136" fmla="*/ 19050 h 685800"/>
                  <a:gd name="connsiteX137" fmla="*/ 266700 w 800151"/>
                  <a:gd name="connsiteY137" fmla="*/ 0 h 685800"/>
                  <a:gd name="connsiteX138" fmla="*/ 0 w 800151"/>
                  <a:gd name="connsiteY138" fmla="*/ 114300 h 685800"/>
                  <a:gd name="connsiteX139" fmla="*/ 0 w 800151"/>
                  <a:gd name="connsiteY139" fmla="*/ 209550 h 685800"/>
                  <a:gd name="connsiteX140" fmla="*/ 38100 w 800151"/>
                  <a:gd name="connsiteY140" fmla="*/ 276225 h 685800"/>
                  <a:gd name="connsiteX141" fmla="*/ 38100 w 800151"/>
                  <a:gd name="connsiteY141" fmla="*/ 294323 h 685800"/>
                  <a:gd name="connsiteX142" fmla="*/ 0 w 800151"/>
                  <a:gd name="connsiteY142" fmla="*/ 361950 h 685800"/>
                  <a:gd name="connsiteX143" fmla="*/ 0 w 800151"/>
                  <a:gd name="connsiteY143" fmla="*/ 457200 h 685800"/>
                  <a:gd name="connsiteX144" fmla="*/ 103822 w 800151"/>
                  <a:gd name="connsiteY144" fmla="*/ 552450 h 685800"/>
                  <a:gd name="connsiteX145" fmla="*/ 266700 w 800151"/>
                  <a:gd name="connsiteY145" fmla="*/ 571500 h 685800"/>
                  <a:gd name="connsiteX146" fmla="*/ 370523 w 800151"/>
                  <a:gd name="connsiteY146" fmla="*/ 666750 h 685800"/>
                  <a:gd name="connsiteX147" fmla="*/ 533400 w 800151"/>
                  <a:gd name="connsiteY147" fmla="*/ 685800 h 685800"/>
                  <a:gd name="connsiteX148" fmla="*/ 800100 w 800151"/>
                  <a:gd name="connsiteY148" fmla="*/ 571500 h 685800"/>
                  <a:gd name="connsiteX149" fmla="*/ 800100 w 800151"/>
                  <a:gd name="connsiteY149" fmla="*/ 476250 h 685800"/>
                  <a:gd name="connsiteX150" fmla="*/ 762953 w 800151"/>
                  <a:gd name="connsiteY150" fmla="*/ 4095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00151" h="685800">
                    <a:moveTo>
                      <a:pt x="743903" y="571500"/>
                    </a:moveTo>
                    <a:cubicBezTo>
                      <a:pt x="743903" y="583883"/>
                      <a:pt x="729615" y="595313"/>
                      <a:pt x="705803" y="603885"/>
                    </a:cubicBezTo>
                    <a:lnTo>
                      <a:pt x="705803" y="569595"/>
                    </a:lnTo>
                    <a:cubicBezTo>
                      <a:pt x="719138" y="565785"/>
                      <a:pt x="732473" y="560070"/>
                      <a:pt x="743903" y="554355"/>
                    </a:cubicBezTo>
                    <a:lnTo>
                      <a:pt x="743903" y="571500"/>
                    </a:lnTo>
                    <a:close/>
                    <a:moveTo>
                      <a:pt x="667703" y="508635"/>
                    </a:moveTo>
                    <a:lnTo>
                      <a:pt x="667703" y="474345"/>
                    </a:lnTo>
                    <a:cubicBezTo>
                      <a:pt x="681038" y="470535"/>
                      <a:pt x="694373" y="464820"/>
                      <a:pt x="705803" y="459105"/>
                    </a:cubicBezTo>
                    <a:lnTo>
                      <a:pt x="705803" y="476250"/>
                    </a:lnTo>
                    <a:cubicBezTo>
                      <a:pt x="705803" y="488633"/>
                      <a:pt x="691515" y="500063"/>
                      <a:pt x="667703" y="508635"/>
                    </a:cubicBezTo>
                    <a:close/>
                    <a:moveTo>
                      <a:pt x="667703" y="615315"/>
                    </a:moveTo>
                    <a:cubicBezTo>
                      <a:pt x="656273" y="618173"/>
                      <a:pt x="642938" y="620078"/>
                      <a:pt x="629603" y="621983"/>
                    </a:cubicBezTo>
                    <a:lnTo>
                      <a:pt x="629603" y="584835"/>
                    </a:lnTo>
                    <a:cubicBezTo>
                      <a:pt x="641985" y="582930"/>
                      <a:pt x="655320" y="581025"/>
                      <a:pt x="667703" y="579120"/>
                    </a:cubicBezTo>
                    <a:lnTo>
                      <a:pt x="667703" y="615315"/>
                    </a:lnTo>
                    <a:close/>
                    <a:moveTo>
                      <a:pt x="591503" y="489585"/>
                    </a:moveTo>
                    <a:cubicBezTo>
                      <a:pt x="603885" y="487680"/>
                      <a:pt x="617220" y="485775"/>
                      <a:pt x="629603" y="483870"/>
                    </a:cubicBezTo>
                    <a:lnTo>
                      <a:pt x="629603" y="520065"/>
                    </a:lnTo>
                    <a:cubicBezTo>
                      <a:pt x="618173" y="522923"/>
                      <a:pt x="604838" y="524828"/>
                      <a:pt x="591503" y="526733"/>
                    </a:cubicBezTo>
                    <a:lnTo>
                      <a:pt x="591503" y="489585"/>
                    </a:lnTo>
                    <a:close/>
                    <a:moveTo>
                      <a:pt x="591503" y="626745"/>
                    </a:moveTo>
                    <a:cubicBezTo>
                      <a:pt x="579120" y="627698"/>
                      <a:pt x="566738" y="628650"/>
                      <a:pt x="553403" y="628650"/>
                    </a:cubicBezTo>
                    <a:lnTo>
                      <a:pt x="553403" y="590550"/>
                    </a:lnTo>
                    <a:cubicBezTo>
                      <a:pt x="564833" y="590550"/>
                      <a:pt x="578168" y="589598"/>
                      <a:pt x="591503" y="588645"/>
                    </a:cubicBezTo>
                    <a:lnTo>
                      <a:pt x="591503" y="626745"/>
                    </a:lnTo>
                    <a:close/>
                    <a:moveTo>
                      <a:pt x="515303" y="533400"/>
                    </a:moveTo>
                    <a:lnTo>
                      <a:pt x="515303" y="495300"/>
                    </a:lnTo>
                    <a:cubicBezTo>
                      <a:pt x="526733" y="495300"/>
                      <a:pt x="540068" y="494348"/>
                      <a:pt x="553403" y="493395"/>
                    </a:cubicBezTo>
                    <a:lnTo>
                      <a:pt x="553403" y="531495"/>
                    </a:lnTo>
                    <a:cubicBezTo>
                      <a:pt x="541020" y="532448"/>
                      <a:pt x="528638" y="532448"/>
                      <a:pt x="515303" y="533400"/>
                    </a:cubicBezTo>
                    <a:close/>
                    <a:moveTo>
                      <a:pt x="515303" y="628650"/>
                    </a:moveTo>
                    <a:cubicBezTo>
                      <a:pt x="501968" y="628650"/>
                      <a:pt x="489585" y="627698"/>
                      <a:pt x="477203" y="626745"/>
                    </a:cubicBezTo>
                    <a:lnTo>
                      <a:pt x="477203" y="590550"/>
                    </a:lnTo>
                    <a:cubicBezTo>
                      <a:pt x="483870" y="590550"/>
                      <a:pt x="489585" y="590550"/>
                      <a:pt x="496253" y="590550"/>
                    </a:cubicBezTo>
                    <a:cubicBezTo>
                      <a:pt x="501968" y="590550"/>
                      <a:pt x="508635" y="590550"/>
                      <a:pt x="515303" y="590550"/>
                    </a:cubicBezTo>
                    <a:lnTo>
                      <a:pt x="515303" y="628650"/>
                    </a:lnTo>
                    <a:close/>
                    <a:moveTo>
                      <a:pt x="439103" y="493395"/>
                    </a:moveTo>
                    <a:cubicBezTo>
                      <a:pt x="451485" y="494348"/>
                      <a:pt x="463868" y="495300"/>
                      <a:pt x="477203" y="495300"/>
                    </a:cubicBezTo>
                    <a:lnTo>
                      <a:pt x="477203" y="533400"/>
                    </a:lnTo>
                    <a:cubicBezTo>
                      <a:pt x="463868" y="533400"/>
                      <a:pt x="451485" y="532448"/>
                      <a:pt x="439103" y="531495"/>
                    </a:cubicBezTo>
                    <a:lnTo>
                      <a:pt x="439103" y="493395"/>
                    </a:lnTo>
                    <a:close/>
                    <a:moveTo>
                      <a:pt x="439103" y="621983"/>
                    </a:moveTo>
                    <a:cubicBezTo>
                      <a:pt x="425768" y="620078"/>
                      <a:pt x="412433" y="618173"/>
                      <a:pt x="401003" y="615315"/>
                    </a:cubicBezTo>
                    <a:lnTo>
                      <a:pt x="401003" y="584835"/>
                    </a:lnTo>
                    <a:cubicBezTo>
                      <a:pt x="413385" y="586740"/>
                      <a:pt x="425768" y="587693"/>
                      <a:pt x="439103" y="588645"/>
                    </a:cubicBezTo>
                    <a:lnTo>
                      <a:pt x="439103" y="621983"/>
                    </a:lnTo>
                    <a:close/>
                    <a:moveTo>
                      <a:pt x="362903" y="520065"/>
                    </a:moveTo>
                    <a:lnTo>
                      <a:pt x="362903" y="482918"/>
                    </a:lnTo>
                    <a:cubicBezTo>
                      <a:pt x="375285" y="484823"/>
                      <a:pt x="387668" y="487680"/>
                      <a:pt x="401003" y="488633"/>
                    </a:cubicBezTo>
                    <a:lnTo>
                      <a:pt x="401003" y="526733"/>
                    </a:lnTo>
                    <a:cubicBezTo>
                      <a:pt x="387668" y="524828"/>
                      <a:pt x="374333" y="522923"/>
                      <a:pt x="362903" y="520065"/>
                    </a:cubicBezTo>
                    <a:close/>
                    <a:moveTo>
                      <a:pt x="362903" y="603885"/>
                    </a:moveTo>
                    <a:cubicBezTo>
                      <a:pt x="339090" y="594360"/>
                      <a:pt x="324803" y="582930"/>
                      <a:pt x="324803" y="571500"/>
                    </a:cubicBezTo>
                    <a:lnTo>
                      <a:pt x="324803" y="569595"/>
                    </a:lnTo>
                    <a:cubicBezTo>
                      <a:pt x="324803" y="569595"/>
                      <a:pt x="324803" y="569595"/>
                      <a:pt x="325755" y="569595"/>
                    </a:cubicBezTo>
                    <a:cubicBezTo>
                      <a:pt x="328613" y="570548"/>
                      <a:pt x="330518" y="571500"/>
                      <a:pt x="333375" y="571500"/>
                    </a:cubicBezTo>
                    <a:cubicBezTo>
                      <a:pt x="342900" y="574358"/>
                      <a:pt x="352425" y="576263"/>
                      <a:pt x="362903" y="578168"/>
                    </a:cubicBezTo>
                    <a:lnTo>
                      <a:pt x="362903" y="603885"/>
                    </a:lnTo>
                    <a:close/>
                    <a:moveTo>
                      <a:pt x="210503" y="474345"/>
                    </a:moveTo>
                    <a:cubicBezTo>
                      <a:pt x="217170" y="474345"/>
                      <a:pt x="222885" y="475298"/>
                      <a:pt x="229553" y="475298"/>
                    </a:cubicBezTo>
                    <a:lnTo>
                      <a:pt x="229553" y="476250"/>
                    </a:lnTo>
                    <a:cubicBezTo>
                      <a:pt x="229553" y="489585"/>
                      <a:pt x="232410" y="502920"/>
                      <a:pt x="239078" y="513398"/>
                    </a:cubicBezTo>
                    <a:cubicBezTo>
                      <a:pt x="229553" y="513398"/>
                      <a:pt x="220028" y="512445"/>
                      <a:pt x="210503" y="511492"/>
                    </a:cubicBezTo>
                    <a:lnTo>
                      <a:pt x="210503" y="474345"/>
                    </a:lnTo>
                    <a:close/>
                    <a:moveTo>
                      <a:pt x="172403" y="360045"/>
                    </a:moveTo>
                    <a:cubicBezTo>
                      <a:pt x="184785" y="361950"/>
                      <a:pt x="197168" y="364808"/>
                      <a:pt x="210503" y="365760"/>
                    </a:cubicBezTo>
                    <a:lnTo>
                      <a:pt x="210503" y="403860"/>
                    </a:lnTo>
                    <a:cubicBezTo>
                      <a:pt x="197168" y="401955"/>
                      <a:pt x="183833" y="400050"/>
                      <a:pt x="172403" y="397193"/>
                    </a:cubicBezTo>
                    <a:lnTo>
                      <a:pt x="172403" y="360045"/>
                    </a:lnTo>
                    <a:close/>
                    <a:moveTo>
                      <a:pt x="172403" y="507683"/>
                    </a:moveTo>
                    <a:cubicBezTo>
                      <a:pt x="159068" y="505778"/>
                      <a:pt x="145733" y="503873"/>
                      <a:pt x="134303" y="501015"/>
                    </a:cubicBezTo>
                    <a:lnTo>
                      <a:pt x="134303" y="463868"/>
                    </a:lnTo>
                    <a:cubicBezTo>
                      <a:pt x="146685" y="465773"/>
                      <a:pt x="159068" y="468630"/>
                      <a:pt x="172403" y="469583"/>
                    </a:cubicBezTo>
                    <a:lnTo>
                      <a:pt x="172403" y="507683"/>
                    </a:lnTo>
                    <a:close/>
                    <a:moveTo>
                      <a:pt x="96203" y="352425"/>
                    </a:moveTo>
                    <a:lnTo>
                      <a:pt x="96203" y="335280"/>
                    </a:lnTo>
                    <a:cubicBezTo>
                      <a:pt x="107633" y="340995"/>
                      <a:pt x="120015" y="345758"/>
                      <a:pt x="134303" y="349568"/>
                    </a:cubicBezTo>
                    <a:lnTo>
                      <a:pt x="134303" y="384810"/>
                    </a:lnTo>
                    <a:cubicBezTo>
                      <a:pt x="110490" y="376238"/>
                      <a:pt x="96203" y="364808"/>
                      <a:pt x="96203" y="352425"/>
                    </a:cubicBezTo>
                    <a:close/>
                    <a:moveTo>
                      <a:pt x="96203" y="489585"/>
                    </a:moveTo>
                    <a:cubicBezTo>
                      <a:pt x="72390" y="480060"/>
                      <a:pt x="58103" y="468630"/>
                      <a:pt x="58103" y="457200"/>
                    </a:cubicBezTo>
                    <a:lnTo>
                      <a:pt x="58103" y="440055"/>
                    </a:lnTo>
                    <a:cubicBezTo>
                      <a:pt x="69533" y="445770"/>
                      <a:pt x="81915" y="450533"/>
                      <a:pt x="96203" y="454343"/>
                    </a:cubicBezTo>
                    <a:lnTo>
                      <a:pt x="96203" y="489585"/>
                    </a:lnTo>
                    <a:close/>
                    <a:moveTo>
                      <a:pt x="58103" y="192405"/>
                    </a:moveTo>
                    <a:cubicBezTo>
                      <a:pt x="69533" y="198120"/>
                      <a:pt x="81915" y="202883"/>
                      <a:pt x="96203" y="206693"/>
                    </a:cubicBezTo>
                    <a:lnTo>
                      <a:pt x="96203" y="241935"/>
                    </a:lnTo>
                    <a:cubicBezTo>
                      <a:pt x="72390" y="232410"/>
                      <a:pt x="58103" y="220980"/>
                      <a:pt x="58103" y="209550"/>
                    </a:cubicBezTo>
                    <a:lnTo>
                      <a:pt x="58103" y="192405"/>
                    </a:lnTo>
                    <a:close/>
                    <a:moveTo>
                      <a:pt x="172403" y="222885"/>
                    </a:moveTo>
                    <a:lnTo>
                      <a:pt x="172403" y="260985"/>
                    </a:lnTo>
                    <a:cubicBezTo>
                      <a:pt x="159068" y="259080"/>
                      <a:pt x="145733" y="257175"/>
                      <a:pt x="134303" y="254318"/>
                    </a:cubicBezTo>
                    <a:lnTo>
                      <a:pt x="134303" y="217170"/>
                    </a:lnTo>
                    <a:cubicBezTo>
                      <a:pt x="146685" y="219075"/>
                      <a:pt x="159068" y="220980"/>
                      <a:pt x="172403" y="222885"/>
                    </a:cubicBezTo>
                    <a:close/>
                    <a:moveTo>
                      <a:pt x="267653" y="57150"/>
                    </a:moveTo>
                    <a:cubicBezTo>
                      <a:pt x="383858" y="57150"/>
                      <a:pt x="477203" y="82868"/>
                      <a:pt x="477203" y="114300"/>
                    </a:cubicBezTo>
                    <a:cubicBezTo>
                      <a:pt x="477203" y="145733"/>
                      <a:pt x="383858" y="171450"/>
                      <a:pt x="267653" y="171450"/>
                    </a:cubicBezTo>
                    <a:cubicBezTo>
                      <a:pt x="151447" y="171450"/>
                      <a:pt x="58103" y="145733"/>
                      <a:pt x="58103" y="114300"/>
                    </a:cubicBezTo>
                    <a:cubicBezTo>
                      <a:pt x="58103" y="82868"/>
                      <a:pt x="151447" y="57150"/>
                      <a:pt x="267653" y="57150"/>
                    </a:cubicBezTo>
                    <a:close/>
                    <a:moveTo>
                      <a:pt x="324803" y="508635"/>
                    </a:moveTo>
                    <a:cubicBezTo>
                      <a:pt x="300990" y="499110"/>
                      <a:pt x="286703" y="487680"/>
                      <a:pt x="286703" y="476250"/>
                    </a:cubicBezTo>
                    <a:lnTo>
                      <a:pt x="286703" y="459105"/>
                    </a:lnTo>
                    <a:cubicBezTo>
                      <a:pt x="298133" y="464820"/>
                      <a:pt x="310515" y="469583"/>
                      <a:pt x="324803" y="473393"/>
                    </a:cubicBezTo>
                    <a:lnTo>
                      <a:pt x="324803" y="508635"/>
                    </a:lnTo>
                    <a:close/>
                    <a:moveTo>
                      <a:pt x="439103" y="241935"/>
                    </a:moveTo>
                    <a:lnTo>
                      <a:pt x="439103" y="207645"/>
                    </a:lnTo>
                    <a:cubicBezTo>
                      <a:pt x="452438" y="203835"/>
                      <a:pt x="465773" y="198120"/>
                      <a:pt x="477203" y="192405"/>
                    </a:cubicBezTo>
                    <a:lnTo>
                      <a:pt x="477203" y="209550"/>
                    </a:lnTo>
                    <a:cubicBezTo>
                      <a:pt x="477203" y="221933"/>
                      <a:pt x="462915" y="233363"/>
                      <a:pt x="439103" y="241935"/>
                    </a:cubicBezTo>
                    <a:close/>
                    <a:moveTo>
                      <a:pt x="362903" y="260033"/>
                    </a:moveTo>
                    <a:lnTo>
                      <a:pt x="362903" y="222885"/>
                    </a:lnTo>
                    <a:cubicBezTo>
                      <a:pt x="375285" y="220980"/>
                      <a:pt x="388620" y="219075"/>
                      <a:pt x="401003" y="217170"/>
                    </a:cubicBezTo>
                    <a:lnTo>
                      <a:pt x="401003" y="253365"/>
                    </a:lnTo>
                    <a:cubicBezTo>
                      <a:pt x="389573" y="256223"/>
                      <a:pt x="376238" y="258127"/>
                      <a:pt x="362903" y="260033"/>
                    </a:cubicBezTo>
                    <a:close/>
                    <a:moveTo>
                      <a:pt x="286703" y="266700"/>
                    </a:moveTo>
                    <a:lnTo>
                      <a:pt x="286703" y="228600"/>
                    </a:lnTo>
                    <a:cubicBezTo>
                      <a:pt x="298133" y="228600"/>
                      <a:pt x="311468" y="227648"/>
                      <a:pt x="324803" y="226695"/>
                    </a:cubicBezTo>
                    <a:lnTo>
                      <a:pt x="324803" y="264795"/>
                    </a:lnTo>
                    <a:cubicBezTo>
                      <a:pt x="312420" y="265748"/>
                      <a:pt x="300038" y="265748"/>
                      <a:pt x="286703" y="266700"/>
                    </a:cubicBezTo>
                    <a:close/>
                    <a:moveTo>
                      <a:pt x="210503" y="264795"/>
                    </a:moveTo>
                    <a:lnTo>
                      <a:pt x="210503" y="226695"/>
                    </a:lnTo>
                    <a:cubicBezTo>
                      <a:pt x="222885" y="227648"/>
                      <a:pt x="235267" y="228600"/>
                      <a:pt x="248603" y="228600"/>
                    </a:cubicBezTo>
                    <a:lnTo>
                      <a:pt x="248603" y="266700"/>
                    </a:lnTo>
                    <a:cubicBezTo>
                      <a:pt x="235267" y="265748"/>
                      <a:pt x="222885" y="265748"/>
                      <a:pt x="210503" y="264795"/>
                    </a:cubicBezTo>
                    <a:close/>
                    <a:moveTo>
                      <a:pt x="705803" y="381000"/>
                    </a:moveTo>
                    <a:cubicBezTo>
                      <a:pt x="705803" y="412433"/>
                      <a:pt x="612458" y="438150"/>
                      <a:pt x="496253" y="438150"/>
                    </a:cubicBezTo>
                    <a:cubicBezTo>
                      <a:pt x="380048" y="438150"/>
                      <a:pt x="286703" y="412433"/>
                      <a:pt x="286703" y="381000"/>
                    </a:cubicBezTo>
                    <a:cubicBezTo>
                      <a:pt x="286703" y="349568"/>
                      <a:pt x="380048" y="323850"/>
                      <a:pt x="496253" y="323850"/>
                    </a:cubicBezTo>
                    <a:cubicBezTo>
                      <a:pt x="612458" y="323850"/>
                      <a:pt x="705803" y="349568"/>
                      <a:pt x="705803" y="381000"/>
                    </a:cubicBezTo>
                    <a:close/>
                    <a:moveTo>
                      <a:pt x="762953" y="409575"/>
                    </a:moveTo>
                    <a:lnTo>
                      <a:pt x="762953" y="381000"/>
                    </a:lnTo>
                    <a:cubicBezTo>
                      <a:pt x="762953" y="336233"/>
                      <a:pt x="727710" y="303848"/>
                      <a:pt x="659130" y="285750"/>
                    </a:cubicBezTo>
                    <a:cubicBezTo>
                      <a:pt x="633413" y="279083"/>
                      <a:pt x="603885" y="273368"/>
                      <a:pt x="570548" y="270510"/>
                    </a:cubicBezTo>
                    <a:cubicBezTo>
                      <a:pt x="571500" y="266700"/>
                      <a:pt x="571500" y="261938"/>
                      <a:pt x="571500" y="257175"/>
                    </a:cubicBezTo>
                    <a:cubicBezTo>
                      <a:pt x="571500" y="230505"/>
                      <a:pt x="559118" y="207645"/>
                      <a:pt x="533400" y="190500"/>
                    </a:cubicBezTo>
                    <a:lnTo>
                      <a:pt x="533400" y="114300"/>
                    </a:lnTo>
                    <a:cubicBezTo>
                      <a:pt x="533400" y="69532"/>
                      <a:pt x="498158" y="37147"/>
                      <a:pt x="429578" y="19050"/>
                    </a:cubicBezTo>
                    <a:cubicBezTo>
                      <a:pt x="384810" y="6667"/>
                      <a:pt x="327660" y="0"/>
                      <a:pt x="266700" y="0"/>
                    </a:cubicBezTo>
                    <a:cubicBezTo>
                      <a:pt x="186690" y="0"/>
                      <a:pt x="0" y="11430"/>
                      <a:pt x="0" y="114300"/>
                    </a:cubicBezTo>
                    <a:lnTo>
                      <a:pt x="0" y="209550"/>
                    </a:lnTo>
                    <a:cubicBezTo>
                      <a:pt x="0" y="236220"/>
                      <a:pt x="12382" y="259080"/>
                      <a:pt x="38100" y="276225"/>
                    </a:cubicBezTo>
                    <a:lnTo>
                      <a:pt x="38100" y="294323"/>
                    </a:lnTo>
                    <a:cubicBezTo>
                      <a:pt x="15240" y="310515"/>
                      <a:pt x="0" y="332423"/>
                      <a:pt x="0" y="361950"/>
                    </a:cubicBezTo>
                    <a:lnTo>
                      <a:pt x="0" y="457200"/>
                    </a:lnTo>
                    <a:cubicBezTo>
                      <a:pt x="0" y="501967"/>
                      <a:pt x="35243" y="534353"/>
                      <a:pt x="103822" y="552450"/>
                    </a:cubicBezTo>
                    <a:cubicBezTo>
                      <a:pt x="148590" y="564833"/>
                      <a:pt x="205740" y="571500"/>
                      <a:pt x="266700" y="571500"/>
                    </a:cubicBezTo>
                    <a:cubicBezTo>
                      <a:pt x="266700" y="616268"/>
                      <a:pt x="301943" y="648653"/>
                      <a:pt x="370523" y="666750"/>
                    </a:cubicBezTo>
                    <a:cubicBezTo>
                      <a:pt x="415290" y="679133"/>
                      <a:pt x="472440" y="685800"/>
                      <a:pt x="533400" y="685800"/>
                    </a:cubicBezTo>
                    <a:cubicBezTo>
                      <a:pt x="613410" y="685800"/>
                      <a:pt x="800100" y="674370"/>
                      <a:pt x="800100" y="571500"/>
                    </a:cubicBezTo>
                    <a:lnTo>
                      <a:pt x="800100" y="476250"/>
                    </a:lnTo>
                    <a:cubicBezTo>
                      <a:pt x="801053" y="449580"/>
                      <a:pt x="788670" y="426720"/>
                      <a:pt x="762953" y="409575"/>
                    </a:cubicBezTo>
                    <a:close/>
                  </a:path>
                </a:pathLst>
              </a:custGeom>
              <a:solidFill>
                <a:srgbClr val="FFC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Graphic 57" descr="Coins with solid fill">
                <a:extLst>
                  <a:ext uri="{FF2B5EF4-FFF2-40B4-BE49-F238E27FC236}">
                    <a16:creationId xmlns:a16="http://schemas.microsoft.com/office/drawing/2014/main" id="{4BEA0D24-494B-B830-4638-FB9480CB468C}"/>
                  </a:ext>
                </a:extLst>
              </p:cNvPr>
              <p:cNvSpPr>
                <a:spLocks noChangeAspect="1"/>
              </p:cNvSpPr>
              <p:nvPr/>
            </p:nvSpPr>
            <p:spPr>
              <a:xfrm>
                <a:off x="6601682" y="5079253"/>
                <a:ext cx="420026" cy="360000"/>
              </a:xfrm>
              <a:custGeom>
                <a:avLst/>
                <a:gdLst>
                  <a:gd name="connsiteX0" fmla="*/ 743903 w 800151"/>
                  <a:gd name="connsiteY0" fmla="*/ 571500 h 685800"/>
                  <a:gd name="connsiteX1" fmla="*/ 705803 w 800151"/>
                  <a:gd name="connsiteY1" fmla="*/ 603885 h 685800"/>
                  <a:gd name="connsiteX2" fmla="*/ 705803 w 800151"/>
                  <a:gd name="connsiteY2" fmla="*/ 569595 h 685800"/>
                  <a:gd name="connsiteX3" fmla="*/ 743903 w 800151"/>
                  <a:gd name="connsiteY3" fmla="*/ 554355 h 685800"/>
                  <a:gd name="connsiteX4" fmla="*/ 743903 w 800151"/>
                  <a:gd name="connsiteY4" fmla="*/ 571500 h 685800"/>
                  <a:gd name="connsiteX5" fmla="*/ 667703 w 800151"/>
                  <a:gd name="connsiteY5" fmla="*/ 508635 h 685800"/>
                  <a:gd name="connsiteX6" fmla="*/ 667703 w 800151"/>
                  <a:gd name="connsiteY6" fmla="*/ 474345 h 685800"/>
                  <a:gd name="connsiteX7" fmla="*/ 705803 w 800151"/>
                  <a:gd name="connsiteY7" fmla="*/ 459105 h 685800"/>
                  <a:gd name="connsiteX8" fmla="*/ 705803 w 800151"/>
                  <a:gd name="connsiteY8" fmla="*/ 476250 h 685800"/>
                  <a:gd name="connsiteX9" fmla="*/ 667703 w 800151"/>
                  <a:gd name="connsiteY9" fmla="*/ 508635 h 685800"/>
                  <a:gd name="connsiteX10" fmla="*/ 667703 w 800151"/>
                  <a:gd name="connsiteY10" fmla="*/ 615315 h 685800"/>
                  <a:gd name="connsiteX11" fmla="*/ 629603 w 800151"/>
                  <a:gd name="connsiteY11" fmla="*/ 621983 h 685800"/>
                  <a:gd name="connsiteX12" fmla="*/ 629603 w 800151"/>
                  <a:gd name="connsiteY12" fmla="*/ 584835 h 685800"/>
                  <a:gd name="connsiteX13" fmla="*/ 667703 w 800151"/>
                  <a:gd name="connsiteY13" fmla="*/ 579120 h 685800"/>
                  <a:gd name="connsiteX14" fmla="*/ 667703 w 800151"/>
                  <a:gd name="connsiteY14" fmla="*/ 615315 h 685800"/>
                  <a:gd name="connsiteX15" fmla="*/ 591503 w 800151"/>
                  <a:gd name="connsiteY15" fmla="*/ 489585 h 685800"/>
                  <a:gd name="connsiteX16" fmla="*/ 629603 w 800151"/>
                  <a:gd name="connsiteY16" fmla="*/ 483870 h 685800"/>
                  <a:gd name="connsiteX17" fmla="*/ 629603 w 800151"/>
                  <a:gd name="connsiteY17" fmla="*/ 520065 h 685800"/>
                  <a:gd name="connsiteX18" fmla="*/ 591503 w 800151"/>
                  <a:gd name="connsiteY18" fmla="*/ 526733 h 685800"/>
                  <a:gd name="connsiteX19" fmla="*/ 591503 w 800151"/>
                  <a:gd name="connsiteY19" fmla="*/ 489585 h 685800"/>
                  <a:gd name="connsiteX20" fmla="*/ 591503 w 800151"/>
                  <a:gd name="connsiteY20" fmla="*/ 626745 h 685800"/>
                  <a:gd name="connsiteX21" fmla="*/ 553403 w 800151"/>
                  <a:gd name="connsiteY21" fmla="*/ 628650 h 685800"/>
                  <a:gd name="connsiteX22" fmla="*/ 553403 w 800151"/>
                  <a:gd name="connsiteY22" fmla="*/ 590550 h 685800"/>
                  <a:gd name="connsiteX23" fmla="*/ 591503 w 800151"/>
                  <a:gd name="connsiteY23" fmla="*/ 588645 h 685800"/>
                  <a:gd name="connsiteX24" fmla="*/ 591503 w 800151"/>
                  <a:gd name="connsiteY24" fmla="*/ 626745 h 685800"/>
                  <a:gd name="connsiteX25" fmla="*/ 515303 w 800151"/>
                  <a:gd name="connsiteY25" fmla="*/ 533400 h 685800"/>
                  <a:gd name="connsiteX26" fmla="*/ 515303 w 800151"/>
                  <a:gd name="connsiteY26" fmla="*/ 495300 h 685800"/>
                  <a:gd name="connsiteX27" fmla="*/ 553403 w 800151"/>
                  <a:gd name="connsiteY27" fmla="*/ 493395 h 685800"/>
                  <a:gd name="connsiteX28" fmla="*/ 553403 w 800151"/>
                  <a:gd name="connsiteY28" fmla="*/ 531495 h 685800"/>
                  <a:gd name="connsiteX29" fmla="*/ 515303 w 800151"/>
                  <a:gd name="connsiteY29" fmla="*/ 533400 h 685800"/>
                  <a:gd name="connsiteX30" fmla="*/ 515303 w 800151"/>
                  <a:gd name="connsiteY30" fmla="*/ 628650 h 685800"/>
                  <a:gd name="connsiteX31" fmla="*/ 477203 w 800151"/>
                  <a:gd name="connsiteY31" fmla="*/ 626745 h 685800"/>
                  <a:gd name="connsiteX32" fmla="*/ 477203 w 800151"/>
                  <a:gd name="connsiteY32" fmla="*/ 590550 h 685800"/>
                  <a:gd name="connsiteX33" fmla="*/ 496253 w 800151"/>
                  <a:gd name="connsiteY33" fmla="*/ 590550 h 685800"/>
                  <a:gd name="connsiteX34" fmla="*/ 515303 w 800151"/>
                  <a:gd name="connsiteY34" fmla="*/ 590550 h 685800"/>
                  <a:gd name="connsiteX35" fmla="*/ 515303 w 800151"/>
                  <a:gd name="connsiteY35" fmla="*/ 628650 h 685800"/>
                  <a:gd name="connsiteX36" fmla="*/ 439103 w 800151"/>
                  <a:gd name="connsiteY36" fmla="*/ 493395 h 685800"/>
                  <a:gd name="connsiteX37" fmla="*/ 477203 w 800151"/>
                  <a:gd name="connsiteY37" fmla="*/ 495300 h 685800"/>
                  <a:gd name="connsiteX38" fmla="*/ 477203 w 800151"/>
                  <a:gd name="connsiteY38" fmla="*/ 533400 h 685800"/>
                  <a:gd name="connsiteX39" fmla="*/ 439103 w 800151"/>
                  <a:gd name="connsiteY39" fmla="*/ 531495 h 685800"/>
                  <a:gd name="connsiteX40" fmla="*/ 439103 w 800151"/>
                  <a:gd name="connsiteY40" fmla="*/ 493395 h 685800"/>
                  <a:gd name="connsiteX41" fmla="*/ 439103 w 800151"/>
                  <a:gd name="connsiteY41" fmla="*/ 621983 h 685800"/>
                  <a:gd name="connsiteX42" fmla="*/ 401003 w 800151"/>
                  <a:gd name="connsiteY42" fmla="*/ 615315 h 685800"/>
                  <a:gd name="connsiteX43" fmla="*/ 401003 w 800151"/>
                  <a:gd name="connsiteY43" fmla="*/ 584835 h 685800"/>
                  <a:gd name="connsiteX44" fmla="*/ 439103 w 800151"/>
                  <a:gd name="connsiteY44" fmla="*/ 588645 h 685800"/>
                  <a:gd name="connsiteX45" fmla="*/ 439103 w 800151"/>
                  <a:gd name="connsiteY45" fmla="*/ 621983 h 685800"/>
                  <a:gd name="connsiteX46" fmla="*/ 362903 w 800151"/>
                  <a:gd name="connsiteY46" fmla="*/ 520065 h 685800"/>
                  <a:gd name="connsiteX47" fmla="*/ 362903 w 800151"/>
                  <a:gd name="connsiteY47" fmla="*/ 482918 h 685800"/>
                  <a:gd name="connsiteX48" fmla="*/ 401003 w 800151"/>
                  <a:gd name="connsiteY48" fmla="*/ 488633 h 685800"/>
                  <a:gd name="connsiteX49" fmla="*/ 401003 w 800151"/>
                  <a:gd name="connsiteY49" fmla="*/ 526733 h 685800"/>
                  <a:gd name="connsiteX50" fmla="*/ 362903 w 800151"/>
                  <a:gd name="connsiteY50" fmla="*/ 520065 h 685800"/>
                  <a:gd name="connsiteX51" fmla="*/ 362903 w 800151"/>
                  <a:gd name="connsiteY51" fmla="*/ 603885 h 685800"/>
                  <a:gd name="connsiteX52" fmla="*/ 324803 w 800151"/>
                  <a:gd name="connsiteY52" fmla="*/ 571500 h 685800"/>
                  <a:gd name="connsiteX53" fmla="*/ 324803 w 800151"/>
                  <a:gd name="connsiteY53" fmla="*/ 569595 h 685800"/>
                  <a:gd name="connsiteX54" fmla="*/ 325755 w 800151"/>
                  <a:gd name="connsiteY54" fmla="*/ 569595 h 685800"/>
                  <a:gd name="connsiteX55" fmla="*/ 333375 w 800151"/>
                  <a:gd name="connsiteY55" fmla="*/ 571500 h 685800"/>
                  <a:gd name="connsiteX56" fmla="*/ 362903 w 800151"/>
                  <a:gd name="connsiteY56" fmla="*/ 578168 h 685800"/>
                  <a:gd name="connsiteX57" fmla="*/ 362903 w 800151"/>
                  <a:gd name="connsiteY57" fmla="*/ 603885 h 685800"/>
                  <a:gd name="connsiteX58" fmla="*/ 210503 w 800151"/>
                  <a:gd name="connsiteY58" fmla="*/ 474345 h 685800"/>
                  <a:gd name="connsiteX59" fmla="*/ 229553 w 800151"/>
                  <a:gd name="connsiteY59" fmla="*/ 475298 h 685800"/>
                  <a:gd name="connsiteX60" fmla="*/ 229553 w 800151"/>
                  <a:gd name="connsiteY60" fmla="*/ 476250 h 685800"/>
                  <a:gd name="connsiteX61" fmla="*/ 239078 w 800151"/>
                  <a:gd name="connsiteY61" fmla="*/ 513398 h 685800"/>
                  <a:gd name="connsiteX62" fmla="*/ 210503 w 800151"/>
                  <a:gd name="connsiteY62" fmla="*/ 511492 h 685800"/>
                  <a:gd name="connsiteX63" fmla="*/ 210503 w 800151"/>
                  <a:gd name="connsiteY63" fmla="*/ 474345 h 685800"/>
                  <a:gd name="connsiteX64" fmla="*/ 172403 w 800151"/>
                  <a:gd name="connsiteY64" fmla="*/ 360045 h 685800"/>
                  <a:gd name="connsiteX65" fmla="*/ 210503 w 800151"/>
                  <a:gd name="connsiteY65" fmla="*/ 365760 h 685800"/>
                  <a:gd name="connsiteX66" fmla="*/ 210503 w 800151"/>
                  <a:gd name="connsiteY66" fmla="*/ 403860 h 685800"/>
                  <a:gd name="connsiteX67" fmla="*/ 172403 w 800151"/>
                  <a:gd name="connsiteY67" fmla="*/ 397193 h 685800"/>
                  <a:gd name="connsiteX68" fmla="*/ 172403 w 800151"/>
                  <a:gd name="connsiteY68" fmla="*/ 360045 h 685800"/>
                  <a:gd name="connsiteX69" fmla="*/ 172403 w 800151"/>
                  <a:gd name="connsiteY69" fmla="*/ 507683 h 685800"/>
                  <a:gd name="connsiteX70" fmla="*/ 134303 w 800151"/>
                  <a:gd name="connsiteY70" fmla="*/ 501015 h 685800"/>
                  <a:gd name="connsiteX71" fmla="*/ 134303 w 800151"/>
                  <a:gd name="connsiteY71" fmla="*/ 463868 h 685800"/>
                  <a:gd name="connsiteX72" fmla="*/ 172403 w 800151"/>
                  <a:gd name="connsiteY72" fmla="*/ 469583 h 685800"/>
                  <a:gd name="connsiteX73" fmla="*/ 172403 w 800151"/>
                  <a:gd name="connsiteY73" fmla="*/ 507683 h 685800"/>
                  <a:gd name="connsiteX74" fmla="*/ 96203 w 800151"/>
                  <a:gd name="connsiteY74" fmla="*/ 352425 h 685800"/>
                  <a:gd name="connsiteX75" fmla="*/ 96203 w 800151"/>
                  <a:gd name="connsiteY75" fmla="*/ 335280 h 685800"/>
                  <a:gd name="connsiteX76" fmla="*/ 134303 w 800151"/>
                  <a:gd name="connsiteY76" fmla="*/ 349568 h 685800"/>
                  <a:gd name="connsiteX77" fmla="*/ 134303 w 800151"/>
                  <a:gd name="connsiteY77" fmla="*/ 384810 h 685800"/>
                  <a:gd name="connsiteX78" fmla="*/ 96203 w 800151"/>
                  <a:gd name="connsiteY78" fmla="*/ 352425 h 685800"/>
                  <a:gd name="connsiteX79" fmla="*/ 96203 w 800151"/>
                  <a:gd name="connsiteY79" fmla="*/ 489585 h 685800"/>
                  <a:gd name="connsiteX80" fmla="*/ 58103 w 800151"/>
                  <a:gd name="connsiteY80" fmla="*/ 457200 h 685800"/>
                  <a:gd name="connsiteX81" fmla="*/ 58103 w 800151"/>
                  <a:gd name="connsiteY81" fmla="*/ 440055 h 685800"/>
                  <a:gd name="connsiteX82" fmla="*/ 96203 w 800151"/>
                  <a:gd name="connsiteY82" fmla="*/ 454343 h 685800"/>
                  <a:gd name="connsiteX83" fmla="*/ 96203 w 800151"/>
                  <a:gd name="connsiteY83" fmla="*/ 489585 h 685800"/>
                  <a:gd name="connsiteX84" fmla="*/ 58103 w 800151"/>
                  <a:gd name="connsiteY84" fmla="*/ 192405 h 685800"/>
                  <a:gd name="connsiteX85" fmla="*/ 96203 w 800151"/>
                  <a:gd name="connsiteY85" fmla="*/ 206693 h 685800"/>
                  <a:gd name="connsiteX86" fmla="*/ 96203 w 800151"/>
                  <a:gd name="connsiteY86" fmla="*/ 241935 h 685800"/>
                  <a:gd name="connsiteX87" fmla="*/ 58103 w 800151"/>
                  <a:gd name="connsiteY87" fmla="*/ 209550 h 685800"/>
                  <a:gd name="connsiteX88" fmla="*/ 58103 w 800151"/>
                  <a:gd name="connsiteY88" fmla="*/ 192405 h 685800"/>
                  <a:gd name="connsiteX89" fmla="*/ 172403 w 800151"/>
                  <a:gd name="connsiteY89" fmla="*/ 222885 h 685800"/>
                  <a:gd name="connsiteX90" fmla="*/ 172403 w 800151"/>
                  <a:gd name="connsiteY90" fmla="*/ 260985 h 685800"/>
                  <a:gd name="connsiteX91" fmla="*/ 134303 w 800151"/>
                  <a:gd name="connsiteY91" fmla="*/ 254318 h 685800"/>
                  <a:gd name="connsiteX92" fmla="*/ 134303 w 800151"/>
                  <a:gd name="connsiteY92" fmla="*/ 217170 h 685800"/>
                  <a:gd name="connsiteX93" fmla="*/ 172403 w 800151"/>
                  <a:gd name="connsiteY93" fmla="*/ 222885 h 685800"/>
                  <a:gd name="connsiteX94" fmla="*/ 267653 w 800151"/>
                  <a:gd name="connsiteY94" fmla="*/ 57150 h 685800"/>
                  <a:gd name="connsiteX95" fmla="*/ 477203 w 800151"/>
                  <a:gd name="connsiteY95" fmla="*/ 114300 h 685800"/>
                  <a:gd name="connsiteX96" fmla="*/ 267653 w 800151"/>
                  <a:gd name="connsiteY96" fmla="*/ 171450 h 685800"/>
                  <a:gd name="connsiteX97" fmla="*/ 58103 w 800151"/>
                  <a:gd name="connsiteY97" fmla="*/ 114300 h 685800"/>
                  <a:gd name="connsiteX98" fmla="*/ 267653 w 800151"/>
                  <a:gd name="connsiteY98" fmla="*/ 57150 h 685800"/>
                  <a:gd name="connsiteX99" fmla="*/ 324803 w 800151"/>
                  <a:gd name="connsiteY99" fmla="*/ 508635 h 685800"/>
                  <a:gd name="connsiteX100" fmla="*/ 286703 w 800151"/>
                  <a:gd name="connsiteY100" fmla="*/ 476250 h 685800"/>
                  <a:gd name="connsiteX101" fmla="*/ 286703 w 800151"/>
                  <a:gd name="connsiteY101" fmla="*/ 459105 h 685800"/>
                  <a:gd name="connsiteX102" fmla="*/ 324803 w 800151"/>
                  <a:gd name="connsiteY102" fmla="*/ 473393 h 685800"/>
                  <a:gd name="connsiteX103" fmla="*/ 324803 w 800151"/>
                  <a:gd name="connsiteY103" fmla="*/ 508635 h 685800"/>
                  <a:gd name="connsiteX104" fmla="*/ 439103 w 800151"/>
                  <a:gd name="connsiteY104" fmla="*/ 241935 h 685800"/>
                  <a:gd name="connsiteX105" fmla="*/ 439103 w 800151"/>
                  <a:gd name="connsiteY105" fmla="*/ 207645 h 685800"/>
                  <a:gd name="connsiteX106" fmla="*/ 477203 w 800151"/>
                  <a:gd name="connsiteY106" fmla="*/ 192405 h 685800"/>
                  <a:gd name="connsiteX107" fmla="*/ 477203 w 800151"/>
                  <a:gd name="connsiteY107" fmla="*/ 209550 h 685800"/>
                  <a:gd name="connsiteX108" fmla="*/ 439103 w 800151"/>
                  <a:gd name="connsiteY108" fmla="*/ 241935 h 685800"/>
                  <a:gd name="connsiteX109" fmla="*/ 362903 w 800151"/>
                  <a:gd name="connsiteY109" fmla="*/ 260033 h 685800"/>
                  <a:gd name="connsiteX110" fmla="*/ 362903 w 800151"/>
                  <a:gd name="connsiteY110" fmla="*/ 222885 h 685800"/>
                  <a:gd name="connsiteX111" fmla="*/ 401003 w 800151"/>
                  <a:gd name="connsiteY111" fmla="*/ 217170 h 685800"/>
                  <a:gd name="connsiteX112" fmla="*/ 401003 w 800151"/>
                  <a:gd name="connsiteY112" fmla="*/ 253365 h 685800"/>
                  <a:gd name="connsiteX113" fmla="*/ 362903 w 800151"/>
                  <a:gd name="connsiteY113" fmla="*/ 260033 h 685800"/>
                  <a:gd name="connsiteX114" fmla="*/ 286703 w 800151"/>
                  <a:gd name="connsiteY114" fmla="*/ 266700 h 685800"/>
                  <a:gd name="connsiteX115" fmla="*/ 286703 w 800151"/>
                  <a:gd name="connsiteY115" fmla="*/ 228600 h 685800"/>
                  <a:gd name="connsiteX116" fmla="*/ 324803 w 800151"/>
                  <a:gd name="connsiteY116" fmla="*/ 226695 h 685800"/>
                  <a:gd name="connsiteX117" fmla="*/ 324803 w 800151"/>
                  <a:gd name="connsiteY117" fmla="*/ 264795 h 685800"/>
                  <a:gd name="connsiteX118" fmla="*/ 286703 w 800151"/>
                  <a:gd name="connsiteY118" fmla="*/ 266700 h 685800"/>
                  <a:gd name="connsiteX119" fmla="*/ 210503 w 800151"/>
                  <a:gd name="connsiteY119" fmla="*/ 264795 h 685800"/>
                  <a:gd name="connsiteX120" fmla="*/ 210503 w 800151"/>
                  <a:gd name="connsiteY120" fmla="*/ 226695 h 685800"/>
                  <a:gd name="connsiteX121" fmla="*/ 248603 w 800151"/>
                  <a:gd name="connsiteY121" fmla="*/ 228600 h 685800"/>
                  <a:gd name="connsiteX122" fmla="*/ 248603 w 800151"/>
                  <a:gd name="connsiteY122" fmla="*/ 266700 h 685800"/>
                  <a:gd name="connsiteX123" fmla="*/ 210503 w 800151"/>
                  <a:gd name="connsiteY123" fmla="*/ 264795 h 685800"/>
                  <a:gd name="connsiteX124" fmla="*/ 705803 w 800151"/>
                  <a:gd name="connsiteY124" fmla="*/ 381000 h 685800"/>
                  <a:gd name="connsiteX125" fmla="*/ 496253 w 800151"/>
                  <a:gd name="connsiteY125" fmla="*/ 438150 h 685800"/>
                  <a:gd name="connsiteX126" fmla="*/ 286703 w 800151"/>
                  <a:gd name="connsiteY126" fmla="*/ 381000 h 685800"/>
                  <a:gd name="connsiteX127" fmla="*/ 496253 w 800151"/>
                  <a:gd name="connsiteY127" fmla="*/ 323850 h 685800"/>
                  <a:gd name="connsiteX128" fmla="*/ 705803 w 800151"/>
                  <a:gd name="connsiteY128" fmla="*/ 381000 h 685800"/>
                  <a:gd name="connsiteX129" fmla="*/ 762953 w 800151"/>
                  <a:gd name="connsiteY129" fmla="*/ 409575 h 685800"/>
                  <a:gd name="connsiteX130" fmla="*/ 762953 w 800151"/>
                  <a:gd name="connsiteY130" fmla="*/ 381000 h 685800"/>
                  <a:gd name="connsiteX131" fmla="*/ 659130 w 800151"/>
                  <a:gd name="connsiteY131" fmla="*/ 285750 h 685800"/>
                  <a:gd name="connsiteX132" fmla="*/ 570548 w 800151"/>
                  <a:gd name="connsiteY132" fmla="*/ 270510 h 685800"/>
                  <a:gd name="connsiteX133" fmla="*/ 571500 w 800151"/>
                  <a:gd name="connsiteY133" fmla="*/ 257175 h 685800"/>
                  <a:gd name="connsiteX134" fmla="*/ 533400 w 800151"/>
                  <a:gd name="connsiteY134" fmla="*/ 190500 h 685800"/>
                  <a:gd name="connsiteX135" fmla="*/ 533400 w 800151"/>
                  <a:gd name="connsiteY135" fmla="*/ 114300 h 685800"/>
                  <a:gd name="connsiteX136" fmla="*/ 429578 w 800151"/>
                  <a:gd name="connsiteY136" fmla="*/ 19050 h 685800"/>
                  <a:gd name="connsiteX137" fmla="*/ 266700 w 800151"/>
                  <a:gd name="connsiteY137" fmla="*/ 0 h 685800"/>
                  <a:gd name="connsiteX138" fmla="*/ 0 w 800151"/>
                  <a:gd name="connsiteY138" fmla="*/ 114300 h 685800"/>
                  <a:gd name="connsiteX139" fmla="*/ 0 w 800151"/>
                  <a:gd name="connsiteY139" fmla="*/ 209550 h 685800"/>
                  <a:gd name="connsiteX140" fmla="*/ 38100 w 800151"/>
                  <a:gd name="connsiteY140" fmla="*/ 276225 h 685800"/>
                  <a:gd name="connsiteX141" fmla="*/ 38100 w 800151"/>
                  <a:gd name="connsiteY141" fmla="*/ 294323 h 685800"/>
                  <a:gd name="connsiteX142" fmla="*/ 0 w 800151"/>
                  <a:gd name="connsiteY142" fmla="*/ 361950 h 685800"/>
                  <a:gd name="connsiteX143" fmla="*/ 0 w 800151"/>
                  <a:gd name="connsiteY143" fmla="*/ 457200 h 685800"/>
                  <a:gd name="connsiteX144" fmla="*/ 103822 w 800151"/>
                  <a:gd name="connsiteY144" fmla="*/ 552450 h 685800"/>
                  <a:gd name="connsiteX145" fmla="*/ 266700 w 800151"/>
                  <a:gd name="connsiteY145" fmla="*/ 571500 h 685800"/>
                  <a:gd name="connsiteX146" fmla="*/ 370523 w 800151"/>
                  <a:gd name="connsiteY146" fmla="*/ 666750 h 685800"/>
                  <a:gd name="connsiteX147" fmla="*/ 533400 w 800151"/>
                  <a:gd name="connsiteY147" fmla="*/ 685800 h 685800"/>
                  <a:gd name="connsiteX148" fmla="*/ 800100 w 800151"/>
                  <a:gd name="connsiteY148" fmla="*/ 571500 h 685800"/>
                  <a:gd name="connsiteX149" fmla="*/ 800100 w 800151"/>
                  <a:gd name="connsiteY149" fmla="*/ 476250 h 685800"/>
                  <a:gd name="connsiteX150" fmla="*/ 762953 w 800151"/>
                  <a:gd name="connsiteY150" fmla="*/ 4095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00151" h="685800">
                    <a:moveTo>
                      <a:pt x="743903" y="571500"/>
                    </a:moveTo>
                    <a:cubicBezTo>
                      <a:pt x="743903" y="583883"/>
                      <a:pt x="729615" y="595313"/>
                      <a:pt x="705803" y="603885"/>
                    </a:cubicBezTo>
                    <a:lnTo>
                      <a:pt x="705803" y="569595"/>
                    </a:lnTo>
                    <a:cubicBezTo>
                      <a:pt x="719138" y="565785"/>
                      <a:pt x="732473" y="560070"/>
                      <a:pt x="743903" y="554355"/>
                    </a:cubicBezTo>
                    <a:lnTo>
                      <a:pt x="743903" y="571500"/>
                    </a:lnTo>
                    <a:close/>
                    <a:moveTo>
                      <a:pt x="667703" y="508635"/>
                    </a:moveTo>
                    <a:lnTo>
                      <a:pt x="667703" y="474345"/>
                    </a:lnTo>
                    <a:cubicBezTo>
                      <a:pt x="681038" y="470535"/>
                      <a:pt x="694373" y="464820"/>
                      <a:pt x="705803" y="459105"/>
                    </a:cubicBezTo>
                    <a:lnTo>
                      <a:pt x="705803" y="476250"/>
                    </a:lnTo>
                    <a:cubicBezTo>
                      <a:pt x="705803" y="488633"/>
                      <a:pt x="691515" y="500063"/>
                      <a:pt x="667703" y="508635"/>
                    </a:cubicBezTo>
                    <a:close/>
                    <a:moveTo>
                      <a:pt x="667703" y="615315"/>
                    </a:moveTo>
                    <a:cubicBezTo>
                      <a:pt x="656273" y="618173"/>
                      <a:pt x="642938" y="620078"/>
                      <a:pt x="629603" y="621983"/>
                    </a:cubicBezTo>
                    <a:lnTo>
                      <a:pt x="629603" y="584835"/>
                    </a:lnTo>
                    <a:cubicBezTo>
                      <a:pt x="641985" y="582930"/>
                      <a:pt x="655320" y="581025"/>
                      <a:pt x="667703" y="579120"/>
                    </a:cubicBezTo>
                    <a:lnTo>
                      <a:pt x="667703" y="615315"/>
                    </a:lnTo>
                    <a:close/>
                    <a:moveTo>
                      <a:pt x="591503" y="489585"/>
                    </a:moveTo>
                    <a:cubicBezTo>
                      <a:pt x="603885" y="487680"/>
                      <a:pt x="617220" y="485775"/>
                      <a:pt x="629603" y="483870"/>
                    </a:cubicBezTo>
                    <a:lnTo>
                      <a:pt x="629603" y="520065"/>
                    </a:lnTo>
                    <a:cubicBezTo>
                      <a:pt x="618173" y="522923"/>
                      <a:pt x="604838" y="524828"/>
                      <a:pt x="591503" y="526733"/>
                    </a:cubicBezTo>
                    <a:lnTo>
                      <a:pt x="591503" y="489585"/>
                    </a:lnTo>
                    <a:close/>
                    <a:moveTo>
                      <a:pt x="591503" y="626745"/>
                    </a:moveTo>
                    <a:cubicBezTo>
                      <a:pt x="579120" y="627698"/>
                      <a:pt x="566738" y="628650"/>
                      <a:pt x="553403" y="628650"/>
                    </a:cubicBezTo>
                    <a:lnTo>
                      <a:pt x="553403" y="590550"/>
                    </a:lnTo>
                    <a:cubicBezTo>
                      <a:pt x="564833" y="590550"/>
                      <a:pt x="578168" y="589598"/>
                      <a:pt x="591503" y="588645"/>
                    </a:cubicBezTo>
                    <a:lnTo>
                      <a:pt x="591503" y="626745"/>
                    </a:lnTo>
                    <a:close/>
                    <a:moveTo>
                      <a:pt x="515303" y="533400"/>
                    </a:moveTo>
                    <a:lnTo>
                      <a:pt x="515303" y="495300"/>
                    </a:lnTo>
                    <a:cubicBezTo>
                      <a:pt x="526733" y="495300"/>
                      <a:pt x="540068" y="494348"/>
                      <a:pt x="553403" y="493395"/>
                    </a:cubicBezTo>
                    <a:lnTo>
                      <a:pt x="553403" y="531495"/>
                    </a:lnTo>
                    <a:cubicBezTo>
                      <a:pt x="541020" y="532448"/>
                      <a:pt x="528638" y="532448"/>
                      <a:pt x="515303" y="533400"/>
                    </a:cubicBezTo>
                    <a:close/>
                    <a:moveTo>
                      <a:pt x="515303" y="628650"/>
                    </a:moveTo>
                    <a:cubicBezTo>
                      <a:pt x="501968" y="628650"/>
                      <a:pt x="489585" y="627698"/>
                      <a:pt x="477203" y="626745"/>
                    </a:cubicBezTo>
                    <a:lnTo>
                      <a:pt x="477203" y="590550"/>
                    </a:lnTo>
                    <a:cubicBezTo>
                      <a:pt x="483870" y="590550"/>
                      <a:pt x="489585" y="590550"/>
                      <a:pt x="496253" y="590550"/>
                    </a:cubicBezTo>
                    <a:cubicBezTo>
                      <a:pt x="501968" y="590550"/>
                      <a:pt x="508635" y="590550"/>
                      <a:pt x="515303" y="590550"/>
                    </a:cubicBezTo>
                    <a:lnTo>
                      <a:pt x="515303" y="628650"/>
                    </a:lnTo>
                    <a:close/>
                    <a:moveTo>
                      <a:pt x="439103" y="493395"/>
                    </a:moveTo>
                    <a:cubicBezTo>
                      <a:pt x="451485" y="494348"/>
                      <a:pt x="463868" y="495300"/>
                      <a:pt x="477203" y="495300"/>
                    </a:cubicBezTo>
                    <a:lnTo>
                      <a:pt x="477203" y="533400"/>
                    </a:lnTo>
                    <a:cubicBezTo>
                      <a:pt x="463868" y="533400"/>
                      <a:pt x="451485" y="532448"/>
                      <a:pt x="439103" y="531495"/>
                    </a:cubicBezTo>
                    <a:lnTo>
                      <a:pt x="439103" y="493395"/>
                    </a:lnTo>
                    <a:close/>
                    <a:moveTo>
                      <a:pt x="439103" y="621983"/>
                    </a:moveTo>
                    <a:cubicBezTo>
                      <a:pt x="425768" y="620078"/>
                      <a:pt x="412433" y="618173"/>
                      <a:pt x="401003" y="615315"/>
                    </a:cubicBezTo>
                    <a:lnTo>
                      <a:pt x="401003" y="584835"/>
                    </a:lnTo>
                    <a:cubicBezTo>
                      <a:pt x="413385" y="586740"/>
                      <a:pt x="425768" y="587693"/>
                      <a:pt x="439103" y="588645"/>
                    </a:cubicBezTo>
                    <a:lnTo>
                      <a:pt x="439103" y="621983"/>
                    </a:lnTo>
                    <a:close/>
                    <a:moveTo>
                      <a:pt x="362903" y="520065"/>
                    </a:moveTo>
                    <a:lnTo>
                      <a:pt x="362903" y="482918"/>
                    </a:lnTo>
                    <a:cubicBezTo>
                      <a:pt x="375285" y="484823"/>
                      <a:pt x="387668" y="487680"/>
                      <a:pt x="401003" y="488633"/>
                    </a:cubicBezTo>
                    <a:lnTo>
                      <a:pt x="401003" y="526733"/>
                    </a:lnTo>
                    <a:cubicBezTo>
                      <a:pt x="387668" y="524828"/>
                      <a:pt x="374333" y="522923"/>
                      <a:pt x="362903" y="520065"/>
                    </a:cubicBezTo>
                    <a:close/>
                    <a:moveTo>
                      <a:pt x="362903" y="603885"/>
                    </a:moveTo>
                    <a:cubicBezTo>
                      <a:pt x="339090" y="594360"/>
                      <a:pt x="324803" y="582930"/>
                      <a:pt x="324803" y="571500"/>
                    </a:cubicBezTo>
                    <a:lnTo>
                      <a:pt x="324803" y="569595"/>
                    </a:lnTo>
                    <a:cubicBezTo>
                      <a:pt x="324803" y="569595"/>
                      <a:pt x="324803" y="569595"/>
                      <a:pt x="325755" y="569595"/>
                    </a:cubicBezTo>
                    <a:cubicBezTo>
                      <a:pt x="328613" y="570548"/>
                      <a:pt x="330518" y="571500"/>
                      <a:pt x="333375" y="571500"/>
                    </a:cubicBezTo>
                    <a:cubicBezTo>
                      <a:pt x="342900" y="574358"/>
                      <a:pt x="352425" y="576263"/>
                      <a:pt x="362903" y="578168"/>
                    </a:cubicBezTo>
                    <a:lnTo>
                      <a:pt x="362903" y="603885"/>
                    </a:lnTo>
                    <a:close/>
                    <a:moveTo>
                      <a:pt x="210503" y="474345"/>
                    </a:moveTo>
                    <a:cubicBezTo>
                      <a:pt x="217170" y="474345"/>
                      <a:pt x="222885" y="475298"/>
                      <a:pt x="229553" y="475298"/>
                    </a:cubicBezTo>
                    <a:lnTo>
                      <a:pt x="229553" y="476250"/>
                    </a:lnTo>
                    <a:cubicBezTo>
                      <a:pt x="229553" y="489585"/>
                      <a:pt x="232410" y="502920"/>
                      <a:pt x="239078" y="513398"/>
                    </a:cubicBezTo>
                    <a:cubicBezTo>
                      <a:pt x="229553" y="513398"/>
                      <a:pt x="220028" y="512445"/>
                      <a:pt x="210503" y="511492"/>
                    </a:cubicBezTo>
                    <a:lnTo>
                      <a:pt x="210503" y="474345"/>
                    </a:lnTo>
                    <a:close/>
                    <a:moveTo>
                      <a:pt x="172403" y="360045"/>
                    </a:moveTo>
                    <a:cubicBezTo>
                      <a:pt x="184785" y="361950"/>
                      <a:pt x="197168" y="364808"/>
                      <a:pt x="210503" y="365760"/>
                    </a:cubicBezTo>
                    <a:lnTo>
                      <a:pt x="210503" y="403860"/>
                    </a:lnTo>
                    <a:cubicBezTo>
                      <a:pt x="197168" y="401955"/>
                      <a:pt x="183833" y="400050"/>
                      <a:pt x="172403" y="397193"/>
                    </a:cubicBezTo>
                    <a:lnTo>
                      <a:pt x="172403" y="360045"/>
                    </a:lnTo>
                    <a:close/>
                    <a:moveTo>
                      <a:pt x="172403" y="507683"/>
                    </a:moveTo>
                    <a:cubicBezTo>
                      <a:pt x="159068" y="505778"/>
                      <a:pt x="145733" y="503873"/>
                      <a:pt x="134303" y="501015"/>
                    </a:cubicBezTo>
                    <a:lnTo>
                      <a:pt x="134303" y="463868"/>
                    </a:lnTo>
                    <a:cubicBezTo>
                      <a:pt x="146685" y="465773"/>
                      <a:pt x="159068" y="468630"/>
                      <a:pt x="172403" y="469583"/>
                    </a:cubicBezTo>
                    <a:lnTo>
                      <a:pt x="172403" y="507683"/>
                    </a:lnTo>
                    <a:close/>
                    <a:moveTo>
                      <a:pt x="96203" y="352425"/>
                    </a:moveTo>
                    <a:lnTo>
                      <a:pt x="96203" y="335280"/>
                    </a:lnTo>
                    <a:cubicBezTo>
                      <a:pt x="107633" y="340995"/>
                      <a:pt x="120015" y="345758"/>
                      <a:pt x="134303" y="349568"/>
                    </a:cubicBezTo>
                    <a:lnTo>
                      <a:pt x="134303" y="384810"/>
                    </a:lnTo>
                    <a:cubicBezTo>
                      <a:pt x="110490" y="376238"/>
                      <a:pt x="96203" y="364808"/>
                      <a:pt x="96203" y="352425"/>
                    </a:cubicBezTo>
                    <a:close/>
                    <a:moveTo>
                      <a:pt x="96203" y="489585"/>
                    </a:moveTo>
                    <a:cubicBezTo>
                      <a:pt x="72390" y="480060"/>
                      <a:pt x="58103" y="468630"/>
                      <a:pt x="58103" y="457200"/>
                    </a:cubicBezTo>
                    <a:lnTo>
                      <a:pt x="58103" y="440055"/>
                    </a:lnTo>
                    <a:cubicBezTo>
                      <a:pt x="69533" y="445770"/>
                      <a:pt x="81915" y="450533"/>
                      <a:pt x="96203" y="454343"/>
                    </a:cubicBezTo>
                    <a:lnTo>
                      <a:pt x="96203" y="489585"/>
                    </a:lnTo>
                    <a:close/>
                    <a:moveTo>
                      <a:pt x="58103" y="192405"/>
                    </a:moveTo>
                    <a:cubicBezTo>
                      <a:pt x="69533" y="198120"/>
                      <a:pt x="81915" y="202883"/>
                      <a:pt x="96203" y="206693"/>
                    </a:cubicBezTo>
                    <a:lnTo>
                      <a:pt x="96203" y="241935"/>
                    </a:lnTo>
                    <a:cubicBezTo>
                      <a:pt x="72390" y="232410"/>
                      <a:pt x="58103" y="220980"/>
                      <a:pt x="58103" y="209550"/>
                    </a:cubicBezTo>
                    <a:lnTo>
                      <a:pt x="58103" y="192405"/>
                    </a:lnTo>
                    <a:close/>
                    <a:moveTo>
                      <a:pt x="172403" y="222885"/>
                    </a:moveTo>
                    <a:lnTo>
                      <a:pt x="172403" y="260985"/>
                    </a:lnTo>
                    <a:cubicBezTo>
                      <a:pt x="159068" y="259080"/>
                      <a:pt x="145733" y="257175"/>
                      <a:pt x="134303" y="254318"/>
                    </a:cubicBezTo>
                    <a:lnTo>
                      <a:pt x="134303" y="217170"/>
                    </a:lnTo>
                    <a:cubicBezTo>
                      <a:pt x="146685" y="219075"/>
                      <a:pt x="159068" y="220980"/>
                      <a:pt x="172403" y="222885"/>
                    </a:cubicBezTo>
                    <a:close/>
                    <a:moveTo>
                      <a:pt x="267653" y="57150"/>
                    </a:moveTo>
                    <a:cubicBezTo>
                      <a:pt x="383858" y="57150"/>
                      <a:pt x="477203" y="82868"/>
                      <a:pt x="477203" y="114300"/>
                    </a:cubicBezTo>
                    <a:cubicBezTo>
                      <a:pt x="477203" y="145733"/>
                      <a:pt x="383858" y="171450"/>
                      <a:pt x="267653" y="171450"/>
                    </a:cubicBezTo>
                    <a:cubicBezTo>
                      <a:pt x="151447" y="171450"/>
                      <a:pt x="58103" y="145733"/>
                      <a:pt x="58103" y="114300"/>
                    </a:cubicBezTo>
                    <a:cubicBezTo>
                      <a:pt x="58103" y="82868"/>
                      <a:pt x="151447" y="57150"/>
                      <a:pt x="267653" y="57150"/>
                    </a:cubicBezTo>
                    <a:close/>
                    <a:moveTo>
                      <a:pt x="324803" y="508635"/>
                    </a:moveTo>
                    <a:cubicBezTo>
                      <a:pt x="300990" y="499110"/>
                      <a:pt x="286703" y="487680"/>
                      <a:pt x="286703" y="476250"/>
                    </a:cubicBezTo>
                    <a:lnTo>
                      <a:pt x="286703" y="459105"/>
                    </a:lnTo>
                    <a:cubicBezTo>
                      <a:pt x="298133" y="464820"/>
                      <a:pt x="310515" y="469583"/>
                      <a:pt x="324803" y="473393"/>
                    </a:cubicBezTo>
                    <a:lnTo>
                      <a:pt x="324803" y="508635"/>
                    </a:lnTo>
                    <a:close/>
                    <a:moveTo>
                      <a:pt x="439103" y="241935"/>
                    </a:moveTo>
                    <a:lnTo>
                      <a:pt x="439103" y="207645"/>
                    </a:lnTo>
                    <a:cubicBezTo>
                      <a:pt x="452438" y="203835"/>
                      <a:pt x="465773" y="198120"/>
                      <a:pt x="477203" y="192405"/>
                    </a:cubicBezTo>
                    <a:lnTo>
                      <a:pt x="477203" y="209550"/>
                    </a:lnTo>
                    <a:cubicBezTo>
                      <a:pt x="477203" y="221933"/>
                      <a:pt x="462915" y="233363"/>
                      <a:pt x="439103" y="241935"/>
                    </a:cubicBezTo>
                    <a:close/>
                    <a:moveTo>
                      <a:pt x="362903" y="260033"/>
                    </a:moveTo>
                    <a:lnTo>
                      <a:pt x="362903" y="222885"/>
                    </a:lnTo>
                    <a:cubicBezTo>
                      <a:pt x="375285" y="220980"/>
                      <a:pt x="388620" y="219075"/>
                      <a:pt x="401003" y="217170"/>
                    </a:cubicBezTo>
                    <a:lnTo>
                      <a:pt x="401003" y="253365"/>
                    </a:lnTo>
                    <a:cubicBezTo>
                      <a:pt x="389573" y="256223"/>
                      <a:pt x="376238" y="258127"/>
                      <a:pt x="362903" y="260033"/>
                    </a:cubicBezTo>
                    <a:close/>
                    <a:moveTo>
                      <a:pt x="286703" y="266700"/>
                    </a:moveTo>
                    <a:lnTo>
                      <a:pt x="286703" y="228600"/>
                    </a:lnTo>
                    <a:cubicBezTo>
                      <a:pt x="298133" y="228600"/>
                      <a:pt x="311468" y="227648"/>
                      <a:pt x="324803" y="226695"/>
                    </a:cubicBezTo>
                    <a:lnTo>
                      <a:pt x="324803" y="264795"/>
                    </a:lnTo>
                    <a:cubicBezTo>
                      <a:pt x="312420" y="265748"/>
                      <a:pt x="300038" y="265748"/>
                      <a:pt x="286703" y="266700"/>
                    </a:cubicBezTo>
                    <a:close/>
                    <a:moveTo>
                      <a:pt x="210503" y="264795"/>
                    </a:moveTo>
                    <a:lnTo>
                      <a:pt x="210503" y="226695"/>
                    </a:lnTo>
                    <a:cubicBezTo>
                      <a:pt x="222885" y="227648"/>
                      <a:pt x="235267" y="228600"/>
                      <a:pt x="248603" y="228600"/>
                    </a:cubicBezTo>
                    <a:lnTo>
                      <a:pt x="248603" y="266700"/>
                    </a:lnTo>
                    <a:cubicBezTo>
                      <a:pt x="235267" y="265748"/>
                      <a:pt x="222885" y="265748"/>
                      <a:pt x="210503" y="264795"/>
                    </a:cubicBezTo>
                    <a:close/>
                    <a:moveTo>
                      <a:pt x="705803" y="381000"/>
                    </a:moveTo>
                    <a:cubicBezTo>
                      <a:pt x="705803" y="412433"/>
                      <a:pt x="612458" y="438150"/>
                      <a:pt x="496253" y="438150"/>
                    </a:cubicBezTo>
                    <a:cubicBezTo>
                      <a:pt x="380048" y="438150"/>
                      <a:pt x="286703" y="412433"/>
                      <a:pt x="286703" y="381000"/>
                    </a:cubicBezTo>
                    <a:cubicBezTo>
                      <a:pt x="286703" y="349568"/>
                      <a:pt x="380048" y="323850"/>
                      <a:pt x="496253" y="323850"/>
                    </a:cubicBezTo>
                    <a:cubicBezTo>
                      <a:pt x="612458" y="323850"/>
                      <a:pt x="705803" y="349568"/>
                      <a:pt x="705803" y="381000"/>
                    </a:cubicBezTo>
                    <a:close/>
                    <a:moveTo>
                      <a:pt x="762953" y="409575"/>
                    </a:moveTo>
                    <a:lnTo>
                      <a:pt x="762953" y="381000"/>
                    </a:lnTo>
                    <a:cubicBezTo>
                      <a:pt x="762953" y="336233"/>
                      <a:pt x="727710" y="303848"/>
                      <a:pt x="659130" y="285750"/>
                    </a:cubicBezTo>
                    <a:cubicBezTo>
                      <a:pt x="633413" y="279083"/>
                      <a:pt x="603885" y="273368"/>
                      <a:pt x="570548" y="270510"/>
                    </a:cubicBezTo>
                    <a:cubicBezTo>
                      <a:pt x="571500" y="266700"/>
                      <a:pt x="571500" y="261938"/>
                      <a:pt x="571500" y="257175"/>
                    </a:cubicBezTo>
                    <a:cubicBezTo>
                      <a:pt x="571500" y="230505"/>
                      <a:pt x="559118" y="207645"/>
                      <a:pt x="533400" y="190500"/>
                    </a:cubicBezTo>
                    <a:lnTo>
                      <a:pt x="533400" y="114300"/>
                    </a:lnTo>
                    <a:cubicBezTo>
                      <a:pt x="533400" y="69532"/>
                      <a:pt x="498158" y="37147"/>
                      <a:pt x="429578" y="19050"/>
                    </a:cubicBezTo>
                    <a:cubicBezTo>
                      <a:pt x="384810" y="6667"/>
                      <a:pt x="327660" y="0"/>
                      <a:pt x="266700" y="0"/>
                    </a:cubicBezTo>
                    <a:cubicBezTo>
                      <a:pt x="186690" y="0"/>
                      <a:pt x="0" y="11430"/>
                      <a:pt x="0" y="114300"/>
                    </a:cubicBezTo>
                    <a:lnTo>
                      <a:pt x="0" y="209550"/>
                    </a:lnTo>
                    <a:cubicBezTo>
                      <a:pt x="0" y="236220"/>
                      <a:pt x="12382" y="259080"/>
                      <a:pt x="38100" y="276225"/>
                    </a:cubicBezTo>
                    <a:lnTo>
                      <a:pt x="38100" y="294323"/>
                    </a:lnTo>
                    <a:cubicBezTo>
                      <a:pt x="15240" y="310515"/>
                      <a:pt x="0" y="332423"/>
                      <a:pt x="0" y="361950"/>
                    </a:cubicBezTo>
                    <a:lnTo>
                      <a:pt x="0" y="457200"/>
                    </a:lnTo>
                    <a:cubicBezTo>
                      <a:pt x="0" y="501967"/>
                      <a:pt x="35243" y="534353"/>
                      <a:pt x="103822" y="552450"/>
                    </a:cubicBezTo>
                    <a:cubicBezTo>
                      <a:pt x="148590" y="564833"/>
                      <a:pt x="205740" y="571500"/>
                      <a:pt x="266700" y="571500"/>
                    </a:cubicBezTo>
                    <a:cubicBezTo>
                      <a:pt x="266700" y="616268"/>
                      <a:pt x="301943" y="648653"/>
                      <a:pt x="370523" y="666750"/>
                    </a:cubicBezTo>
                    <a:cubicBezTo>
                      <a:pt x="415290" y="679133"/>
                      <a:pt x="472440" y="685800"/>
                      <a:pt x="533400" y="685800"/>
                    </a:cubicBezTo>
                    <a:cubicBezTo>
                      <a:pt x="613410" y="685800"/>
                      <a:pt x="800100" y="674370"/>
                      <a:pt x="800100" y="571500"/>
                    </a:cubicBezTo>
                    <a:lnTo>
                      <a:pt x="800100" y="476250"/>
                    </a:lnTo>
                    <a:cubicBezTo>
                      <a:pt x="801053" y="449580"/>
                      <a:pt x="788670" y="426720"/>
                      <a:pt x="762953" y="409575"/>
                    </a:cubicBezTo>
                    <a:close/>
                  </a:path>
                </a:pathLst>
              </a:custGeom>
              <a:solidFill>
                <a:srgbClr val="FFC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Graphic 57" descr="Coins with solid fill">
                <a:extLst>
                  <a:ext uri="{FF2B5EF4-FFF2-40B4-BE49-F238E27FC236}">
                    <a16:creationId xmlns:a16="http://schemas.microsoft.com/office/drawing/2014/main" id="{86E9088C-1208-74EA-4F27-AD065A6BADEA}"/>
                  </a:ext>
                </a:extLst>
              </p:cNvPr>
              <p:cNvSpPr>
                <a:spLocks noChangeAspect="1"/>
              </p:cNvSpPr>
              <p:nvPr/>
            </p:nvSpPr>
            <p:spPr>
              <a:xfrm>
                <a:off x="4205532" y="5180053"/>
                <a:ext cx="302419" cy="259200"/>
              </a:xfrm>
              <a:custGeom>
                <a:avLst/>
                <a:gdLst>
                  <a:gd name="connsiteX0" fmla="*/ 743903 w 800151"/>
                  <a:gd name="connsiteY0" fmla="*/ 571500 h 685800"/>
                  <a:gd name="connsiteX1" fmla="*/ 705803 w 800151"/>
                  <a:gd name="connsiteY1" fmla="*/ 603885 h 685800"/>
                  <a:gd name="connsiteX2" fmla="*/ 705803 w 800151"/>
                  <a:gd name="connsiteY2" fmla="*/ 569595 h 685800"/>
                  <a:gd name="connsiteX3" fmla="*/ 743903 w 800151"/>
                  <a:gd name="connsiteY3" fmla="*/ 554355 h 685800"/>
                  <a:gd name="connsiteX4" fmla="*/ 743903 w 800151"/>
                  <a:gd name="connsiteY4" fmla="*/ 571500 h 685800"/>
                  <a:gd name="connsiteX5" fmla="*/ 667703 w 800151"/>
                  <a:gd name="connsiteY5" fmla="*/ 508635 h 685800"/>
                  <a:gd name="connsiteX6" fmla="*/ 667703 w 800151"/>
                  <a:gd name="connsiteY6" fmla="*/ 474345 h 685800"/>
                  <a:gd name="connsiteX7" fmla="*/ 705803 w 800151"/>
                  <a:gd name="connsiteY7" fmla="*/ 459105 h 685800"/>
                  <a:gd name="connsiteX8" fmla="*/ 705803 w 800151"/>
                  <a:gd name="connsiteY8" fmla="*/ 476250 h 685800"/>
                  <a:gd name="connsiteX9" fmla="*/ 667703 w 800151"/>
                  <a:gd name="connsiteY9" fmla="*/ 508635 h 685800"/>
                  <a:gd name="connsiteX10" fmla="*/ 667703 w 800151"/>
                  <a:gd name="connsiteY10" fmla="*/ 615315 h 685800"/>
                  <a:gd name="connsiteX11" fmla="*/ 629603 w 800151"/>
                  <a:gd name="connsiteY11" fmla="*/ 621983 h 685800"/>
                  <a:gd name="connsiteX12" fmla="*/ 629603 w 800151"/>
                  <a:gd name="connsiteY12" fmla="*/ 584835 h 685800"/>
                  <a:gd name="connsiteX13" fmla="*/ 667703 w 800151"/>
                  <a:gd name="connsiteY13" fmla="*/ 579120 h 685800"/>
                  <a:gd name="connsiteX14" fmla="*/ 667703 w 800151"/>
                  <a:gd name="connsiteY14" fmla="*/ 615315 h 685800"/>
                  <a:gd name="connsiteX15" fmla="*/ 591503 w 800151"/>
                  <a:gd name="connsiteY15" fmla="*/ 489585 h 685800"/>
                  <a:gd name="connsiteX16" fmla="*/ 629603 w 800151"/>
                  <a:gd name="connsiteY16" fmla="*/ 483870 h 685800"/>
                  <a:gd name="connsiteX17" fmla="*/ 629603 w 800151"/>
                  <a:gd name="connsiteY17" fmla="*/ 520065 h 685800"/>
                  <a:gd name="connsiteX18" fmla="*/ 591503 w 800151"/>
                  <a:gd name="connsiteY18" fmla="*/ 526733 h 685800"/>
                  <a:gd name="connsiteX19" fmla="*/ 591503 w 800151"/>
                  <a:gd name="connsiteY19" fmla="*/ 489585 h 685800"/>
                  <a:gd name="connsiteX20" fmla="*/ 591503 w 800151"/>
                  <a:gd name="connsiteY20" fmla="*/ 626745 h 685800"/>
                  <a:gd name="connsiteX21" fmla="*/ 553403 w 800151"/>
                  <a:gd name="connsiteY21" fmla="*/ 628650 h 685800"/>
                  <a:gd name="connsiteX22" fmla="*/ 553403 w 800151"/>
                  <a:gd name="connsiteY22" fmla="*/ 590550 h 685800"/>
                  <a:gd name="connsiteX23" fmla="*/ 591503 w 800151"/>
                  <a:gd name="connsiteY23" fmla="*/ 588645 h 685800"/>
                  <a:gd name="connsiteX24" fmla="*/ 591503 w 800151"/>
                  <a:gd name="connsiteY24" fmla="*/ 626745 h 685800"/>
                  <a:gd name="connsiteX25" fmla="*/ 515303 w 800151"/>
                  <a:gd name="connsiteY25" fmla="*/ 533400 h 685800"/>
                  <a:gd name="connsiteX26" fmla="*/ 515303 w 800151"/>
                  <a:gd name="connsiteY26" fmla="*/ 495300 h 685800"/>
                  <a:gd name="connsiteX27" fmla="*/ 553403 w 800151"/>
                  <a:gd name="connsiteY27" fmla="*/ 493395 h 685800"/>
                  <a:gd name="connsiteX28" fmla="*/ 553403 w 800151"/>
                  <a:gd name="connsiteY28" fmla="*/ 531495 h 685800"/>
                  <a:gd name="connsiteX29" fmla="*/ 515303 w 800151"/>
                  <a:gd name="connsiteY29" fmla="*/ 533400 h 685800"/>
                  <a:gd name="connsiteX30" fmla="*/ 515303 w 800151"/>
                  <a:gd name="connsiteY30" fmla="*/ 628650 h 685800"/>
                  <a:gd name="connsiteX31" fmla="*/ 477203 w 800151"/>
                  <a:gd name="connsiteY31" fmla="*/ 626745 h 685800"/>
                  <a:gd name="connsiteX32" fmla="*/ 477203 w 800151"/>
                  <a:gd name="connsiteY32" fmla="*/ 590550 h 685800"/>
                  <a:gd name="connsiteX33" fmla="*/ 496253 w 800151"/>
                  <a:gd name="connsiteY33" fmla="*/ 590550 h 685800"/>
                  <a:gd name="connsiteX34" fmla="*/ 515303 w 800151"/>
                  <a:gd name="connsiteY34" fmla="*/ 590550 h 685800"/>
                  <a:gd name="connsiteX35" fmla="*/ 515303 w 800151"/>
                  <a:gd name="connsiteY35" fmla="*/ 628650 h 685800"/>
                  <a:gd name="connsiteX36" fmla="*/ 439103 w 800151"/>
                  <a:gd name="connsiteY36" fmla="*/ 493395 h 685800"/>
                  <a:gd name="connsiteX37" fmla="*/ 477203 w 800151"/>
                  <a:gd name="connsiteY37" fmla="*/ 495300 h 685800"/>
                  <a:gd name="connsiteX38" fmla="*/ 477203 w 800151"/>
                  <a:gd name="connsiteY38" fmla="*/ 533400 h 685800"/>
                  <a:gd name="connsiteX39" fmla="*/ 439103 w 800151"/>
                  <a:gd name="connsiteY39" fmla="*/ 531495 h 685800"/>
                  <a:gd name="connsiteX40" fmla="*/ 439103 w 800151"/>
                  <a:gd name="connsiteY40" fmla="*/ 493395 h 685800"/>
                  <a:gd name="connsiteX41" fmla="*/ 439103 w 800151"/>
                  <a:gd name="connsiteY41" fmla="*/ 621983 h 685800"/>
                  <a:gd name="connsiteX42" fmla="*/ 401003 w 800151"/>
                  <a:gd name="connsiteY42" fmla="*/ 615315 h 685800"/>
                  <a:gd name="connsiteX43" fmla="*/ 401003 w 800151"/>
                  <a:gd name="connsiteY43" fmla="*/ 584835 h 685800"/>
                  <a:gd name="connsiteX44" fmla="*/ 439103 w 800151"/>
                  <a:gd name="connsiteY44" fmla="*/ 588645 h 685800"/>
                  <a:gd name="connsiteX45" fmla="*/ 439103 w 800151"/>
                  <a:gd name="connsiteY45" fmla="*/ 621983 h 685800"/>
                  <a:gd name="connsiteX46" fmla="*/ 362903 w 800151"/>
                  <a:gd name="connsiteY46" fmla="*/ 520065 h 685800"/>
                  <a:gd name="connsiteX47" fmla="*/ 362903 w 800151"/>
                  <a:gd name="connsiteY47" fmla="*/ 482918 h 685800"/>
                  <a:gd name="connsiteX48" fmla="*/ 401003 w 800151"/>
                  <a:gd name="connsiteY48" fmla="*/ 488633 h 685800"/>
                  <a:gd name="connsiteX49" fmla="*/ 401003 w 800151"/>
                  <a:gd name="connsiteY49" fmla="*/ 526733 h 685800"/>
                  <a:gd name="connsiteX50" fmla="*/ 362903 w 800151"/>
                  <a:gd name="connsiteY50" fmla="*/ 520065 h 685800"/>
                  <a:gd name="connsiteX51" fmla="*/ 362903 w 800151"/>
                  <a:gd name="connsiteY51" fmla="*/ 603885 h 685800"/>
                  <a:gd name="connsiteX52" fmla="*/ 324803 w 800151"/>
                  <a:gd name="connsiteY52" fmla="*/ 571500 h 685800"/>
                  <a:gd name="connsiteX53" fmla="*/ 324803 w 800151"/>
                  <a:gd name="connsiteY53" fmla="*/ 569595 h 685800"/>
                  <a:gd name="connsiteX54" fmla="*/ 325755 w 800151"/>
                  <a:gd name="connsiteY54" fmla="*/ 569595 h 685800"/>
                  <a:gd name="connsiteX55" fmla="*/ 333375 w 800151"/>
                  <a:gd name="connsiteY55" fmla="*/ 571500 h 685800"/>
                  <a:gd name="connsiteX56" fmla="*/ 362903 w 800151"/>
                  <a:gd name="connsiteY56" fmla="*/ 578168 h 685800"/>
                  <a:gd name="connsiteX57" fmla="*/ 362903 w 800151"/>
                  <a:gd name="connsiteY57" fmla="*/ 603885 h 685800"/>
                  <a:gd name="connsiteX58" fmla="*/ 210503 w 800151"/>
                  <a:gd name="connsiteY58" fmla="*/ 474345 h 685800"/>
                  <a:gd name="connsiteX59" fmla="*/ 229553 w 800151"/>
                  <a:gd name="connsiteY59" fmla="*/ 475298 h 685800"/>
                  <a:gd name="connsiteX60" fmla="*/ 229553 w 800151"/>
                  <a:gd name="connsiteY60" fmla="*/ 476250 h 685800"/>
                  <a:gd name="connsiteX61" fmla="*/ 239078 w 800151"/>
                  <a:gd name="connsiteY61" fmla="*/ 513398 h 685800"/>
                  <a:gd name="connsiteX62" fmla="*/ 210503 w 800151"/>
                  <a:gd name="connsiteY62" fmla="*/ 511492 h 685800"/>
                  <a:gd name="connsiteX63" fmla="*/ 210503 w 800151"/>
                  <a:gd name="connsiteY63" fmla="*/ 474345 h 685800"/>
                  <a:gd name="connsiteX64" fmla="*/ 172403 w 800151"/>
                  <a:gd name="connsiteY64" fmla="*/ 360045 h 685800"/>
                  <a:gd name="connsiteX65" fmla="*/ 210503 w 800151"/>
                  <a:gd name="connsiteY65" fmla="*/ 365760 h 685800"/>
                  <a:gd name="connsiteX66" fmla="*/ 210503 w 800151"/>
                  <a:gd name="connsiteY66" fmla="*/ 403860 h 685800"/>
                  <a:gd name="connsiteX67" fmla="*/ 172403 w 800151"/>
                  <a:gd name="connsiteY67" fmla="*/ 397193 h 685800"/>
                  <a:gd name="connsiteX68" fmla="*/ 172403 w 800151"/>
                  <a:gd name="connsiteY68" fmla="*/ 360045 h 685800"/>
                  <a:gd name="connsiteX69" fmla="*/ 172403 w 800151"/>
                  <a:gd name="connsiteY69" fmla="*/ 507683 h 685800"/>
                  <a:gd name="connsiteX70" fmla="*/ 134303 w 800151"/>
                  <a:gd name="connsiteY70" fmla="*/ 501015 h 685800"/>
                  <a:gd name="connsiteX71" fmla="*/ 134303 w 800151"/>
                  <a:gd name="connsiteY71" fmla="*/ 463868 h 685800"/>
                  <a:gd name="connsiteX72" fmla="*/ 172403 w 800151"/>
                  <a:gd name="connsiteY72" fmla="*/ 469583 h 685800"/>
                  <a:gd name="connsiteX73" fmla="*/ 172403 w 800151"/>
                  <a:gd name="connsiteY73" fmla="*/ 507683 h 685800"/>
                  <a:gd name="connsiteX74" fmla="*/ 96203 w 800151"/>
                  <a:gd name="connsiteY74" fmla="*/ 352425 h 685800"/>
                  <a:gd name="connsiteX75" fmla="*/ 96203 w 800151"/>
                  <a:gd name="connsiteY75" fmla="*/ 335280 h 685800"/>
                  <a:gd name="connsiteX76" fmla="*/ 134303 w 800151"/>
                  <a:gd name="connsiteY76" fmla="*/ 349568 h 685800"/>
                  <a:gd name="connsiteX77" fmla="*/ 134303 w 800151"/>
                  <a:gd name="connsiteY77" fmla="*/ 384810 h 685800"/>
                  <a:gd name="connsiteX78" fmla="*/ 96203 w 800151"/>
                  <a:gd name="connsiteY78" fmla="*/ 352425 h 685800"/>
                  <a:gd name="connsiteX79" fmla="*/ 96203 w 800151"/>
                  <a:gd name="connsiteY79" fmla="*/ 489585 h 685800"/>
                  <a:gd name="connsiteX80" fmla="*/ 58103 w 800151"/>
                  <a:gd name="connsiteY80" fmla="*/ 457200 h 685800"/>
                  <a:gd name="connsiteX81" fmla="*/ 58103 w 800151"/>
                  <a:gd name="connsiteY81" fmla="*/ 440055 h 685800"/>
                  <a:gd name="connsiteX82" fmla="*/ 96203 w 800151"/>
                  <a:gd name="connsiteY82" fmla="*/ 454343 h 685800"/>
                  <a:gd name="connsiteX83" fmla="*/ 96203 w 800151"/>
                  <a:gd name="connsiteY83" fmla="*/ 489585 h 685800"/>
                  <a:gd name="connsiteX84" fmla="*/ 58103 w 800151"/>
                  <a:gd name="connsiteY84" fmla="*/ 192405 h 685800"/>
                  <a:gd name="connsiteX85" fmla="*/ 96203 w 800151"/>
                  <a:gd name="connsiteY85" fmla="*/ 206693 h 685800"/>
                  <a:gd name="connsiteX86" fmla="*/ 96203 w 800151"/>
                  <a:gd name="connsiteY86" fmla="*/ 241935 h 685800"/>
                  <a:gd name="connsiteX87" fmla="*/ 58103 w 800151"/>
                  <a:gd name="connsiteY87" fmla="*/ 209550 h 685800"/>
                  <a:gd name="connsiteX88" fmla="*/ 58103 w 800151"/>
                  <a:gd name="connsiteY88" fmla="*/ 192405 h 685800"/>
                  <a:gd name="connsiteX89" fmla="*/ 172403 w 800151"/>
                  <a:gd name="connsiteY89" fmla="*/ 222885 h 685800"/>
                  <a:gd name="connsiteX90" fmla="*/ 172403 w 800151"/>
                  <a:gd name="connsiteY90" fmla="*/ 260985 h 685800"/>
                  <a:gd name="connsiteX91" fmla="*/ 134303 w 800151"/>
                  <a:gd name="connsiteY91" fmla="*/ 254318 h 685800"/>
                  <a:gd name="connsiteX92" fmla="*/ 134303 w 800151"/>
                  <a:gd name="connsiteY92" fmla="*/ 217170 h 685800"/>
                  <a:gd name="connsiteX93" fmla="*/ 172403 w 800151"/>
                  <a:gd name="connsiteY93" fmla="*/ 222885 h 685800"/>
                  <a:gd name="connsiteX94" fmla="*/ 267653 w 800151"/>
                  <a:gd name="connsiteY94" fmla="*/ 57150 h 685800"/>
                  <a:gd name="connsiteX95" fmla="*/ 477203 w 800151"/>
                  <a:gd name="connsiteY95" fmla="*/ 114300 h 685800"/>
                  <a:gd name="connsiteX96" fmla="*/ 267653 w 800151"/>
                  <a:gd name="connsiteY96" fmla="*/ 171450 h 685800"/>
                  <a:gd name="connsiteX97" fmla="*/ 58103 w 800151"/>
                  <a:gd name="connsiteY97" fmla="*/ 114300 h 685800"/>
                  <a:gd name="connsiteX98" fmla="*/ 267653 w 800151"/>
                  <a:gd name="connsiteY98" fmla="*/ 57150 h 685800"/>
                  <a:gd name="connsiteX99" fmla="*/ 324803 w 800151"/>
                  <a:gd name="connsiteY99" fmla="*/ 508635 h 685800"/>
                  <a:gd name="connsiteX100" fmla="*/ 286703 w 800151"/>
                  <a:gd name="connsiteY100" fmla="*/ 476250 h 685800"/>
                  <a:gd name="connsiteX101" fmla="*/ 286703 w 800151"/>
                  <a:gd name="connsiteY101" fmla="*/ 459105 h 685800"/>
                  <a:gd name="connsiteX102" fmla="*/ 324803 w 800151"/>
                  <a:gd name="connsiteY102" fmla="*/ 473393 h 685800"/>
                  <a:gd name="connsiteX103" fmla="*/ 324803 w 800151"/>
                  <a:gd name="connsiteY103" fmla="*/ 508635 h 685800"/>
                  <a:gd name="connsiteX104" fmla="*/ 439103 w 800151"/>
                  <a:gd name="connsiteY104" fmla="*/ 241935 h 685800"/>
                  <a:gd name="connsiteX105" fmla="*/ 439103 w 800151"/>
                  <a:gd name="connsiteY105" fmla="*/ 207645 h 685800"/>
                  <a:gd name="connsiteX106" fmla="*/ 477203 w 800151"/>
                  <a:gd name="connsiteY106" fmla="*/ 192405 h 685800"/>
                  <a:gd name="connsiteX107" fmla="*/ 477203 w 800151"/>
                  <a:gd name="connsiteY107" fmla="*/ 209550 h 685800"/>
                  <a:gd name="connsiteX108" fmla="*/ 439103 w 800151"/>
                  <a:gd name="connsiteY108" fmla="*/ 241935 h 685800"/>
                  <a:gd name="connsiteX109" fmla="*/ 362903 w 800151"/>
                  <a:gd name="connsiteY109" fmla="*/ 260033 h 685800"/>
                  <a:gd name="connsiteX110" fmla="*/ 362903 w 800151"/>
                  <a:gd name="connsiteY110" fmla="*/ 222885 h 685800"/>
                  <a:gd name="connsiteX111" fmla="*/ 401003 w 800151"/>
                  <a:gd name="connsiteY111" fmla="*/ 217170 h 685800"/>
                  <a:gd name="connsiteX112" fmla="*/ 401003 w 800151"/>
                  <a:gd name="connsiteY112" fmla="*/ 253365 h 685800"/>
                  <a:gd name="connsiteX113" fmla="*/ 362903 w 800151"/>
                  <a:gd name="connsiteY113" fmla="*/ 260033 h 685800"/>
                  <a:gd name="connsiteX114" fmla="*/ 286703 w 800151"/>
                  <a:gd name="connsiteY114" fmla="*/ 266700 h 685800"/>
                  <a:gd name="connsiteX115" fmla="*/ 286703 w 800151"/>
                  <a:gd name="connsiteY115" fmla="*/ 228600 h 685800"/>
                  <a:gd name="connsiteX116" fmla="*/ 324803 w 800151"/>
                  <a:gd name="connsiteY116" fmla="*/ 226695 h 685800"/>
                  <a:gd name="connsiteX117" fmla="*/ 324803 w 800151"/>
                  <a:gd name="connsiteY117" fmla="*/ 264795 h 685800"/>
                  <a:gd name="connsiteX118" fmla="*/ 286703 w 800151"/>
                  <a:gd name="connsiteY118" fmla="*/ 266700 h 685800"/>
                  <a:gd name="connsiteX119" fmla="*/ 210503 w 800151"/>
                  <a:gd name="connsiteY119" fmla="*/ 264795 h 685800"/>
                  <a:gd name="connsiteX120" fmla="*/ 210503 w 800151"/>
                  <a:gd name="connsiteY120" fmla="*/ 226695 h 685800"/>
                  <a:gd name="connsiteX121" fmla="*/ 248603 w 800151"/>
                  <a:gd name="connsiteY121" fmla="*/ 228600 h 685800"/>
                  <a:gd name="connsiteX122" fmla="*/ 248603 w 800151"/>
                  <a:gd name="connsiteY122" fmla="*/ 266700 h 685800"/>
                  <a:gd name="connsiteX123" fmla="*/ 210503 w 800151"/>
                  <a:gd name="connsiteY123" fmla="*/ 264795 h 685800"/>
                  <a:gd name="connsiteX124" fmla="*/ 705803 w 800151"/>
                  <a:gd name="connsiteY124" fmla="*/ 381000 h 685800"/>
                  <a:gd name="connsiteX125" fmla="*/ 496253 w 800151"/>
                  <a:gd name="connsiteY125" fmla="*/ 438150 h 685800"/>
                  <a:gd name="connsiteX126" fmla="*/ 286703 w 800151"/>
                  <a:gd name="connsiteY126" fmla="*/ 381000 h 685800"/>
                  <a:gd name="connsiteX127" fmla="*/ 496253 w 800151"/>
                  <a:gd name="connsiteY127" fmla="*/ 323850 h 685800"/>
                  <a:gd name="connsiteX128" fmla="*/ 705803 w 800151"/>
                  <a:gd name="connsiteY128" fmla="*/ 381000 h 685800"/>
                  <a:gd name="connsiteX129" fmla="*/ 762953 w 800151"/>
                  <a:gd name="connsiteY129" fmla="*/ 409575 h 685800"/>
                  <a:gd name="connsiteX130" fmla="*/ 762953 w 800151"/>
                  <a:gd name="connsiteY130" fmla="*/ 381000 h 685800"/>
                  <a:gd name="connsiteX131" fmla="*/ 659130 w 800151"/>
                  <a:gd name="connsiteY131" fmla="*/ 285750 h 685800"/>
                  <a:gd name="connsiteX132" fmla="*/ 570548 w 800151"/>
                  <a:gd name="connsiteY132" fmla="*/ 270510 h 685800"/>
                  <a:gd name="connsiteX133" fmla="*/ 571500 w 800151"/>
                  <a:gd name="connsiteY133" fmla="*/ 257175 h 685800"/>
                  <a:gd name="connsiteX134" fmla="*/ 533400 w 800151"/>
                  <a:gd name="connsiteY134" fmla="*/ 190500 h 685800"/>
                  <a:gd name="connsiteX135" fmla="*/ 533400 w 800151"/>
                  <a:gd name="connsiteY135" fmla="*/ 114300 h 685800"/>
                  <a:gd name="connsiteX136" fmla="*/ 429578 w 800151"/>
                  <a:gd name="connsiteY136" fmla="*/ 19050 h 685800"/>
                  <a:gd name="connsiteX137" fmla="*/ 266700 w 800151"/>
                  <a:gd name="connsiteY137" fmla="*/ 0 h 685800"/>
                  <a:gd name="connsiteX138" fmla="*/ 0 w 800151"/>
                  <a:gd name="connsiteY138" fmla="*/ 114300 h 685800"/>
                  <a:gd name="connsiteX139" fmla="*/ 0 w 800151"/>
                  <a:gd name="connsiteY139" fmla="*/ 209550 h 685800"/>
                  <a:gd name="connsiteX140" fmla="*/ 38100 w 800151"/>
                  <a:gd name="connsiteY140" fmla="*/ 276225 h 685800"/>
                  <a:gd name="connsiteX141" fmla="*/ 38100 w 800151"/>
                  <a:gd name="connsiteY141" fmla="*/ 294323 h 685800"/>
                  <a:gd name="connsiteX142" fmla="*/ 0 w 800151"/>
                  <a:gd name="connsiteY142" fmla="*/ 361950 h 685800"/>
                  <a:gd name="connsiteX143" fmla="*/ 0 w 800151"/>
                  <a:gd name="connsiteY143" fmla="*/ 457200 h 685800"/>
                  <a:gd name="connsiteX144" fmla="*/ 103822 w 800151"/>
                  <a:gd name="connsiteY144" fmla="*/ 552450 h 685800"/>
                  <a:gd name="connsiteX145" fmla="*/ 266700 w 800151"/>
                  <a:gd name="connsiteY145" fmla="*/ 571500 h 685800"/>
                  <a:gd name="connsiteX146" fmla="*/ 370523 w 800151"/>
                  <a:gd name="connsiteY146" fmla="*/ 666750 h 685800"/>
                  <a:gd name="connsiteX147" fmla="*/ 533400 w 800151"/>
                  <a:gd name="connsiteY147" fmla="*/ 685800 h 685800"/>
                  <a:gd name="connsiteX148" fmla="*/ 800100 w 800151"/>
                  <a:gd name="connsiteY148" fmla="*/ 571500 h 685800"/>
                  <a:gd name="connsiteX149" fmla="*/ 800100 w 800151"/>
                  <a:gd name="connsiteY149" fmla="*/ 476250 h 685800"/>
                  <a:gd name="connsiteX150" fmla="*/ 762953 w 800151"/>
                  <a:gd name="connsiteY150" fmla="*/ 4095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00151" h="685800">
                    <a:moveTo>
                      <a:pt x="743903" y="571500"/>
                    </a:moveTo>
                    <a:cubicBezTo>
                      <a:pt x="743903" y="583883"/>
                      <a:pt x="729615" y="595313"/>
                      <a:pt x="705803" y="603885"/>
                    </a:cubicBezTo>
                    <a:lnTo>
                      <a:pt x="705803" y="569595"/>
                    </a:lnTo>
                    <a:cubicBezTo>
                      <a:pt x="719138" y="565785"/>
                      <a:pt x="732473" y="560070"/>
                      <a:pt x="743903" y="554355"/>
                    </a:cubicBezTo>
                    <a:lnTo>
                      <a:pt x="743903" y="571500"/>
                    </a:lnTo>
                    <a:close/>
                    <a:moveTo>
                      <a:pt x="667703" y="508635"/>
                    </a:moveTo>
                    <a:lnTo>
                      <a:pt x="667703" y="474345"/>
                    </a:lnTo>
                    <a:cubicBezTo>
                      <a:pt x="681038" y="470535"/>
                      <a:pt x="694373" y="464820"/>
                      <a:pt x="705803" y="459105"/>
                    </a:cubicBezTo>
                    <a:lnTo>
                      <a:pt x="705803" y="476250"/>
                    </a:lnTo>
                    <a:cubicBezTo>
                      <a:pt x="705803" y="488633"/>
                      <a:pt x="691515" y="500063"/>
                      <a:pt x="667703" y="508635"/>
                    </a:cubicBezTo>
                    <a:close/>
                    <a:moveTo>
                      <a:pt x="667703" y="615315"/>
                    </a:moveTo>
                    <a:cubicBezTo>
                      <a:pt x="656273" y="618173"/>
                      <a:pt x="642938" y="620078"/>
                      <a:pt x="629603" y="621983"/>
                    </a:cubicBezTo>
                    <a:lnTo>
                      <a:pt x="629603" y="584835"/>
                    </a:lnTo>
                    <a:cubicBezTo>
                      <a:pt x="641985" y="582930"/>
                      <a:pt x="655320" y="581025"/>
                      <a:pt x="667703" y="579120"/>
                    </a:cubicBezTo>
                    <a:lnTo>
                      <a:pt x="667703" y="615315"/>
                    </a:lnTo>
                    <a:close/>
                    <a:moveTo>
                      <a:pt x="591503" y="489585"/>
                    </a:moveTo>
                    <a:cubicBezTo>
                      <a:pt x="603885" y="487680"/>
                      <a:pt x="617220" y="485775"/>
                      <a:pt x="629603" y="483870"/>
                    </a:cubicBezTo>
                    <a:lnTo>
                      <a:pt x="629603" y="520065"/>
                    </a:lnTo>
                    <a:cubicBezTo>
                      <a:pt x="618173" y="522923"/>
                      <a:pt x="604838" y="524828"/>
                      <a:pt x="591503" y="526733"/>
                    </a:cubicBezTo>
                    <a:lnTo>
                      <a:pt x="591503" y="489585"/>
                    </a:lnTo>
                    <a:close/>
                    <a:moveTo>
                      <a:pt x="591503" y="626745"/>
                    </a:moveTo>
                    <a:cubicBezTo>
                      <a:pt x="579120" y="627698"/>
                      <a:pt x="566738" y="628650"/>
                      <a:pt x="553403" y="628650"/>
                    </a:cubicBezTo>
                    <a:lnTo>
                      <a:pt x="553403" y="590550"/>
                    </a:lnTo>
                    <a:cubicBezTo>
                      <a:pt x="564833" y="590550"/>
                      <a:pt x="578168" y="589598"/>
                      <a:pt x="591503" y="588645"/>
                    </a:cubicBezTo>
                    <a:lnTo>
                      <a:pt x="591503" y="626745"/>
                    </a:lnTo>
                    <a:close/>
                    <a:moveTo>
                      <a:pt x="515303" y="533400"/>
                    </a:moveTo>
                    <a:lnTo>
                      <a:pt x="515303" y="495300"/>
                    </a:lnTo>
                    <a:cubicBezTo>
                      <a:pt x="526733" y="495300"/>
                      <a:pt x="540068" y="494348"/>
                      <a:pt x="553403" y="493395"/>
                    </a:cubicBezTo>
                    <a:lnTo>
                      <a:pt x="553403" y="531495"/>
                    </a:lnTo>
                    <a:cubicBezTo>
                      <a:pt x="541020" y="532448"/>
                      <a:pt x="528638" y="532448"/>
                      <a:pt x="515303" y="533400"/>
                    </a:cubicBezTo>
                    <a:close/>
                    <a:moveTo>
                      <a:pt x="515303" y="628650"/>
                    </a:moveTo>
                    <a:cubicBezTo>
                      <a:pt x="501968" y="628650"/>
                      <a:pt x="489585" y="627698"/>
                      <a:pt x="477203" y="626745"/>
                    </a:cubicBezTo>
                    <a:lnTo>
                      <a:pt x="477203" y="590550"/>
                    </a:lnTo>
                    <a:cubicBezTo>
                      <a:pt x="483870" y="590550"/>
                      <a:pt x="489585" y="590550"/>
                      <a:pt x="496253" y="590550"/>
                    </a:cubicBezTo>
                    <a:cubicBezTo>
                      <a:pt x="501968" y="590550"/>
                      <a:pt x="508635" y="590550"/>
                      <a:pt x="515303" y="590550"/>
                    </a:cubicBezTo>
                    <a:lnTo>
                      <a:pt x="515303" y="628650"/>
                    </a:lnTo>
                    <a:close/>
                    <a:moveTo>
                      <a:pt x="439103" y="493395"/>
                    </a:moveTo>
                    <a:cubicBezTo>
                      <a:pt x="451485" y="494348"/>
                      <a:pt x="463868" y="495300"/>
                      <a:pt x="477203" y="495300"/>
                    </a:cubicBezTo>
                    <a:lnTo>
                      <a:pt x="477203" y="533400"/>
                    </a:lnTo>
                    <a:cubicBezTo>
                      <a:pt x="463868" y="533400"/>
                      <a:pt x="451485" y="532448"/>
                      <a:pt x="439103" y="531495"/>
                    </a:cubicBezTo>
                    <a:lnTo>
                      <a:pt x="439103" y="493395"/>
                    </a:lnTo>
                    <a:close/>
                    <a:moveTo>
                      <a:pt x="439103" y="621983"/>
                    </a:moveTo>
                    <a:cubicBezTo>
                      <a:pt x="425768" y="620078"/>
                      <a:pt x="412433" y="618173"/>
                      <a:pt x="401003" y="615315"/>
                    </a:cubicBezTo>
                    <a:lnTo>
                      <a:pt x="401003" y="584835"/>
                    </a:lnTo>
                    <a:cubicBezTo>
                      <a:pt x="413385" y="586740"/>
                      <a:pt x="425768" y="587693"/>
                      <a:pt x="439103" y="588645"/>
                    </a:cubicBezTo>
                    <a:lnTo>
                      <a:pt x="439103" y="621983"/>
                    </a:lnTo>
                    <a:close/>
                    <a:moveTo>
                      <a:pt x="362903" y="520065"/>
                    </a:moveTo>
                    <a:lnTo>
                      <a:pt x="362903" y="482918"/>
                    </a:lnTo>
                    <a:cubicBezTo>
                      <a:pt x="375285" y="484823"/>
                      <a:pt x="387668" y="487680"/>
                      <a:pt x="401003" y="488633"/>
                    </a:cubicBezTo>
                    <a:lnTo>
                      <a:pt x="401003" y="526733"/>
                    </a:lnTo>
                    <a:cubicBezTo>
                      <a:pt x="387668" y="524828"/>
                      <a:pt x="374333" y="522923"/>
                      <a:pt x="362903" y="520065"/>
                    </a:cubicBezTo>
                    <a:close/>
                    <a:moveTo>
                      <a:pt x="362903" y="603885"/>
                    </a:moveTo>
                    <a:cubicBezTo>
                      <a:pt x="339090" y="594360"/>
                      <a:pt x="324803" y="582930"/>
                      <a:pt x="324803" y="571500"/>
                    </a:cubicBezTo>
                    <a:lnTo>
                      <a:pt x="324803" y="569595"/>
                    </a:lnTo>
                    <a:cubicBezTo>
                      <a:pt x="324803" y="569595"/>
                      <a:pt x="324803" y="569595"/>
                      <a:pt x="325755" y="569595"/>
                    </a:cubicBezTo>
                    <a:cubicBezTo>
                      <a:pt x="328613" y="570548"/>
                      <a:pt x="330518" y="571500"/>
                      <a:pt x="333375" y="571500"/>
                    </a:cubicBezTo>
                    <a:cubicBezTo>
                      <a:pt x="342900" y="574358"/>
                      <a:pt x="352425" y="576263"/>
                      <a:pt x="362903" y="578168"/>
                    </a:cubicBezTo>
                    <a:lnTo>
                      <a:pt x="362903" y="603885"/>
                    </a:lnTo>
                    <a:close/>
                    <a:moveTo>
                      <a:pt x="210503" y="474345"/>
                    </a:moveTo>
                    <a:cubicBezTo>
                      <a:pt x="217170" y="474345"/>
                      <a:pt x="222885" y="475298"/>
                      <a:pt x="229553" y="475298"/>
                    </a:cubicBezTo>
                    <a:lnTo>
                      <a:pt x="229553" y="476250"/>
                    </a:lnTo>
                    <a:cubicBezTo>
                      <a:pt x="229553" y="489585"/>
                      <a:pt x="232410" y="502920"/>
                      <a:pt x="239078" y="513398"/>
                    </a:cubicBezTo>
                    <a:cubicBezTo>
                      <a:pt x="229553" y="513398"/>
                      <a:pt x="220028" y="512445"/>
                      <a:pt x="210503" y="511492"/>
                    </a:cubicBezTo>
                    <a:lnTo>
                      <a:pt x="210503" y="474345"/>
                    </a:lnTo>
                    <a:close/>
                    <a:moveTo>
                      <a:pt x="172403" y="360045"/>
                    </a:moveTo>
                    <a:cubicBezTo>
                      <a:pt x="184785" y="361950"/>
                      <a:pt x="197168" y="364808"/>
                      <a:pt x="210503" y="365760"/>
                    </a:cubicBezTo>
                    <a:lnTo>
                      <a:pt x="210503" y="403860"/>
                    </a:lnTo>
                    <a:cubicBezTo>
                      <a:pt x="197168" y="401955"/>
                      <a:pt x="183833" y="400050"/>
                      <a:pt x="172403" y="397193"/>
                    </a:cubicBezTo>
                    <a:lnTo>
                      <a:pt x="172403" y="360045"/>
                    </a:lnTo>
                    <a:close/>
                    <a:moveTo>
                      <a:pt x="172403" y="507683"/>
                    </a:moveTo>
                    <a:cubicBezTo>
                      <a:pt x="159068" y="505778"/>
                      <a:pt x="145733" y="503873"/>
                      <a:pt x="134303" y="501015"/>
                    </a:cubicBezTo>
                    <a:lnTo>
                      <a:pt x="134303" y="463868"/>
                    </a:lnTo>
                    <a:cubicBezTo>
                      <a:pt x="146685" y="465773"/>
                      <a:pt x="159068" y="468630"/>
                      <a:pt x="172403" y="469583"/>
                    </a:cubicBezTo>
                    <a:lnTo>
                      <a:pt x="172403" y="507683"/>
                    </a:lnTo>
                    <a:close/>
                    <a:moveTo>
                      <a:pt x="96203" y="352425"/>
                    </a:moveTo>
                    <a:lnTo>
                      <a:pt x="96203" y="335280"/>
                    </a:lnTo>
                    <a:cubicBezTo>
                      <a:pt x="107633" y="340995"/>
                      <a:pt x="120015" y="345758"/>
                      <a:pt x="134303" y="349568"/>
                    </a:cubicBezTo>
                    <a:lnTo>
                      <a:pt x="134303" y="384810"/>
                    </a:lnTo>
                    <a:cubicBezTo>
                      <a:pt x="110490" y="376238"/>
                      <a:pt x="96203" y="364808"/>
                      <a:pt x="96203" y="352425"/>
                    </a:cubicBezTo>
                    <a:close/>
                    <a:moveTo>
                      <a:pt x="96203" y="489585"/>
                    </a:moveTo>
                    <a:cubicBezTo>
                      <a:pt x="72390" y="480060"/>
                      <a:pt x="58103" y="468630"/>
                      <a:pt x="58103" y="457200"/>
                    </a:cubicBezTo>
                    <a:lnTo>
                      <a:pt x="58103" y="440055"/>
                    </a:lnTo>
                    <a:cubicBezTo>
                      <a:pt x="69533" y="445770"/>
                      <a:pt x="81915" y="450533"/>
                      <a:pt x="96203" y="454343"/>
                    </a:cubicBezTo>
                    <a:lnTo>
                      <a:pt x="96203" y="489585"/>
                    </a:lnTo>
                    <a:close/>
                    <a:moveTo>
                      <a:pt x="58103" y="192405"/>
                    </a:moveTo>
                    <a:cubicBezTo>
                      <a:pt x="69533" y="198120"/>
                      <a:pt x="81915" y="202883"/>
                      <a:pt x="96203" y="206693"/>
                    </a:cubicBezTo>
                    <a:lnTo>
                      <a:pt x="96203" y="241935"/>
                    </a:lnTo>
                    <a:cubicBezTo>
                      <a:pt x="72390" y="232410"/>
                      <a:pt x="58103" y="220980"/>
                      <a:pt x="58103" y="209550"/>
                    </a:cubicBezTo>
                    <a:lnTo>
                      <a:pt x="58103" y="192405"/>
                    </a:lnTo>
                    <a:close/>
                    <a:moveTo>
                      <a:pt x="172403" y="222885"/>
                    </a:moveTo>
                    <a:lnTo>
                      <a:pt x="172403" y="260985"/>
                    </a:lnTo>
                    <a:cubicBezTo>
                      <a:pt x="159068" y="259080"/>
                      <a:pt x="145733" y="257175"/>
                      <a:pt x="134303" y="254318"/>
                    </a:cubicBezTo>
                    <a:lnTo>
                      <a:pt x="134303" y="217170"/>
                    </a:lnTo>
                    <a:cubicBezTo>
                      <a:pt x="146685" y="219075"/>
                      <a:pt x="159068" y="220980"/>
                      <a:pt x="172403" y="222885"/>
                    </a:cubicBezTo>
                    <a:close/>
                    <a:moveTo>
                      <a:pt x="267653" y="57150"/>
                    </a:moveTo>
                    <a:cubicBezTo>
                      <a:pt x="383858" y="57150"/>
                      <a:pt x="477203" y="82868"/>
                      <a:pt x="477203" y="114300"/>
                    </a:cubicBezTo>
                    <a:cubicBezTo>
                      <a:pt x="477203" y="145733"/>
                      <a:pt x="383858" y="171450"/>
                      <a:pt x="267653" y="171450"/>
                    </a:cubicBezTo>
                    <a:cubicBezTo>
                      <a:pt x="151447" y="171450"/>
                      <a:pt x="58103" y="145733"/>
                      <a:pt x="58103" y="114300"/>
                    </a:cubicBezTo>
                    <a:cubicBezTo>
                      <a:pt x="58103" y="82868"/>
                      <a:pt x="151447" y="57150"/>
                      <a:pt x="267653" y="57150"/>
                    </a:cubicBezTo>
                    <a:close/>
                    <a:moveTo>
                      <a:pt x="324803" y="508635"/>
                    </a:moveTo>
                    <a:cubicBezTo>
                      <a:pt x="300990" y="499110"/>
                      <a:pt x="286703" y="487680"/>
                      <a:pt x="286703" y="476250"/>
                    </a:cubicBezTo>
                    <a:lnTo>
                      <a:pt x="286703" y="459105"/>
                    </a:lnTo>
                    <a:cubicBezTo>
                      <a:pt x="298133" y="464820"/>
                      <a:pt x="310515" y="469583"/>
                      <a:pt x="324803" y="473393"/>
                    </a:cubicBezTo>
                    <a:lnTo>
                      <a:pt x="324803" y="508635"/>
                    </a:lnTo>
                    <a:close/>
                    <a:moveTo>
                      <a:pt x="439103" y="241935"/>
                    </a:moveTo>
                    <a:lnTo>
                      <a:pt x="439103" y="207645"/>
                    </a:lnTo>
                    <a:cubicBezTo>
                      <a:pt x="452438" y="203835"/>
                      <a:pt x="465773" y="198120"/>
                      <a:pt x="477203" y="192405"/>
                    </a:cubicBezTo>
                    <a:lnTo>
                      <a:pt x="477203" y="209550"/>
                    </a:lnTo>
                    <a:cubicBezTo>
                      <a:pt x="477203" y="221933"/>
                      <a:pt x="462915" y="233363"/>
                      <a:pt x="439103" y="241935"/>
                    </a:cubicBezTo>
                    <a:close/>
                    <a:moveTo>
                      <a:pt x="362903" y="260033"/>
                    </a:moveTo>
                    <a:lnTo>
                      <a:pt x="362903" y="222885"/>
                    </a:lnTo>
                    <a:cubicBezTo>
                      <a:pt x="375285" y="220980"/>
                      <a:pt x="388620" y="219075"/>
                      <a:pt x="401003" y="217170"/>
                    </a:cubicBezTo>
                    <a:lnTo>
                      <a:pt x="401003" y="253365"/>
                    </a:lnTo>
                    <a:cubicBezTo>
                      <a:pt x="389573" y="256223"/>
                      <a:pt x="376238" y="258127"/>
                      <a:pt x="362903" y="260033"/>
                    </a:cubicBezTo>
                    <a:close/>
                    <a:moveTo>
                      <a:pt x="286703" y="266700"/>
                    </a:moveTo>
                    <a:lnTo>
                      <a:pt x="286703" y="228600"/>
                    </a:lnTo>
                    <a:cubicBezTo>
                      <a:pt x="298133" y="228600"/>
                      <a:pt x="311468" y="227648"/>
                      <a:pt x="324803" y="226695"/>
                    </a:cubicBezTo>
                    <a:lnTo>
                      <a:pt x="324803" y="264795"/>
                    </a:lnTo>
                    <a:cubicBezTo>
                      <a:pt x="312420" y="265748"/>
                      <a:pt x="300038" y="265748"/>
                      <a:pt x="286703" y="266700"/>
                    </a:cubicBezTo>
                    <a:close/>
                    <a:moveTo>
                      <a:pt x="210503" y="264795"/>
                    </a:moveTo>
                    <a:lnTo>
                      <a:pt x="210503" y="226695"/>
                    </a:lnTo>
                    <a:cubicBezTo>
                      <a:pt x="222885" y="227648"/>
                      <a:pt x="235267" y="228600"/>
                      <a:pt x="248603" y="228600"/>
                    </a:cubicBezTo>
                    <a:lnTo>
                      <a:pt x="248603" y="266700"/>
                    </a:lnTo>
                    <a:cubicBezTo>
                      <a:pt x="235267" y="265748"/>
                      <a:pt x="222885" y="265748"/>
                      <a:pt x="210503" y="264795"/>
                    </a:cubicBezTo>
                    <a:close/>
                    <a:moveTo>
                      <a:pt x="705803" y="381000"/>
                    </a:moveTo>
                    <a:cubicBezTo>
                      <a:pt x="705803" y="412433"/>
                      <a:pt x="612458" y="438150"/>
                      <a:pt x="496253" y="438150"/>
                    </a:cubicBezTo>
                    <a:cubicBezTo>
                      <a:pt x="380048" y="438150"/>
                      <a:pt x="286703" y="412433"/>
                      <a:pt x="286703" y="381000"/>
                    </a:cubicBezTo>
                    <a:cubicBezTo>
                      <a:pt x="286703" y="349568"/>
                      <a:pt x="380048" y="323850"/>
                      <a:pt x="496253" y="323850"/>
                    </a:cubicBezTo>
                    <a:cubicBezTo>
                      <a:pt x="612458" y="323850"/>
                      <a:pt x="705803" y="349568"/>
                      <a:pt x="705803" y="381000"/>
                    </a:cubicBezTo>
                    <a:close/>
                    <a:moveTo>
                      <a:pt x="762953" y="409575"/>
                    </a:moveTo>
                    <a:lnTo>
                      <a:pt x="762953" y="381000"/>
                    </a:lnTo>
                    <a:cubicBezTo>
                      <a:pt x="762953" y="336233"/>
                      <a:pt x="727710" y="303848"/>
                      <a:pt x="659130" y="285750"/>
                    </a:cubicBezTo>
                    <a:cubicBezTo>
                      <a:pt x="633413" y="279083"/>
                      <a:pt x="603885" y="273368"/>
                      <a:pt x="570548" y="270510"/>
                    </a:cubicBezTo>
                    <a:cubicBezTo>
                      <a:pt x="571500" y="266700"/>
                      <a:pt x="571500" y="261938"/>
                      <a:pt x="571500" y="257175"/>
                    </a:cubicBezTo>
                    <a:cubicBezTo>
                      <a:pt x="571500" y="230505"/>
                      <a:pt x="559118" y="207645"/>
                      <a:pt x="533400" y="190500"/>
                    </a:cubicBezTo>
                    <a:lnTo>
                      <a:pt x="533400" y="114300"/>
                    </a:lnTo>
                    <a:cubicBezTo>
                      <a:pt x="533400" y="69532"/>
                      <a:pt x="498158" y="37147"/>
                      <a:pt x="429578" y="19050"/>
                    </a:cubicBezTo>
                    <a:cubicBezTo>
                      <a:pt x="384810" y="6667"/>
                      <a:pt x="327660" y="0"/>
                      <a:pt x="266700" y="0"/>
                    </a:cubicBezTo>
                    <a:cubicBezTo>
                      <a:pt x="186690" y="0"/>
                      <a:pt x="0" y="11430"/>
                      <a:pt x="0" y="114300"/>
                    </a:cubicBezTo>
                    <a:lnTo>
                      <a:pt x="0" y="209550"/>
                    </a:lnTo>
                    <a:cubicBezTo>
                      <a:pt x="0" y="236220"/>
                      <a:pt x="12382" y="259080"/>
                      <a:pt x="38100" y="276225"/>
                    </a:cubicBezTo>
                    <a:lnTo>
                      <a:pt x="38100" y="294323"/>
                    </a:lnTo>
                    <a:cubicBezTo>
                      <a:pt x="15240" y="310515"/>
                      <a:pt x="0" y="332423"/>
                      <a:pt x="0" y="361950"/>
                    </a:cubicBezTo>
                    <a:lnTo>
                      <a:pt x="0" y="457200"/>
                    </a:lnTo>
                    <a:cubicBezTo>
                      <a:pt x="0" y="501967"/>
                      <a:pt x="35243" y="534353"/>
                      <a:pt x="103822" y="552450"/>
                    </a:cubicBezTo>
                    <a:cubicBezTo>
                      <a:pt x="148590" y="564833"/>
                      <a:pt x="205740" y="571500"/>
                      <a:pt x="266700" y="571500"/>
                    </a:cubicBezTo>
                    <a:cubicBezTo>
                      <a:pt x="266700" y="616268"/>
                      <a:pt x="301943" y="648653"/>
                      <a:pt x="370523" y="666750"/>
                    </a:cubicBezTo>
                    <a:cubicBezTo>
                      <a:pt x="415290" y="679133"/>
                      <a:pt x="472440" y="685800"/>
                      <a:pt x="533400" y="685800"/>
                    </a:cubicBezTo>
                    <a:cubicBezTo>
                      <a:pt x="613410" y="685800"/>
                      <a:pt x="800100" y="674370"/>
                      <a:pt x="800100" y="571500"/>
                    </a:cubicBezTo>
                    <a:lnTo>
                      <a:pt x="800100" y="476250"/>
                    </a:lnTo>
                    <a:cubicBezTo>
                      <a:pt x="801053" y="449580"/>
                      <a:pt x="788670" y="426720"/>
                      <a:pt x="762953" y="409575"/>
                    </a:cubicBezTo>
                    <a:close/>
                  </a:path>
                </a:pathLst>
              </a:custGeom>
              <a:solidFill>
                <a:srgbClr val="FFC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Graphic 57" descr="Coins with solid fill">
                <a:extLst>
                  <a:ext uri="{FF2B5EF4-FFF2-40B4-BE49-F238E27FC236}">
                    <a16:creationId xmlns:a16="http://schemas.microsoft.com/office/drawing/2014/main" id="{7672A9CC-CD4E-E81D-A26D-07B95C560061}"/>
                  </a:ext>
                </a:extLst>
              </p:cNvPr>
              <p:cNvSpPr>
                <a:spLocks noChangeAspect="1"/>
              </p:cNvSpPr>
              <p:nvPr/>
            </p:nvSpPr>
            <p:spPr>
              <a:xfrm>
                <a:off x="3373860" y="5151253"/>
                <a:ext cx="336021" cy="288000"/>
              </a:xfrm>
              <a:custGeom>
                <a:avLst/>
                <a:gdLst>
                  <a:gd name="connsiteX0" fmla="*/ 743903 w 800151"/>
                  <a:gd name="connsiteY0" fmla="*/ 571500 h 685800"/>
                  <a:gd name="connsiteX1" fmla="*/ 705803 w 800151"/>
                  <a:gd name="connsiteY1" fmla="*/ 603885 h 685800"/>
                  <a:gd name="connsiteX2" fmla="*/ 705803 w 800151"/>
                  <a:gd name="connsiteY2" fmla="*/ 569595 h 685800"/>
                  <a:gd name="connsiteX3" fmla="*/ 743903 w 800151"/>
                  <a:gd name="connsiteY3" fmla="*/ 554355 h 685800"/>
                  <a:gd name="connsiteX4" fmla="*/ 743903 w 800151"/>
                  <a:gd name="connsiteY4" fmla="*/ 571500 h 685800"/>
                  <a:gd name="connsiteX5" fmla="*/ 667703 w 800151"/>
                  <a:gd name="connsiteY5" fmla="*/ 508635 h 685800"/>
                  <a:gd name="connsiteX6" fmla="*/ 667703 w 800151"/>
                  <a:gd name="connsiteY6" fmla="*/ 474345 h 685800"/>
                  <a:gd name="connsiteX7" fmla="*/ 705803 w 800151"/>
                  <a:gd name="connsiteY7" fmla="*/ 459105 h 685800"/>
                  <a:gd name="connsiteX8" fmla="*/ 705803 w 800151"/>
                  <a:gd name="connsiteY8" fmla="*/ 476250 h 685800"/>
                  <a:gd name="connsiteX9" fmla="*/ 667703 w 800151"/>
                  <a:gd name="connsiteY9" fmla="*/ 508635 h 685800"/>
                  <a:gd name="connsiteX10" fmla="*/ 667703 w 800151"/>
                  <a:gd name="connsiteY10" fmla="*/ 615315 h 685800"/>
                  <a:gd name="connsiteX11" fmla="*/ 629603 w 800151"/>
                  <a:gd name="connsiteY11" fmla="*/ 621983 h 685800"/>
                  <a:gd name="connsiteX12" fmla="*/ 629603 w 800151"/>
                  <a:gd name="connsiteY12" fmla="*/ 584835 h 685800"/>
                  <a:gd name="connsiteX13" fmla="*/ 667703 w 800151"/>
                  <a:gd name="connsiteY13" fmla="*/ 579120 h 685800"/>
                  <a:gd name="connsiteX14" fmla="*/ 667703 w 800151"/>
                  <a:gd name="connsiteY14" fmla="*/ 615315 h 685800"/>
                  <a:gd name="connsiteX15" fmla="*/ 591503 w 800151"/>
                  <a:gd name="connsiteY15" fmla="*/ 489585 h 685800"/>
                  <a:gd name="connsiteX16" fmla="*/ 629603 w 800151"/>
                  <a:gd name="connsiteY16" fmla="*/ 483870 h 685800"/>
                  <a:gd name="connsiteX17" fmla="*/ 629603 w 800151"/>
                  <a:gd name="connsiteY17" fmla="*/ 520065 h 685800"/>
                  <a:gd name="connsiteX18" fmla="*/ 591503 w 800151"/>
                  <a:gd name="connsiteY18" fmla="*/ 526733 h 685800"/>
                  <a:gd name="connsiteX19" fmla="*/ 591503 w 800151"/>
                  <a:gd name="connsiteY19" fmla="*/ 489585 h 685800"/>
                  <a:gd name="connsiteX20" fmla="*/ 591503 w 800151"/>
                  <a:gd name="connsiteY20" fmla="*/ 626745 h 685800"/>
                  <a:gd name="connsiteX21" fmla="*/ 553403 w 800151"/>
                  <a:gd name="connsiteY21" fmla="*/ 628650 h 685800"/>
                  <a:gd name="connsiteX22" fmla="*/ 553403 w 800151"/>
                  <a:gd name="connsiteY22" fmla="*/ 590550 h 685800"/>
                  <a:gd name="connsiteX23" fmla="*/ 591503 w 800151"/>
                  <a:gd name="connsiteY23" fmla="*/ 588645 h 685800"/>
                  <a:gd name="connsiteX24" fmla="*/ 591503 w 800151"/>
                  <a:gd name="connsiteY24" fmla="*/ 626745 h 685800"/>
                  <a:gd name="connsiteX25" fmla="*/ 515303 w 800151"/>
                  <a:gd name="connsiteY25" fmla="*/ 533400 h 685800"/>
                  <a:gd name="connsiteX26" fmla="*/ 515303 w 800151"/>
                  <a:gd name="connsiteY26" fmla="*/ 495300 h 685800"/>
                  <a:gd name="connsiteX27" fmla="*/ 553403 w 800151"/>
                  <a:gd name="connsiteY27" fmla="*/ 493395 h 685800"/>
                  <a:gd name="connsiteX28" fmla="*/ 553403 w 800151"/>
                  <a:gd name="connsiteY28" fmla="*/ 531495 h 685800"/>
                  <a:gd name="connsiteX29" fmla="*/ 515303 w 800151"/>
                  <a:gd name="connsiteY29" fmla="*/ 533400 h 685800"/>
                  <a:gd name="connsiteX30" fmla="*/ 515303 w 800151"/>
                  <a:gd name="connsiteY30" fmla="*/ 628650 h 685800"/>
                  <a:gd name="connsiteX31" fmla="*/ 477203 w 800151"/>
                  <a:gd name="connsiteY31" fmla="*/ 626745 h 685800"/>
                  <a:gd name="connsiteX32" fmla="*/ 477203 w 800151"/>
                  <a:gd name="connsiteY32" fmla="*/ 590550 h 685800"/>
                  <a:gd name="connsiteX33" fmla="*/ 496253 w 800151"/>
                  <a:gd name="connsiteY33" fmla="*/ 590550 h 685800"/>
                  <a:gd name="connsiteX34" fmla="*/ 515303 w 800151"/>
                  <a:gd name="connsiteY34" fmla="*/ 590550 h 685800"/>
                  <a:gd name="connsiteX35" fmla="*/ 515303 w 800151"/>
                  <a:gd name="connsiteY35" fmla="*/ 628650 h 685800"/>
                  <a:gd name="connsiteX36" fmla="*/ 439103 w 800151"/>
                  <a:gd name="connsiteY36" fmla="*/ 493395 h 685800"/>
                  <a:gd name="connsiteX37" fmla="*/ 477203 w 800151"/>
                  <a:gd name="connsiteY37" fmla="*/ 495300 h 685800"/>
                  <a:gd name="connsiteX38" fmla="*/ 477203 w 800151"/>
                  <a:gd name="connsiteY38" fmla="*/ 533400 h 685800"/>
                  <a:gd name="connsiteX39" fmla="*/ 439103 w 800151"/>
                  <a:gd name="connsiteY39" fmla="*/ 531495 h 685800"/>
                  <a:gd name="connsiteX40" fmla="*/ 439103 w 800151"/>
                  <a:gd name="connsiteY40" fmla="*/ 493395 h 685800"/>
                  <a:gd name="connsiteX41" fmla="*/ 439103 w 800151"/>
                  <a:gd name="connsiteY41" fmla="*/ 621983 h 685800"/>
                  <a:gd name="connsiteX42" fmla="*/ 401003 w 800151"/>
                  <a:gd name="connsiteY42" fmla="*/ 615315 h 685800"/>
                  <a:gd name="connsiteX43" fmla="*/ 401003 w 800151"/>
                  <a:gd name="connsiteY43" fmla="*/ 584835 h 685800"/>
                  <a:gd name="connsiteX44" fmla="*/ 439103 w 800151"/>
                  <a:gd name="connsiteY44" fmla="*/ 588645 h 685800"/>
                  <a:gd name="connsiteX45" fmla="*/ 439103 w 800151"/>
                  <a:gd name="connsiteY45" fmla="*/ 621983 h 685800"/>
                  <a:gd name="connsiteX46" fmla="*/ 362903 w 800151"/>
                  <a:gd name="connsiteY46" fmla="*/ 520065 h 685800"/>
                  <a:gd name="connsiteX47" fmla="*/ 362903 w 800151"/>
                  <a:gd name="connsiteY47" fmla="*/ 482918 h 685800"/>
                  <a:gd name="connsiteX48" fmla="*/ 401003 w 800151"/>
                  <a:gd name="connsiteY48" fmla="*/ 488633 h 685800"/>
                  <a:gd name="connsiteX49" fmla="*/ 401003 w 800151"/>
                  <a:gd name="connsiteY49" fmla="*/ 526733 h 685800"/>
                  <a:gd name="connsiteX50" fmla="*/ 362903 w 800151"/>
                  <a:gd name="connsiteY50" fmla="*/ 520065 h 685800"/>
                  <a:gd name="connsiteX51" fmla="*/ 362903 w 800151"/>
                  <a:gd name="connsiteY51" fmla="*/ 603885 h 685800"/>
                  <a:gd name="connsiteX52" fmla="*/ 324803 w 800151"/>
                  <a:gd name="connsiteY52" fmla="*/ 571500 h 685800"/>
                  <a:gd name="connsiteX53" fmla="*/ 324803 w 800151"/>
                  <a:gd name="connsiteY53" fmla="*/ 569595 h 685800"/>
                  <a:gd name="connsiteX54" fmla="*/ 325755 w 800151"/>
                  <a:gd name="connsiteY54" fmla="*/ 569595 h 685800"/>
                  <a:gd name="connsiteX55" fmla="*/ 333375 w 800151"/>
                  <a:gd name="connsiteY55" fmla="*/ 571500 h 685800"/>
                  <a:gd name="connsiteX56" fmla="*/ 362903 w 800151"/>
                  <a:gd name="connsiteY56" fmla="*/ 578168 h 685800"/>
                  <a:gd name="connsiteX57" fmla="*/ 362903 w 800151"/>
                  <a:gd name="connsiteY57" fmla="*/ 603885 h 685800"/>
                  <a:gd name="connsiteX58" fmla="*/ 210503 w 800151"/>
                  <a:gd name="connsiteY58" fmla="*/ 474345 h 685800"/>
                  <a:gd name="connsiteX59" fmla="*/ 229553 w 800151"/>
                  <a:gd name="connsiteY59" fmla="*/ 475298 h 685800"/>
                  <a:gd name="connsiteX60" fmla="*/ 229553 w 800151"/>
                  <a:gd name="connsiteY60" fmla="*/ 476250 h 685800"/>
                  <a:gd name="connsiteX61" fmla="*/ 239078 w 800151"/>
                  <a:gd name="connsiteY61" fmla="*/ 513398 h 685800"/>
                  <a:gd name="connsiteX62" fmla="*/ 210503 w 800151"/>
                  <a:gd name="connsiteY62" fmla="*/ 511492 h 685800"/>
                  <a:gd name="connsiteX63" fmla="*/ 210503 w 800151"/>
                  <a:gd name="connsiteY63" fmla="*/ 474345 h 685800"/>
                  <a:gd name="connsiteX64" fmla="*/ 172403 w 800151"/>
                  <a:gd name="connsiteY64" fmla="*/ 360045 h 685800"/>
                  <a:gd name="connsiteX65" fmla="*/ 210503 w 800151"/>
                  <a:gd name="connsiteY65" fmla="*/ 365760 h 685800"/>
                  <a:gd name="connsiteX66" fmla="*/ 210503 w 800151"/>
                  <a:gd name="connsiteY66" fmla="*/ 403860 h 685800"/>
                  <a:gd name="connsiteX67" fmla="*/ 172403 w 800151"/>
                  <a:gd name="connsiteY67" fmla="*/ 397193 h 685800"/>
                  <a:gd name="connsiteX68" fmla="*/ 172403 w 800151"/>
                  <a:gd name="connsiteY68" fmla="*/ 360045 h 685800"/>
                  <a:gd name="connsiteX69" fmla="*/ 172403 w 800151"/>
                  <a:gd name="connsiteY69" fmla="*/ 507683 h 685800"/>
                  <a:gd name="connsiteX70" fmla="*/ 134303 w 800151"/>
                  <a:gd name="connsiteY70" fmla="*/ 501015 h 685800"/>
                  <a:gd name="connsiteX71" fmla="*/ 134303 w 800151"/>
                  <a:gd name="connsiteY71" fmla="*/ 463868 h 685800"/>
                  <a:gd name="connsiteX72" fmla="*/ 172403 w 800151"/>
                  <a:gd name="connsiteY72" fmla="*/ 469583 h 685800"/>
                  <a:gd name="connsiteX73" fmla="*/ 172403 w 800151"/>
                  <a:gd name="connsiteY73" fmla="*/ 507683 h 685800"/>
                  <a:gd name="connsiteX74" fmla="*/ 96203 w 800151"/>
                  <a:gd name="connsiteY74" fmla="*/ 352425 h 685800"/>
                  <a:gd name="connsiteX75" fmla="*/ 96203 w 800151"/>
                  <a:gd name="connsiteY75" fmla="*/ 335280 h 685800"/>
                  <a:gd name="connsiteX76" fmla="*/ 134303 w 800151"/>
                  <a:gd name="connsiteY76" fmla="*/ 349568 h 685800"/>
                  <a:gd name="connsiteX77" fmla="*/ 134303 w 800151"/>
                  <a:gd name="connsiteY77" fmla="*/ 384810 h 685800"/>
                  <a:gd name="connsiteX78" fmla="*/ 96203 w 800151"/>
                  <a:gd name="connsiteY78" fmla="*/ 352425 h 685800"/>
                  <a:gd name="connsiteX79" fmla="*/ 96203 w 800151"/>
                  <a:gd name="connsiteY79" fmla="*/ 489585 h 685800"/>
                  <a:gd name="connsiteX80" fmla="*/ 58103 w 800151"/>
                  <a:gd name="connsiteY80" fmla="*/ 457200 h 685800"/>
                  <a:gd name="connsiteX81" fmla="*/ 58103 w 800151"/>
                  <a:gd name="connsiteY81" fmla="*/ 440055 h 685800"/>
                  <a:gd name="connsiteX82" fmla="*/ 96203 w 800151"/>
                  <a:gd name="connsiteY82" fmla="*/ 454343 h 685800"/>
                  <a:gd name="connsiteX83" fmla="*/ 96203 w 800151"/>
                  <a:gd name="connsiteY83" fmla="*/ 489585 h 685800"/>
                  <a:gd name="connsiteX84" fmla="*/ 58103 w 800151"/>
                  <a:gd name="connsiteY84" fmla="*/ 192405 h 685800"/>
                  <a:gd name="connsiteX85" fmla="*/ 96203 w 800151"/>
                  <a:gd name="connsiteY85" fmla="*/ 206693 h 685800"/>
                  <a:gd name="connsiteX86" fmla="*/ 96203 w 800151"/>
                  <a:gd name="connsiteY86" fmla="*/ 241935 h 685800"/>
                  <a:gd name="connsiteX87" fmla="*/ 58103 w 800151"/>
                  <a:gd name="connsiteY87" fmla="*/ 209550 h 685800"/>
                  <a:gd name="connsiteX88" fmla="*/ 58103 w 800151"/>
                  <a:gd name="connsiteY88" fmla="*/ 192405 h 685800"/>
                  <a:gd name="connsiteX89" fmla="*/ 172403 w 800151"/>
                  <a:gd name="connsiteY89" fmla="*/ 222885 h 685800"/>
                  <a:gd name="connsiteX90" fmla="*/ 172403 w 800151"/>
                  <a:gd name="connsiteY90" fmla="*/ 260985 h 685800"/>
                  <a:gd name="connsiteX91" fmla="*/ 134303 w 800151"/>
                  <a:gd name="connsiteY91" fmla="*/ 254318 h 685800"/>
                  <a:gd name="connsiteX92" fmla="*/ 134303 w 800151"/>
                  <a:gd name="connsiteY92" fmla="*/ 217170 h 685800"/>
                  <a:gd name="connsiteX93" fmla="*/ 172403 w 800151"/>
                  <a:gd name="connsiteY93" fmla="*/ 222885 h 685800"/>
                  <a:gd name="connsiteX94" fmla="*/ 267653 w 800151"/>
                  <a:gd name="connsiteY94" fmla="*/ 57150 h 685800"/>
                  <a:gd name="connsiteX95" fmla="*/ 477203 w 800151"/>
                  <a:gd name="connsiteY95" fmla="*/ 114300 h 685800"/>
                  <a:gd name="connsiteX96" fmla="*/ 267653 w 800151"/>
                  <a:gd name="connsiteY96" fmla="*/ 171450 h 685800"/>
                  <a:gd name="connsiteX97" fmla="*/ 58103 w 800151"/>
                  <a:gd name="connsiteY97" fmla="*/ 114300 h 685800"/>
                  <a:gd name="connsiteX98" fmla="*/ 267653 w 800151"/>
                  <a:gd name="connsiteY98" fmla="*/ 57150 h 685800"/>
                  <a:gd name="connsiteX99" fmla="*/ 324803 w 800151"/>
                  <a:gd name="connsiteY99" fmla="*/ 508635 h 685800"/>
                  <a:gd name="connsiteX100" fmla="*/ 286703 w 800151"/>
                  <a:gd name="connsiteY100" fmla="*/ 476250 h 685800"/>
                  <a:gd name="connsiteX101" fmla="*/ 286703 w 800151"/>
                  <a:gd name="connsiteY101" fmla="*/ 459105 h 685800"/>
                  <a:gd name="connsiteX102" fmla="*/ 324803 w 800151"/>
                  <a:gd name="connsiteY102" fmla="*/ 473393 h 685800"/>
                  <a:gd name="connsiteX103" fmla="*/ 324803 w 800151"/>
                  <a:gd name="connsiteY103" fmla="*/ 508635 h 685800"/>
                  <a:gd name="connsiteX104" fmla="*/ 439103 w 800151"/>
                  <a:gd name="connsiteY104" fmla="*/ 241935 h 685800"/>
                  <a:gd name="connsiteX105" fmla="*/ 439103 w 800151"/>
                  <a:gd name="connsiteY105" fmla="*/ 207645 h 685800"/>
                  <a:gd name="connsiteX106" fmla="*/ 477203 w 800151"/>
                  <a:gd name="connsiteY106" fmla="*/ 192405 h 685800"/>
                  <a:gd name="connsiteX107" fmla="*/ 477203 w 800151"/>
                  <a:gd name="connsiteY107" fmla="*/ 209550 h 685800"/>
                  <a:gd name="connsiteX108" fmla="*/ 439103 w 800151"/>
                  <a:gd name="connsiteY108" fmla="*/ 241935 h 685800"/>
                  <a:gd name="connsiteX109" fmla="*/ 362903 w 800151"/>
                  <a:gd name="connsiteY109" fmla="*/ 260033 h 685800"/>
                  <a:gd name="connsiteX110" fmla="*/ 362903 w 800151"/>
                  <a:gd name="connsiteY110" fmla="*/ 222885 h 685800"/>
                  <a:gd name="connsiteX111" fmla="*/ 401003 w 800151"/>
                  <a:gd name="connsiteY111" fmla="*/ 217170 h 685800"/>
                  <a:gd name="connsiteX112" fmla="*/ 401003 w 800151"/>
                  <a:gd name="connsiteY112" fmla="*/ 253365 h 685800"/>
                  <a:gd name="connsiteX113" fmla="*/ 362903 w 800151"/>
                  <a:gd name="connsiteY113" fmla="*/ 260033 h 685800"/>
                  <a:gd name="connsiteX114" fmla="*/ 286703 w 800151"/>
                  <a:gd name="connsiteY114" fmla="*/ 266700 h 685800"/>
                  <a:gd name="connsiteX115" fmla="*/ 286703 w 800151"/>
                  <a:gd name="connsiteY115" fmla="*/ 228600 h 685800"/>
                  <a:gd name="connsiteX116" fmla="*/ 324803 w 800151"/>
                  <a:gd name="connsiteY116" fmla="*/ 226695 h 685800"/>
                  <a:gd name="connsiteX117" fmla="*/ 324803 w 800151"/>
                  <a:gd name="connsiteY117" fmla="*/ 264795 h 685800"/>
                  <a:gd name="connsiteX118" fmla="*/ 286703 w 800151"/>
                  <a:gd name="connsiteY118" fmla="*/ 266700 h 685800"/>
                  <a:gd name="connsiteX119" fmla="*/ 210503 w 800151"/>
                  <a:gd name="connsiteY119" fmla="*/ 264795 h 685800"/>
                  <a:gd name="connsiteX120" fmla="*/ 210503 w 800151"/>
                  <a:gd name="connsiteY120" fmla="*/ 226695 h 685800"/>
                  <a:gd name="connsiteX121" fmla="*/ 248603 w 800151"/>
                  <a:gd name="connsiteY121" fmla="*/ 228600 h 685800"/>
                  <a:gd name="connsiteX122" fmla="*/ 248603 w 800151"/>
                  <a:gd name="connsiteY122" fmla="*/ 266700 h 685800"/>
                  <a:gd name="connsiteX123" fmla="*/ 210503 w 800151"/>
                  <a:gd name="connsiteY123" fmla="*/ 264795 h 685800"/>
                  <a:gd name="connsiteX124" fmla="*/ 705803 w 800151"/>
                  <a:gd name="connsiteY124" fmla="*/ 381000 h 685800"/>
                  <a:gd name="connsiteX125" fmla="*/ 496253 w 800151"/>
                  <a:gd name="connsiteY125" fmla="*/ 438150 h 685800"/>
                  <a:gd name="connsiteX126" fmla="*/ 286703 w 800151"/>
                  <a:gd name="connsiteY126" fmla="*/ 381000 h 685800"/>
                  <a:gd name="connsiteX127" fmla="*/ 496253 w 800151"/>
                  <a:gd name="connsiteY127" fmla="*/ 323850 h 685800"/>
                  <a:gd name="connsiteX128" fmla="*/ 705803 w 800151"/>
                  <a:gd name="connsiteY128" fmla="*/ 381000 h 685800"/>
                  <a:gd name="connsiteX129" fmla="*/ 762953 w 800151"/>
                  <a:gd name="connsiteY129" fmla="*/ 409575 h 685800"/>
                  <a:gd name="connsiteX130" fmla="*/ 762953 w 800151"/>
                  <a:gd name="connsiteY130" fmla="*/ 381000 h 685800"/>
                  <a:gd name="connsiteX131" fmla="*/ 659130 w 800151"/>
                  <a:gd name="connsiteY131" fmla="*/ 285750 h 685800"/>
                  <a:gd name="connsiteX132" fmla="*/ 570548 w 800151"/>
                  <a:gd name="connsiteY132" fmla="*/ 270510 h 685800"/>
                  <a:gd name="connsiteX133" fmla="*/ 571500 w 800151"/>
                  <a:gd name="connsiteY133" fmla="*/ 257175 h 685800"/>
                  <a:gd name="connsiteX134" fmla="*/ 533400 w 800151"/>
                  <a:gd name="connsiteY134" fmla="*/ 190500 h 685800"/>
                  <a:gd name="connsiteX135" fmla="*/ 533400 w 800151"/>
                  <a:gd name="connsiteY135" fmla="*/ 114300 h 685800"/>
                  <a:gd name="connsiteX136" fmla="*/ 429578 w 800151"/>
                  <a:gd name="connsiteY136" fmla="*/ 19050 h 685800"/>
                  <a:gd name="connsiteX137" fmla="*/ 266700 w 800151"/>
                  <a:gd name="connsiteY137" fmla="*/ 0 h 685800"/>
                  <a:gd name="connsiteX138" fmla="*/ 0 w 800151"/>
                  <a:gd name="connsiteY138" fmla="*/ 114300 h 685800"/>
                  <a:gd name="connsiteX139" fmla="*/ 0 w 800151"/>
                  <a:gd name="connsiteY139" fmla="*/ 209550 h 685800"/>
                  <a:gd name="connsiteX140" fmla="*/ 38100 w 800151"/>
                  <a:gd name="connsiteY140" fmla="*/ 276225 h 685800"/>
                  <a:gd name="connsiteX141" fmla="*/ 38100 w 800151"/>
                  <a:gd name="connsiteY141" fmla="*/ 294323 h 685800"/>
                  <a:gd name="connsiteX142" fmla="*/ 0 w 800151"/>
                  <a:gd name="connsiteY142" fmla="*/ 361950 h 685800"/>
                  <a:gd name="connsiteX143" fmla="*/ 0 w 800151"/>
                  <a:gd name="connsiteY143" fmla="*/ 457200 h 685800"/>
                  <a:gd name="connsiteX144" fmla="*/ 103822 w 800151"/>
                  <a:gd name="connsiteY144" fmla="*/ 552450 h 685800"/>
                  <a:gd name="connsiteX145" fmla="*/ 266700 w 800151"/>
                  <a:gd name="connsiteY145" fmla="*/ 571500 h 685800"/>
                  <a:gd name="connsiteX146" fmla="*/ 370523 w 800151"/>
                  <a:gd name="connsiteY146" fmla="*/ 666750 h 685800"/>
                  <a:gd name="connsiteX147" fmla="*/ 533400 w 800151"/>
                  <a:gd name="connsiteY147" fmla="*/ 685800 h 685800"/>
                  <a:gd name="connsiteX148" fmla="*/ 800100 w 800151"/>
                  <a:gd name="connsiteY148" fmla="*/ 571500 h 685800"/>
                  <a:gd name="connsiteX149" fmla="*/ 800100 w 800151"/>
                  <a:gd name="connsiteY149" fmla="*/ 476250 h 685800"/>
                  <a:gd name="connsiteX150" fmla="*/ 762953 w 800151"/>
                  <a:gd name="connsiteY150" fmla="*/ 4095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00151" h="685800">
                    <a:moveTo>
                      <a:pt x="743903" y="571500"/>
                    </a:moveTo>
                    <a:cubicBezTo>
                      <a:pt x="743903" y="583883"/>
                      <a:pt x="729615" y="595313"/>
                      <a:pt x="705803" y="603885"/>
                    </a:cubicBezTo>
                    <a:lnTo>
                      <a:pt x="705803" y="569595"/>
                    </a:lnTo>
                    <a:cubicBezTo>
                      <a:pt x="719138" y="565785"/>
                      <a:pt x="732473" y="560070"/>
                      <a:pt x="743903" y="554355"/>
                    </a:cubicBezTo>
                    <a:lnTo>
                      <a:pt x="743903" y="571500"/>
                    </a:lnTo>
                    <a:close/>
                    <a:moveTo>
                      <a:pt x="667703" y="508635"/>
                    </a:moveTo>
                    <a:lnTo>
                      <a:pt x="667703" y="474345"/>
                    </a:lnTo>
                    <a:cubicBezTo>
                      <a:pt x="681038" y="470535"/>
                      <a:pt x="694373" y="464820"/>
                      <a:pt x="705803" y="459105"/>
                    </a:cubicBezTo>
                    <a:lnTo>
                      <a:pt x="705803" y="476250"/>
                    </a:lnTo>
                    <a:cubicBezTo>
                      <a:pt x="705803" y="488633"/>
                      <a:pt x="691515" y="500063"/>
                      <a:pt x="667703" y="508635"/>
                    </a:cubicBezTo>
                    <a:close/>
                    <a:moveTo>
                      <a:pt x="667703" y="615315"/>
                    </a:moveTo>
                    <a:cubicBezTo>
                      <a:pt x="656273" y="618173"/>
                      <a:pt x="642938" y="620078"/>
                      <a:pt x="629603" y="621983"/>
                    </a:cubicBezTo>
                    <a:lnTo>
                      <a:pt x="629603" y="584835"/>
                    </a:lnTo>
                    <a:cubicBezTo>
                      <a:pt x="641985" y="582930"/>
                      <a:pt x="655320" y="581025"/>
                      <a:pt x="667703" y="579120"/>
                    </a:cubicBezTo>
                    <a:lnTo>
                      <a:pt x="667703" y="615315"/>
                    </a:lnTo>
                    <a:close/>
                    <a:moveTo>
                      <a:pt x="591503" y="489585"/>
                    </a:moveTo>
                    <a:cubicBezTo>
                      <a:pt x="603885" y="487680"/>
                      <a:pt x="617220" y="485775"/>
                      <a:pt x="629603" y="483870"/>
                    </a:cubicBezTo>
                    <a:lnTo>
                      <a:pt x="629603" y="520065"/>
                    </a:lnTo>
                    <a:cubicBezTo>
                      <a:pt x="618173" y="522923"/>
                      <a:pt x="604838" y="524828"/>
                      <a:pt x="591503" y="526733"/>
                    </a:cubicBezTo>
                    <a:lnTo>
                      <a:pt x="591503" y="489585"/>
                    </a:lnTo>
                    <a:close/>
                    <a:moveTo>
                      <a:pt x="591503" y="626745"/>
                    </a:moveTo>
                    <a:cubicBezTo>
                      <a:pt x="579120" y="627698"/>
                      <a:pt x="566738" y="628650"/>
                      <a:pt x="553403" y="628650"/>
                    </a:cubicBezTo>
                    <a:lnTo>
                      <a:pt x="553403" y="590550"/>
                    </a:lnTo>
                    <a:cubicBezTo>
                      <a:pt x="564833" y="590550"/>
                      <a:pt x="578168" y="589598"/>
                      <a:pt x="591503" y="588645"/>
                    </a:cubicBezTo>
                    <a:lnTo>
                      <a:pt x="591503" y="626745"/>
                    </a:lnTo>
                    <a:close/>
                    <a:moveTo>
                      <a:pt x="515303" y="533400"/>
                    </a:moveTo>
                    <a:lnTo>
                      <a:pt x="515303" y="495300"/>
                    </a:lnTo>
                    <a:cubicBezTo>
                      <a:pt x="526733" y="495300"/>
                      <a:pt x="540068" y="494348"/>
                      <a:pt x="553403" y="493395"/>
                    </a:cubicBezTo>
                    <a:lnTo>
                      <a:pt x="553403" y="531495"/>
                    </a:lnTo>
                    <a:cubicBezTo>
                      <a:pt x="541020" y="532448"/>
                      <a:pt x="528638" y="532448"/>
                      <a:pt x="515303" y="533400"/>
                    </a:cubicBezTo>
                    <a:close/>
                    <a:moveTo>
                      <a:pt x="515303" y="628650"/>
                    </a:moveTo>
                    <a:cubicBezTo>
                      <a:pt x="501968" y="628650"/>
                      <a:pt x="489585" y="627698"/>
                      <a:pt x="477203" y="626745"/>
                    </a:cubicBezTo>
                    <a:lnTo>
                      <a:pt x="477203" y="590550"/>
                    </a:lnTo>
                    <a:cubicBezTo>
                      <a:pt x="483870" y="590550"/>
                      <a:pt x="489585" y="590550"/>
                      <a:pt x="496253" y="590550"/>
                    </a:cubicBezTo>
                    <a:cubicBezTo>
                      <a:pt x="501968" y="590550"/>
                      <a:pt x="508635" y="590550"/>
                      <a:pt x="515303" y="590550"/>
                    </a:cubicBezTo>
                    <a:lnTo>
                      <a:pt x="515303" y="628650"/>
                    </a:lnTo>
                    <a:close/>
                    <a:moveTo>
                      <a:pt x="439103" y="493395"/>
                    </a:moveTo>
                    <a:cubicBezTo>
                      <a:pt x="451485" y="494348"/>
                      <a:pt x="463868" y="495300"/>
                      <a:pt x="477203" y="495300"/>
                    </a:cubicBezTo>
                    <a:lnTo>
                      <a:pt x="477203" y="533400"/>
                    </a:lnTo>
                    <a:cubicBezTo>
                      <a:pt x="463868" y="533400"/>
                      <a:pt x="451485" y="532448"/>
                      <a:pt x="439103" y="531495"/>
                    </a:cubicBezTo>
                    <a:lnTo>
                      <a:pt x="439103" y="493395"/>
                    </a:lnTo>
                    <a:close/>
                    <a:moveTo>
                      <a:pt x="439103" y="621983"/>
                    </a:moveTo>
                    <a:cubicBezTo>
                      <a:pt x="425768" y="620078"/>
                      <a:pt x="412433" y="618173"/>
                      <a:pt x="401003" y="615315"/>
                    </a:cubicBezTo>
                    <a:lnTo>
                      <a:pt x="401003" y="584835"/>
                    </a:lnTo>
                    <a:cubicBezTo>
                      <a:pt x="413385" y="586740"/>
                      <a:pt x="425768" y="587693"/>
                      <a:pt x="439103" y="588645"/>
                    </a:cubicBezTo>
                    <a:lnTo>
                      <a:pt x="439103" y="621983"/>
                    </a:lnTo>
                    <a:close/>
                    <a:moveTo>
                      <a:pt x="362903" y="520065"/>
                    </a:moveTo>
                    <a:lnTo>
                      <a:pt x="362903" y="482918"/>
                    </a:lnTo>
                    <a:cubicBezTo>
                      <a:pt x="375285" y="484823"/>
                      <a:pt x="387668" y="487680"/>
                      <a:pt x="401003" y="488633"/>
                    </a:cubicBezTo>
                    <a:lnTo>
                      <a:pt x="401003" y="526733"/>
                    </a:lnTo>
                    <a:cubicBezTo>
                      <a:pt x="387668" y="524828"/>
                      <a:pt x="374333" y="522923"/>
                      <a:pt x="362903" y="520065"/>
                    </a:cubicBezTo>
                    <a:close/>
                    <a:moveTo>
                      <a:pt x="362903" y="603885"/>
                    </a:moveTo>
                    <a:cubicBezTo>
                      <a:pt x="339090" y="594360"/>
                      <a:pt x="324803" y="582930"/>
                      <a:pt x="324803" y="571500"/>
                    </a:cubicBezTo>
                    <a:lnTo>
                      <a:pt x="324803" y="569595"/>
                    </a:lnTo>
                    <a:cubicBezTo>
                      <a:pt x="324803" y="569595"/>
                      <a:pt x="324803" y="569595"/>
                      <a:pt x="325755" y="569595"/>
                    </a:cubicBezTo>
                    <a:cubicBezTo>
                      <a:pt x="328613" y="570548"/>
                      <a:pt x="330518" y="571500"/>
                      <a:pt x="333375" y="571500"/>
                    </a:cubicBezTo>
                    <a:cubicBezTo>
                      <a:pt x="342900" y="574358"/>
                      <a:pt x="352425" y="576263"/>
                      <a:pt x="362903" y="578168"/>
                    </a:cubicBezTo>
                    <a:lnTo>
                      <a:pt x="362903" y="603885"/>
                    </a:lnTo>
                    <a:close/>
                    <a:moveTo>
                      <a:pt x="210503" y="474345"/>
                    </a:moveTo>
                    <a:cubicBezTo>
                      <a:pt x="217170" y="474345"/>
                      <a:pt x="222885" y="475298"/>
                      <a:pt x="229553" y="475298"/>
                    </a:cubicBezTo>
                    <a:lnTo>
                      <a:pt x="229553" y="476250"/>
                    </a:lnTo>
                    <a:cubicBezTo>
                      <a:pt x="229553" y="489585"/>
                      <a:pt x="232410" y="502920"/>
                      <a:pt x="239078" y="513398"/>
                    </a:cubicBezTo>
                    <a:cubicBezTo>
                      <a:pt x="229553" y="513398"/>
                      <a:pt x="220028" y="512445"/>
                      <a:pt x="210503" y="511492"/>
                    </a:cubicBezTo>
                    <a:lnTo>
                      <a:pt x="210503" y="474345"/>
                    </a:lnTo>
                    <a:close/>
                    <a:moveTo>
                      <a:pt x="172403" y="360045"/>
                    </a:moveTo>
                    <a:cubicBezTo>
                      <a:pt x="184785" y="361950"/>
                      <a:pt x="197168" y="364808"/>
                      <a:pt x="210503" y="365760"/>
                    </a:cubicBezTo>
                    <a:lnTo>
                      <a:pt x="210503" y="403860"/>
                    </a:lnTo>
                    <a:cubicBezTo>
                      <a:pt x="197168" y="401955"/>
                      <a:pt x="183833" y="400050"/>
                      <a:pt x="172403" y="397193"/>
                    </a:cubicBezTo>
                    <a:lnTo>
                      <a:pt x="172403" y="360045"/>
                    </a:lnTo>
                    <a:close/>
                    <a:moveTo>
                      <a:pt x="172403" y="507683"/>
                    </a:moveTo>
                    <a:cubicBezTo>
                      <a:pt x="159068" y="505778"/>
                      <a:pt x="145733" y="503873"/>
                      <a:pt x="134303" y="501015"/>
                    </a:cubicBezTo>
                    <a:lnTo>
                      <a:pt x="134303" y="463868"/>
                    </a:lnTo>
                    <a:cubicBezTo>
                      <a:pt x="146685" y="465773"/>
                      <a:pt x="159068" y="468630"/>
                      <a:pt x="172403" y="469583"/>
                    </a:cubicBezTo>
                    <a:lnTo>
                      <a:pt x="172403" y="507683"/>
                    </a:lnTo>
                    <a:close/>
                    <a:moveTo>
                      <a:pt x="96203" y="352425"/>
                    </a:moveTo>
                    <a:lnTo>
                      <a:pt x="96203" y="335280"/>
                    </a:lnTo>
                    <a:cubicBezTo>
                      <a:pt x="107633" y="340995"/>
                      <a:pt x="120015" y="345758"/>
                      <a:pt x="134303" y="349568"/>
                    </a:cubicBezTo>
                    <a:lnTo>
                      <a:pt x="134303" y="384810"/>
                    </a:lnTo>
                    <a:cubicBezTo>
                      <a:pt x="110490" y="376238"/>
                      <a:pt x="96203" y="364808"/>
                      <a:pt x="96203" y="352425"/>
                    </a:cubicBezTo>
                    <a:close/>
                    <a:moveTo>
                      <a:pt x="96203" y="489585"/>
                    </a:moveTo>
                    <a:cubicBezTo>
                      <a:pt x="72390" y="480060"/>
                      <a:pt x="58103" y="468630"/>
                      <a:pt x="58103" y="457200"/>
                    </a:cubicBezTo>
                    <a:lnTo>
                      <a:pt x="58103" y="440055"/>
                    </a:lnTo>
                    <a:cubicBezTo>
                      <a:pt x="69533" y="445770"/>
                      <a:pt x="81915" y="450533"/>
                      <a:pt x="96203" y="454343"/>
                    </a:cubicBezTo>
                    <a:lnTo>
                      <a:pt x="96203" y="489585"/>
                    </a:lnTo>
                    <a:close/>
                    <a:moveTo>
                      <a:pt x="58103" y="192405"/>
                    </a:moveTo>
                    <a:cubicBezTo>
                      <a:pt x="69533" y="198120"/>
                      <a:pt x="81915" y="202883"/>
                      <a:pt x="96203" y="206693"/>
                    </a:cubicBezTo>
                    <a:lnTo>
                      <a:pt x="96203" y="241935"/>
                    </a:lnTo>
                    <a:cubicBezTo>
                      <a:pt x="72390" y="232410"/>
                      <a:pt x="58103" y="220980"/>
                      <a:pt x="58103" y="209550"/>
                    </a:cubicBezTo>
                    <a:lnTo>
                      <a:pt x="58103" y="192405"/>
                    </a:lnTo>
                    <a:close/>
                    <a:moveTo>
                      <a:pt x="172403" y="222885"/>
                    </a:moveTo>
                    <a:lnTo>
                      <a:pt x="172403" y="260985"/>
                    </a:lnTo>
                    <a:cubicBezTo>
                      <a:pt x="159068" y="259080"/>
                      <a:pt x="145733" y="257175"/>
                      <a:pt x="134303" y="254318"/>
                    </a:cubicBezTo>
                    <a:lnTo>
                      <a:pt x="134303" y="217170"/>
                    </a:lnTo>
                    <a:cubicBezTo>
                      <a:pt x="146685" y="219075"/>
                      <a:pt x="159068" y="220980"/>
                      <a:pt x="172403" y="222885"/>
                    </a:cubicBezTo>
                    <a:close/>
                    <a:moveTo>
                      <a:pt x="267653" y="57150"/>
                    </a:moveTo>
                    <a:cubicBezTo>
                      <a:pt x="383858" y="57150"/>
                      <a:pt x="477203" y="82868"/>
                      <a:pt x="477203" y="114300"/>
                    </a:cubicBezTo>
                    <a:cubicBezTo>
                      <a:pt x="477203" y="145733"/>
                      <a:pt x="383858" y="171450"/>
                      <a:pt x="267653" y="171450"/>
                    </a:cubicBezTo>
                    <a:cubicBezTo>
                      <a:pt x="151447" y="171450"/>
                      <a:pt x="58103" y="145733"/>
                      <a:pt x="58103" y="114300"/>
                    </a:cubicBezTo>
                    <a:cubicBezTo>
                      <a:pt x="58103" y="82868"/>
                      <a:pt x="151447" y="57150"/>
                      <a:pt x="267653" y="57150"/>
                    </a:cubicBezTo>
                    <a:close/>
                    <a:moveTo>
                      <a:pt x="324803" y="508635"/>
                    </a:moveTo>
                    <a:cubicBezTo>
                      <a:pt x="300990" y="499110"/>
                      <a:pt x="286703" y="487680"/>
                      <a:pt x="286703" y="476250"/>
                    </a:cubicBezTo>
                    <a:lnTo>
                      <a:pt x="286703" y="459105"/>
                    </a:lnTo>
                    <a:cubicBezTo>
                      <a:pt x="298133" y="464820"/>
                      <a:pt x="310515" y="469583"/>
                      <a:pt x="324803" y="473393"/>
                    </a:cubicBezTo>
                    <a:lnTo>
                      <a:pt x="324803" y="508635"/>
                    </a:lnTo>
                    <a:close/>
                    <a:moveTo>
                      <a:pt x="439103" y="241935"/>
                    </a:moveTo>
                    <a:lnTo>
                      <a:pt x="439103" y="207645"/>
                    </a:lnTo>
                    <a:cubicBezTo>
                      <a:pt x="452438" y="203835"/>
                      <a:pt x="465773" y="198120"/>
                      <a:pt x="477203" y="192405"/>
                    </a:cubicBezTo>
                    <a:lnTo>
                      <a:pt x="477203" y="209550"/>
                    </a:lnTo>
                    <a:cubicBezTo>
                      <a:pt x="477203" y="221933"/>
                      <a:pt x="462915" y="233363"/>
                      <a:pt x="439103" y="241935"/>
                    </a:cubicBezTo>
                    <a:close/>
                    <a:moveTo>
                      <a:pt x="362903" y="260033"/>
                    </a:moveTo>
                    <a:lnTo>
                      <a:pt x="362903" y="222885"/>
                    </a:lnTo>
                    <a:cubicBezTo>
                      <a:pt x="375285" y="220980"/>
                      <a:pt x="388620" y="219075"/>
                      <a:pt x="401003" y="217170"/>
                    </a:cubicBezTo>
                    <a:lnTo>
                      <a:pt x="401003" y="253365"/>
                    </a:lnTo>
                    <a:cubicBezTo>
                      <a:pt x="389573" y="256223"/>
                      <a:pt x="376238" y="258127"/>
                      <a:pt x="362903" y="260033"/>
                    </a:cubicBezTo>
                    <a:close/>
                    <a:moveTo>
                      <a:pt x="286703" y="266700"/>
                    </a:moveTo>
                    <a:lnTo>
                      <a:pt x="286703" y="228600"/>
                    </a:lnTo>
                    <a:cubicBezTo>
                      <a:pt x="298133" y="228600"/>
                      <a:pt x="311468" y="227648"/>
                      <a:pt x="324803" y="226695"/>
                    </a:cubicBezTo>
                    <a:lnTo>
                      <a:pt x="324803" y="264795"/>
                    </a:lnTo>
                    <a:cubicBezTo>
                      <a:pt x="312420" y="265748"/>
                      <a:pt x="300038" y="265748"/>
                      <a:pt x="286703" y="266700"/>
                    </a:cubicBezTo>
                    <a:close/>
                    <a:moveTo>
                      <a:pt x="210503" y="264795"/>
                    </a:moveTo>
                    <a:lnTo>
                      <a:pt x="210503" y="226695"/>
                    </a:lnTo>
                    <a:cubicBezTo>
                      <a:pt x="222885" y="227648"/>
                      <a:pt x="235267" y="228600"/>
                      <a:pt x="248603" y="228600"/>
                    </a:cubicBezTo>
                    <a:lnTo>
                      <a:pt x="248603" y="266700"/>
                    </a:lnTo>
                    <a:cubicBezTo>
                      <a:pt x="235267" y="265748"/>
                      <a:pt x="222885" y="265748"/>
                      <a:pt x="210503" y="264795"/>
                    </a:cubicBezTo>
                    <a:close/>
                    <a:moveTo>
                      <a:pt x="705803" y="381000"/>
                    </a:moveTo>
                    <a:cubicBezTo>
                      <a:pt x="705803" y="412433"/>
                      <a:pt x="612458" y="438150"/>
                      <a:pt x="496253" y="438150"/>
                    </a:cubicBezTo>
                    <a:cubicBezTo>
                      <a:pt x="380048" y="438150"/>
                      <a:pt x="286703" y="412433"/>
                      <a:pt x="286703" y="381000"/>
                    </a:cubicBezTo>
                    <a:cubicBezTo>
                      <a:pt x="286703" y="349568"/>
                      <a:pt x="380048" y="323850"/>
                      <a:pt x="496253" y="323850"/>
                    </a:cubicBezTo>
                    <a:cubicBezTo>
                      <a:pt x="612458" y="323850"/>
                      <a:pt x="705803" y="349568"/>
                      <a:pt x="705803" y="381000"/>
                    </a:cubicBezTo>
                    <a:close/>
                    <a:moveTo>
                      <a:pt x="762953" y="409575"/>
                    </a:moveTo>
                    <a:lnTo>
                      <a:pt x="762953" y="381000"/>
                    </a:lnTo>
                    <a:cubicBezTo>
                      <a:pt x="762953" y="336233"/>
                      <a:pt x="727710" y="303848"/>
                      <a:pt x="659130" y="285750"/>
                    </a:cubicBezTo>
                    <a:cubicBezTo>
                      <a:pt x="633413" y="279083"/>
                      <a:pt x="603885" y="273368"/>
                      <a:pt x="570548" y="270510"/>
                    </a:cubicBezTo>
                    <a:cubicBezTo>
                      <a:pt x="571500" y="266700"/>
                      <a:pt x="571500" y="261938"/>
                      <a:pt x="571500" y="257175"/>
                    </a:cubicBezTo>
                    <a:cubicBezTo>
                      <a:pt x="571500" y="230505"/>
                      <a:pt x="559118" y="207645"/>
                      <a:pt x="533400" y="190500"/>
                    </a:cubicBezTo>
                    <a:lnTo>
                      <a:pt x="533400" y="114300"/>
                    </a:lnTo>
                    <a:cubicBezTo>
                      <a:pt x="533400" y="69532"/>
                      <a:pt x="498158" y="37147"/>
                      <a:pt x="429578" y="19050"/>
                    </a:cubicBezTo>
                    <a:cubicBezTo>
                      <a:pt x="384810" y="6667"/>
                      <a:pt x="327660" y="0"/>
                      <a:pt x="266700" y="0"/>
                    </a:cubicBezTo>
                    <a:cubicBezTo>
                      <a:pt x="186690" y="0"/>
                      <a:pt x="0" y="11430"/>
                      <a:pt x="0" y="114300"/>
                    </a:cubicBezTo>
                    <a:lnTo>
                      <a:pt x="0" y="209550"/>
                    </a:lnTo>
                    <a:cubicBezTo>
                      <a:pt x="0" y="236220"/>
                      <a:pt x="12382" y="259080"/>
                      <a:pt x="38100" y="276225"/>
                    </a:cubicBezTo>
                    <a:lnTo>
                      <a:pt x="38100" y="294323"/>
                    </a:lnTo>
                    <a:cubicBezTo>
                      <a:pt x="15240" y="310515"/>
                      <a:pt x="0" y="332423"/>
                      <a:pt x="0" y="361950"/>
                    </a:cubicBezTo>
                    <a:lnTo>
                      <a:pt x="0" y="457200"/>
                    </a:lnTo>
                    <a:cubicBezTo>
                      <a:pt x="0" y="501967"/>
                      <a:pt x="35243" y="534353"/>
                      <a:pt x="103822" y="552450"/>
                    </a:cubicBezTo>
                    <a:cubicBezTo>
                      <a:pt x="148590" y="564833"/>
                      <a:pt x="205740" y="571500"/>
                      <a:pt x="266700" y="571500"/>
                    </a:cubicBezTo>
                    <a:cubicBezTo>
                      <a:pt x="266700" y="616268"/>
                      <a:pt x="301943" y="648653"/>
                      <a:pt x="370523" y="666750"/>
                    </a:cubicBezTo>
                    <a:cubicBezTo>
                      <a:pt x="415290" y="679133"/>
                      <a:pt x="472440" y="685800"/>
                      <a:pt x="533400" y="685800"/>
                    </a:cubicBezTo>
                    <a:cubicBezTo>
                      <a:pt x="613410" y="685800"/>
                      <a:pt x="800100" y="674370"/>
                      <a:pt x="800100" y="571500"/>
                    </a:cubicBezTo>
                    <a:lnTo>
                      <a:pt x="800100" y="476250"/>
                    </a:lnTo>
                    <a:cubicBezTo>
                      <a:pt x="801053" y="449580"/>
                      <a:pt x="788670" y="426720"/>
                      <a:pt x="762953" y="409575"/>
                    </a:cubicBezTo>
                    <a:close/>
                  </a:path>
                </a:pathLst>
              </a:custGeom>
              <a:solidFill>
                <a:srgbClr val="FFC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4" name="Group 113">
                <a:extLst>
                  <a:ext uri="{FF2B5EF4-FFF2-40B4-BE49-F238E27FC236}">
                    <a16:creationId xmlns:a16="http://schemas.microsoft.com/office/drawing/2014/main" id="{FCCECFCC-D202-270E-527A-AD6AACA5EA74}"/>
                  </a:ext>
                </a:extLst>
              </p:cNvPr>
              <p:cNvGrpSpPr/>
              <p:nvPr/>
            </p:nvGrpSpPr>
            <p:grpSpPr>
              <a:xfrm>
                <a:off x="3143356" y="5373477"/>
                <a:ext cx="6512582" cy="369332"/>
                <a:chOff x="3076681" y="4697199"/>
                <a:chExt cx="6512582" cy="369332"/>
              </a:xfrm>
            </p:grpSpPr>
            <p:sp>
              <p:nvSpPr>
                <p:cNvPr id="106" name="TextBox 105">
                  <a:extLst>
                    <a:ext uri="{FF2B5EF4-FFF2-40B4-BE49-F238E27FC236}">
                      <a16:creationId xmlns:a16="http://schemas.microsoft.com/office/drawing/2014/main" id="{46EA84A6-5056-6B71-6451-74E5F8CFA0D8}"/>
                    </a:ext>
                  </a:extLst>
                </p:cNvPr>
                <p:cNvSpPr txBox="1"/>
                <p:nvPr/>
              </p:nvSpPr>
              <p:spPr>
                <a:xfrm>
                  <a:off x="5529136" y="4697199"/>
                  <a:ext cx="7901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2AC00"/>
                      </a:solidFill>
                      <a:effectLst/>
                      <a:uLnTx/>
                      <a:uFillTx/>
                      <a:latin typeface="Calibri" panose="020F0502020204030204"/>
                      <a:ea typeface="+mn-ea"/>
                      <a:cs typeface="+mn-cs"/>
                    </a:rPr>
                    <a:t>£26k</a:t>
                  </a:r>
                </a:p>
              </p:txBody>
            </p:sp>
            <p:sp>
              <p:nvSpPr>
                <p:cNvPr id="107" name="TextBox 106">
                  <a:extLst>
                    <a:ext uri="{FF2B5EF4-FFF2-40B4-BE49-F238E27FC236}">
                      <a16:creationId xmlns:a16="http://schemas.microsoft.com/office/drawing/2014/main" id="{1AD2EDBE-576A-9A1E-2FB1-55E508062D7B}"/>
                    </a:ext>
                  </a:extLst>
                </p:cNvPr>
                <p:cNvSpPr txBox="1"/>
                <p:nvPr/>
              </p:nvSpPr>
              <p:spPr>
                <a:xfrm>
                  <a:off x="6346621" y="4697199"/>
                  <a:ext cx="7901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2AC00"/>
                      </a:solidFill>
                      <a:effectLst/>
                      <a:uLnTx/>
                      <a:uFillTx/>
                      <a:latin typeface="Calibri" panose="020F0502020204030204"/>
                      <a:ea typeface="+mn-ea"/>
                      <a:cs typeface="+mn-cs"/>
                    </a:rPr>
                    <a:t>£26k</a:t>
                  </a:r>
                </a:p>
              </p:txBody>
            </p:sp>
            <p:sp>
              <p:nvSpPr>
                <p:cNvPr id="108" name="TextBox 107">
                  <a:extLst>
                    <a:ext uri="{FF2B5EF4-FFF2-40B4-BE49-F238E27FC236}">
                      <a16:creationId xmlns:a16="http://schemas.microsoft.com/office/drawing/2014/main" id="{012050FD-EB51-9009-04CF-EB8830E10348}"/>
                    </a:ext>
                  </a:extLst>
                </p:cNvPr>
                <p:cNvSpPr txBox="1"/>
                <p:nvPr/>
              </p:nvSpPr>
              <p:spPr>
                <a:xfrm>
                  <a:off x="7164106" y="4697199"/>
                  <a:ext cx="7901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2AC00"/>
                      </a:solidFill>
                      <a:effectLst/>
                      <a:uLnTx/>
                      <a:uFillTx/>
                      <a:latin typeface="Calibri" panose="020F0502020204030204"/>
                      <a:ea typeface="+mn-ea"/>
                      <a:cs typeface="+mn-cs"/>
                    </a:rPr>
                    <a:t>£7k</a:t>
                  </a:r>
                </a:p>
              </p:txBody>
            </p:sp>
            <p:sp>
              <p:nvSpPr>
                <p:cNvPr id="109" name="TextBox 108">
                  <a:extLst>
                    <a:ext uri="{FF2B5EF4-FFF2-40B4-BE49-F238E27FC236}">
                      <a16:creationId xmlns:a16="http://schemas.microsoft.com/office/drawing/2014/main" id="{0184E561-2E0B-0DED-4991-8E68BB7B8C19}"/>
                    </a:ext>
                  </a:extLst>
                </p:cNvPr>
                <p:cNvSpPr txBox="1"/>
                <p:nvPr/>
              </p:nvSpPr>
              <p:spPr>
                <a:xfrm>
                  <a:off x="7981591" y="4697199"/>
                  <a:ext cx="7901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2AC00"/>
                      </a:solidFill>
                      <a:effectLst/>
                      <a:uLnTx/>
                      <a:uFillTx/>
                      <a:latin typeface="Calibri" panose="020F0502020204030204"/>
                      <a:ea typeface="+mn-ea"/>
                      <a:cs typeface="+mn-cs"/>
                    </a:rPr>
                    <a:t>£10k</a:t>
                  </a:r>
                </a:p>
              </p:txBody>
            </p:sp>
            <p:sp>
              <p:nvSpPr>
                <p:cNvPr id="110" name="TextBox 109">
                  <a:extLst>
                    <a:ext uri="{FF2B5EF4-FFF2-40B4-BE49-F238E27FC236}">
                      <a16:creationId xmlns:a16="http://schemas.microsoft.com/office/drawing/2014/main" id="{B03562E1-FD3C-2C4A-9526-519CFB7307B1}"/>
                    </a:ext>
                  </a:extLst>
                </p:cNvPr>
                <p:cNvSpPr txBox="1"/>
                <p:nvPr/>
              </p:nvSpPr>
              <p:spPr>
                <a:xfrm>
                  <a:off x="8799078" y="4697199"/>
                  <a:ext cx="7901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2AC00"/>
                      </a:solidFill>
                      <a:effectLst/>
                      <a:uLnTx/>
                      <a:uFillTx/>
                      <a:latin typeface="Calibri" panose="020F0502020204030204"/>
                      <a:ea typeface="+mn-ea"/>
                      <a:cs typeface="+mn-cs"/>
                    </a:rPr>
                    <a:t>£20k</a:t>
                  </a:r>
                </a:p>
              </p:txBody>
            </p:sp>
            <p:sp>
              <p:nvSpPr>
                <p:cNvPr id="111" name="TextBox 110">
                  <a:extLst>
                    <a:ext uri="{FF2B5EF4-FFF2-40B4-BE49-F238E27FC236}">
                      <a16:creationId xmlns:a16="http://schemas.microsoft.com/office/drawing/2014/main" id="{2E957C46-4E21-6D9A-5F26-8F5B2AA3D253}"/>
                    </a:ext>
                  </a:extLst>
                </p:cNvPr>
                <p:cNvSpPr txBox="1"/>
                <p:nvPr/>
              </p:nvSpPr>
              <p:spPr>
                <a:xfrm>
                  <a:off x="4711651" y="4697199"/>
                  <a:ext cx="7901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E2AC00"/>
                      </a:solidFill>
                      <a:effectLst/>
                      <a:uLnTx/>
                      <a:uFillTx/>
                      <a:latin typeface="Calibri" panose="020F0502020204030204"/>
                      <a:ea typeface="+mn-ea"/>
                      <a:cs typeface="+mn-cs"/>
                    </a:rPr>
                    <a:t>£26k</a:t>
                  </a:r>
                </a:p>
              </p:txBody>
            </p:sp>
            <p:sp>
              <p:nvSpPr>
                <p:cNvPr id="112" name="TextBox 111">
                  <a:extLst>
                    <a:ext uri="{FF2B5EF4-FFF2-40B4-BE49-F238E27FC236}">
                      <a16:creationId xmlns:a16="http://schemas.microsoft.com/office/drawing/2014/main" id="{8A797C85-83E0-C557-06D6-E2CA4D57508A}"/>
                    </a:ext>
                  </a:extLst>
                </p:cNvPr>
                <p:cNvSpPr txBox="1"/>
                <p:nvPr/>
              </p:nvSpPr>
              <p:spPr>
                <a:xfrm>
                  <a:off x="3894166" y="4697199"/>
                  <a:ext cx="8828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E2AC00"/>
                      </a:solidFill>
                      <a:effectLst/>
                      <a:uLnTx/>
                      <a:uFillTx/>
                      <a:latin typeface="Calibri" panose="020F0502020204030204"/>
                      <a:ea typeface="+mn-ea"/>
                      <a:cs typeface="+mn-cs"/>
                    </a:rPr>
                    <a:t>£12-15k</a:t>
                  </a:r>
                </a:p>
              </p:txBody>
            </p:sp>
            <p:sp>
              <p:nvSpPr>
                <p:cNvPr id="113" name="TextBox 112">
                  <a:extLst>
                    <a:ext uri="{FF2B5EF4-FFF2-40B4-BE49-F238E27FC236}">
                      <a16:creationId xmlns:a16="http://schemas.microsoft.com/office/drawing/2014/main" id="{365776E2-D30D-6742-E219-D3A3AE27E2CB}"/>
                    </a:ext>
                  </a:extLst>
                </p:cNvPr>
                <p:cNvSpPr txBox="1"/>
                <p:nvPr/>
              </p:nvSpPr>
              <p:spPr>
                <a:xfrm>
                  <a:off x="3076681" y="4697199"/>
                  <a:ext cx="79018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E2AC00"/>
                      </a:solidFill>
                      <a:effectLst/>
                      <a:uLnTx/>
                      <a:uFillTx/>
                      <a:latin typeface="Calibri" panose="020F0502020204030204"/>
                      <a:ea typeface="+mn-ea"/>
                      <a:cs typeface="+mn-cs"/>
                    </a:rPr>
                    <a:t>£15-20k</a:t>
                  </a:r>
                </a:p>
              </p:txBody>
            </p:sp>
          </p:grpSp>
          <p:sp>
            <p:nvSpPr>
              <p:cNvPr id="210" name="Graphic 57" descr="Coins with solid fill">
                <a:extLst>
                  <a:ext uri="{FF2B5EF4-FFF2-40B4-BE49-F238E27FC236}">
                    <a16:creationId xmlns:a16="http://schemas.microsoft.com/office/drawing/2014/main" id="{5A78DB8E-3C29-0450-46DA-3191BE2C2403}"/>
                  </a:ext>
                </a:extLst>
              </p:cNvPr>
              <p:cNvSpPr>
                <a:spLocks noChangeAspect="1"/>
              </p:cNvSpPr>
              <p:nvPr/>
            </p:nvSpPr>
            <p:spPr>
              <a:xfrm>
                <a:off x="7532706" y="5252053"/>
                <a:ext cx="218414" cy="187200"/>
              </a:xfrm>
              <a:custGeom>
                <a:avLst/>
                <a:gdLst>
                  <a:gd name="connsiteX0" fmla="*/ 743903 w 800151"/>
                  <a:gd name="connsiteY0" fmla="*/ 571500 h 685800"/>
                  <a:gd name="connsiteX1" fmla="*/ 705803 w 800151"/>
                  <a:gd name="connsiteY1" fmla="*/ 603885 h 685800"/>
                  <a:gd name="connsiteX2" fmla="*/ 705803 w 800151"/>
                  <a:gd name="connsiteY2" fmla="*/ 569595 h 685800"/>
                  <a:gd name="connsiteX3" fmla="*/ 743903 w 800151"/>
                  <a:gd name="connsiteY3" fmla="*/ 554355 h 685800"/>
                  <a:gd name="connsiteX4" fmla="*/ 743903 w 800151"/>
                  <a:gd name="connsiteY4" fmla="*/ 571500 h 685800"/>
                  <a:gd name="connsiteX5" fmla="*/ 667703 w 800151"/>
                  <a:gd name="connsiteY5" fmla="*/ 508635 h 685800"/>
                  <a:gd name="connsiteX6" fmla="*/ 667703 w 800151"/>
                  <a:gd name="connsiteY6" fmla="*/ 474345 h 685800"/>
                  <a:gd name="connsiteX7" fmla="*/ 705803 w 800151"/>
                  <a:gd name="connsiteY7" fmla="*/ 459105 h 685800"/>
                  <a:gd name="connsiteX8" fmla="*/ 705803 w 800151"/>
                  <a:gd name="connsiteY8" fmla="*/ 476250 h 685800"/>
                  <a:gd name="connsiteX9" fmla="*/ 667703 w 800151"/>
                  <a:gd name="connsiteY9" fmla="*/ 508635 h 685800"/>
                  <a:gd name="connsiteX10" fmla="*/ 667703 w 800151"/>
                  <a:gd name="connsiteY10" fmla="*/ 615315 h 685800"/>
                  <a:gd name="connsiteX11" fmla="*/ 629603 w 800151"/>
                  <a:gd name="connsiteY11" fmla="*/ 621983 h 685800"/>
                  <a:gd name="connsiteX12" fmla="*/ 629603 w 800151"/>
                  <a:gd name="connsiteY12" fmla="*/ 584835 h 685800"/>
                  <a:gd name="connsiteX13" fmla="*/ 667703 w 800151"/>
                  <a:gd name="connsiteY13" fmla="*/ 579120 h 685800"/>
                  <a:gd name="connsiteX14" fmla="*/ 667703 w 800151"/>
                  <a:gd name="connsiteY14" fmla="*/ 615315 h 685800"/>
                  <a:gd name="connsiteX15" fmla="*/ 591503 w 800151"/>
                  <a:gd name="connsiteY15" fmla="*/ 489585 h 685800"/>
                  <a:gd name="connsiteX16" fmla="*/ 629603 w 800151"/>
                  <a:gd name="connsiteY16" fmla="*/ 483870 h 685800"/>
                  <a:gd name="connsiteX17" fmla="*/ 629603 w 800151"/>
                  <a:gd name="connsiteY17" fmla="*/ 520065 h 685800"/>
                  <a:gd name="connsiteX18" fmla="*/ 591503 w 800151"/>
                  <a:gd name="connsiteY18" fmla="*/ 526733 h 685800"/>
                  <a:gd name="connsiteX19" fmla="*/ 591503 w 800151"/>
                  <a:gd name="connsiteY19" fmla="*/ 489585 h 685800"/>
                  <a:gd name="connsiteX20" fmla="*/ 591503 w 800151"/>
                  <a:gd name="connsiteY20" fmla="*/ 626745 h 685800"/>
                  <a:gd name="connsiteX21" fmla="*/ 553403 w 800151"/>
                  <a:gd name="connsiteY21" fmla="*/ 628650 h 685800"/>
                  <a:gd name="connsiteX22" fmla="*/ 553403 w 800151"/>
                  <a:gd name="connsiteY22" fmla="*/ 590550 h 685800"/>
                  <a:gd name="connsiteX23" fmla="*/ 591503 w 800151"/>
                  <a:gd name="connsiteY23" fmla="*/ 588645 h 685800"/>
                  <a:gd name="connsiteX24" fmla="*/ 591503 w 800151"/>
                  <a:gd name="connsiteY24" fmla="*/ 626745 h 685800"/>
                  <a:gd name="connsiteX25" fmla="*/ 515303 w 800151"/>
                  <a:gd name="connsiteY25" fmla="*/ 533400 h 685800"/>
                  <a:gd name="connsiteX26" fmla="*/ 515303 w 800151"/>
                  <a:gd name="connsiteY26" fmla="*/ 495300 h 685800"/>
                  <a:gd name="connsiteX27" fmla="*/ 553403 w 800151"/>
                  <a:gd name="connsiteY27" fmla="*/ 493395 h 685800"/>
                  <a:gd name="connsiteX28" fmla="*/ 553403 w 800151"/>
                  <a:gd name="connsiteY28" fmla="*/ 531495 h 685800"/>
                  <a:gd name="connsiteX29" fmla="*/ 515303 w 800151"/>
                  <a:gd name="connsiteY29" fmla="*/ 533400 h 685800"/>
                  <a:gd name="connsiteX30" fmla="*/ 515303 w 800151"/>
                  <a:gd name="connsiteY30" fmla="*/ 628650 h 685800"/>
                  <a:gd name="connsiteX31" fmla="*/ 477203 w 800151"/>
                  <a:gd name="connsiteY31" fmla="*/ 626745 h 685800"/>
                  <a:gd name="connsiteX32" fmla="*/ 477203 w 800151"/>
                  <a:gd name="connsiteY32" fmla="*/ 590550 h 685800"/>
                  <a:gd name="connsiteX33" fmla="*/ 496253 w 800151"/>
                  <a:gd name="connsiteY33" fmla="*/ 590550 h 685800"/>
                  <a:gd name="connsiteX34" fmla="*/ 515303 w 800151"/>
                  <a:gd name="connsiteY34" fmla="*/ 590550 h 685800"/>
                  <a:gd name="connsiteX35" fmla="*/ 515303 w 800151"/>
                  <a:gd name="connsiteY35" fmla="*/ 628650 h 685800"/>
                  <a:gd name="connsiteX36" fmla="*/ 439103 w 800151"/>
                  <a:gd name="connsiteY36" fmla="*/ 493395 h 685800"/>
                  <a:gd name="connsiteX37" fmla="*/ 477203 w 800151"/>
                  <a:gd name="connsiteY37" fmla="*/ 495300 h 685800"/>
                  <a:gd name="connsiteX38" fmla="*/ 477203 w 800151"/>
                  <a:gd name="connsiteY38" fmla="*/ 533400 h 685800"/>
                  <a:gd name="connsiteX39" fmla="*/ 439103 w 800151"/>
                  <a:gd name="connsiteY39" fmla="*/ 531495 h 685800"/>
                  <a:gd name="connsiteX40" fmla="*/ 439103 w 800151"/>
                  <a:gd name="connsiteY40" fmla="*/ 493395 h 685800"/>
                  <a:gd name="connsiteX41" fmla="*/ 439103 w 800151"/>
                  <a:gd name="connsiteY41" fmla="*/ 621983 h 685800"/>
                  <a:gd name="connsiteX42" fmla="*/ 401003 w 800151"/>
                  <a:gd name="connsiteY42" fmla="*/ 615315 h 685800"/>
                  <a:gd name="connsiteX43" fmla="*/ 401003 w 800151"/>
                  <a:gd name="connsiteY43" fmla="*/ 584835 h 685800"/>
                  <a:gd name="connsiteX44" fmla="*/ 439103 w 800151"/>
                  <a:gd name="connsiteY44" fmla="*/ 588645 h 685800"/>
                  <a:gd name="connsiteX45" fmla="*/ 439103 w 800151"/>
                  <a:gd name="connsiteY45" fmla="*/ 621983 h 685800"/>
                  <a:gd name="connsiteX46" fmla="*/ 362903 w 800151"/>
                  <a:gd name="connsiteY46" fmla="*/ 520065 h 685800"/>
                  <a:gd name="connsiteX47" fmla="*/ 362903 w 800151"/>
                  <a:gd name="connsiteY47" fmla="*/ 482918 h 685800"/>
                  <a:gd name="connsiteX48" fmla="*/ 401003 w 800151"/>
                  <a:gd name="connsiteY48" fmla="*/ 488633 h 685800"/>
                  <a:gd name="connsiteX49" fmla="*/ 401003 w 800151"/>
                  <a:gd name="connsiteY49" fmla="*/ 526733 h 685800"/>
                  <a:gd name="connsiteX50" fmla="*/ 362903 w 800151"/>
                  <a:gd name="connsiteY50" fmla="*/ 520065 h 685800"/>
                  <a:gd name="connsiteX51" fmla="*/ 362903 w 800151"/>
                  <a:gd name="connsiteY51" fmla="*/ 603885 h 685800"/>
                  <a:gd name="connsiteX52" fmla="*/ 324803 w 800151"/>
                  <a:gd name="connsiteY52" fmla="*/ 571500 h 685800"/>
                  <a:gd name="connsiteX53" fmla="*/ 324803 w 800151"/>
                  <a:gd name="connsiteY53" fmla="*/ 569595 h 685800"/>
                  <a:gd name="connsiteX54" fmla="*/ 325755 w 800151"/>
                  <a:gd name="connsiteY54" fmla="*/ 569595 h 685800"/>
                  <a:gd name="connsiteX55" fmla="*/ 333375 w 800151"/>
                  <a:gd name="connsiteY55" fmla="*/ 571500 h 685800"/>
                  <a:gd name="connsiteX56" fmla="*/ 362903 w 800151"/>
                  <a:gd name="connsiteY56" fmla="*/ 578168 h 685800"/>
                  <a:gd name="connsiteX57" fmla="*/ 362903 w 800151"/>
                  <a:gd name="connsiteY57" fmla="*/ 603885 h 685800"/>
                  <a:gd name="connsiteX58" fmla="*/ 210503 w 800151"/>
                  <a:gd name="connsiteY58" fmla="*/ 474345 h 685800"/>
                  <a:gd name="connsiteX59" fmla="*/ 229553 w 800151"/>
                  <a:gd name="connsiteY59" fmla="*/ 475298 h 685800"/>
                  <a:gd name="connsiteX60" fmla="*/ 229553 w 800151"/>
                  <a:gd name="connsiteY60" fmla="*/ 476250 h 685800"/>
                  <a:gd name="connsiteX61" fmla="*/ 239078 w 800151"/>
                  <a:gd name="connsiteY61" fmla="*/ 513398 h 685800"/>
                  <a:gd name="connsiteX62" fmla="*/ 210503 w 800151"/>
                  <a:gd name="connsiteY62" fmla="*/ 511492 h 685800"/>
                  <a:gd name="connsiteX63" fmla="*/ 210503 w 800151"/>
                  <a:gd name="connsiteY63" fmla="*/ 474345 h 685800"/>
                  <a:gd name="connsiteX64" fmla="*/ 172403 w 800151"/>
                  <a:gd name="connsiteY64" fmla="*/ 360045 h 685800"/>
                  <a:gd name="connsiteX65" fmla="*/ 210503 w 800151"/>
                  <a:gd name="connsiteY65" fmla="*/ 365760 h 685800"/>
                  <a:gd name="connsiteX66" fmla="*/ 210503 w 800151"/>
                  <a:gd name="connsiteY66" fmla="*/ 403860 h 685800"/>
                  <a:gd name="connsiteX67" fmla="*/ 172403 w 800151"/>
                  <a:gd name="connsiteY67" fmla="*/ 397193 h 685800"/>
                  <a:gd name="connsiteX68" fmla="*/ 172403 w 800151"/>
                  <a:gd name="connsiteY68" fmla="*/ 360045 h 685800"/>
                  <a:gd name="connsiteX69" fmla="*/ 172403 w 800151"/>
                  <a:gd name="connsiteY69" fmla="*/ 507683 h 685800"/>
                  <a:gd name="connsiteX70" fmla="*/ 134303 w 800151"/>
                  <a:gd name="connsiteY70" fmla="*/ 501015 h 685800"/>
                  <a:gd name="connsiteX71" fmla="*/ 134303 w 800151"/>
                  <a:gd name="connsiteY71" fmla="*/ 463868 h 685800"/>
                  <a:gd name="connsiteX72" fmla="*/ 172403 w 800151"/>
                  <a:gd name="connsiteY72" fmla="*/ 469583 h 685800"/>
                  <a:gd name="connsiteX73" fmla="*/ 172403 w 800151"/>
                  <a:gd name="connsiteY73" fmla="*/ 507683 h 685800"/>
                  <a:gd name="connsiteX74" fmla="*/ 96203 w 800151"/>
                  <a:gd name="connsiteY74" fmla="*/ 352425 h 685800"/>
                  <a:gd name="connsiteX75" fmla="*/ 96203 w 800151"/>
                  <a:gd name="connsiteY75" fmla="*/ 335280 h 685800"/>
                  <a:gd name="connsiteX76" fmla="*/ 134303 w 800151"/>
                  <a:gd name="connsiteY76" fmla="*/ 349568 h 685800"/>
                  <a:gd name="connsiteX77" fmla="*/ 134303 w 800151"/>
                  <a:gd name="connsiteY77" fmla="*/ 384810 h 685800"/>
                  <a:gd name="connsiteX78" fmla="*/ 96203 w 800151"/>
                  <a:gd name="connsiteY78" fmla="*/ 352425 h 685800"/>
                  <a:gd name="connsiteX79" fmla="*/ 96203 w 800151"/>
                  <a:gd name="connsiteY79" fmla="*/ 489585 h 685800"/>
                  <a:gd name="connsiteX80" fmla="*/ 58103 w 800151"/>
                  <a:gd name="connsiteY80" fmla="*/ 457200 h 685800"/>
                  <a:gd name="connsiteX81" fmla="*/ 58103 w 800151"/>
                  <a:gd name="connsiteY81" fmla="*/ 440055 h 685800"/>
                  <a:gd name="connsiteX82" fmla="*/ 96203 w 800151"/>
                  <a:gd name="connsiteY82" fmla="*/ 454343 h 685800"/>
                  <a:gd name="connsiteX83" fmla="*/ 96203 w 800151"/>
                  <a:gd name="connsiteY83" fmla="*/ 489585 h 685800"/>
                  <a:gd name="connsiteX84" fmla="*/ 58103 w 800151"/>
                  <a:gd name="connsiteY84" fmla="*/ 192405 h 685800"/>
                  <a:gd name="connsiteX85" fmla="*/ 96203 w 800151"/>
                  <a:gd name="connsiteY85" fmla="*/ 206693 h 685800"/>
                  <a:gd name="connsiteX86" fmla="*/ 96203 w 800151"/>
                  <a:gd name="connsiteY86" fmla="*/ 241935 h 685800"/>
                  <a:gd name="connsiteX87" fmla="*/ 58103 w 800151"/>
                  <a:gd name="connsiteY87" fmla="*/ 209550 h 685800"/>
                  <a:gd name="connsiteX88" fmla="*/ 58103 w 800151"/>
                  <a:gd name="connsiteY88" fmla="*/ 192405 h 685800"/>
                  <a:gd name="connsiteX89" fmla="*/ 172403 w 800151"/>
                  <a:gd name="connsiteY89" fmla="*/ 222885 h 685800"/>
                  <a:gd name="connsiteX90" fmla="*/ 172403 w 800151"/>
                  <a:gd name="connsiteY90" fmla="*/ 260985 h 685800"/>
                  <a:gd name="connsiteX91" fmla="*/ 134303 w 800151"/>
                  <a:gd name="connsiteY91" fmla="*/ 254318 h 685800"/>
                  <a:gd name="connsiteX92" fmla="*/ 134303 w 800151"/>
                  <a:gd name="connsiteY92" fmla="*/ 217170 h 685800"/>
                  <a:gd name="connsiteX93" fmla="*/ 172403 w 800151"/>
                  <a:gd name="connsiteY93" fmla="*/ 222885 h 685800"/>
                  <a:gd name="connsiteX94" fmla="*/ 267653 w 800151"/>
                  <a:gd name="connsiteY94" fmla="*/ 57150 h 685800"/>
                  <a:gd name="connsiteX95" fmla="*/ 477203 w 800151"/>
                  <a:gd name="connsiteY95" fmla="*/ 114300 h 685800"/>
                  <a:gd name="connsiteX96" fmla="*/ 267653 w 800151"/>
                  <a:gd name="connsiteY96" fmla="*/ 171450 h 685800"/>
                  <a:gd name="connsiteX97" fmla="*/ 58103 w 800151"/>
                  <a:gd name="connsiteY97" fmla="*/ 114300 h 685800"/>
                  <a:gd name="connsiteX98" fmla="*/ 267653 w 800151"/>
                  <a:gd name="connsiteY98" fmla="*/ 57150 h 685800"/>
                  <a:gd name="connsiteX99" fmla="*/ 324803 w 800151"/>
                  <a:gd name="connsiteY99" fmla="*/ 508635 h 685800"/>
                  <a:gd name="connsiteX100" fmla="*/ 286703 w 800151"/>
                  <a:gd name="connsiteY100" fmla="*/ 476250 h 685800"/>
                  <a:gd name="connsiteX101" fmla="*/ 286703 w 800151"/>
                  <a:gd name="connsiteY101" fmla="*/ 459105 h 685800"/>
                  <a:gd name="connsiteX102" fmla="*/ 324803 w 800151"/>
                  <a:gd name="connsiteY102" fmla="*/ 473393 h 685800"/>
                  <a:gd name="connsiteX103" fmla="*/ 324803 w 800151"/>
                  <a:gd name="connsiteY103" fmla="*/ 508635 h 685800"/>
                  <a:gd name="connsiteX104" fmla="*/ 439103 w 800151"/>
                  <a:gd name="connsiteY104" fmla="*/ 241935 h 685800"/>
                  <a:gd name="connsiteX105" fmla="*/ 439103 w 800151"/>
                  <a:gd name="connsiteY105" fmla="*/ 207645 h 685800"/>
                  <a:gd name="connsiteX106" fmla="*/ 477203 w 800151"/>
                  <a:gd name="connsiteY106" fmla="*/ 192405 h 685800"/>
                  <a:gd name="connsiteX107" fmla="*/ 477203 w 800151"/>
                  <a:gd name="connsiteY107" fmla="*/ 209550 h 685800"/>
                  <a:gd name="connsiteX108" fmla="*/ 439103 w 800151"/>
                  <a:gd name="connsiteY108" fmla="*/ 241935 h 685800"/>
                  <a:gd name="connsiteX109" fmla="*/ 362903 w 800151"/>
                  <a:gd name="connsiteY109" fmla="*/ 260033 h 685800"/>
                  <a:gd name="connsiteX110" fmla="*/ 362903 w 800151"/>
                  <a:gd name="connsiteY110" fmla="*/ 222885 h 685800"/>
                  <a:gd name="connsiteX111" fmla="*/ 401003 w 800151"/>
                  <a:gd name="connsiteY111" fmla="*/ 217170 h 685800"/>
                  <a:gd name="connsiteX112" fmla="*/ 401003 w 800151"/>
                  <a:gd name="connsiteY112" fmla="*/ 253365 h 685800"/>
                  <a:gd name="connsiteX113" fmla="*/ 362903 w 800151"/>
                  <a:gd name="connsiteY113" fmla="*/ 260033 h 685800"/>
                  <a:gd name="connsiteX114" fmla="*/ 286703 w 800151"/>
                  <a:gd name="connsiteY114" fmla="*/ 266700 h 685800"/>
                  <a:gd name="connsiteX115" fmla="*/ 286703 w 800151"/>
                  <a:gd name="connsiteY115" fmla="*/ 228600 h 685800"/>
                  <a:gd name="connsiteX116" fmla="*/ 324803 w 800151"/>
                  <a:gd name="connsiteY116" fmla="*/ 226695 h 685800"/>
                  <a:gd name="connsiteX117" fmla="*/ 324803 w 800151"/>
                  <a:gd name="connsiteY117" fmla="*/ 264795 h 685800"/>
                  <a:gd name="connsiteX118" fmla="*/ 286703 w 800151"/>
                  <a:gd name="connsiteY118" fmla="*/ 266700 h 685800"/>
                  <a:gd name="connsiteX119" fmla="*/ 210503 w 800151"/>
                  <a:gd name="connsiteY119" fmla="*/ 264795 h 685800"/>
                  <a:gd name="connsiteX120" fmla="*/ 210503 w 800151"/>
                  <a:gd name="connsiteY120" fmla="*/ 226695 h 685800"/>
                  <a:gd name="connsiteX121" fmla="*/ 248603 w 800151"/>
                  <a:gd name="connsiteY121" fmla="*/ 228600 h 685800"/>
                  <a:gd name="connsiteX122" fmla="*/ 248603 w 800151"/>
                  <a:gd name="connsiteY122" fmla="*/ 266700 h 685800"/>
                  <a:gd name="connsiteX123" fmla="*/ 210503 w 800151"/>
                  <a:gd name="connsiteY123" fmla="*/ 264795 h 685800"/>
                  <a:gd name="connsiteX124" fmla="*/ 705803 w 800151"/>
                  <a:gd name="connsiteY124" fmla="*/ 381000 h 685800"/>
                  <a:gd name="connsiteX125" fmla="*/ 496253 w 800151"/>
                  <a:gd name="connsiteY125" fmla="*/ 438150 h 685800"/>
                  <a:gd name="connsiteX126" fmla="*/ 286703 w 800151"/>
                  <a:gd name="connsiteY126" fmla="*/ 381000 h 685800"/>
                  <a:gd name="connsiteX127" fmla="*/ 496253 w 800151"/>
                  <a:gd name="connsiteY127" fmla="*/ 323850 h 685800"/>
                  <a:gd name="connsiteX128" fmla="*/ 705803 w 800151"/>
                  <a:gd name="connsiteY128" fmla="*/ 381000 h 685800"/>
                  <a:gd name="connsiteX129" fmla="*/ 762953 w 800151"/>
                  <a:gd name="connsiteY129" fmla="*/ 409575 h 685800"/>
                  <a:gd name="connsiteX130" fmla="*/ 762953 w 800151"/>
                  <a:gd name="connsiteY130" fmla="*/ 381000 h 685800"/>
                  <a:gd name="connsiteX131" fmla="*/ 659130 w 800151"/>
                  <a:gd name="connsiteY131" fmla="*/ 285750 h 685800"/>
                  <a:gd name="connsiteX132" fmla="*/ 570548 w 800151"/>
                  <a:gd name="connsiteY132" fmla="*/ 270510 h 685800"/>
                  <a:gd name="connsiteX133" fmla="*/ 571500 w 800151"/>
                  <a:gd name="connsiteY133" fmla="*/ 257175 h 685800"/>
                  <a:gd name="connsiteX134" fmla="*/ 533400 w 800151"/>
                  <a:gd name="connsiteY134" fmla="*/ 190500 h 685800"/>
                  <a:gd name="connsiteX135" fmla="*/ 533400 w 800151"/>
                  <a:gd name="connsiteY135" fmla="*/ 114300 h 685800"/>
                  <a:gd name="connsiteX136" fmla="*/ 429578 w 800151"/>
                  <a:gd name="connsiteY136" fmla="*/ 19050 h 685800"/>
                  <a:gd name="connsiteX137" fmla="*/ 266700 w 800151"/>
                  <a:gd name="connsiteY137" fmla="*/ 0 h 685800"/>
                  <a:gd name="connsiteX138" fmla="*/ 0 w 800151"/>
                  <a:gd name="connsiteY138" fmla="*/ 114300 h 685800"/>
                  <a:gd name="connsiteX139" fmla="*/ 0 w 800151"/>
                  <a:gd name="connsiteY139" fmla="*/ 209550 h 685800"/>
                  <a:gd name="connsiteX140" fmla="*/ 38100 w 800151"/>
                  <a:gd name="connsiteY140" fmla="*/ 276225 h 685800"/>
                  <a:gd name="connsiteX141" fmla="*/ 38100 w 800151"/>
                  <a:gd name="connsiteY141" fmla="*/ 294323 h 685800"/>
                  <a:gd name="connsiteX142" fmla="*/ 0 w 800151"/>
                  <a:gd name="connsiteY142" fmla="*/ 361950 h 685800"/>
                  <a:gd name="connsiteX143" fmla="*/ 0 w 800151"/>
                  <a:gd name="connsiteY143" fmla="*/ 457200 h 685800"/>
                  <a:gd name="connsiteX144" fmla="*/ 103822 w 800151"/>
                  <a:gd name="connsiteY144" fmla="*/ 552450 h 685800"/>
                  <a:gd name="connsiteX145" fmla="*/ 266700 w 800151"/>
                  <a:gd name="connsiteY145" fmla="*/ 571500 h 685800"/>
                  <a:gd name="connsiteX146" fmla="*/ 370523 w 800151"/>
                  <a:gd name="connsiteY146" fmla="*/ 666750 h 685800"/>
                  <a:gd name="connsiteX147" fmla="*/ 533400 w 800151"/>
                  <a:gd name="connsiteY147" fmla="*/ 685800 h 685800"/>
                  <a:gd name="connsiteX148" fmla="*/ 800100 w 800151"/>
                  <a:gd name="connsiteY148" fmla="*/ 571500 h 685800"/>
                  <a:gd name="connsiteX149" fmla="*/ 800100 w 800151"/>
                  <a:gd name="connsiteY149" fmla="*/ 476250 h 685800"/>
                  <a:gd name="connsiteX150" fmla="*/ 762953 w 800151"/>
                  <a:gd name="connsiteY150" fmla="*/ 4095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00151" h="685800">
                    <a:moveTo>
                      <a:pt x="743903" y="571500"/>
                    </a:moveTo>
                    <a:cubicBezTo>
                      <a:pt x="743903" y="583883"/>
                      <a:pt x="729615" y="595313"/>
                      <a:pt x="705803" y="603885"/>
                    </a:cubicBezTo>
                    <a:lnTo>
                      <a:pt x="705803" y="569595"/>
                    </a:lnTo>
                    <a:cubicBezTo>
                      <a:pt x="719138" y="565785"/>
                      <a:pt x="732473" y="560070"/>
                      <a:pt x="743903" y="554355"/>
                    </a:cubicBezTo>
                    <a:lnTo>
                      <a:pt x="743903" y="571500"/>
                    </a:lnTo>
                    <a:close/>
                    <a:moveTo>
                      <a:pt x="667703" y="508635"/>
                    </a:moveTo>
                    <a:lnTo>
                      <a:pt x="667703" y="474345"/>
                    </a:lnTo>
                    <a:cubicBezTo>
                      <a:pt x="681038" y="470535"/>
                      <a:pt x="694373" y="464820"/>
                      <a:pt x="705803" y="459105"/>
                    </a:cubicBezTo>
                    <a:lnTo>
                      <a:pt x="705803" y="476250"/>
                    </a:lnTo>
                    <a:cubicBezTo>
                      <a:pt x="705803" y="488633"/>
                      <a:pt x="691515" y="500063"/>
                      <a:pt x="667703" y="508635"/>
                    </a:cubicBezTo>
                    <a:close/>
                    <a:moveTo>
                      <a:pt x="667703" y="615315"/>
                    </a:moveTo>
                    <a:cubicBezTo>
                      <a:pt x="656273" y="618173"/>
                      <a:pt x="642938" y="620078"/>
                      <a:pt x="629603" y="621983"/>
                    </a:cubicBezTo>
                    <a:lnTo>
                      <a:pt x="629603" y="584835"/>
                    </a:lnTo>
                    <a:cubicBezTo>
                      <a:pt x="641985" y="582930"/>
                      <a:pt x="655320" y="581025"/>
                      <a:pt x="667703" y="579120"/>
                    </a:cubicBezTo>
                    <a:lnTo>
                      <a:pt x="667703" y="615315"/>
                    </a:lnTo>
                    <a:close/>
                    <a:moveTo>
                      <a:pt x="591503" y="489585"/>
                    </a:moveTo>
                    <a:cubicBezTo>
                      <a:pt x="603885" y="487680"/>
                      <a:pt x="617220" y="485775"/>
                      <a:pt x="629603" y="483870"/>
                    </a:cubicBezTo>
                    <a:lnTo>
                      <a:pt x="629603" y="520065"/>
                    </a:lnTo>
                    <a:cubicBezTo>
                      <a:pt x="618173" y="522923"/>
                      <a:pt x="604838" y="524828"/>
                      <a:pt x="591503" y="526733"/>
                    </a:cubicBezTo>
                    <a:lnTo>
                      <a:pt x="591503" y="489585"/>
                    </a:lnTo>
                    <a:close/>
                    <a:moveTo>
                      <a:pt x="591503" y="626745"/>
                    </a:moveTo>
                    <a:cubicBezTo>
                      <a:pt x="579120" y="627698"/>
                      <a:pt x="566738" y="628650"/>
                      <a:pt x="553403" y="628650"/>
                    </a:cubicBezTo>
                    <a:lnTo>
                      <a:pt x="553403" y="590550"/>
                    </a:lnTo>
                    <a:cubicBezTo>
                      <a:pt x="564833" y="590550"/>
                      <a:pt x="578168" y="589598"/>
                      <a:pt x="591503" y="588645"/>
                    </a:cubicBezTo>
                    <a:lnTo>
                      <a:pt x="591503" y="626745"/>
                    </a:lnTo>
                    <a:close/>
                    <a:moveTo>
                      <a:pt x="515303" y="533400"/>
                    </a:moveTo>
                    <a:lnTo>
                      <a:pt x="515303" y="495300"/>
                    </a:lnTo>
                    <a:cubicBezTo>
                      <a:pt x="526733" y="495300"/>
                      <a:pt x="540068" y="494348"/>
                      <a:pt x="553403" y="493395"/>
                    </a:cubicBezTo>
                    <a:lnTo>
                      <a:pt x="553403" y="531495"/>
                    </a:lnTo>
                    <a:cubicBezTo>
                      <a:pt x="541020" y="532448"/>
                      <a:pt x="528638" y="532448"/>
                      <a:pt x="515303" y="533400"/>
                    </a:cubicBezTo>
                    <a:close/>
                    <a:moveTo>
                      <a:pt x="515303" y="628650"/>
                    </a:moveTo>
                    <a:cubicBezTo>
                      <a:pt x="501968" y="628650"/>
                      <a:pt x="489585" y="627698"/>
                      <a:pt x="477203" y="626745"/>
                    </a:cubicBezTo>
                    <a:lnTo>
                      <a:pt x="477203" y="590550"/>
                    </a:lnTo>
                    <a:cubicBezTo>
                      <a:pt x="483870" y="590550"/>
                      <a:pt x="489585" y="590550"/>
                      <a:pt x="496253" y="590550"/>
                    </a:cubicBezTo>
                    <a:cubicBezTo>
                      <a:pt x="501968" y="590550"/>
                      <a:pt x="508635" y="590550"/>
                      <a:pt x="515303" y="590550"/>
                    </a:cubicBezTo>
                    <a:lnTo>
                      <a:pt x="515303" y="628650"/>
                    </a:lnTo>
                    <a:close/>
                    <a:moveTo>
                      <a:pt x="439103" y="493395"/>
                    </a:moveTo>
                    <a:cubicBezTo>
                      <a:pt x="451485" y="494348"/>
                      <a:pt x="463868" y="495300"/>
                      <a:pt x="477203" y="495300"/>
                    </a:cubicBezTo>
                    <a:lnTo>
                      <a:pt x="477203" y="533400"/>
                    </a:lnTo>
                    <a:cubicBezTo>
                      <a:pt x="463868" y="533400"/>
                      <a:pt x="451485" y="532448"/>
                      <a:pt x="439103" y="531495"/>
                    </a:cubicBezTo>
                    <a:lnTo>
                      <a:pt x="439103" y="493395"/>
                    </a:lnTo>
                    <a:close/>
                    <a:moveTo>
                      <a:pt x="439103" y="621983"/>
                    </a:moveTo>
                    <a:cubicBezTo>
                      <a:pt x="425768" y="620078"/>
                      <a:pt x="412433" y="618173"/>
                      <a:pt x="401003" y="615315"/>
                    </a:cubicBezTo>
                    <a:lnTo>
                      <a:pt x="401003" y="584835"/>
                    </a:lnTo>
                    <a:cubicBezTo>
                      <a:pt x="413385" y="586740"/>
                      <a:pt x="425768" y="587693"/>
                      <a:pt x="439103" y="588645"/>
                    </a:cubicBezTo>
                    <a:lnTo>
                      <a:pt x="439103" y="621983"/>
                    </a:lnTo>
                    <a:close/>
                    <a:moveTo>
                      <a:pt x="362903" y="520065"/>
                    </a:moveTo>
                    <a:lnTo>
                      <a:pt x="362903" y="482918"/>
                    </a:lnTo>
                    <a:cubicBezTo>
                      <a:pt x="375285" y="484823"/>
                      <a:pt x="387668" y="487680"/>
                      <a:pt x="401003" y="488633"/>
                    </a:cubicBezTo>
                    <a:lnTo>
                      <a:pt x="401003" y="526733"/>
                    </a:lnTo>
                    <a:cubicBezTo>
                      <a:pt x="387668" y="524828"/>
                      <a:pt x="374333" y="522923"/>
                      <a:pt x="362903" y="520065"/>
                    </a:cubicBezTo>
                    <a:close/>
                    <a:moveTo>
                      <a:pt x="362903" y="603885"/>
                    </a:moveTo>
                    <a:cubicBezTo>
                      <a:pt x="339090" y="594360"/>
                      <a:pt x="324803" y="582930"/>
                      <a:pt x="324803" y="571500"/>
                    </a:cubicBezTo>
                    <a:lnTo>
                      <a:pt x="324803" y="569595"/>
                    </a:lnTo>
                    <a:cubicBezTo>
                      <a:pt x="324803" y="569595"/>
                      <a:pt x="324803" y="569595"/>
                      <a:pt x="325755" y="569595"/>
                    </a:cubicBezTo>
                    <a:cubicBezTo>
                      <a:pt x="328613" y="570548"/>
                      <a:pt x="330518" y="571500"/>
                      <a:pt x="333375" y="571500"/>
                    </a:cubicBezTo>
                    <a:cubicBezTo>
                      <a:pt x="342900" y="574358"/>
                      <a:pt x="352425" y="576263"/>
                      <a:pt x="362903" y="578168"/>
                    </a:cubicBezTo>
                    <a:lnTo>
                      <a:pt x="362903" y="603885"/>
                    </a:lnTo>
                    <a:close/>
                    <a:moveTo>
                      <a:pt x="210503" y="474345"/>
                    </a:moveTo>
                    <a:cubicBezTo>
                      <a:pt x="217170" y="474345"/>
                      <a:pt x="222885" y="475298"/>
                      <a:pt x="229553" y="475298"/>
                    </a:cubicBezTo>
                    <a:lnTo>
                      <a:pt x="229553" y="476250"/>
                    </a:lnTo>
                    <a:cubicBezTo>
                      <a:pt x="229553" y="489585"/>
                      <a:pt x="232410" y="502920"/>
                      <a:pt x="239078" y="513398"/>
                    </a:cubicBezTo>
                    <a:cubicBezTo>
                      <a:pt x="229553" y="513398"/>
                      <a:pt x="220028" y="512445"/>
                      <a:pt x="210503" y="511492"/>
                    </a:cubicBezTo>
                    <a:lnTo>
                      <a:pt x="210503" y="474345"/>
                    </a:lnTo>
                    <a:close/>
                    <a:moveTo>
                      <a:pt x="172403" y="360045"/>
                    </a:moveTo>
                    <a:cubicBezTo>
                      <a:pt x="184785" y="361950"/>
                      <a:pt x="197168" y="364808"/>
                      <a:pt x="210503" y="365760"/>
                    </a:cubicBezTo>
                    <a:lnTo>
                      <a:pt x="210503" y="403860"/>
                    </a:lnTo>
                    <a:cubicBezTo>
                      <a:pt x="197168" y="401955"/>
                      <a:pt x="183833" y="400050"/>
                      <a:pt x="172403" y="397193"/>
                    </a:cubicBezTo>
                    <a:lnTo>
                      <a:pt x="172403" y="360045"/>
                    </a:lnTo>
                    <a:close/>
                    <a:moveTo>
                      <a:pt x="172403" y="507683"/>
                    </a:moveTo>
                    <a:cubicBezTo>
                      <a:pt x="159068" y="505778"/>
                      <a:pt x="145733" y="503873"/>
                      <a:pt x="134303" y="501015"/>
                    </a:cubicBezTo>
                    <a:lnTo>
                      <a:pt x="134303" y="463868"/>
                    </a:lnTo>
                    <a:cubicBezTo>
                      <a:pt x="146685" y="465773"/>
                      <a:pt x="159068" y="468630"/>
                      <a:pt x="172403" y="469583"/>
                    </a:cubicBezTo>
                    <a:lnTo>
                      <a:pt x="172403" y="507683"/>
                    </a:lnTo>
                    <a:close/>
                    <a:moveTo>
                      <a:pt x="96203" y="352425"/>
                    </a:moveTo>
                    <a:lnTo>
                      <a:pt x="96203" y="335280"/>
                    </a:lnTo>
                    <a:cubicBezTo>
                      <a:pt x="107633" y="340995"/>
                      <a:pt x="120015" y="345758"/>
                      <a:pt x="134303" y="349568"/>
                    </a:cubicBezTo>
                    <a:lnTo>
                      <a:pt x="134303" y="384810"/>
                    </a:lnTo>
                    <a:cubicBezTo>
                      <a:pt x="110490" y="376238"/>
                      <a:pt x="96203" y="364808"/>
                      <a:pt x="96203" y="352425"/>
                    </a:cubicBezTo>
                    <a:close/>
                    <a:moveTo>
                      <a:pt x="96203" y="489585"/>
                    </a:moveTo>
                    <a:cubicBezTo>
                      <a:pt x="72390" y="480060"/>
                      <a:pt x="58103" y="468630"/>
                      <a:pt x="58103" y="457200"/>
                    </a:cubicBezTo>
                    <a:lnTo>
                      <a:pt x="58103" y="440055"/>
                    </a:lnTo>
                    <a:cubicBezTo>
                      <a:pt x="69533" y="445770"/>
                      <a:pt x="81915" y="450533"/>
                      <a:pt x="96203" y="454343"/>
                    </a:cubicBezTo>
                    <a:lnTo>
                      <a:pt x="96203" y="489585"/>
                    </a:lnTo>
                    <a:close/>
                    <a:moveTo>
                      <a:pt x="58103" y="192405"/>
                    </a:moveTo>
                    <a:cubicBezTo>
                      <a:pt x="69533" y="198120"/>
                      <a:pt x="81915" y="202883"/>
                      <a:pt x="96203" y="206693"/>
                    </a:cubicBezTo>
                    <a:lnTo>
                      <a:pt x="96203" y="241935"/>
                    </a:lnTo>
                    <a:cubicBezTo>
                      <a:pt x="72390" y="232410"/>
                      <a:pt x="58103" y="220980"/>
                      <a:pt x="58103" y="209550"/>
                    </a:cubicBezTo>
                    <a:lnTo>
                      <a:pt x="58103" y="192405"/>
                    </a:lnTo>
                    <a:close/>
                    <a:moveTo>
                      <a:pt x="172403" y="222885"/>
                    </a:moveTo>
                    <a:lnTo>
                      <a:pt x="172403" y="260985"/>
                    </a:lnTo>
                    <a:cubicBezTo>
                      <a:pt x="159068" y="259080"/>
                      <a:pt x="145733" y="257175"/>
                      <a:pt x="134303" y="254318"/>
                    </a:cubicBezTo>
                    <a:lnTo>
                      <a:pt x="134303" y="217170"/>
                    </a:lnTo>
                    <a:cubicBezTo>
                      <a:pt x="146685" y="219075"/>
                      <a:pt x="159068" y="220980"/>
                      <a:pt x="172403" y="222885"/>
                    </a:cubicBezTo>
                    <a:close/>
                    <a:moveTo>
                      <a:pt x="267653" y="57150"/>
                    </a:moveTo>
                    <a:cubicBezTo>
                      <a:pt x="383858" y="57150"/>
                      <a:pt x="477203" y="82868"/>
                      <a:pt x="477203" y="114300"/>
                    </a:cubicBezTo>
                    <a:cubicBezTo>
                      <a:pt x="477203" y="145733"/>
                      <a:pt x="383858" y="171450"/>
                      <a:pt x="267653" y="171450"/>
                    </a:cubicBezTo>
                    <a:cubicBezTo>
                      <a:pt x="151447" y="171450"/>
                      <a:pt x="58103" y="145733"/>
                      <a:pt x="58103" y="114300"/>
                    </a:cubicBezTo>
                    <a:cubicBezTo>
                      <a:pt x="58103" y="82868"/>
                      <a:pt x="151447" y="57150"/>
                      <a:pt x="267653" y="57150"/>
                    </a:cubicBezTo>
                    <a:close/>
                    <a:moveTo>
                      <a:pt x="324803" y="508635"/>
                    </a:moveTo>
                    <a:cubicBezTo>
                      <a:pt x="300990" y="499110"/>
                      <a:pt x="286703" y="487680"/>
                      <a:pt x="286703" y="476250"/>
                    </a:cubicBezTo>
                    <a:lnTo>
                      <a:pt x="286703" y="459105"/>
                    </a:lnTo>
                    <a:cubicBezTo>
                      <a:pt x="298133" y="464820"/>
                      <a:pt x="310515" y="469583"/>
                      <a:pt x="324803" y="473393"/>
                    </a:cubicBezTo>
                    <a:lnTo>
                      <a:pt x="324803" y="508635"/>
                    </a:lnTo>
                    <a:close/>
                    <a:moveTo>
                      <a:pt x="439103" y="241935"/>
                    </a:moveTo>
                    <a:lnTo>
                      <a:pt x="439103" y="207645"/>
                    </a:lnTo>
                    <a:cubicBezTo>
                      <a:pt x="452438" y="203835"/>
                      <a:pt x="465773" y="198120"/>
                      <a:pt x="477203" y="192405"/>
                    </a:cubicBezTo>
                    <a:lnTo>
                      <a:pt x="477203" y="209550"/>
                    </a:lnTo>
                    <a:cubicBezTo>
                      <a:pt x="477203" y="221933"/>
                      <a:pt x="462915" y="233363"/>
                      <a:pt x="439103" y="241935"/>
                    </a:cubicBezTo>
                    <a:close/>
                    <a:moveTo>
                      <a:pt x="362903" y="260033"/>
                    </a:moveTo>
                    <a:lnTo>
                      <a:pt x="362903" y="222885"/>
                    </a:lnTo>
                    <a:cubicBezTo>
                      <a:pt x="375285" y="220980"/>
                      <a:pt x="388620" y="219075"/>
                      <a:pt x="401003" y="217170"/>
                    </a:cubicBezTo>
                    <a:lnTo>
                      <a:pt x="401003" y="253365"/>
                    </a:lnTo>
                    <a:cubicBezTo>
                      <a:pt x="389573" y="256223"/>
                      <a:pt x="376238" y="258127"/>
                      <a:pt x="362903" y="260033"/>
                    </a:cubicBezTo>
                    <a:close/>
                    <a:moveTo>
                      <a:pt x="286703" y="266700"/>
                    </a:moveTo>
                    <a:lnTo>
                      <a:pt x="286703" y="228600"/>
                    </a:lnTo>
                    <a:cubicBezTo>
                      <a:pt x="298133" y="228600"/>
                      <a:pt x="311468" y="227648"/>
                      <a:pt x="324803" y="226695"/>
                    </a:cubicBezTo>
                    <a:lnTo>
                      <a:pt x="324803" y="264795"/>
                    </a:lnTo>
                    <a:cubicBezTo>
                      <a:pt x="312420" y="265748"/>
                      <a:pt x="300038" y="265748"/>
                      <a:pt x="286703" y="266700"/>
                    </a:cubicBezTo>
                    <a:close/>
                    <a:moveTo>
                      <a:pt x="210503" y="264795"/>
                    </a:moveTo>
                    <a:lnTo>
                      <a:pt x="210503" y="226695"/>
                    </a:lnTo>
                    <a:cubicBezTo>
                      <a:pt x="222885" y="227648"/>
                      <a:pt x="235267" y="228600"/>
                      <a:pt x="248603" y="228600"/>
                    </a:cubicBezTo>
                    <a:lnTo>
                      <a:pt x="248603" y="266700"/>
                    </a:lnTo>
                    <a:cubicBezTo>
                      <a:pt x="235267" y="265748"/>
                      <a:pt x="222885" y="265748"/>
                      <a:pt x="210503" y="264795"/>
                    </a:cubicBezTo>
                    <a:close/>
                    <a:moveTo>
                      <a:pt x="705803" y="381000"/>
                    </a:moveTo>
                    <a:cubicBezTo>
                      <a:pt x="705803" y="412433"/>
                      <a:pt x="612458" y="438150"/>
                      <a:pt x="496253" y="438150"/>
                    </a:cubicBezTo>
                    <a:cubicBezTo>
                      <a:pt x="380048" y="438150"/>
                      <a:pt x="286703" y="412433"/>
                      <a:pt x="286703" y="381000"/>
                    </a:cubicBezTo>
                    <a:cubicBezTo>
                      <a:pt x="286703" y="349568"/>
                      <a:pt x="380048" y="323850"/>
                      <a:pt x="496253" y="323850"/>
                    </a:cubicBezTo>
                    <a:cubicBezTo>
                      <a:pt x="612458" y="323850"/>
                      <a:pt x="705803" y="349568"/>
                      <a:pt x="705803" y="381000"/>
                    </a:cubicBezTo>
                    <a:close/>
                    <a:moveTo>
                      <a:pt x="762953" y="409575"/>
                    </a:moveTo>
                    <a:lnTo>
                      <a:pt x="762953" y="381000"/>
                    </a:lnTo>
                    <a:cubicBezTo>
                      <a:pt x="762953" y="336233"/>
                      <a:pt x="727710" y="303848"/>
                      <a:pt x="659130" y="285750"/>
                    </a:cubicBezTo>
                    <a:cubicBezTo>
                      <a:pt x="633413" y="279083"/>
                      <a:pt x="603885" y="273368"/>
                      <a:pt x="570548" y="270510"/>
                    </a:cubicBezTo>
                    <a:cubicBezTo>
                      <a:pt x="571500" y="266700"/>
                      <a:pt x="571500" y="261938"/>
                      <a:pt x="571500" y="257175"/>
                    </a:cubicBezTo>
                    <a:cubicBezTo>
                      <a:pt x="571500" y="230505"/>
                      <a:pt x="559118" y="207645"/>
                      <a:pt x="533400" y="190500"/>
                    </a:cubicBezTo>
                    <a:lnTo>
                      <a:pt x="533400" y="114300"/>
                    </a:lnTo>
                    <a:cubicBezTo>
                      <a:pt x="533400" y="69532"/>
                      <a:pt x="498158" y="37147"/>
                      <a:pt x="429578" y="19050"/>
                    </a:cubicBezTo>
                    <a:cubicBezTo>
                      <a:pt x="384810" y="6667"/>
                      <a:pt x="327660" y="0"/>
                      <a:pt x="266700" y="0"/>
                    </a:cubicBezTo>
                    <a:cubicBezTo>
                      <a:pt x="186690" y="0"/>
                      <a:pt x="0" y="11430"/>
                      <a:pt x="0" y="114300"/>
                    </a:cubicBezTo>
                    <a:lnTo>
                      <a:pt x="0" y="209550"/>
                    </a:lnTo>
                    <a:cubicBezTo>
                      <a:pt x="0" y="236220"/>
                      <a:pt x="12382" y="259080"/>
                      <a:pt x="38100" y="276225"/>
                    </a:cubicBezTo>
                    <a:lnTo>
                      <a:pt x="38100" y="294323"/>
                    </a:lnTo>
                    <a:cubicBezTo>
                      <a:pt x="15240" y="310515"/>
                      <a:pt x="0" y="332423"/>
                      <a:pt x="0" y="361950"/>
                    </a:cubicBezTo>
                    <a:lnTo>
                      <a:pt x="0" y="457200"/>
                    </a:lnTo>
                    <a:cubicBezTo>
                      <a:pt x="0" y="501967"/>
                      <a:pt x="35243" y="534353"/>
                      <a:pt x="103822" y="552450"/>
                    </a:cubicBezTo>
                    <a:cubicBezTo>
                      <a:pt x="148590" y="564833"/>
                      <a:pt x="205740" y="571500"/>
                      <a:pt x="266700" y="571500"/>
                    </a:cubicBezTo>
                    <a:cubicBezTo>
                      <a:pt x="266700" y="616268"/>
                      <a:pt x="301943" y="648653"/>
                      <a:pt x="370523" y="666750"/>
                    </a:cubicBezTo>
                    <a:cubicBezTo>
                      <a:pt x="415290" y="679133"/>
                      <a:pt x="472440" y="685800"/>
                      <a:pt x="533400" y="685800"/>
                    </a:cubicBezTo>
                    <a:cubicBezTo>
                      <a:pt x="613410" y="685800"/>
                      <a:pt x="800100" y="674370"/>
                      <a:pt x="800100" y="571500"/>
                    </a:cubicBezTo>
                    <a:lnTo>
                      <a:pt x="800100" y="476250"/>
                    </a:lnTo>
                    <a:cubicBezTo>
                      <a:pt x="801053" y="449580"/>
                      <a:pt x="788670" y="426720"/>
                      <a:pt x="762953" y="409575"/>
                    </a:cubicBezTo>
                    <a:close/>
                  </a:path>
                </a:pathLst>
              </a:custGeom>
              <a:solidFill>
                <a:srgbClr val="FFC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1" name="Graphic 57" descr="Coins with solid fill">
                <a:extLst>
                  <a:ext uri="{FF2B5EF4-FFF2-40B4-BE49-F238E27FC236}">
                    <a16:creationId xmlns:a16="http://schemas.microsoft.com/office/drawing/2014/main" id="{730DFF74-BCD7-3283-D2DC-F5615EA2CBFE}"/>
                  </a:ext>
                </a:extLst>
              </p:cNvPr>
              <p:cNvSpPr>
                <a:spLocks noChangeAspect="1"/>
              </p:cNvSpPr>
              <p:nvPr/>
            </p:nvSpPr>
            <p:spPr>
              <a:xfrm>
                <a:off x="8298758" y="5216053"/>
                <a:ext cx="260417" cy="223200"/>
              </a:xfrm>
              <a:custGeom>
                <a:avLst/>
                <a:gdLst>
                  <a:gd name="connsiteX0" fmla="*/ 743903 w 800151"/>
                  <a:gd name="connsiteY0" fmla="*/ 571500 h 685800"/>
                  <a:gd name="connsiteX1" fmla="*/ 705803 w 800151"/>
                  <a:gd name="connsiteY1" fmla="*/ 603885 h 685800"/>
                  <a:gd name="connsiteX2" fmla="*/ 705803 w 800151"/>
                  <a:gd name="connsiteY2" fmla="*/ 569595 h 685800"/>
                  <a:gd name="connsiteX3" fmla="*/ 743903 w 800151"/>
                  <a:gd name="connsiteY3" fmla="*/ 554355 h 685800"/>
                  <a:gd name="connsiteX4" fmla="*/ 743903 w 800151"/>
                  <a:gd name="connsiteY4" fmla="*/ 571500 h 685800"/>
                  <a:gd name="connsiteX5" fmla="*/ 667703 w 800151"/>
                  <a:gd name="connsiteY5" fmla="*/ 508635 h 685800"/>
                  <a:gd name="connsiteX6" fmla="*/ 667703 w 800151"/>
                  <a:gd name="connsiteY6" fmla="*/ 474345 h 685800"/>
                  <a:gd name="connsiteX7" fmla="*/ 705803 w 800151"/>
                  <a:gd name="connsiteY7" fmla="*/ 459105 h 685800"/>
                  <a:gd name="connsiteX8" fmla="*/ 705803 w 800151"/>
                  <a:gd name="connsiteY8" fmla="*/ 476250 h 685800"/>
                  <a:gd name="connsiteX9" fmla="*/ 667703 w 800151"/>
                  <a:gd name="connsiteY9" fmla="*/ 508635 h 685800"/>
                  <a:gd name="connsiteX10" fmla="*/ 667703 w 800151"/>
                  <a:gd name="connsiteY10" fmla="*/ 615315 h 685800"/>
                  <a:gd name="connsiteX11" fmla="*/ 629603 w 800151"/>
                  <a:gd name="connsiteY11" fmla="*/ 621983 h 685800"/>
                  <a:gd name="connsiteX12" fmla="*/ 629603 w 800151"/>
                  <a:gd name="connsiteY12" fmla="*/ 584835 h 685800"/>
                  <a:gd name="connsiteX13" fmla="*/ 667703 w 800151"/>
                  <a:gd name="connsiteY13" fmla="*/ 579120 h 685800"/>
                  <a:gd name="connsiteX14" fmla="*/ 667703 w 800151"/>
                  <a:gd name="connsiteY14" fmla="*/ 615315 h 685800"/>
                  <a:gd name="connsiteX15" fmla="*/ 591503 w 800151"/>
                  <a:gd name="connsiteY15" fmla="*/ 489585 h 685800"/>
                  <a:gd name="connsiteX16" fmla="*/ 629603 w 800151"/>
                  <a:gd name="connsiteY16" fmla="*/ 483870 h 685800"/>
                  <a:gd name="connsiteX17" fmla="*/ 629603 w 800151"/>
                  <a:gd name="connsiteY17" fmla="*/ 520065 h 685800"/>
                  <a:gd name="connsiteX18" fmla="*/ 591503 w 800151"/>
                  <a:gd name="connsiteY18" fmla="*/ 526733 h 685800"/>
                  <a:gd name="connsiteX19" fmla="*/ 591503 w 800151"/>
                  <a:gd name="connsiteY19" fmla="*/ 489585 h 685800"/>
                  <a:gd name="connsiteX20" fmla="*/ 591503 w 800151"/>
                  <a:gd name="connsiteY20" fmla="*/ 626745 h 685800"/>
                  <a:gd name="connsiteX21" fmla="*/ 553403 w 800151"/>
                  <a:gd name="connsiteY21" fmla="*/ 628650 h 685800"/>
                  <a:gd name="connsiteX22" fmla="*/ 553403 w 800151"/>
                  <a:gd name="connsiteY22" fmla="*/ 590550 h 685800"/>
                  <a:gd name="connsiteX23" fmla="*/ 591503 w 800151"/>
                  <a:gd name="connsiteY23" fmla="*/ 588645 h 685800"/>
                  <a:gd name="connsiteX24" fmla="*/ 591503 w 800151"/>
                  <a:gd name="connsiteY24" fmla="*/ 626745 h 685800"/>
                  <a:gd name="connsiteX25" fmla="*/ 515303 w 800151"/>
                  <a:gd name="connsiteY25" fmla="*/ 533400 h 685800"/>
                  <a:gd name="connsiteX26" fmla="*/ 515303 w 800151"/>
                  <a:gd name="connsiteY26" fmla="*/ 495300 h 685800"/>
                  <a:gd name="connsiteX27" fmla="*/ 553403 w 800151"/>
                  <a:gd name="connsiteY27" fmla="*/ 493395 h 685800"/>
                  <a:gd name="connsiteX28" fmla="*/ 553403 w 800151"/>
                  <a:gd name="connsiteY28" fmla="*/ 531495 h 685800"/>
                  <a:gd name="connsiteX29" fmla="*/ 515303 w 800151"/>
                  <a:gd name="connsiteY29" fmla="*/ 533400 h 685800"/>
                  <a:gd name="connsiteX30" fmla="*/ 515303 w 800151"/>
                  <a:gd name="connsiteY30" fmla="*/ 628650 h 685800"/>
                  <a:gd name="connsiteX31" fmla="*/ 477203 w 800151"/>
                  <a:gd name="connsiteY31" fmla="*/ 626745 h 685800"/>
                  <a:gd name="connsiteX32" fmla="*/ 477203 w 800151"/>
                  <a:gd name="connsiteY32" fmla="*/ 590550 h 685800"/>
                  <a:gd name="connsiteX33" fmla="*/ 496253 w 800151"/>
                  <a:gd name="connsiteY33" fmla="*/ 590550 h 685800"/>
                  <a:gd name="connsiteX34" fmla="*/ 515303 w 800151"/>
                  <a:gd name="connsiteY34" fmla="*/ 590550 h 685800"/>
                  <a:gd name="connsiteX35" fmla="*/ 515303 w 800151"/>
                  <a:gd name="connsiteY35" fmla="*/ 628650 h 685800"/>
                  <a:gd name="connsiteX36" fmla="*/ 439103 w 800151"/>
                  <a:gd name="connsiteY36" fmla="*/ 493395 h 685800"/>
                  <a:gd name="connsiteX37" fmla="*/ 477203 w 800151"/>
                  <a:gd name="connsiteY37" fmla="*/ 495300 h 685800"/>
                  <a:gd name="connsiteX38" fmla="*/ 477203 w 800151"/>
                  <a:gd name="connsiteY38" fmla="*/ 533400 h 685800"/>
                  <a:gd name="connsiteX39" fmla="*/ 439103 w 800151"/>
                  <a:gd name="connsiteY39" fmla="*/ 531495 h 685800"/>
                  <a:gd name="connsiteX40" fmla="*/ 439103 w 800151"/>
                  <a:gd name="connsiteY40" fmla="*/ 493395 h 685800"/>
                  <a:gd name="connsiteX41" fmla="*/ 439103 w 800151"/>
                  <a:gd name="connsiteY41" fmla="*/ 621983 h 685800"/>
                  <a:gd name="connsiteX42" fmla="*/ 401003 w 800151"/>
                  <a:gd name="connsiteY42" fmla="*/ 615315 h 685800"/>
                  <a:gd name="connsiteX43" fmla="*/ 401003 w 800151"/>
                  <a:gd name="connsiteY43" fmla="*/ 584835 h 685800"/>
                  <a:gd name="connsiteX44" fmla="*/ 439103 w 800151"/>
                  <a:gd name="connsiteY44" fmla="*/ 588645 h 685800"/>
                  <a:gd name="connsiteX45" fmla="*/ 439103 w 800151"/>
                  <a:gd name="connsiteY45" fmla="*/ 621983 h 685800"/>
                  <a:gd name="connsiteX46" fmla="*/ 362903 w 800151"/>
                  <a:gd name="connsiteY46" fmla="*/ 520065 h 685800"/>
                  <a:gd name="connsiteX47" fmla="*/ 362903 w 800151"/>
                  <a:gd name="connsiteY47" fmla="*/ 482918 h 685800"/>
                  <a:gd name="connsiteX48" fmla="*/ 401003 w 800151"/>
                  <a:gd name="connsiteY48" fmla="*/ 488633 h 685800"/>
                  <a:gd name="connsiteX49" fmla="*/ 401003 w 800151"/>
                  <a:gd name="connsiteY49" fmla="*/ 526733 h 685800"/>
                  <a:gd name="connsiteX50" fmla="*/ 362903 w 800151"/>
                  <a:gd name="connsiteY50" fmla="*/ 520065 h 685800"/>
                  <a:gd name="connsiteX51" fmla="*/ 362903 w 800151"/>
                  <a:gd name="connsiteY51" fmla="*/ 603885 h 685800"/>
                  <a:gd name="connsiteX52" fmla="*/ 324803 w 800151"/>
                  <a:gd name="connsiteY52" fmla="*/ 571500 h 685800"/>
                  <a:gd name="connsiteX53" fmla="*/ 324803 w 800151"/>
                  <a:gd name="connsiteY53" fmla="*/ 569595 h 685800"/>
                  <a:gd name="connsiteX54" fmla="*/ 325755 w 800151"/>
                  <a:gd name="connsiteY54" fmla="*/ 569595 h 685800"/>
                  <a:gd name="connsiteX55" fmla="*/ 333375 w 800151"/>
                  <a:gd name="connsiteY55" fmla="*/ 571500 h 685800"/>
                  <a:gd name="connsiteX56" fmla="*/ 362903 w 800151"/>
                  <a:gd name="connsiteY56" fmla="*/ 578168 h 685800"/>
                  <a:gd name="connsiteX57" fmla="*/ 362903 w 800151"/>
                  <a:gd name="connsiteY57" fmla="*/ 603885 h 685800"/>
                  <a:gd name="connsiteX58" fmla="*/ 210503 w 800151"/>
                  <a:gd name="connsiteY58" fmla="*/ 474345 h 685800"/>
                  <a:gd name="connsiteX59" fmla="*/ 229553 w 800151"/>
                  <a:gd name="connsiteY59" fmla="*/ 475298 h 685800"/>
                  <a:gd name="connsiteX60" fmla="*/ 229553 w 800151"/>
                  <a:gd name="connsiteY60" fmla="*/ 476250 h 685800"/>
                  <a:gd name="connsiteX61" fmla="*/ 239078 w 800151"/>
                  <a:gd name="connsiteY61" fmla="*/ 513398 h 685800"/>
                  <a:gd name="connsiteX62" fmla="*/ 210503 w 800151"/>
                  <a:gd name="connsiteY62" fmla="*/ 511492 h 685800"/>
                  <a:gd name="connsiteX63" fmla="*/ 210503 w 800151"/>
                  <a:gd name="connsiteY63" fmla="*/ 474345 h 685800"/>
                  <a:gd name="connsiteX64" fmla="*/ 172403 w 800151"/>
                  <a:gd name="connsiteY64" fmla="*/ 360045 h 685800"/>
                  <a:gd name="connsiteX65" fmla="*/ 210503 w 800151"/>
                  <a:gd name="connsiteY65" fmla="*/ 365760 h 685800"/>
                  <a:gd name="connsiteX66" fmla="*/ 210503 w 800151"/>
                  <a:gd name="connsiteY66" fmla="*/ 403860 h 685800"/>
                  <a:gd name="connsiteX67" fmla="*/ 172403 w 800151"/>
                  <a:gd name="connsiteY67" fmla="*/ 397193 h 685800"/>
                  <a:gd name="connsiteX68" fmla="*/ 172403 w 800151"/>
                  <a:gd name="connsiteY68" fmla="*/ 360045 h 685800"/>
                  <a:gd name="connsiteX69" fmla="*/ 172403 w 800151"/>
                  <a:gd name="connsiteY69" fmla="*/ 507683 h 685800"/>
                  <a:gd name="connsiteX70" fmla="*/ 134303 w 800151"/>
                  <a:gd name="connsiteY70" fmla="*/ 501015 h 685800"/>
                  <a:gd name="connsiteX71" fmla="*/ 134303 w 800151"/>
                  <a:gd name="connsiteY71" fmla="*/ 463868 h 685800"/>
                  <a:gd name="connsiteX72" fmla="*/ 172403 w 800151"/>
                  <a:gd name="connsiteY72" fmla="*/ 469583 h 685800"/>
                  <a:gd name="connsiteX73" fmla="*/ 172403 w 800151"/>
                  <a:gd name="connsiteY73" fmla="*/ 507683 h 685800"/>
                  <a:gd name="connsiteX74" fmla="*/ 96203 w 800151"/>
                  <a:gd name="connsiteY74" fmla="*/ 352425 h 685800"/>
                  <a:gd name="connsiteX75" fmla="*/ 96203 w 800151"/>
                  <a:gd name="connsiteY75" fmla="*/ 335280 h 685800"/>
                  <a:gd name="connsiteX76" fmla="*/ 134303 w 800151"/>
                  <a:gd name="connsiteY76" fmla="*/ 349568 h 685800"/>
                  <a:gd name="connsiteX77" fmla="*/ 134303 w 800151"/>
                  <a:gd name="connsiteY77" fmla="*/ 384810 h 685800"/>
                  <a:gd name="connsiteX78" fmla="*/ 96203 w 800151"/>
                  <a:gd name="connsiteY78" fmla="*/ 352425 h 685800"/>
                  <a:gd name="connsiteX79" fmla="*/ 96203 w 800151"/>
                  <a:gd name="connsiteY79" fmla="*/ 489585 h 685800"/>
                  <a:gd name="connsiteX80" fmla="*/ 58103 w 800151"/>
                  <a:gd name="connsiteY80" fmla="*/ 457200 h 685800"/>
                  <a:gd name="connsiteX81" fmla="*/ 58103 w 800151"/>
                  <a:gd name="connsiteY81" fmla="*/ 440055 h 685800"/>
                  <a:gd name="connsiteX82" fmla="*/ 96203 w 800151"/>
                  <a:gd name="connsiteY82" fmla="*/ 454343 h 685800"/>
                  <a:gd name="connsiteX83" fmla="*/ 96203 w 800151"/>
                  <a:gd name="connsiteY83" fmla="*/ 489585 h 685800"/>
                  <a:gd name="connsiteX84" fmla="*/ 58103 w 800151"/>
                  <a:gd name="connsiteY84" fmla="*/ 192405 h 685800"/>
                  <a:gd name="connsiteX85" fmla="*/ 96203 w 800151"/>
                  <a:gd name="connsiteY85" fmla="*/ 206693 h 685800"/>
                  <a:gd name="connsiteX86" fmla="*/ 96203 w 800151"/>
                  <a:gd name="connsiteY86" fmla="*/ 241935 h 685800"/>
                  <a:gd name="connsiteX87" fmla="*/ 58103 w 800151"/>
                  <a:gd name="connsiteY87" fmla="*/ 209550 h 685800"/>
                  <a:gd name="connsiteX88" fmla="*/ 58103 w 800151"/>
                  <a:gd name="connsiteY88" fmla="*/ 192405 h 685800"/>
                  <a:gd name="connsiteX89" fmla="*/ 172403 w 800151"/>
                  <a:gd name="connsiteY89" fmla="*/ 222885 h 685800"/>
                  <a:gd name="connsiteX90" fmla="*/ 172403 w 800151"/>
                  <a:gd name="connsiteY90" fmla="*/ 260985 h 685800"/>
                  <a:gd name="connsiteX91" fmla="*/ 134303 w 800151"/>
                  <a:gd name="connsiteY91" fmla="*/ 254318 h 685800"/>
                  <a:gd name="connsiteX92" fmla="*/ 134303 w 800151"/>
                  <a:gd name="connsiteY92" fmla="*/ 217170 h 685800"/>
                  <a:gd name="connsiteX93" fmla="*/ 172403 w 800151"/>
                  <a:gd name="connsiteY93" fmla="*/ 222885 h 685800"/>
                  <a:gd name="connsiteX94" fmla="*/ 267653 w 800151"/>
                  <a:gd name="connsiteY94" fmla="*/ 57150 h 685800"/>
                  <a:gd name="connsiteX95" fmla="*/ 477203 w 800151"/>
                  <a:gd name="connsiteY95" fmla="*/ 114300 h 685800"/>
                  <a:gd name="connsiteX96" fmla="*/ 267653 w 800151"/>
                  <a:gd name="connsiteY96" fmla="*/ 171450 h 685800"/>
                  <a:gd name="connsiteX97" fmla="*/ 58103 w 800151"/>
                  <a:gd name="connsiteY97" fmla="*/ 114300 h 685800"/>
                  <a:gd name="connsiteX98" fmla="*/ 267653 w 800151"/>
                  <a:gd name="connsiteY98" fmla="*/ 57150 h 685800"/>
                  <a:gd name="connsiteX99" fmla="*/ 324803 w 800151"/>
                  <a:gd name="connsiteY99" fmla="*/ 508635 h 685800"/>
                  <a:gd name="connsiteX100" fmla="*/ 286703 w 800151"/>
                  <a:gd name="connsiteY100" fmla="*/ 476250 h 685800"/>
                  <a:gd name="connsiteX101" fmla="*/ 286703 w 800151"/>
                  <a:gd name="connsiteY101" fmla="*/ 459105 h 685800"/>
                  <a:gd name="connsiteX102" fmla="*/ 324803 w 800151"/>
                  <a:gd name="connsiteY102" fmla="*/ 473393 h 685800"/>
                  <a:gd name="connsiteX103" fmla="*/ 324803 w 800151"/>
                  <a:gd name="connsiteY103" fmla="*/ 508635 h 685800"/>
                  <a:gd name="connsiteX104" fmla="*/ 439103 w 800151"/>
                  <a:gd name="connsiteY104" fmla="*/ 241935 h 685800"/>
                  <a:gd name="connsiteX105" fmla="*/ 439103 w 800151"/>
                  <a:gd name="connsiteY105" fmla="*/ 207645 h 685800"/>
                  <a:gd name="connsiteX106" fmla="*/ 477203 w 800151"/>
                  <a:gd name="connsiteY106" fmla="*/ 192405 h 685800"/>
                  <a:gd name="connsiteX107" fmla="*/ 477203 w 800151"/>
                  <a:gd name="connsiteY107" fmla="*/ 209550 h 685800"/>
                  <a:gd name="connsiteX108" fmla="*/ 439103 w 800151"/>
                  <a:gd name="connsiteY108" fmla="*/ 241935 h 685800"/>
                  <a:gd name="connsiteX109" fmla="*/ 362903 w 800151"/>
                  <a:gd name="connsiteY109" fmla="*/ 260033 h 685800"/>
                  <a:gd name="connsiteX110" fmla="*/ 362903 w 800151"/>
                  <a:gd name="connsiteY110" fmla="*/ 222885 h 685800"/>
                  <a:gd name="connsiteX111" fmla="*/ 401003 w 800151"/>
                  <a:gd name="connsiteY111" fmla="*/ 217170 h 685800"/>
                  <a:gd name="connsiteX112" fmla="*/ 401003 w 800151"/>
                  <a:gd name="connsiteY112" fmla="*/ 253365 h 685800"/>
                  <a:gd name="connsiteX113" fmla="*/ 362903 w 800151"/>
                  <a:gd name="connsiteY113" fmla="*/ 260033 h 685800"/>
                  <a:gd name="connsiteX114" fmla="*/ 286703 w 800151"/>
                  <a:gd name="connsiteY114" fmla="*/ 266700 h 685800"/>
                  <a:gd name="connsiteX115" fmla="*/ 286703 w 800151"/>
                  <a:gd name="connsiteY115" fmla="*/ 228600 h 685800"/>
                  <a:gd name="connsiteX116" fmla="*/ 324803 w 800151"/>
                  <a:gd name="connsiteY116" fmla="*/ 226695 h 685800"/>
                  <a:gd name="connsiteX117" fmla="*/ 324803 w 800151"/>
                  <a:gd name="connsiteY117" fmla="*/ 264795 h 685800"/>
                  <a:gd name="connsiteX118" fmla="*/ 286703 w 800151"/>
                  <a:gd name="connsiteY118" fmla="*/ 266700 h 685800"/>
                  <a:gd name="connsiteX119" fmla="*/ 210503 w 800151"/>
                  <a:gd name="connsiteY119" fmla="*/ 264795 h 685800"/>
                  <a:gd name="connsiteX120" fmla="*/ 210503 w 800151"/>
                  <a:gd name="connsiteY120" fmla="*/ 226695 h 685800"/>
                  <a:gd name="connsiteX121" fmla="*/ 248603 w 800151"/>
                  <a:gd name="connsiteY121" fmla="*/ 228600 h 685800"/>
                  <a:gd name="connsiteX122" fmla="*/ 248603 w 800151"/>
                  <a:gd name="connsiteY122" fmla="*/ 266700 h 685800"/>
                  <a:gd name="connsiteX123" fmla="*/ 210503 w 800151"/>
                  <a:gd name="connsiteY123" fmla="*/ 264795 h 685800"/>
                  <a:gd name="connsiteX124" fmla="*/ 705803 w 800151"/>
                  <a:gd name="connsiteY124" fmla="*/ 381000 h 685800"/>
                  <a:gd name="connsiteX125" fmla="*/ 496253 w 800151"/>
                  <a:gd name="connsiteY125" fmla="*/ 438150 h 685800"/>
                  <a:gd name="connsiteX126" fmla="*/ 286703 w 800151"/>
                  <a:gd name="connsiteY126" fmla="*/ 381000 h 685800"/>
                  <a:gd name="connsiteX127" fmla="*/ 496253 w 800151"/>
                  <a:gd name="connsiteY127" fmla="*/ 323850 h 685800"/>
                  <a:gd name="connsiteX128" fmla="*/ 705803 w 800151"/>
                  <a:gd name="connsiteY128" fmla="*/ 381000 h 685800"/>
                  <a:gd name="connsiteX129" fmla="*/ 762953 w 800151"/>
                  <a:gd name="connsiteY129" fmla="*/ 409575 h 685800"/>
                  <a:gd name="connsiteX130" fmla="*/ 762953 w 800151"/>
                  <a:gd name="connsiteY130" fmla="*/ 381000 h 685800"/>
                  <a:gd name="connsiteX131" fmla="*/ 659130 w 800151"/>
                  <a:gd name="connsiteY131" fmla="*/ 285750 h 685800"/>
                  <a:gd name="connsiteX132" fmla="*/ 570548 w 800151"/>
                  <a:gd name="connsiteY132" fmla="*/ 270510 h 685800"/>
                  <a:gd name="connsiteX133" fmla="*/ 571500 w 800151"/>
                  <a:gd name="connsiteY133" fmla="*/ 257175 h 685800"/>
                  <a:gd name="connsiteX134" fmla="*/ 533400 w 800151"/>
                  <a:gd name="connsiteY134" fmla="*/ 190500 h 685800"/>
                  <a:gd name="connsiteX135" fmla="*/ 533400 w 800151"/>
                  <a:gd name="connsiteY135" fmla="*/ 114300 h 685800"/>
                  <a:gd name="connsiteX136" fmla="*/ 429578 w 800151"/>
                  <a:gd name="connsiteY136" fmla="*/ 19050 h 685800"/>
                  <a:gd name="connsiteX137" fmla="*/ 266700 w 800151"/>
                  <a:gd name="connsiteY137" fmla="*/ 0 h 685800"/>
                  <a:gd name="connsiteX138" fmla="*/ 0 w 800151"/>
                  <a:gd name="connsiteY138" fmla="*/ 114300 h 685800"/>
                  <a:gd name="connsiteX139" fmla="*/ 0 w 800151"/>
                  <a:gd name="connsiteY139" fmla="*/ 209550 h 685800"/>
                  <a:gd name="connsiteX140" fmla="*/ 38100 w 800151"/>
                  <a:gd name="connsiteY140" fmla="*/ 276225 h 685800"/>
                  <a:gd name="connsiteX141" fmla="*/ 38100 w 800151"/>
                  <a:gd name="connsiteY141" fmla="*/ 294323 h 685800"/>
                  <a:gd name="connsiteX142" fmla="*/ 0 w 800151"/>
                  <a:gd name="connsiteY142" fmla="*/ 361950 h 685800"/>
                  <a:gd name="connsiteX143" fmla="*/ 0 w 800151"/>
                  <a:gd name="connsiteY143" fmla="*/ 457200 h 685800"/>
                  <a:gd name="connsiteX144" fmla="*/ 103822 w 800151"/>
                  <a:gd name="connsiteY144" fmla="*/ 552450 h 685800"/>
                  <a:gd name="connsiteX145" fmla="*/ 266700 w 800151"/>
                  <a:gd name="connsiteY145" fmla="*/ 571500 h 685800"/>
                  <a:gd name="connsiteX146" fmla="*/ 370523 w 800151"/>
                  <a:gd name="connsiteY146" fmla="*/ 666750 h 685800"/>
                  <a:gd name="connsiteX147" fmla="*/ 533400 w 800151"/>
                  <a:gd name="connsiteY147" fmla="*/ 685800 h 685800"/>
                  <a:gd name="connsiteX148" fmla="*/ 800100 w 800151"/>
                  <a:gd name="connsiteY148" fmla="*/ 571500 h 685800"/>
                  <a:gd name="connsiteX149" fmla="*/ 800100 w 800151"/>
                  <a:gd name="connsiteY149" fmla="*/ 476250 h 685800"/>
                  <a:gd name="connsiteX150" fmla="*/ 762953 w 800151"/>
                  <a:gd name="connsiteY150" fmla="*/ 4095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800151" h="685800">
                    <a:moveTo>
                      <a:pt x="743903" y="571500"/>
                    </a:moveTo>
                    <a:cubicBezTo>
                      <a:pt x="743903" y="583883"/>
                      <a:pt x="729615" y="595313"/>
                      <a:pt x="705803" y="603885"/>
                    </a:cubicBezTo>
                    <a:lnTo>
                      <a:pt x="705803" y="569595"/>
                    </a:lnTo>
                    <a:cubicBezTo>
                      <a:pt x="719138" y="565785"/>
                      <a:pt x="732473" y="560070"/>
                      <a:pt x="743903" y="554355"/>
                    </a:cubicBezTo>
                    <a:lnTo>
                      <a:pt x="743903" y="571500"/>
                    </a:lnTo>
                    <a:close/>
                    <a:moveTo>
                      <a:pt x="667703" y="508635"/>
                    </a:moveTo>
                    <a:lnTo>
                      <a:pt x="667703" y="474345"/>
                    </a:lnTo>
                    <a:cubicBezTo>
                      <a:pt x="681038" y="470535"/>
                      <a:pt x="694373" y="464820"/>
                      <a:pt x="705803" y="459105"/>
                    </a:cubicBezTo>
                    <a:lnTo>
                      <a:pt x="705803" y="476250"/>
                    </a:lnTo>
                    <a:cubicBezTo>
                      <a:pt x="705803" y="488633"/>
                      <a:pt x="691515" y="500063"/>
                      <a:pt x="667703" y="508635"/>
                    </a:cubicBezTo>
                    <a:close/>
                    <a:moveTo>
                      <a:pt x="667703" y="615315"/>
                    </a:moveTo>
                    <a:cubicBezTo>
                      <a:pt x="656273" y="618173"/>
                      <a:pt x="642938" y="620078"/>
                      <a:pt x="629603" y="621983"/>
                    </a:cubicBezTo>
                    <a:lnTo>
                      <a:pt x="629603" y="584835"/>
                    </a:lnTo>
                    <a:cubicBezTo>
                      <a:pt x="641985" y="582930"/>
                      <a:pt x="655320" y="581025"/>
                      <a:pt x="667703" y="579120"/>
                    </a:cubicBezTo>
                    <a:lnTo>
                      <a:pt x="667703" y="615315"/>
                    </a:lnTo>
                    <a:close/>
                    <a:moveTo>
                      <a:pt x="591503" y="489585"/>
                    </a:moveTo>
                    <a:cubicBezTo>
                      <a:pt x="603885" y="487680"/>
                      <a:pt x="617220" y="485775"/>
                      <a:pt x="629603" y="483870"/>
                    </a:cubicBezTo>
                    <a:lnTo>
                      <a:pt x="629603" y="520065"/>
                    </a:lnTo>
                    <a:cubicBezTo>
                      <a:pt x="618173" y="522923"/>
                      <a:pt x="604838" y="524828"/>
                      <a:pt x="591503" y="526733"/>
                    </a:cubicBezTo>
                    <a:lnTo>
                      <a:pt x="591503" y="489585"/>
                    </a:lnTo>
                    <a:close/>
                    <a:moveTo>
                      <a:pt x="591503" y="626745"/>
                    </a:moveTo>
                    <a:cubicBezTo>
                      <a:pt x="579120" y="627698"/>
                      <a:pt x="566738" y="628650"/>
                      <a:pt x="553403" y="628650"/>
                    </a:cubicBezTo>
                    <a:lnTo>
                      <a:pt x="553403" y="590550"/>
                    </a:lnTo>
                    <a:cubicBezTo>
                      <a:pt x="564833" y="590550"/>
                      <a:pt x="578168" y="589598"/>
                      <a:pt x="591503" y="588645"/>
                    </a:cubicBezTo>
                    <a:lnTo>
                      <a:pt x="591503" y="626745"/>
                    </a:lnTo>
                    <a:close/>
                    <a:moveTo>
                      <a:pt x="515303" y="533400"/>
                    </a:moveTo>
                    <a:lnTo>
                      <a:pt x="515303" y="495300"/>
                    </a:lnTo>
                    <a:cubicBezTo>
                      <a:pt x="526733" y="495300"/>
                      <a:pt x="540068" y="494348"/>
                      <a:pt x="553403" y="493395"/>
                    </a:cubicBezTo>
                    <a:lnTo>
                      <a:pt x="553403" y="531495"/>
                    </a:lnTo>
                    <a:cubicBezTo>
                      <a:pt x="541020" y="532448"/>
                      <a:pt x="528638" y="532448"/>
                      <a:pt x="515303" y="533400"/>
                    </a:cubicBezTo>
                    <a:close/>
                    <a:moveTo>
                      <a:pt x="515303" y="628650"/>
                    </a:moveTo>
                    <a:cubicBezTo>
                      <a:pt x="501968" y="628650"/>
                      <a:pt x="489585" y="627698"/>
                      <a:pt x="477203" y="626745"/>
                    </a:cubicBezTo>
                    <a:lnTo>
                      <a:pt x="477203" y="590550"/>
                    </a:lnTo>
                    <a:cubicBezTo>
                      <a:pt x="483870" y="590550"/>
                      <a:pt x="489585" y="590550"/>
                      <a:pt x="496253" y="590550"/>
                    </a:cubicBezTo>
                    <a:cubicBezTo>
                      <a:pt x="501968" y="590550"/>
                      <a:pt x="508635" y="590550"/>
                      <a:pt x="515303" y="590550"/>
                    </a:cubicBezTo>
                    <a:lnTo>
                      <a:pt x="515303" y="628650"/>
                    </a:lnTo>
                    <a:close/>
                    <a:moveTo>
                      <a:pt x="439103" y="493395"/>
                    </a:moveTo>
                    <a:cubicBezTo>
                      <a:pt x="451485" y="494348"/>
                      <a:pt x="463868" y="495300"/>
                      <a:pt x="477203" y="495300"/>
                    </a:cubicBezTo>
                    <a:lnTo>
                      <a:pt x="477203" y="533400"/>
                    </a:lnTo>
                    <a:cubicBezTo>
                      <a:pt x="463868" y="533400"/>
                      <a:pt x="451485" y="532448"/>
                      <a:pt x="439103" y="531495"/>
                    </a:cubicBezTo>
                    <a:lnTo>
                      <a:pt x="439103" y="493395"/>
                    </a:lnTo>
                    <a:close/>
                    <a:moveTo>
                      <a:pt x="439103" y="621983"/>
                    </a:moveTo>
                    <a:cubicBezTo>
                      <a:pt x="425768" y="620078"/>
                      <a:pt x="412433" y="618173"/>
                      <a:pt x="401003" y="615315"/>
                    </a:cubicBezTo>
                    <a:lnTo>
                      <a:pt x="401003" y="584835"/>
                    </a:lnTo>
                    <a:cubicBezTo>
                      <a:pt x="413385" y="586740"/>
                      <a:pt x="425768" y="587693"/>
                      <a:pt x="439103" y="588645"/>
                    </a:cubicBezTo>
                    <a:lnTo>
                      <a:pt x="439103" y="621983"/>
                    </a:lnTo>
                    <a:close/>
                    <a:moveTo>
                      <a:pt x="362903" y="520065"/>
                    </a:moveTo>
                    <a:lnTo>
                      <a:pt x="362903" y="482918"/>
                    </a:lnTo>
                    <a:cubicBezTo>
                      <a:pt x="375285" y="484823"/>
                      <a:pt x="387668" y="487680"/>
                      <a:pt x="401003" y="488633"/>
                    </a:cubicBezTo>
                    <a:lnTo>
                      <a:pt x="401003" y="526733"/>
                    </a:lnTo>
                    <a:cubicBezTo>
                      <a:pt x="387668" y="524828"/>
                      <a:pt x="374333" y="522923"/>
                      <a:pt x="362903" y="520065"/>
                    </a:cubicBezTo>
                    <a:close/>
                    <a:moveTo>
                      <a:pt x="362903" y="603885"/>
                    </a:moveTo>
                    <a:cubicBezTo>
                      <a:pt x="339090" y="594360"/>
                      <a:pt x="324803" y="582930"/>
                      <a:pt x="324803" y="571500"/>
                    </a:cubicBezTo>
                    <a:lnTo>
                      <a:pt x="324803" y="569595"/>
                    </a:lnTo>
                    <a:cubicBezTo>
                      <a:pt x="324803" y="569595"/>
                      <a:pt x="324803" y="569595"/>
                      <a:pt x="325755" y="569595"/>
                    </a:cubicBezTo>
                    <a:cubicBezTo>
                      <a:pt x="328613" y="570548"/>
                      <a:pt x="330518" y="571500"/>
                      <a:pt x="333375" y="571500"/>
                    </a:cubicBezTo>
                    <a:cubicBezTo>
                      <a:pt x="342900" y="574358"/>
                      <a:pt x="352425" y="576263"/>
                      <a:pt x="362903" y="578168"/>
                    </a:cubicBezTo>
                    <a:lnTo>
                      <a:pt x="362903" y="603885"/>
                    </a:lnTo>
                    <a:close/>
                    <a:moveTo>
                      <a:pt x="210503" y="474345"/>
                    </a:moveTo>
                    <a:cubicBezTo>
                      <a:pt x="217170" y="474345"/>
                      <a:pt x="222885" y="475298"/>
                      <a:pt x="229553" y="475298"/>
                    </a:cubicBezTo>
                    <a:lnTo>
                      <a:pt x="229553" y="476250"/>
                    </a:lnTo>
                    <a:cubicBezTo>
                      <a:pt x="229553" y="489585"/>
                      <a:pt x="232410" y="502920"/>
                      <a:pt x="239078" y="513398"/>
                    </a:cubicBezTo>
                    <a:cubicBezTo>
                      <a:pt x="229553" y="513398"/>
                      <a:pt x="220028" y="512445"/>
                      <a:pt x="210503" y="511492"/>
                    </a:cubicBezTo>
                    <a:lnTo>
                      <a:pt x="210503" y="474345"/>
                    </a:lnTo>
                    <a:close/>
                    <a:moveTo>
                      <a:pt x="172403" y="360045"/>
                    </a:moveTo>
                    <a:cubicBezTo>
                      <a:pt x="184785" y="361950"/>
                      <a:pt x="197168" y="364808"/>
                      <a:pt x="210503" y="365760"/>
                    </a:cubicBezTo>
                    <a:lnTo>
                      <a:pt x="210503" y="403860"/>
                    </a:lnTo>
                    <a:cubicBezTo>
                      <a:pt x="197168" y="401955"/>
                      <a:pt x="183833" y="400050"/>
                      <a:pt x="172403" y="397193"/>
                    </a:cubicBezTo>
                    <a:lnTo>
                      <a:pt x="172403" y="360045"/>
                    </a:lnTo>
                    <a:close/>
                    <a:moveTo>
                      <a:pt x="172403" y="507683"/>
                    </a:moveTo>
                    <a:cubicBezTo>
                      <a:pt x="159068" y="505778"/>
                      <a:pt x="145733" y="503873"/>
                      <a:pt x="134303" y="501015"/>
                    </a:cubicBezTo>
                    <a:lnTo>
                      <a:pt x="134303" y="463868"/>
                    </a:lnTo>
                    <a:cubicBezTo>
                      <a:pt x="146685" y="465773"/>
                      <a:pt x="159068" y="468630"/>
                      <a:pt x="172403" y="469583"/>
                    </a:cubicBezTo>
                    <a:lnTo>
                      <a:pt x="172403" y="507683"/>
                    </a:lnTo>
                    <a:close/>
                    <a:moveTo>
                      <a:pt x="96203" y="352425"/>
                    </a:moveTo>
                    <a:lnTo>
                      <a:pt x="96203" y="335280"/>
                    </a:lnTo>
                    <a:cubicBezTo>
                      <a:pt x="107633" y="340995"/>
                      <a:pt x="120015" y="345758"/>
                      <a:pt x="134303" y="349568"/>
                    </a:cubicBezTo>
                    <a:lnTo>
                      <a:pt x="134303" y="384810"/>
                    </a:lnTo>
                    <a:cubicBezTo>
                      <a:pt x="110490" y="376238"/>
                      <a:pt x="96203" y="364808"/>
                      <a:pt x="96203" y="352425"/>
                    </a:cubicBezTo>
                    <a:close/>
                    <a:moveTo>
                      <a:pt x="96203" y="489585"/>
                    </a:moveTo>
                    <a:cubicBezTo>
                      <a:pt x="72390" y="480060"/>
                      <a:pt x="58103" y="468630"/>
                      <a:pt x="58103" y="457200"/>
                    </a:cubicBezTo>
                    <a:lnTo>
                      <a:pt x="58103" y="440055"/>
                    </a:lnTo>
                    <a:cubicBezTo>
                      <a:pt x="69533" y="445770"/>
                      <a:pt x="81915" y="450533"/>
                      <a:pt x="96203" y="454343"/>
                    </a:cubicBezTo>
                    <a:lnTo>
                      <a:pt x="96203" y="489585"/>
                    </a:lnTo>
                    <a:close/>
                    <a:moveTo>
                      <a:pt x="58103" y="192405"/>
                    </a:moveTo>
                    <a:cubicBezTo>
                      <a:pt x="69533" y="198120"/>
                      <a:pt x="81915" y="202883"/>
                      <a:pt x="96203" y="206693"/>
                    </a:cubicBezTo>
                    <a:lnTo>
                      <a:pt x="96203" y="241935"/>
                    </a:lnTo>
                    <a:cubicBezTo>
                      <a:pt x="72390" y="232410"/>
                      <a:pt x="58103" y="220980"/>
                      <a:pt x="58103" y="209550"/>
                    </a:cubicBezTo>
                    <a:lnTo>
                      <a:pt x="58103" y="192405"/>
                    </a:lnTo>
                    <a:close/>
                    <a:moveTo>
                      <a:pt x="172403" y="222885"/>
                    </a:moveTo>
                    <a:lnTo>
                      <a:pt x="172403" y="260985"/>
                    </a:lnTo>
                    <a:cubicBezTo>
                      <a:pt x="159068" y="259080"/>
                      <a:pt x="145733" y="257175"/>
                      <a:pt x="134303" y="254318"/>
                    </a:cubicBezTo>
                    <a:lnTo>
                      <a:pt x="134303" y="217170"/>
                    </a:lnTo>
                    <a:cubicBezTo>
                      <a:pt x="146685" y="219075"/>
                      <a:pt x="159068" y="220980"/>
                      <a:pt x="172403" y="222885"/>
                    </a:cubicBezTo>
                    <a:close/>
                    <a:moveTo>
                      <a:pt x="267653" y="57150"/>
                    </a:moveTo>
                    <a:cubicBezTo>
                      <a:pt x="383858" y="57150"/>
                      <a:pt x="477203" y="82868"/>
                      <a:pt x="477203" y="114300"/>
                    </a:cubicBezTo>
                    <a:cubicBezTo>
                      <a:pt x="477203" y="145733"/>
                      <a:pt x="383858" y="171450"/>
                      <a:pt x="267653" y="171450"/>
                    </a:cubicBezTo>
                    <a:cubicBezTo>
                      <a:pt x="151447" y="171450"/>
                      <a:pt x="58103" y="145733"/>
                      <a:pt x="58103" y="114300"/>
                    </a:cubicBezTo>
                    <a:cubicBezTo>
                      <a:pt x="58103" y="82868"/>
                      <a:pt x="151447" y="57150"/>
                      <a:pt x="267653" y="57150"/>
                    </a:cubicBezTo>
                    <a:close/>
                    <a:moveTo>
                      <a:pt x="324803" y="508635"/>
                    </a:moveTo>
                    <a:cubicBezTo>
                      <a:pt x="300990" y="499110"/>
                      <a:pt x="286703" y="487680"/>
                      <a:pt x="286703" y="476250"/>
                    </a:cubicBezTo>
                    <a:lnTo>
                      <a:pt x="286703" y="459105"/>
                    </a:lnTo>
                    <a:cubicBezTo>
                      <a:pt x="298133" y="464820"/>
                      <a:pt x="310515" y="469583"/>
                      <a:pt x="324803" y="473393"/>
                    </a:cubicBezTo>
                    <a:lnTo>
                      <a:pt x="324803" y="508635"/>
                    </a:lnTo>
                    <a:close/>
                    <a:moveTo>
                      <a:pt x="439103" y="241935"/>
                    </a:moveTo>
                    <a:lnTo>
                      <a:pt x="439103" y="207645"/>
                    </a:lnTo>
                    <a:cubicBezTo>
                      <a:pt x="452438" y="203835"/>
                      <a:pt x="465773" y="198120"/>
                      <a:pt x="477203" y="192405"/>
                    </a:cubicBezTo>
                    <a:lnTo>
                      <a:pt x="477203" y="209550"/>
                    </a:lnTo>
                    <a:cubicBezTo>
                      <a:pt x="477203" y="221933"/>
                      <a:pt x="462915" y="233363"/>
                      <a:pt x="439103" y="241935"/>
                    </a:cubicBezTo>
                    <a:close/>
                    <a:moveTo>
                      <a:pt x="362903" y="260033"/>
                    </a:moveTo>
                    <a:lnTo>
                      <a:pt x="362903" y="222885"/>
                    </a:lnTo>
                    <a:cubicBezTo>
                      <a:pt x="375285" y="220980"/>
                      <a:pt x="388620" y="219075"/>
                      <a:pt x="401003" y="217170"/>
                    </a:cubicBezTo>
                    <a:lnTo>
                      <a:pt x="401003" y="253365"/>
                    </a:lnTo>
                    <a:cubicBezTo>
                      <a:pt x="389573" y="256223"/>
                      <a:pt x="376238" y="258127"/>
                      <a:pt x="362903" y="260033"/>
                    </a:cubicBezTo>
                    <a:close/>
                    <a:moveTo>
                      <a:pt x="286703" y="266700"/>
                    </a:moveTo>
                    <a:lnTo>
                      <a:pt x="286703" y="228600"/>
                    </a:lnTo>
                    <a:cubicBezTo>
                      <a:pt x="298133" y="228600"/>
                      <a:pt x="311468" y="227648"/>
                      <a:pt x="324803" y="226695"/>
                    </a:cubicBezTo>
                    <a:lnTo>
                      <a:pt x="324803" y="264795"/>
                    </a:lnTo>
                    <a:cubicBezTo>
                      <a:pt x="312420" y="265748"/>
                      <a:pt x="300038" y="265748"/>
                      <a:pt x="286703" y="266700"/>
                    </a:cubicBezTo>
                    <a:close/>
                    <a:moveTo>
                      <a:pt x="210503" y="264795"/>
                    </a:moveTo>
                    <a:lnTo>
                      <a:pt x="210503" y="226695"/>
                    </a:lnTo>
                    <a:cubicBezTo>
                      <a:pt x="222885" y="227648"/>
                      <a:pt x="235267" y="228600"/>
                      <a:pt x="248603" y="228600"/>
                    </a:cubicBezTo>
                    <a:lnTo>
                      <a:pt x="248603" y="266700"/>
                    </a:lnTo>
                    <a:cubicBezTo>
                      <a:pt x="235267" y="265748"/>
                      <a:pt x="222885" y="265748"/>
                      <a:pt x="210503" y="264795"/>
                    </a:cubicBezTo>
                    <a:close/>
                    <a:moveTo>
                      <a:pt x="705803" y="381000"/>
                    </a:moveTo>
                    <a:cubicBezTo>
                      <a:pt x="705803" y="412433"/>
                      <a:pt x="612458" y="438150"/>
                      <a:pt x="496253" y="438150"/>
                    </a:cubicBezTo>
                    <a:cubicBezTo>
                      <a:pt x="380048" y="438150"/>
                      <a:pt x="286703" y="412433"/>
                      <a:pt x="286703" y="381000"/>
                    </a:cubicBezTo>
                    <a:cubicBezTo>
                      <a:pt x="286703" y="349568"/>
                      <a:pt x="380048" y="323850"/>
                      <a:pt x="496253" y="323850"/>
                    </a:cubicBezTo>
                    <a:cubicBezTo>
                      <a:pt x="612458" y="323850"/>
                      <a:pt x="705803" y="349568"/>
                      <a:pt x="705803" y="381000"/>
                    </a:cubicBezTo>
                    <a:close/>
                    <a:moveTo>
                      <a:pt x="762953" y="409575"/>
                    </a:moveTo>
                    <a:lnTo>
                      <a:pt x="762953" y="381000"/>
                    </a:lnTo>
                    <a:cubicBezTo>
                      <a:pt x="762953" y="336233"/>
                      <a:pt x="727710" y="303848"/>
                      <a:pt x="659130" y="285750"/>
                    </a:cubicBezTo>
                    <a:cubicBezTo>
                      <a:pt x="633413" y="279083"/>
                      <a:pt x="603885" y="273368"/>
                      <a:pt x="570548" y="270510"/>
                    </a:cubicBezTo>
                    <a:cubicBezTo>
                      <a:pt x="571500" y="266700"/>
                      <a:pt x="571500" y="261938"/>
                      <a:pt x="571500" y="257175"/>
                    </a:cubicBezTo>
                    <a:cubicBezTo>
                      <a:pt x="571500" y="230505"/>
                      <a:pt x="559118" y="207645"/>
                      <a:pt x="533400" y="190500"/>
                    </a:cubicBezTo>
                    <a:lnTo>
                      <a:pt x="533400" y="114300"/>
                    </a:lnTo>
                    <a:cubicBezTo>
                      <a:pt x="533400" y="69532"/>
                      <a:pt x="498158" y="37147"/>
                      <a:pt x="429578" y="19050"/>
                    </a:cubicBezTo>
                    <a:cubicBezTo>
                      <a:pt x="384810" y="6667"/>
                      <a:pt x="327660" y="0"/>
                      <a:pt x="266700" y="0"/>
                    </a:cubicBezTo>
                    <a:cubicBezTo>
                      <a:pt x="186690" y="0"/>
                      <a:pt x="0" y="11430"/>
                      <a:pt x="0" y="114300"/>
                    </a:cubicBezTo>
                    <a:lnTo>
                      <a:pt x="0" y="209550"/>
                    </a:lnTo>
                    <a:cubicBezTo>
                      <a:pt x="0" y="236220"/>
                      <a:pt x="12382" y="259080"/>
                      <a:pt x="38100" y="276225"/>
                    </a:cubicBezTo>
                    <a:lnTo>
                      <a:pt x="38100" y="294323"/>
                    </a:lnTo>
                    <a:cubicBezTo>
                      <a:pt x="15240" y="310515"/>
                      <a:pt x="0" y="332423"/>
                      <a:pt x="0" y="361950"/>
                    </a:cubicBezTo>
                    <a:lnTo>
                      <a:pt x="0" y="457200"/>
                    </a:lnTo>
                    <a:cubicBezTo>
                      <a:pt x="0" y="501967"/>
                      <a:pt x="35243" y="534353"/>
                      <a:pt x="103822" y="552450"/>
                    </a:cubicBezTo>
                    <a:cubicBezTo>
                      <a:pt x="148590" y="564833"/>
                      <a:pt x="205740" y="571500"/>
                      <a:pt x="266700" y="571500"/>
                    </a:cubicBezTo>
                    <a:cubicBezTo>
                      <a:pt x="266700" y="616268"/>
                      <a:pt x="301943" y="648653"/>
                      <a:pt x="370523" y="666750"/>
                    </a:cubicBezTo>
                    <a:cubicBezTo>
                      <a:pt x="415290" y="679133"/>
                      <a:pt x="472440" y="685800"/>
                      <a:pt x="533400" y="685800"/>
                    </a:cubicBezTo>
                    <a:cubicBezTo>
                      <a:pt x="613410" y="685800"/>
                      <a:pt x="800100" y="674370"/>
                      <a:pt x="800100" y="571500"/>
                    </a:cubicBezTo>
                    <a:lnTo>
                      <a:pt x="800100" y="476250"/>
                    </a:lnTo>
                    <a:cubicBezTo>
                      <a:pt x="801053" y="449580"/>
                      <a:pt x="788670" y="426720"/>
                      <a:pt x="762953" y="409575"/>
                    </a:cubicBezTo>
                    <a:close/>
                  </a:path>
                </a:pathLst>
              </a:custGeom>
              <a:solidFill>
                <a:srgbClr val="FFC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7" name="Group 6">
            <a:extLst>
              <a:ext uri="{FF2B5EF4-FFF2-40B4-BE49-F238E27FC236}">
                <a16:creationId xmlns:a16="http://schemas.microsoft.com/office/drawing/2014/main" id="{EF2B21D8-CD2E-95BF-F678-7F8C580D0BAF}"/>
              </a:ext>
            </a:extLst>
          </p:cNvPr>
          <p:cNvGrpSpPr/>
          <p:nvPr/>
        </p:nvGrpSpPr>
        <p:grpSpPr>
          <a:xfrm>
            <a:off x="1298649" y="453576"/>
            <a:ext cx="8124531" cy="654918"/>
            <a:chOff x="1540932" y="5783213"/>
            <a:chExt cx="8124531" cy="654918"/>
          </a:xfrm>
        </p:grpSpPr>
        <p:sp>
          <p:nvSpPr>
            <p:cNvPr id="9" name="TextBox 8">
              <a:extLst>
                <a:ext uri="{FF2B5EF4-FFF2-40B4-BE49-F238E27FC236}">
                  <a16:creationId xmlns:a16="http://schemas.microsoft.com/office/drawing/2014/main" id="{34A5D673-41D5-955F-D138-83C76B3FB61C}"/>
                </a:ext>
              </a:extLst>
            </p:cNvPr>
            <p:cNvSpPr txBox="1"/>
            <p:nvPr/>
          </p:nvSpPr>
          <p:spPr>
            <a:xfrm>
              <a:off x="1540932" y="5964616"/>
              <a:ext cx="1497249"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B050"/>
                  </a:solidFill>
                  <a:effectLst/>
                  <a:uLnTx/>
                  <a:uFillTx/>
                  <a:latin typeface="Calibri" panose="020F0502020204030204"/>
                  <a:ea typeface="+mn-ea"/>
                  <a:cs typeface="+mn-cs"/>
                </a:rPr>
                <a:t>SKE</a:t>
              </a:r>
            </a:p>
          </p:txBody>
        </p:sp>
        <p:grpSp>
          <p:nvGrpSpPr>
            <p:cNvPr id="6" name="Group 5">
              <a:extLst>
                <a:ext uri="{FF2B5EF4-FFF2-40B4-BE49-F238E27FC236}">
                  <a16:creationId xmlns:a16="http://schemas.microsoft.com/office/drawing/2014/main" id="{03D156BF-0F80-1D05-8E86-DEA490FED41A}"/>
                </a:ext>
              </a:extLst>
            </p:cNvPr>
            <p:cNvGrpSpPr/>
            <p:nvPr/>
          </p:nvGrpSpPr>
          <p:grpSpPr>
            <a:xfrm>
              <a:off x="3152881" y="5783213"/>
              <a:ext cx="6512582" cy="654918"/>
              <a:chOff x="3152881" y="5783213"/>
              <a:chExt cx="6512582" cy="654918"/>
            </a:xfrm>
          </p:grpSpPr>
          <p:sp>
            <p:nvSpPr>
              <p:cNvPr id="74" name="Graphic 62" descr="Books with solid fill">
                <a:extLst>
                  <a:ext uri="{FF2B5EF4-FFF2-40B4-BE49-F238E27FC236}">
                    <a16:creationId xmlns:a16="http://schemas.microsoft.com/office/drawing/2014/main" id="{9E329A7E-444D-57ED-EA6B-33CEE609D81B}"/>
                  </a:ext>
                </a:extLst>
              </p:cNvPr>
              <p:cNvSpPr>
                <a:spLocks noChangeAspect="1"/>
              </p:cNvSpPr>
              <p:nvPr/>
            </p:nvSpPr>
            <p:spPr>
              <a:xfrm>
                <a:off x="5805554" y="5790413"/>
                <a:ext cx="408385" cy="331200"/>
              </a:xfrm>
              <a:custGeom>
                <a:avLst/>
                <a:gdLst>
                  <a:gd name="connsiteX0" fmla="*/ 289730 w 289729"/>
                  <a:gd name="connsiteY0" fmla="*/ 95216 h 270346"/>
                  <a:gd name="connsiteX1" fmla="*/ 272047 w 289729"/>
                  <a:gd name="connsiteY1" fmla="*/ 88755 h 270346"/>
                  <a:gd name="connsiteX2" fmla="*/ 272047 w 289729"/>
                  <a:gd name="connsiteY2" fmla="*/ 51689 h 270346"/>
                  <a:gd name="connsiteX3" fmla="*/ 289730 w 289729"/>
                  <a:gd name="connsiteY3" fmla="*/ 44208 h 270346"/>
                  <a:gd name="connsiteX4" fmla="*/ 170029 w 289729"/>
                  <a:gd name="connsiteY4" fmla="*/ 0 h 270346"/>
                  <a:gd name="connsiteX5" fmla="*/ 24484 w 289729"/>
                  <a:gd name="connsiteY5" fmla="*/ 51009 h 270346"/>
                  <a:gd name="connsiteX6" fmla="*/ 10202 w 289729"/>
                  <a:gd name="connsiteY6" fmla="*/ 91816 h 270346"/>
                  <a:gd name="connsiteX7" fmla="*/ 11902 w 289729"/>
                  <a:gd name="connsiteY7" fmla="*/ 106778 h 270346"/>
                  <a:gd name="connsiteX8" fmla="*/ 0 w 289729"/>
                  <a:gd name="connsiteY8" fmla="*/ 146225 h 270346"/>
                  <a:gd name="connsiteX9" fmla="*/ 10202 w 289729"/>
                  <a:gd name="connsiteY9" fmla="*/ 175810 h 270346"/>
                  <a:gd name="connsiteX10" fmla="*/ 9522 w 289729"/>
                  <a:gd name="connsiteY10" fmla="*/ 197234 h 270346"/>
                  <a:gd name="connsiteX11" fmla="*/ 27205 w 289729"/>
                  <a:gd name="connsiteY11" fmla="*/ 231240 h 270346"/>
                  <a:gd name="connsiteX12" fmla="*/ 121741 w 289729"/>
                  <a:gd name="connsiteY12" fmla="*/ 270346 h 270346"/>
                  <a:gd name="connsiteX13" fmla="*/ 289050 w 289729"/>
                  <a:gd name="connsiteY13" fmla="*/ 200974 h 270346"/>
                  <a:gd name="connsiteX14" fmla="*/ 271367 w 289729"/>
                  <a:gd name="connsiteY14" fmla="*/ 194513 h 270346"/>
                  <a:gd name="connsiteX15" fmla="*/ 271367 w 289729"/>
                  <a:gd name="connsiteY15" fmla="*/ 157107 h 270346"/>
                  <a:gd name="connsiteX16" fmla="*/ 289050 w 289729"/>
                  <a:gd name="connsiteY16" fmla="*/ 149626 h 270346"/>
                  <a:gd name="connsiteX17" fmla="*/ 261845 w 289729"/>
                  <a:gd name="connsiteY17" fmla="*/ 139424 h 270346"/>
                  <a:gd name="connsiteX18" fmla="*/ 261845 w 289729"/>
                  <a:gd name="connsiteY18" fmla="*/ 106778 h 270346"/>
                  <a:gd name="connsiteX19" fmla="*/ 289730 w 289729"/>
                  <a:gd name="connsiteY19" fmla="*/ 95216 h 270346"/>
                  <a:gd name="connsiteX20" fmla="*/ 28565 w 289729"/>
                  <a:gd name="connsiteY20" fmla="*/ 74813 h 270346"/>
                  <a:gd name="connsiteX21" fmla="*/ 123101 w 289729"/>
                  <a:gd name="connsiteY21" fmla="*/ 111879 h 270346"/>
                  <a:gd name="connsiteX22" fmla="*/ 258784 w 289729"/>
                  <a:gd name="connsiteY22" fmla="*/ 57130 h 270346"/>
                  <a:gd name="connsiteX23" fmla="*/ 258784 w 289729"/>
                  <a:gd name="connsiteY23" fmla="*/ 86375 h 270346"/>
                  <a:gd name="connsiteX24" fmla="*/ 123101 w 289729"/>
                  <a:gd name="connsiteY24" fmla="*/ 142825 h 270346"/>
                  <a:gd name="connsiteX25" fmla="*/ 28565 w 289729"/>
                  <a:gd name="connsiteY25" fmla="*/ 105418 h 270346"/>
                  <a:gd name="connsiteX26" fmla="*/ 28565 w 289729"/>
                  <a:gd name="connsiteY26" fmla="*/ 74813 h 270346"/>
                  <a:gd name="connsiteX27" fmla="*/ 258104 w 289729"/>
                  <a:gd name="connsiteY27" fmla="*/ 192133 h 270346"/>
                  <a:gd name="connsiteX28" fmla="*/ 122421 w 289729"/>
                  <a:gd name="connsiteY28" fmla="*/ 248243 h 270346"/>
                  <a:gd name="connsiteX29" fmla="*/ 27545 w 289729"/>
                  <a:gd name="connsiteY29" fmla="*/ 210836 h 270346"/>
                  <a:gd name="connsiteX30" fmla="*/ 27545 w 289729"/>
                  <a:gd name="connsiteY30" fmla="*/ 184312 h 270346"/>
                  <a:gd name="connsiteX31" fmla="*/ 112219 w 289729"/>
                  <a:gd name="connsiteY31" fmla="*/ 218998 h 270346"/>
                  <a:gd name="connsiteX32" fmla="*/ 258444 w 289729"/>
                  <a:gd name="connsiteY32" fmla="*/ 161188 h 270346"/>
                  <a:gd name="connsiteX33" fmla="*/ 258104 w 289729"/>
                  <a:gd name="connsiteY33" fmla="*/ 192133 h 270346"/>
                  <a:gd name="connsiteX34" fmla="*/ 248583 w 289729"/>
                  <a:gd name="connsiteY34" fmla="*/ 141124 h 270346"/>
                  <a:gd name="connsiteX35" fmla="*/ 112899 w 289729"/>
                  <a:gd name="connsiteY35" fmla="*/ 197234 h 270346"/>
                  <a:gd name="connsiteX36" fmla="*/ 18363 w 289729"/>
                  <a:gd name="connsiteY36" fmla="*/ 159827 h 270346"/>
                  <a:gd name="connsiteX37" fmla="*/ 18363 w 289729"/>
                  <a:gd name="connsiteY37" fmla="*/ 129222 h 270346"/>
                  <a:gd name="connsiteX38" fmla="*/ 115620 w 289729"/>
                  <a:gd name="connsiteY38" fmla="*/ 167989 h 270346"/>
                  <a:gd name="connsiteX39" fmla="*/ 248923 w 289729"/>
                  <a:gd name="connsiteY39" fmla="*/ 112219 h 270346"/>
                  <a:gd name="connsiteX40" fmla="*/ 248923 w 289729"/>
                  <a:gd name="connsiteY40" fmla="*/ 141124 h 2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9729" h="270346">
                    <a:moveTo>
                      <a:pt x="289730" y="95216"/>
                    </a:moveTo>
                    <a:lnTo>
                      <a:pt x="272047" y="88755"/>
                    </a:lnTo>
                    <a:lnTo>
                      <a:pt x="272047" y="51689"/>
                    </a:lnTo>
                    <a:lnTo>
                      <a:pt x="289730" y="44208"/>
                    </a:lnTo>
                    <a:lnTo>
                      <a:pt x="170029" y="0"/>
                    </a:lnTo>
                    <a:lnTo>
                      <a:pt x="24484" y="51009"/>
                    </a:lnTo>
                    <a:cubicBezTo>
                      <a:pt x="10542" y="57810"/>
                      <a:pt x="10202" y="76513"/>
                      <a:pt x="10202" y="91816"/>
                    </a:cubicBezTo>
                    <a:cubicBezTo>
                      <a:pt x="10202" y="96917"/>
                      <a:pt x="10882" y="102018"/>
                      <a:pt x="11902" y="106778"/>
                    </a:cubicBezTo>
                    <a:cubicBezTo>
                      <a:pt x="340" y="114260"/>
                      <a:pt x="0" y="131603"/>
                      <a:pt x="0" y="146225"/>
                    </a:cubicBezTo>
                    <a:cubicBezTo>
                      <a:pt x="0" y="158127"/>
                      <a:pt x="2720" y="169009"/>
                      <a:pt x="10202" y="175810"/>
                    </a:cubicBezTo>
                    <a:cubicBezTo>
                      <a:pt x="8501" y="181591"/>
                      <a:pt x="9522" y="188732"/>
                      <a:pt x="9522" y="197234"/>
                    </a:cubicBezTo>
                    <a:cubicBezTo>
                      <a:pt x="9522" y="212536"/>
                      <a:pt x="13602" y="226479"/>
                      <a:pt x="27205" y="231240"/>
                    </a:cubicBezTo>
                    <a:lnTo>
                      <a:pt x="121741" y="270346"/>
                    </a:lnTo>
                    <a:lnTo>
                      <a:pt x="289050" y="200974"/>
                    </a:lnTo>
                    <a:lnTo>
                      <a:pt x="271367" y="194513"/>
                    </a:lnTo>
                    <a:lnTo>
                      <a:pt x="271367" y="157107"/>
                    </a:lnTo>
                    <a:lnTo>
                      <a:pt x="289050" y="149626"/>
                    </a:lnTo>
                    <a:lnTo>
                      <a:pt x="261845" y="139424"/>
                    </a:lnTo>
                    <a:lnTo>
                      <a:pt x="261845" y="106778"/>
                    </a:lnTo>
                    <a:lnTo>
                      <a:pt x="289730" y="95216"/>
                    </a:lnTo>
                    <a:close/>
                    <a:moveTo>
                      <a:pt x="28565" y="74813"/>
                    </a:moveTo>
                    <a:lnTo>
                      <a:pt x="123101" y="111879"/>
                    </a:lnTo>
                    <a:lnTo>
                      <a:pt x="258784" y="57130"/>
                    </a:lnTo>
                    <a:lnTo>
                      <a:pt x="258784" y="86375"/>
                    </a:lnTo>
                    <a:lnTo>
                      <a:pt x="123101" y="142825"/>
                    </a:lnTo>
                    <a:lnTo>
                      <a:pt x="28565" y="105418"/>
                    </a:lnTo>
                    <a:lnTo>
                      <a:pt x="28565" y="74813"/>
                    </a:lnTo>
                    <a:close/>
                    <a:moveTo>
                      <a:pt x="258104" y="192133"/>
                    </a:moveTo>
                    <a:lnTo>
                      <a:pt x="122421" y="248243"/>
                    </a:lnTo>
                    <a:lnTo>
                      <a:pt x="27545" y="210836"/>
                    </a:lnTo>
                    <a:lnTo>
                      <a:pt x="27545" y="184312"/>
                    </a:lnTo>
                    <a:lnTo>
                      <a:pt x="112219" y="218998"/>
                    </a:lnTo>
                    <a:lnTo>
                      <a:pt x="258444" y="161188"/>
                    </a:lnTo>
                    <a:lnTo>
                      <a:pt x="258104" y="192133"/>
                    </a:lnTo>
                    <a:close/>
                    <a:moveTo>
                      <a:pt x="248583" y="141124"/>
                    </a:moveTo>
                    <a:lnTo>
                      <a:pt x="112899" y="197234"/>
                    </a:lnTo>
                    <a:lnTo>
                      <a:pt x="18363" y="159827"/>
                    </a:lnTo>
                    <a:lnTo>
                      <a:pt x="18363" y="129222"/>
                    </a:lnTo>
                    <a:lnTo>
                      <a:pt x="115620" y="167989"/>
                    </a:lnTo>
                    <a:lnTo>
                      <a:pt x="248923" y="112219"/>
                    </a:lnTo>
                    <a:lnTo>
                      <a:pt x="248923" y="141124"/>
                    </a:lnTo>
                    <a:close/>
                  </a:path>
                </a:pathLst>
              </a:custGeom>
              <a:solidFill>
                <a:srgbClr val="00B050"/>
              </a:solidFill>
              <a:ln w="33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Graphic 62" descr="Books with solid fill">
                <a:extLst>
                  <a:ext uri="{FF2B5EF4-FFF2-40B4-BE49-F238E27FC236}">
                    <a16:creationId xmlns:a16="http://schemas.microsoft.com/office/drawing/2014/main" id="{1D06169D-6F73-0D12-6195-62F562A63BA0}"/>
                  </a:ext>
                </a:extLst>
              </p:cNvPr>
              <p:cNvSpPr>
                <a:spLocks noChangeAspect="1"/>
              </p:cNvSpPr>
              <p:nvPr/>
            </p:nvSpPr>
            <p:spPr>
              <a:xfrm>
                <a:off x="5019987" y="5808413"/>
                <a:ext cx="353268" cy="313200"/>
              </a:xfrm>
              <a:custGeom>
                <a:avLst/>
                <a:gdLst>
                  <a:gd name="connsiteX0" fmla="*/ 289730 w 289729"/>
                  <a:gd name="connsiteY0" fmla="*/ 95216 h 270346"/>
                  <a:gd name="connsiteX1" fmla="*/ 272047 w 289729"/>
                  <a:gd name="connsiteY1" fmla="*/ 88755 h 270346"/>
                  <a:gd name="connsiteX2" fmla="*/ 272047 w 289729"/>
                  <a:gd name="connsiteY2" fmla="*/ 51689 h 270346"/>
                  <a:gd name="connsiteX3" fmla="*/ 289730 w 289729"/>
                  <a:gd name="connsiteY3" fmla="*/ 44208 h 270346"/>
                  <a:gd name="connsiteX4" fmla="*/ 170029 w 289729"/>
                  <a:gd name="connsiteY4" fmla="*/ 0 h 270346"/>
                  <a:gd name="connsiteX5" fmla="*/ 24484 w 289729"/>
                  <a:gd name="connsiteY5" fmla="*/ 51009 h 270346"/>
                  <a:gd name="connsiteX6" fmla="*/ 10202 w 289729"/>
                  <a:gd name="connsiteY6" fmla="*/ 91816 h 270346"/>
                  <a:gd name="connsiteX7" fmla="*/ 11902 w 289729"/>
                  <a:gd name="connsiteY7" fmla="*/ 106778 h 270346"/>
                  <a:gd name="connsiteX8" fmla="*/ 0 w 289729"/>
                  <a:gd name="connsiteY8" fmla="*/ 146225 h 270346"/>
                  <a:gd name="connsiteX9" fmla="*/ 10202 w 289729"/>
                  <a:gd name="connsiteY9" fmla="*/ 175810 h 270346"/>
                  <a:gd name="connsiteX10" fmla="*/ 9522 w 289729"/>
                  <a:gd name="connsiteY10" fmla="*/ 197234 h 270346"/>
                  <a:gd name="connsiteX11" fmla="*/ 27205 w 289729"/>
                  <a:gd name="connsiteY11" fmla="*/ 231240 h 270346"/>
                  <a:gd name="connsiteX12" fmla="*/ 121741 w 289729"/>
                  <a:gd name="connsiteY12" fmla="*/ 270346 h 270346"/>
                  <a:gd name="connsiteX13" fmla="*/ 289050 w 289729"/>
                  <a:gd name="connsiteY13" fmla="*/ 200974 h 270346"/>
                  <a:gd name="connsiteX14" fmla="*/ 271367 w 289729"/>
                  <a:gd name="connsiteY14" fmla="*/ 194513 h 270346"/>
                  <a:gd name="connsiteX15" fmla="*/ 271367 w 289729"/>
                  <a:gd name="connsiteY15" fmla="*/ 157107 h 270346"/>
                  <a:gd name="connsiteX16" fmla="*/ 289050 w 289729"/>
                  <a:gd name="connsiteY16" fmla="*/ 149626 h 270346"/>
                  <a:gd name="connsiteX17" fmla="*/ 261845 w 289729"/>
                  <a:gd name="connsiteY17" fmla="*/ 139424 h 270346"/>
                  <a:gd name="connsiteX18" fmla="*/ 261845 w 289729"/>
                  <a:gd name="connsiteY18" fmla="*/ 106778 h 270346"/>
                  <a:gd name="connsiteX19" fmla="*/ 289730 w 289729"/>
                  <a:gd name="connsiteY19" fmla="*/ 95216 h 270346"/>
                  <a:gd name="connsiteX20" fmla="*/ 28565 w 289729"/>
                  <a:gd name="connsiteY20" fmla="*/ 74813 h 270346"/>
                  <a:gd name="connsiteX21" fmla="*/ 123101 w 289729"/>
                  <a:gd name="connsiteY21" fmla="*/ 111879 h 270346"/>
                  <a:gd name="connsiteX22" fmla="*/ 258784 w 289729"/>
                  <a:gd name="connsiteY22" fmla="*/ 57130 h 270346"/>
                  <a:gd name="connsiteX23" fmla="*/ 258784 w 289729"/>
                  <a:gd name="connsiteY23" fmla="*/ 86375 h 270346"/>
                  <a:gd name="connsiteX24" fmla="*/ 123101 w 289729"/>
                  <a:gd name="connsiteY24" fmla="*/ 142825 h 270346"/>
                  <a:gd name="connsiteX25" fmla="*/ 28565 w 289729"/>
                  <a:gd name="connsiteY25" fmla="*/ 105418 h 270346"/>
                  <a:gd name="connsiteX26" fmla="*/ 28565 w 289729"/>
                  <a:gd name="connsiteY26" fmla="*/ 74813 h 270346"/>
                  <a:gd name="connsiteX27" fmla="*/ 258104 w 289729"/>
                  <a:gd name="connsiteY27" fmla="*/ 192133 h 270346"/>
                  <a:gd name="connsiteX28" fmla="*/ 122421 w 289729"/>
                  <a:gd name="connsiteY28" fmla="*/ 248243 h 270346"/>
                  <a:gd name="connsiteX29" fmla="*/ 27545 w 289729"/>
                  <a:gd name="connsiteY29" fmla="*/ 210836 h 270346"/>
                  <a:gd name="connsiteX30" fmla="*/ 27545 w 289729"/>
                  <a:gd name="connsiteY30" fmla="*/ 184312 h 270346"/>
                  <a:gd name="connsiteX31" fmla="*/ 112219 w 289729"/>
                  <a:gd name="connsiteY31" fmla="*/ 218998 h 270346"/>
                  <a:gd name="connsiteX32" fmla="*/ 258444 w 289729"/>
                  <a:gd name="connsiteY32" fmla="*/ 161188 h 270346"/>
                  <a:gd name="connsiteX33" fmla="*/ 258104 w 289729"/>
                  <a:gd name="connsiteY33" fmla="*/ 192133 h 270346"/>
                  <a:gd name="connsiteX34" fmla="*/ 248583 w 289729"/>
                  <a:gd name="connsiteY34" fmla="*/ 141124 h 270346"/>
                  <a:gd name="connsiteX35" fmla="*/ 112899 w 289729"/>
                  <a:gd name="connsiteY35" fmla="*/ 197234 h 270346"/>
                  <a:gd name="connsiteX36" fmla="*/ 18363 w 289729"/>
                  <a:gd name="connsiteY36" fmla="*/ 159827 h 270346"/>
                  <a:gd name="connsiteX37" fmla="*/ 18363 w 289729"/>
                  <a:gd name="connsiteY37" fmla="*/ 129222 h 270346"/>
                  <a:gd name="connsiteX38" fmla="*/ 115620 w 289729"/>
                  <a:gd name="connsiteY38" fmla="*/ 167989 h 270346"/>
                  <a:gd name="connsiteX39" fmla="*/ 248923 w 289729"/>
                  <a:gd name="connsiteY39" fmla="*/ 112219 h 270346"/>
                  <a:gd name="connsiteX40" fmla="*/ 248923 w 289729"/>
                  <a:gd name="connsiteY40" fmla="*/ 141124 h 2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9729" h="270346">
                    <a:moveTo>
                      <a:pt x="289730" y="95216"/>
                    </a:moveTo>
                    <a:lnTo>
                      <a:pt x="272047" y="88755"/>
                    </a:lnTo>
                    <a:lnTo>
                      <a:pt x="272047" y="51689"/>
                    </a:lnTo>
                    <a:lnTo>
                      <a:pt x="289730" y="44208"/>
                    </a:lnTo>
                    <a:lnTo>
                      <a:pt x="170029" y="0"/>
                    </a:lnTo>
                    <a:lnTo>
                      <a:pt x="24484" y="51009"/>
                    </a:lnTo>
                    <a:cubicBezTo>
                      <a:pt x="10542" y="57810"/>
                      <a:pt x="10202" y="76513"/>
                      <a:pt x="10202" y="91816"/>
                    </a:cubicBezTo>
                    <a:cubicBezTo>
                      <a:pt x="10202" y="96917"/>
                      <a:pt x="10882" y="102018"/>
                      <a:pt x="11902" y="106778"/>
                    </a:cubicBezTo>
                    <a:cubicBezTo>
                      <a:pt x="340" y="114260"/>
                      <a:pt x="0" y="131603"/>
                      <a:pt x="0" y="146225"/>
                    </a:cubicBezTo>
                    <a:cubicBezTo>
                      <a:pt x="0" y="158127"/>
                      <a:pt x="2720" y="169009"/>
                      <a:pt x="10202" y="175810"/>
                    </a:cubicBezTo>
                    <a:cubicBezTo>
                      <a:pt x="8501" y="181591"/>
                      <a:pt x="9522" y="188732"/>
                      <a:pt x="9522" y="197234"/>
                    </a:cubicBezTo>
                    <a:cubicBezTo>
                      <a:pt x="9522" y="212536"/>
                      <a:pt x="13602" y="226479"/>
                      <a:pt x="27205" y="231240"/>
                    </a:cubicBezTo>
                    <a:lnTo>
                      <a:pt x="121741" y="270346"/>
                    </a:lnTo>
                    <a:lnTo>
                      <a:pt x="289050" y="200974"/>
                    </a:lnTo>
                    <a:lnTo>
                      <a:pt x="271367" y="194513"/>
                    </a:lnTo>
                    <a:lnTo>
                      <a:pt x="271367" y="157107"/>
                    </a:lnTo>
                    <a:lnTo>
                      <a:pt x="289050" y="149626"/>
                    </a:lnTo>
                    <a:lnTo>
                      <a:pt x="261845" y="139424"/>
                    </a:lnTo>
                    <a:lnTo>
                      <a:pt x="261845" y="106778"/>
                    </a:lnTo>
                    <a:lnTo>
                      <a:pt x="289730" y="95216"/>
                    </a:lnTo>
                    <a:close/>
                    <a:moveTo>
                      <a:pt x="28565" y="74813"/>
                    </a:moveTo>
                    <a:lnTo>
                      <a:pt x="123101" y="111879"/>
                    </a:lnTo>
                    <a:lnTo>
                      <a:pt x="258784" y="57130"/>
                    </a:lnTo>
                    <a:lnTo>
                      <a:pt x="258784" y="86375"/>
                    </a:lnTo>
                    <a:lnTo>
                      <a:pt x="123101" y="142825"/>
                    </a:lnTo>
                    <a:lnTo>
                      <a:pt x="28565" y="105418"/>
                    </a:lnTo>
                    <a:lnTo>
                      <a:pt x="28565" y="74813"/>
                    </a:lnTo>
                    <a:close/>
                    <a:moveTo>
                      <a:pt x="258104" y="192133"/>
                    </a:moveTo>
                    <a:lnTo>
                      <a:pt x="122421" y="248243"/>
                    </a:lnTo>
                    <a:lnTo>
                      <a:pt x="27545" y="210836"/>
                    </a:lnTo>
                    <a:lnTo>
                      <a:pt x="27545" y="184312"/>
                    </a:lnTo>
                    <a:lnTo>
                      <a:pt x="112219" y="218998"/>
                    </a:lnTo>
                    <a:lnTo>
                      <a:pt x="258444" y="161188"/>
                    </a:lnTo>
                    <a:lnTo>
                      <a:pt x="258104" y="192133"/>
                    </a:lnTo>
                    <a:close/>
                    <a:moveTo>
                      <a:pt x="248583" y="141124"/>
                    </a:moveTo>
                    <a:lnTo>
                      <a:pt x="112899" y="197234"/>
                    </a:lnTo>
                    <a:lnTo>
                      <a:pt x="18363" y="159827"/>
                    </a:lnTo>
                    <a:lnTo>
                      <a:pt x="18363" y="129222"/>
                    </a:lnTo>
                    <a:lnTo>
                      <a:pt x="115620" y="167989"/>
                    </a:lnTo>
                    <a:lnTo>
                      <a:pt x="248923" y="112219"/>
                    </a:lnTo>
                    <a:lnTo>
                      <a:pt x="248923" y="141124"/>
                    </a:lnTo>
                    <a:close/>
                  </a:path>
                </a:pathLst>
              </a:custGeom>
              <a:solidFill>
                <a:srgbClr val="00B050"/>
              </a:solidFill>
              <a:ln w="33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Graphic 62" descr="Books with solid fill">
                <a:extLst>
                  <a:ext uri="{FF2B5EF4-FFF2-40B4-BE49-F238E27FC236}">
                    <a16:creationId xmlns:a16="http://schemas.microsoft.com/office/drawing/2014/main" id="{EEB9370B-B555-E9A7-33C2-CD258E771FD2}"/>
                  </a:ext>
                </a:extLst>
              </p:cNvPr>
              <p:cNvSpPr>
                <a:spLocks noChangeAspect="1"/>
              </p:cNvSpPr>
              <p:nvPr/>
            </p:nvSpPr>
            <p:spPr>
              <a:xfrm>
                <a:off x="6623039" y="5783213"/>
                <a:ext cx="377312" cy="338400"/>
              </a:xfrm>
              <a:custGeom>
                <a:avLst/>
                <a:gdLst>
                  <a:gd name="connsiteX0" fmla="*/ 289730 w 289729"/>
                  <a:gd name="connsiteY0" fmla="*/ 95216 h 270346"/>
                  <a:gd name="connsiteX1" fmla="*/ 272047 w 289729"/>
                  <a:gd name="connsiteY1" fmla="*/ 88755 h 270346"/>
                  <a:gd name="connsiteX2" fmla="*/ 272047 w 289729"/>
                  <a:gd name="connsiteY2" fmla="*/ 51689 h 270346"/>
                  <a:gd name="connsiteX3" fmla="*/ 289730 w 289729"/>
                  <a:gd name="connsiteY3" fmla="*/ 44208 h 270346"/>
                  <a:gd name="connsiteX4" fmla="*/ 170029 w 289729"/>
                  <a:gd name="connsiteY4" fmla="*/ 0 h 270346"/>
                  <a:gd name="connsiteX5" fmla="*/ 24484 w 289729"/>
                  <a:gd name="connsiteY5" fmla="*/ 51009 h 270346"/>
                  <a:gd name="connsiteX6" fmla="*/ 10202 w 289729"/>
                  <a:gd name="connsiteY6" fmla="*/ 91816 h 270346"/>
                  <a:gd name="connsiteX7" fmla="*/ 11902 w 289729"/>
                  <a:gd name="connsiteY7" fmla="*/ 106778 h 270346"/>
                  <a:gd name="connsiteX8" fmla="*/ 0 w 289729"/>
                  <a:gd name="connsiteY8" fmla="*/ 146225 h 270346"/>
                  <a:gd name="connsiteX9" fmla="*/ 10202 w 289729"/>
                  <a:gd name="connsiteY9" fmla="*/ 175810 h 270346"/>
                  <a:gd name="connsiteX10" fmla="*/ 9522 w 289729"/>
                  <a:gd name="connsiteY10" fmla="*/ 197234 h 270346"/>
                  <a:gd name="connsiteX11" fmla="*/ 27205 w 289729"/>
                  <a:gd name="connsiteY11" fmla="*/ 231240 h 270346"/>
                  <a:gd name="connsiteX12" fmla="*/ 121741 w 289729"/>
                  <a:gd name="connsiteY12" fmla="*/ 270346 h 270346"/>
                  <a:gd name="connsiteX13" fmla="*/ 289050 w 289729"/>
                  <a:gd name="connsiteY13" fmla="*/ 200974 h 270346"/>
                  <a:gd name="connsiteX14" fmla="*/ 271367 w 289729"/>
                  <a:gd name="connsiteY14" fmla="*/ 194513 h 270346"/>
                  <a:gd name="connsiteX15" fmla="*/ 271367 w 289729"/>
                  <a:gd name="connsiteY15" fmla="*/ 157107 h 270346"/>
                  <a:gd name="connsiteX16" fmla="*/ 289050 w 289729"/>
                  <a:gd name="connsiteY16" fmla="*/ 149626 h 270346"/>
                  <a:gd name="connsiteX17" fmla="*/ 261845 w 289729"/>
                  <a:gd name="connsiteY17" fmla="*/ 139424 h 270346"/>
                  <a:gd name="connsiteX18" fmla="*/ 261845 w 289729"/>
                  <a:gd name="connsiteY18" fmla="*/ 106778 h 270346"/>
                  <a:gd name="connsiteX19" fmla="*/ 289730 w 289729"/>
                  <a:gd name="connsiteY19" fmla="*/ 95216 h 270346"/>
                  <a:gd name="connsiteX20" fmla="*/ 28565 w 289729"/>
                  <a:gd name="connsiteY20" fmla="*/ 74813 h 270346"/>
                  <a:gd name="connsiteX21" fmla="*/ 123101 w 289729"/>
                  <a:gd name="connsiteY21" fmla="*/ 111879 h 270346"/>
                  <a:gd name="connsiteX22" fmla="*/ 258784 w 289729"/>
                  <a:gd name="connsiteY22" fmla="*/ 57130 h 270346"/>
                  <a:gd name="connsiteX23" fmla="*/ 258784 w 289729"/>
                  <a:gd name="connsiteY23" fmla="*/ 86375 h 270346"/>
                  <a:gd name="connsiteX24" fmla="*/ 123101 w 289729"/>
                  <a:gd name="connsiteY24" fmla="*/ 142825 h 270346"/>
                  <a:gd name="connsiteX25" fmla="*/ 28565 w 289729"/>
                  <a:gd name="connsiteY25" fmla="*/ 105418 h 270346"/>
                  <a:gd name="connsiteX26" fmla="*/ 28565 w 289729"/>
                  <a:gd name="connsiteY26" fmla="*/ 74813 h 270346"/>
                  <a:gd name="connsiteX27" fmla="*/ 258104 w 289729"/>
                  <a:gd name="connsiteY27" fmla="*/ 192133 h 270346"/>
                  <a:gd name="connsiteX28" fmla="*/ 122421 w 289729"/>
                  <a:gd name="connsiteY28" fmla="*/ 248243 h 270346"/>
                  <a:gd name="connsiteX29" fmla="*/ 27545 w 289729"/>
                  <a:gd name="connsiteY29" fmla="*/ 210836 h 270346"/>
                  <a:gd name="connsiteX30" fmla="*/ 27545 w 289729"/>
                  <a:gd name="connsiteY30" fmla="*/ 184312 h 270346"/>
                  <a:gd name="connsiteX31" fmla="*/ 112219 w 289729"/>
                  <a:gd name="connsiteY31" fmla="*/ 218998 h 270346"/>
                  <a:gd name="connsiteX32" fmla="*/ 258444 w 289729"/>
                  <a:gd name="connsiteY32" fmla="*/ 161188 h 270346"/>
                  <a:gd name="connsiteX33" fmla="*/ 258104 w 289729"/>
                  <a:gd name="connsiteY33" fmla="*/ 192133 h 270346"/>
                  <a:gd name="connsiteX34" fmla="*/ 248583 w 289729"/>
                  <a:gd name="connsiteY34" fmla="*/ 141124 h 270346"/>
                  <a:gd name="connsiteX35" fmla="*/ 112899 w 289729"/>
                  <a:gd name="connsiteY35" fmla="*/ 197234 h 270346"/>
                  <a:gd name="connsiteX36" fmla="*/ 18363 w 289729"/>
                  <a:gd name="connsiteY36" fmla="*/ 159827 h 270346"/>
                  <a:gd name="connsiteX37" fmla="*/ 18363 w 289729"/>
                  <a:gd name="connsiteY37" fmla="*/ 129222 h 270346"/>
                  <a:gd name="connsiteX38" fmla="*/ 115620 w 289729"/>
                  <a:gd name="connsiteY38" fmla="*/ 167989 h 270346"/>
                  <a:gd name="connsiteX39" fmla="*/ 248923 w 289729"/>
                  <a:gd name="connsiteY39" fmla="*/ 112219 h 270346"/>
                  <a:gd name="connsiteX40" fmla="*/ 248923 w 289729"/>
                  <a:gd name="connsiteY40" fmla="*/ 141124 h 2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9729" h="270346">
                    <a:moveTo>
                      <a:pt x="289730" y="95216"/>
                    </a:moveTo>
                    <a:lnTo>
                      <a:pt x="272047" y="88755"/>
                    </a:lnTo>
                    <a:lnTo>
                      <a:pt x="272047" y="51689"/>
                    </a:lnTo>
                    <a:lnTo>
                      <a:pt x="289730" y="44208"/>
                    </a:lnTo>
                    <a:lnTo>
                      <a:pt x="170029" y="0"/>
                    </a:lnTo>
                    <a:lnTo>
                      <a:pt x="24484" y="51009"/>
                    </a:lnTo>
                    <a:cubicBezTo>
                      <a:pt x="10542" y="57810"/>
                      <a:pt x="10202" y="76513"/>
                      <a:pt x="10202" y="91816"/>
                    </a:cubicBezTo>
                    <a:cubicBezTo>
                      <a:pt x="10202" y="96917"/>
                      <a:pt x="10882" y="102018"/>
                      <a:pt x="11902" y="106778"/>
                    </a:cubicBezTo>
                    <a:cubicBezTo>
                      <a:pt x="340" y="114260"/>
                      <a:pt x="0" y="131603"/>
                      <a:pt x="0" y="146225"/>
                    </a:cubicBezTo>
                    <a:cubicBezTo>
                      <a:pt x="0" y="158127"/>
                      <a:pt x="2720" y="169009"/>
                      <a:pt x="10202" y="175810"/>
                    </a:cubicBezTo>
                    <a:cubicBezTo>
                      <a:pt x="8501" y="181591"/>
                      <a:pt x="9522" y="188732"/>
                      <a:pt x="9522" y="197234"/>
                    </a:cubicBezTo>
                    <a:cubicBezTo>
                      <a:pt x="9522" y="212536"/>
                      <a:pt x="13602" y="226479"/>
                      <a:pt x="27205" y="231240"/>
                    </a:cubicBezTo>
                    <a:lnTo>
                      <a:pt x="121741" y="270346"/>
                    </a:lnTo>
                    <a:lnTo>
                      <a:pt x="289050" y="200974"/>
                    </a:lnTo>
                    <a:lnTo>
                      <a:pt x="271367" y="194513"/>
                    </a:lnTo>
                    <a:lnTo>
                      <a:pt x="271367" y="157107"/>
                    </a:lnTo>
                    <a:lnTo>
                      <a:pt x="289050" y="149626"/>
                    </a:lnTo>
                    <a:lnTo>
                      <a:pt x="261845" y="139424"/>
                    </a:lnTo>
                    <a:lnTo>
                      <a:pt x="261845" y="106778"/>
                    </a:lnTo>
                    <a:lnTo>
                      <a:pt x="289730" y="95216"/>
                    </a:lnTo>
                    <a:close/>
                    <a:moveTo>
                      <a:pt x="28565" y="74813"/>
                    </a:moveTo>
                    <a:lnTo>
                      <a:pt x="123101" y="111879"/>
                    </a:lnTo>
                    <a:lnTo>
                      <a:pt x="258784" y="57130"/>
                    </a:lnTo>
                    <a:lnTo>
                      <a:pt x="258784" y="86375"/>
                    </a:lnTo>
                    <a:lnTo>
                      <a:pt x="123101" y="142825"/>
                    </a:lnTo>
                    <a:lnTo>
                      <a:pt x="28565" y="105418"/>
                    </a:lnTo>
                    <a:lnTo>
                      <a:pt x="28565" y="74813"/>
                    </a:lnTo>
                    <a:close/>
                    <a:moveTo>
                      <a:pt x="258104" y="192133"/>
                    </a:moveTo>
                    <a:lnTo>
                      <a:pt x="122421" y="248243"/>
                    </a:lnTo>
                    <a:lnTo>
                      <a:pt x="27545" y="210836"/>
                    </a:lnTo>
                    <a:lnTo>
                      <a:pt x="27545" y="184312"/>
                    </a:lnTo>
                    <a:lnTo>
                      <a:pt x="112219" y="218998"/>
                    </a:lnTo>
                    <a:lnTo>
                      <a:pt x="258444" y="161188"/>
                    </a:lnTo>
                    <a:lnTo>
                      <a:pt x="258104" y="192133"/>
                    </a:lnTo>
                    <a:close/>
                    <a:moveTo>
                      <a:pt x="248583" y="141124"/>
                    </a:moveTo>
                    <a:lnTo>
                      <a:pt x="112899" y="197234"/>
                    </a:lnTo>
                    <a:lnTo>
                      <a:pt x="18363" y="159827"/>
                    </a:lnTo>
                    <a:lnTo>
                      <a:pt x="18363" y="129222"/>
                    </a:lnTo>
                    <a:lnTo>
                      <a:pt x="115620" y="167989"/>
                    </a:lnTo>
                    <a:lnTo>
                      <a:pt x="248923" y="112219"/>
                    </a:lnTo>
                    <a:lnTo>
                      <a:pt x="248923" y="141124"/>
                    </a:lnTo>
                    <a:close/>
                  </a:path>
                </a:pathLst>
              </a:custGeom>
              <a:solidFill>
                <a:srgbClr val="00B050"/>
              </a:solidFill>
              <a:ln w="33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Graphic 62" descr="Books with solid fill">
                <a:extLst>
                  <a:ext uri="{FF2B5EF4-FFF2-40B4-BE49-F238E27FC236}">
                    <a16:creationId xmlns:a16="http://schemas.microsoft.com/office/drawing/2014/main" id="{6E6185FF-4856-9109-AC03-A694463ED3B9}"/>
                  </a:ext>
                </a:extLst>
              </p:cNvPr>
              <p:cNvSpPr>
                <a:spLocks noChangeAspect="1"/>
              </p:cNvSpPr>
              <p:nvPr/>
            </p:nvSpPr>
            <p:spPr>
              <a:xfrm>
                <a:off x="7527525" y="5930813"/>
                <a:ext cx="215209" cy="190800"/>
              </a:xfrm>
              <a:custGeom>
                <a:avLst/>
                <a:gdLst>
                  <a:gd name="connsiteX0" fmla="*/ 289730 w 289729"/>
                  <a:gd name="connsiteY0" fmla="*/ 95216 h 270346"/>
                  <a:gd name="connsiteX1" fmla="*/ 272047 w 289729"/>
                  <a:gd name="connsiteY1" fmla="*/ 88755 h 270346"/>
                  <a:gd name="connsiteX2" fmla="*/ 272047 w 289729"/>
                  <a:gd name="connsiteY2" fmla="*/ 51689 h 270346"/>
                  <a:gd name="connsiteX3" fmla="*/ 289730 w 289729"/>
                  <a:gd name="connsiteY3" fmla="*/ 44208 h 270346"/>
                  <a:gd name="connsiteX4" fmla="*/ 170029 w 289729"/>
                  <a:gd name="connsiteY4" fmla="*/ 0 h 270346"/>
                  <a:gd name="connsiteX5" fmla="*/ 24484 w 289729"/>
                  <a:gd name="connsiteY5" fmla="*/ 51009 h 270346"/>
                  <a:gd name="connsiteX6" fmla="*/ 10202 w 289729"/>
                  <a:gd name="connsiteY6" fmla="*/ 91816 h 270346"/>
                  <a:gd name="connsiteX7" fmla="*/ 11902 w 289729"/>
                  <a:gd name="connsiteY7" fmla="*/ 106778 h 270346"/>
                  <a:gd name="connsiteX8" fmla="*/ 0 w 289729"/>
                  <a:gd name="connsiteY8" fmla="*/ 146225 h 270346"/>
                  <a:gd name="connsiteX9" fmla="*/ 10202 w 289729"/>
                  <a:gd name="connsiteY9" fmla="*/ 175810 h 270346"/>
                  <a:gd name="connsiteX10" fmla="*/ 9522 w 289729"/>
                  <a:gd name="connsiteY10" fmla="*/ 197234 h 270346"/>
                  <a:gd name="connsiteX11" fmla="*/ 27205 w 289729"/>
                  <a:gd name="connsiteY11" fmla="*/ 231240 h 270346"/>
                  <a:gd name="connsiteX12" fmla="*/ 121741 w 289729"/>
                  <a:gd name="connsiteY12" fmla="*/ 270346 h 270346"/>
                  <a:gd name="connsiteX13" fmla="*/ 289050 w 289729"/>
                  <a:gd name="connsiteY13" fmla="*/ 200974 h 270346"/>
                  <a:gd name="connsiteX14" fmla="*/ 271367 w 289729"/>
                  <a:gd name="connsiteY14" fmla="*/ 194513 h 270346"/>
                  <a:gd name="connsiteX15" fmla="*/ 271367 w 289729"/>
                  <a:gd name="connsiteY15" fmla="*/ 157107 h 270346"/>
                  <a:gd name="connsiteX16" fmla="*/ 289050 w 289729"/>
                  <a:gd name="connsiteY16" fmla="*/ 149626 h 270346"/>
                  <a:gd name="connsiteX17" fmla="*/ 261845 w 289729"/>
                  <a:gd name="connsiteY17" fmla="*/ 139424 h 270346"/>
                  <a:gd name="connsiteX18" fmla="*/ 261845 w 289729"/>
                  <a:gd name="connsiteY18" fmla="*/ 106778 h 270346"/>
                  <a:gd name="connsiteX19" fmla="*/ 289730 w 289729"/>
                  <a:gd name="connsiteY19" fmla="*/ 95216 h 270346"/>
                  <a:gd name="connsiteX20" fmla="*/ 28565 w 289729"/>
                  <a:gd name="connsiteY20" fmla="*/ 74813 h 270346"/>
                  <a:gd name="connsiteX21" fmla="*/ 123101 w 289729"/>
                  <a:gd name="connsiteY21" fmla="*/ 111879 h 270346"/>
                  <a:gd name="connsiteX22" fmla="*/ 258784 w 289729"/>
                  <a:gd name="connsiteY22" fmla="*/ 57130 h 270346"/>
                  <a:gd name="connsiteX23" fmla="*/ 258784 w 289729"/>
                  <a:gd name="connsiteY23" fmla="*/ 86375 h 270346"/>
                  <a:gd name="connsiteX24" fmla="*/ 123101 w 289729"/>
                  <a:gd name="connsiteY24" fmla="*/ 142825 h 270346"/>
                  <a:gd name="connsiteX25" fmla="*/ 28565 w 289729"/>
                  <a:gd name="connsiteY25" fmla="*/ 105418 h 270346"/>
                  <a:gd name="connsiteX26" fmla="*/ 28565 w 289729"/>
                  <a:gd name="connsiteY26" fmla="*/ 74813 h 270346"/>
                  <a:gd name="connsiteX27" fmla="*/ 258104 w 289729"/>
                  <a:gd name="connsiteY27" fmla="*/ 192133 h 270346"/>
                  <a:gd name="connsiteX28" fmla="*/ 122421 w 289729"/>
                  <a:gd name="connsiteY28" fmla="*/ 248243 h 270346"/>
                  <a:gd name="connsiteX29" fmla="*/ 27545 w 289729"/>
                  <a:gd name="connsiteY29" fmla="*/ 210836 h 270346"/>
                  <a:gd name="connsiteX30" fmla="*/ 27545 w 289729"/>
                  <a:gd name="connsiteY30" fmla="*/ 184312 h 270346"/>
                  <a:gd name="connsiteX31" fmla="*/ 112219 w 289729"/>
                  <a:gd name="connsiteY31" fmla="*/ 218998 h 270346"/>
                  <a:gd name="connsiteX32" fmla="*/ 258444 w 289729"/>
                  <a:gd name="connsiteY32" fmla="*/ 161188 h 270346"/>
                  <a:gd name="connsiteX33" fmla="*/ 258104 w 289729"/>
                  <a:gd name="connsiteY33" fmla="*/ 192133 h 270346"/>
                  <a:gd name="connsiteX34" fmla="*/ 248583 w 289729"/>
                  <a:gd name="connsiteY34" fmla="*/ 141124 h 270346"/>
                  <a:gd name="connsiteX35" fmla="*/ 112899 w 289729"/>
                  <a:gd name="connsiteY35" fmla="*/ 197234 h 270346"/>
                  <a:gd name="connsiteX36" fmla="*/ 18363 w 289729"/>
                  <a:gd name="connsiteY36" fmla="*/ 159827 h 270346"/>
                  <a:gd name="connsiteX37" fmla="*/ 18363 w 289729"/>
                  <a:gd name="connsiteY37" fmla="*/ 129222 h 270346"/>
                  <a:gd name="connsiteX38" fmla="*/ 115620 w 289729"/>
                  <a:gd name="connsiteY38" fmla="*/ 167989 h 270346"/>
                  <a:gd name="connsiteX39" fmla="*/ 248923 w 289729"/>
                  <a:gd name="connsiteY39" fmla="*/ 112219 h 270346"/>
                  <a:gd name="connsiteX40" fmla="*/ 248923 w 289729"/>
                  <a:gd name="connsiteY40" fmla="*/ 141124 h 2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9729" h="270346">
                    <a:moveTo>
                      <a:pt x="289730" y="95216"/>
                    </a:moveTo>
                    <a:lnTo>
                      <a:pt x="272047" y="88755"/>
                    </a:lnTo>
                    <a:lnTo>
                      <a:pt x="272047" y="51689"/>
                    </a:lnTo>
                    <a:lnTo>
                      <a:pt x="289730" y="44208"/>
                    </a:lnTo>
                    <a:lnTo>
                      <a:pt x="170029" y="0"/>
                    </a:lnTo>
                    <a:lnTo>
                      <a:pt x="24484" y="51009"/>
                    </a:lnTo>
                    <a:cubicBezTo>
                      <a:pt x="10542" y="57810"/>
                      <a:pt x="10202" y="76513"/>
                      <a:pt x="10202" y="91816"/>
                    </a:cubicBezTo>
                    <a:cubicBezTo>
                      <a:pt x="10202" y="96917"/>
                      <a:pt x="10882" y="102018"/>
                      <a:pt x="11902" y="106778"/>
                    </a:cubicBezTo>
                    <a:cubicBezTo>
                      <a:pt x="340" y="114260"/>
                      <a:pt x="0" y="131603"/>
                      <a:pt x="0" y="146225"/>
                    </a:cubicBezTo>
                    <a:cubicBezTo>
                      <a:pt x="0" y="158127"/>
                      <a:pt x="2720" y="169009"/>
                      <a:pt x="10202" y="175810"/>
                    </a:cubicBezTo>
                    <a:cubicBezTo>
                      <a:pt x="8501" y="181591"/>
                      <a:pt x="9522" y="188732"/>
                      <a:pt x="9522" y="197234"/>
                    </a:cubicBezTo>
                    <a:cubicBezTo>
                      <a:pt x="9522" y="212536"/>
                      <a:pt x="13602" y="226479"/>
                      <a:pt x="27205" y="231240"/>
                    </a:cubicBezTo>
                    <a:lnTo>
                      <a:pt x="121741" y="270346"/>
                    </a:lnTo>
                    <a:lnTo>
                      <a:pt x="289050" y="200974"/>
                    </a:lnTo>
                    <a:lnTo>
                      <a:pt x="271367" y="194513"/>
                    </a:lnTo>
                    <a:lnTo>
                      <a:pt x="271367" y="157107"/>
                    </a:lnTo>
                    <a:lnTo>
                      <a:pt x="289050" y="149626"/>
                    </a:lnTo>
                    <a:lnTo>
                      <a:pt x="261845" y="139424"/>
                    </a:lnTo>
                    <a:lnTo>
                      <a:pt x="261845" y="106778"/>
                    </a:lnTo>
                    <a:lnTo>
                      <a:pt x="289730" y="95216"/>
                    </a:lnTo>
                    <a:close/>
                    <a:moveTo>
                      <a:pt x="28565" y="74813"/>
                    </a:moveTo>
                    <a:lnTo>
                      <a:pt x="123101" y="111879"/>
                    </a:lnTo>
                    <a:lnTo>
                      <a:pt x="258784" y="57130"/>
                    </a:lnTo>
                    <a:lnTo>
                      <a:pt x="258784" y="86375"/>
                    </a:lnTo>
                    <a:lnTo>
                      <a:pt x="123101" y="142825"/>
                    </a:lnTo>
                    <a:lnTo>
                      <a:pt x="28565" y="105418"/>
                    </a:lnTo>
                    <a:lnTo>
                      <a:pt x="28565" y="74813"/>
                    </a:lnTo>
                    <a:close/>
                    <a:moveTo>
                      <a:pt x="258104" y="192133"/>
                    </a:moveTo>
                    <a:lnTo>
                      <a:pt x="122421" y="248243"/>
                    </a:lnTo>
                    <a:lnTo>
                      <a:pt x="27545" y="210836"/>
                    </a:lnTo>
                    <a:lnTo>
                      <a:pt x="27545" y="184312"/>
                    </a:lnTo>
                    <a:lnTo>
                      <a:pt x="112219" y="218998"/>
                    </a:lnTo>
                    <a:lnTo>
                      <a:pt x="258444" y="161188"/>
                    </a:lnTo>
                    <a:lnTo>
                      <a:pt x="258104" y="192133"/>
                    </a:lnTo>
                    <a:close/>
                    <a:moveTo>
                      <a:pt x="248583" y="141124"/>
                    </a:moveTo>
                    <a:lnTo>
                      <a:pt x="112899" y="197234"/>
                    </a:lnTo>
                    <a:lnTo>
                      <a:pt x="18363" y="159827"/>
                    </a:lnTo>
                    <a:lnTo>
                      <a:pt x="18363" y="129222"/>
                    </a:lnTo>
                    <a:lnTo>
                      <a:pt x="115620" y="167989"/>
                    </a:lnTo>
                    <a:lnTo>
                      <a:pt x="248923" y="112219"/>
                    </a:lnTo>
                    <a:lnTo>
                      <a:pt x="248923" y="141124"/>
                    </a:lnTo>
                    <a:close/>
                  </a:path>
                </a:pathLst>
              </a:custGeom>
              <a:solidFill>
                <a:srgbClr val="00B050"/>
              </a:solidFill>
              <a:ln w="33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Graphic 62" descr="Books with solid fill">
                <a:extLst>
                  <a:ext uri="{FF2B5EF4-FFF2-40B4-BE49-F238E27FC236}">
                    <a16:creationId xmlns:a16="http://schemas.microsoft.com/office/drawing/2014/main" id="{A965217D-4A05-320E-A539-8EDE35A45F35}"/>
                  </a:ext>
                </a:extLst>
              </p:cNvPr>
              <p:cNvSpPr>
                <a:spLocks noChangeAspect="1"/>
              </p:cNvSpPr>
              <p:nvPr/>
            </p:nvSpPr>
            <p:spPr>
              <a:xfrm>
                <a:off x="8369576" y="5963213"/>
                <a:ext cx="178664" cy="158400"/>
              </a:xfrm>
              <a:custGeom>
                <a:avLst/>
                <a:gdLst>
                  <a:gd name="connsiteX0" fmla="*/ 289730 w 289729"/>
                  <a:gd name="connsiteY0" fmla="*/ 95216 h 270346"/>
                  <a:gd name="connsiteX1" fmla="*/ 272047 w 289729"/>
                  <a:gd name="connsiteY1" fmla="*/ 88755 h 270346"/>
                  <a:gd name="connsiteX2" fmla="*/ 272047 w 289729"/>
                  <a:gd name="connsiteY2" fmla="*/ 51689 h 270346"/>
                  <a:gd name="connsiteX3" fmla="*/ 289730 w 289729"/>
                  <a:gd name="connsiteY3" fmla="*/ 44208 h 270346"/>
                  <a:gd name="connsiteX4" fmla="*/ 170029 w 289729"/>
                  <a:gd name="connsiteY4" fmla="*/ 0 h 270346"/>
                  <a:gd name="connsiteX5" fmla="*/ 24484 w 289729"/>
                  <a:gd name="connsiteY5" fmla="*/ 51009 h 270346"/>
                  <a:gd name="connsiteX6" fmla="*/ 10202 w 289729"/>
                  <a:gd name="connsiteY6" fmla="*/ 91816 h 270346"/>
                  <a:gd name="connsiteX7" fmla="*/ 11902 w 289729"/>
                  <a:gd name="connsiteY7" fmla="*/ 106778 h 270346"/>
                  <a:gd name="connsiteX8" fmla="*/ 0 w 289729"/>
                  <a:gd name="connsiteY8" fmla="*/ 146225 h 270346"/>
                  <a:gd name="connsiteX9" fmla="*/ 10202 w 289729"/>
                  <a:gd name="connsiteY9" fmla="*/ 175810 h 270346"/>
                  <a:gd name="connsiteX10" fmla="*/ 9522 w 289729"/>
                  <a:gd name="connsiteY10" fmla="*/ 197234 h 270346"/>
                  <a:gd name="connsiteX11" fmla="*/ 27205 w 289729"/>
                  <a:gd name="connsiteY11" fmla="*/ 231240 h 270346"/>
                  <a:gd name="connsiteX12" fmla="*/ 121741 w 289729"/>
                  <a:gd name="connsiteY12" fmla="*/ 270346 h 270346"/>
                  <a:gd name="connsiteX13" fmla="*/ 289050 w 289729"/>
                  <a:gd name="connsiteY13" fmla="*/ 200974 h 270346"/>
                  <a:gd name="connsiteX14" fmla="*/ 271367 w 289729"/>
                  <a:gd name="connsiteY14" fmla="*/ 194513 h 270346"/>
                  <a:gd name="connsiteX15" fmla="*/ 271367 w 289729"/>
                  <a:gd name="connsiteY15" fmla="*/ 157107 h 270346"/>
                  <a:gd name="connsiteX16" fmla="*/ 289050 w 289729"/>
                  <a:gd name="connsiteY16" fmla="*/ 149626 h 270346"/>
                  <a:gd name="connsiteX17" fmla="*/ 261845 w 289729"/>
                  <a:gd name="connsiteY17" fmla="*/ 139424 h 270346"/>
                  <a:gd name="connsiteX18" fmla="*/ 261845 w 289729"/>
                  <a:gd name="connsiteY18" fmla="*/ 106778 h 270346"/>
                  <a:gd name="connsiteX19" fmla="*/ 289730 w 289729"/>
                  <a:gd name="connsiteY19" fmla="*/ 95216 h 270346"/>
                  <a:gd name="connsiteX20" fmla="*/ 28565 w 289729"/>
                  <a:gd name="connsiteY20" fmla="*/ 74813 h 270346"/>
                  <a:gd name="connsiteX21" fmla="*/ 123101 w 289729"/>
                  <a:gd name="connsiteY21" fmla="*/ 111879 h 270346"/>
                  <a:gd name="connsiteX22" fmla="*/ 258784 w 289729"/>
                  <a:gd name="connsiteY22" fmla="*/ 57130 h 270346"/>
                  <a:gd name="connsiteX23" fmla="*/ 258784 w 289729"/>
                  <a:gd name="connsiteY23" fmla="*/ 86375 h 270346"/>
                  <a:gd name="connsiteX24" fmla="*/ 123101 w 289729"/>
                  <a:gd name="connsiteY24" fmla="*/ 142825 h 270346"/>
                  <a:gd name="connsiteX25" fmla="*/ 28565 w 289729"/>
                  <a:gd name="connsiteY25" fmla="*/ 105418 h 270346"/>
                  <a:gd name="connsiteX26" fmla="*/ 28565 w 289729"/>
                  <a:gd name="connsiteY26" fmla="*/ 74813 h 270346"/>
                  <a:gd name="connsiteX27" fmla="*/ 258104 w 289729"/>
                  <a:gd name="connsiteY27" fmla="*/ 192133 h 270346"/>
                  <a:gd name="connsiteX28" fmla="*/ 122421 w 289729"/>
                  <a:gd name="connsiteY28" fmla="*/ 248243 h 270346"/>
                  <a:gd name="connsiteX29" fmla="*/ 27545 w 289729"/>
                  <a:gd name="connsiteY29" fmla="*/ 210836 h 270346"/>
                  <a:gd name="connsiteX30" fmla="*/ 27545 w 289729"/>
                  <a:gd name="connsiteY30" fmla="*/ 184312 h 270346"/>
                  <a:gd name="connsiteX31" fmla="*/ 112219 w 289729"/>
                  <a:gd name="connsiteY31" fmla="*/ 218998 h 270346"/>
                  <a:gd name="connsiteX32" fmla="*/ 258444 w 289729"/>
                  <a:gd name="connsiteY32" fmla="*/ 161188 h 270346"/>
                  <a:gd name="connsiteX33" fmla="*/ 258104 w 289729"/>
                  <a:gd name="connsiteY33" fmla="*/ 192133 h 270346"/>
                  <a:gd name="connsiteX34" fmla="*/ 248583 w 289729"/>
                  <a:gd name="connsiteY34" fmla="*/ 141124 h 270346"/>
                  <a:gd name="connsiteX35" fmla="*/ 112899 w 289729"/>
                  <a:gd name="connsiteY35" fmla="*/ 197234 h 270346"/>
                  <a:gd name="connsiteX36" fmla="*/ 18363 w 289729"/>
                  <a:gd name="connsiteY36" fmla="*/ 159827 h 270346"/>
                  <a:gd name="connsiteX37" fmla="*/ 18363 w 289729"/>
                  <a:gd name="connsiteY37" fmla="*/ 129222 h 270346"/>
                  <a:gd name="connsiteX38" fmla="*/ 115620 w 289729"/>
                  <a:gd name="connsiteY38" fmla="*/ 167989 h 270346"/>
                  <a:gd name="connsiteX39" fmla="*/ 248923 w 289729"/>
                  <a:gd name="connsiteY39" fmla="*/ 112219 h 270346"/>
                  <a:gd name="connsiteX40" fmla="*/ 248923 w 289729"/>
                  <a:gd name="connsiteY40" fmla="*/ 141124 h 2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9729" h="270346">
                    <a:moveTo>
                      <a:pt x="289730" y="95216"/>
                    </a:moveTo>
                    <a:lnTo>
                      <a:pt x="272047" y="88755"/>
                    </a:lnTo>
                    <a:lnTo>
                      <a:pt x="272047" y="51689"/>
                    </a:lnTo>
                    <a:lnTo>
                      <a:pt x="289730" y="44208"/>
                    </a:lnTo>
                    <a:lnTo>
                      <a:pt x="170029" y="0"/>
                    </a:lnTo>
                    <a:lnTo>
                      <a:pt x="24484" y="51009"/>
                    </a:lnTo>
                    <a:cubicBezTo>
                      <a:pt x="10542" y="57810"/>
                      <a:pt x="10202" y="76513"/>
                      <a:pt x="10202" y="91816"/>
                    </a:cubicBezTo>
                    <a:cubicBezTo>
                      <a:pt x="10202" y="96917"/>
                      <a:pt x="10882" y="102018"/>
                      <a:pt x="11902" y="106778"/>
                    </a:cubicBezTo>
                    <a:cubicBezTo>
                      <a:pt x="340" y="114260"/>
                      <a:pt x="0" y="131603"/>
                      <a:pt x="0" y="146225"/>
                    </a:cubicBezTo>
                    <a:cubicBezTo>
                      <a:pt x="0" y="158127"/>
                      <a:pt x="2720" y="169009"/>
                      <a:pt x="10202" y="175810"/>
                    </a:cubicBezTo>
                    <a:cubicBezTo>
                      <a:pt x="8501" y="181591"/>
                      <a:pt x="9522" y="188732"/>
                      <a:pt x="9522" y="197234"/>
                    </a:cubicBezTo>
                    <a:cubicBezTo>
                      <a:pt x="9522" y="212536"/>
                      <a:pt x="13602" y="226479"/>
                      <a:pt x="27205" y="231240"/>
                    </a:cubicBezTo>
                    <a:lnTo>
                      <a:pt x="121741" y="270346"/>
                    </a:lnTo>
                    <a:lnTo>
                      <a:pt x="289050" y="200974"/>
                    </a:lnTo>
                    <a:lnTo>
                      <a:pt x="271367" y="194513"/>
                    </a:lnTo>
                    <a:lnTo>
                      <a:pt x="271367" y="157107"/>
                    </a:lnTo>
                    <a:lnTo>
                      <a:pt x="289050" y="149626"/>
                    </a:lnTo>
                    <a:lnTo>
                      <a:pt x="261845" y="139424"/>
                    </a:lnTo>
                    <a:lnTo>
                      <a:pt x="261845" y="106778"/>
                    </a:lnTo>
                    <a:lnTo>
                      <a:pt x="289730" y="95216"/>
                    </a:lnTo>
                    <a:close/>
                    <a:moveTo>
                      <a:pt x="28565" y="74813"/>
                    </a:moveTo>
                    <a:lnTo>
                      <a:pt x="123101" y="111879"/>
                    </a:lnTo>
                    <a:lnTo>
                      <a:pt x="258784" y="57130"/>
                    </a:lnTo>
                    <a:lnTo>
                      <a:pt x="258784" y="86375"/>
                    </a:lnTo>
                    <a:lnTo>
                      <a:pt x="123101" y="142825"/>
                    </a:lnTo>
                    <a:lnTo>
                      <a:pt x="28565" y="105418"/>
                    </a:lnTo>
                    <a:lnTo>
                      <a:pt x="28565" y="74813"/>
                    </a:lnTo>
                    <a:close/>
                    <a:moveTo>
                      <a:pt x="258104" y="192133"/>
                    </a:moveTo>
                    <a:lnTo>
                      <a:pt x="122421" y="248243"/>
                    </a:lnTo>
                    <a:lnTo>
                      <a:pt x="27545" y="210836"/>
                    </a:lnTo>
                    <a:lnTo>
                      <a:pt x="27545" y="184312"/>
                    </a:lnTo>
                    <a:lnTo>
                      <a:pt x="112219" y="218998"/>
                    </a:lnTo>
                    <a:lnTo>
                      <a:pt x="258444" y="161188"/>
                    </a:lnTo>
                    <a:lnTo>
                      <a:pt x="258104" y="192133"/>
                    </a:lnTo>
                    <a:close/>
                    <a:moveTo>
                      <a:pt x="248583" y="141124"/>
                    </a:moveTo>
                    <a:lnTo>
                      <a:pt x="112899" y="197234"/>
                    </a:lnTo>
                    <a:lnTo>
                      <a:pt x="18363" y="159827"/>
                    </a:lnTo>
                    <a:lnTo>
                      <a:pt x="18363" y="129222"/>
                    </a:lnTo>
                    <a:lnTo>
                      <a:pt x="115620" y="167989"/>
                    </a:lnTo>
                    <a:lnTo>
                      <a:pt x="248923" y="112219"/>
                    </a:lnTo>
                    <a:lnTo>
                      <a:pt x="248923" y="141124"/>
                    </a:lnTo>
                    <a:close/>
                  </a:path>
                </a:pathLst>
              </a:custGeom>
              <a:solidFill>
                <a:srgbClr val="00B050"/>
              </a:solidFill>
              <a:ln w="33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Graphic 62" descr="Books with solid fill">
                <a:extLst>
                  <a:ext uri="{FF2B5EF4-FFF2-40B4-BE49-F238E27FC236}">
                    <a16:creationId xmlns:a16="http://schemas.microsoft.com/office/drawing/2014/main" id="{15F121A4-F36F-5302-3457-04AB90C7A87C}"/>
                  </a:ext>
                </a:extLst>
              </p:cNvPr>
              <p:cNvSpPr>
                <a:spLocks noChangeAspect="1"/>
              </p:cNvSpPr>
              <p:nvPr/>
            </p:nvSpPr>
            <p:spPr>
              <a:xfrm>
                <a:off x="9130281" y="5938013"/>
                <a:ext cx="207088" cy="183600"/>
              </a:xfrm>
              <a:custGeom>
                <a:avLst/>
                <a:gdLst>
                  <a:gd name="connsiteX0" fmla="*/ 289730 w 289729"/>
                  <a:gd name="connsiteY0" fmla="*/ 95216 h 270346"/>
                  <a:gd name="connsiteX1" fmla="*/ 272047 w 289729"/>
                  <a:gd name="connsiteY1" fmla="*/ 88755 h 270346"/>
                  <a:gd name="connsiteX2" fmla="*/ 272047 w 289729"/>
                  <a:gd name="connsiteY2" fmla="*/ 51689 h 270346"/>
                  <a:gd name="connsiteX3" fmla="*/ 289730 w 289729"/>
                  <a:gd name="connsiteY3" fmla="*/ 44208 h 270346"/>
                  <a:gd name="connsiteX4" fmla="*/ 170029 w 289729"/>
                  <a:gd name="connsiteY4" fmla="*/ 0 h 270346"/>
                  <a:gd name="connsiteX5" fmla="*/ 24484 w 289729"/>
                  <a:gd name="connsiteY5" fmla="*/ 51009 h 270346"/>
                  <a:gd name="connsiteX6" fmla="*/ 10202 w 289729"/>
                  <a:gd name="connsiteY6" fmla="*/ 91816 h 270346"/>
                  <a:gd name="connsiteX7" fmla="*/ 11902 w 289729"/>
                  <a:gd name="connsiteY7" fmla="*/ 106778 h 270346"/>
                  <a:gd name="connsiteX8" fmla="*/ 0 w 289729"/>
                  <a:gd name="connsiteY8" fmla="*/ 146225 h 270346"/>
                  <a:gd name="connsiteX9" fmla="*/ 10202 w 289729"/>
                  <a:gd name="connsiteY9" fmla="*/ 175810 h 270346"/>
                  <a:gd name="connsiteX10" fmla="*/ 9522 w 289729"/>
                  <a:gd name="connsiteY10" fmla="*/ 197234 h 270346"/>
                  <a:gd name="connsiteX11" fmla="*/ 27205 w 289729"/>
                  <a:gd name="connsiteY11" fmla="*/ 231240 h 270346"/>
                  <a:gd name="connsiteX12" fmla="*/ 121741 w 289729"/>
                  <a:gd name="connsiteY12" fmla="*/ 270346 h 270346"/>
                  <a:gd name="connsiteX13" fmla="*/ 289050 w 289729"/>
                  <a:gd name="connsiteY13" fmla="*/ 200974 h 270346"/>
                  <a:gd name="connsiteX14" fmla="*/ 271367 w 289729"/>
                  <a:gd name="connsiteY14" fmla="*/ 194513 h 270346"/>
                  <a:gd name="connsiteX15" fmla="*/ 271367 w 289729"/>
                  <a:gd name="connsiteY15" fmla="*/ 157107 h 270346"/>
                  <a:gd name="connsiteX16" fmla="*/ 289050 w 289729"/>
                  <a:gd name="connsiteY16" fmla="*/ 149626 h 270346"/>
                  <a:gd name="connsiteX17" fmla="*/ 261845 w 289729"/>
                  <a:gd name="connsiteY17" fmla="*/ 139424 h 270346"/>
                  <a:gd name="connsiteX18" fmla="*/ 261845 w 289729"/>
                  <a:gd name="connsiteY18" fmla="*/ 106778 h 270346"/>
                  <a:gd name="connsiteX19" fmla="*/ 289730 w 289729"/>
                  <a:gd name="connsiteY19" fmla="*/ 95216 h 270346"/>
                  <a:gd name="connsiteX20" fmla="*/ 28565 w 289729"/>
                  <a:gd name="connsiteY20" fmla="*/ 74813 h 270346"/>
                  <a:gd name="connsiteX21" fmla="*/ 123101 w 289729"/>
                  <a:gd name="connsiteY21" fmla="*/ 111879 h 270346"/>
                  <a:gd name="connsiteX22" fmla="*/ 258784 w 289729"/>
                  <a:gd name="connsiteY22" fmla="*/ 57130 h 270346"/>
                  <a:gd name="connsiteX23" fmla="*/ 258784 w 289729"/>
                  <a:gd name="connsiteY23" fmla="*/ 86375 h 270346"/>
                  <a:gd name="connsiteX24" fmla="*/ 123101 w 289729"/>
                  <a:gd name="connsiteY24" fmla="*/ 142825 h 270346"/>
                  <a:gd name="connsiteX25" fmla="*/ 28565 w 289729"/>
                  <a:gd name="connsiteY25" fmla="*/ 105418 h 270346"/>
                  <a:gd name="connsiteX26" fmla="*/ 28565 w 289729"/>
                  <a:gd name="connsiteY26" fmla="*/ 74813 h 270346"/>
                  <a:gd name="connsiteX27" fmla="*/ 258104 w 289729"/>
                  <a:gd name="connsiteY27" fmla="*/ 192133 h 270346"/>
                  <a:gd name="connsiteX28" fmla="*/ 122421 w 289729"/>
                  <a:gd name="connsiteY28" fmla="*/ 248243 h 270346"/>
                  <a:gd name="connsiteX29" fmla="*/ 27545 w 289729"/>
                  <a:gd name="connsiteY29" fmla="*/ 210836 h 270346"/>
                  <a:gd name="connsiteX30" fmla="*/ 27545 w 289729"/>
                  <a:gd name="connsiteY30" fmla="*/ 184312 h 270346"/>
                  <a:gd name="connsiteX31" fmla="*/ 112219 w 289729"/>
                  <a:gd name="connsiteY31" fmla="*/ 218998 h 270346"/>
                  <a:gd name="connsiteX32" fmla="*/ 258444 w 289729"/>
                  <a:gd name="connsiteY32" fmla="*/ 161188 h 270346"/>
                  <a:gd name="connsiteX33" fmla="*/ 258104 w 289729"/>
                  <a:gd name="connsiteY33" fmla="*/ 192133 h 270346"/>
                  <a:gd name="connsiteX34" fmla="*/ 248583 w 289729"/>
                  <a:gd name="connsiteY34" fmla="*/ 141124 h 270346"/>
                  <a:gd name="connsiteX35" fmla="*/ 112899 w 289729"/>
                  <a:gd name="connsiteY35" fmla="*/ 197234 h 270346"/>
                  <a:gd name="connsiteX36" fmla="*/ 18363 w 289729"/>
                  <a:gd name="connsiteY36" fmla="*/ 159827 h 270346"/>
                  <a:gd name="connsiteX37" fmla="*/ 18363 w 289729"/>
                  <a:gd name="connsiteY37" fmla="*/ 129222 h 270346"/>
                  <a:gd name="connsiteX38" fmla="*/ 115620 w 289729"/>
                  <a:gd name="connsiteY38" fmla="*/ 167989 h 270346"/>
                  <a:gd name="connsiteX39" fmla="*/ 248923 w 289729"/>
                  <a:gd name="connsiteY39" fmla="*/ 112219 h 270346"/>
                  <a:gd name="connsiteX40" fmla="*/ 248923 w 289729"/>
                  <a:gd name="connsiteY40" fmla="*/ 141124 h 2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9729" h="270346">
                    <a:moveTo>
                      <a:pt x="289730" y="95216"/>
                    </a:moveTo>
                    <a:lnTo>
                      <a:pt x="272047" y="88755"/>
                    </a:lnTo>
                    <a:lnTo>
                      <a:pt x="272047" y="51689"/>
                    </a:lnTo>
                    <a:lnTo>
                      <a:pt x="289730" y="44208"/>
                    </a:lnTo>
                    <a:lnTo>
                      <a:pt x="170029" y="0"/>
                    </a:lnTo>
                    <a:lnTo>
                      <a:pt x="24484" y="51009"/>
                    </a:lnTo>
                    <a:cubicBezTo>
                      <a:pt x="10542" y="57810"/>
                      <a:pt x="10202" y="76513"/>
                      <a:pt x="10202" y="91816"/>
                    </a:cubicBezTo>
                    <a:cubicBezTo>
                      <a:pt x="10202" y="96917"/>
                      <a:pt x="10882" y="102018"/>
                      <a:pt x="11902" y="106778"/>
                    </a:cubicBezTo>
                    <a:cubicBezTo>
                      <a:pt x="340" y="114260"/>
                      <a:pt x="0" y="131603"/>
                      <a:pt x="0" y="146225"/>
                    </a:cubicBezTo>
                    <a:cubicBezTo>
                      <a:pt x="0" y="158127"/>
                      <a:pt x="2720" y="169009"/>
                      <a:pt x="10202" y="175810"/>
                    </a:cubicBezTo>
                    <a:cubicBezTo>
                      <a:pt x="8501" y="181591"/>
                      <a:pt x="9522" y="188732"/>
                      <a:pt x="9522" y="197234"/>
                    </a:cubicBezTo>
                    <a:cubicBezTo>
                      <a:pt x="9522" y="212536"/>
                      <a:pt x="13602" y="226479"/>
                      <a:pt x="27205" y="231240"/>
                    </a:cubicBezTo>
                    <a:lnTo>
                      <a:pt x="121741" y="270346"/>
                    </a:lnTo>
                    <a:lnTo>
                      <a:pt x="289050" y="200974"/>
                    </a:lnTo>
                    <a:lnTo>
                      <a:pt x="271367" y="194513"/>
                    </a:lnTo>
                    <a:lnTo>
                      <a:pt x="271367" y="157107"/>
                    </a:lnTo>
                    <a:lnTo>
                      <a:pt x="289050" y="149626"/>
                    </a:lnTo>
                    <a:lnTo>
                      <a:pt x="261845" y="139424"/>
                    </a:lnTo>
                    <a:lnTo>
                      <a:pt x="261845" y="106778"/>
                    </a:lnTo>
                    <a:lnTo>
                      <a:pt x="289730" y="95216"/>
                    </a:lnTo>
                    <a:close/>
                    <a:moveTo>
                      <a:pt x="28565" y="74813"/>
                    </a:moveTo>
                    <a:lnTo>
                      <a:pt x="123101" y="111879"/>
                    </a:lnTo>
                    <a:lnTo>
                      <a:pt x="258784" y="57130"/>
                    </a:lnTo>
                    <a:lnTo>
                      <a:pt x="258784" y="86375"/>
                    </a:lnTo>
                    <a:lnTo>
                      <a:pt x="123101" y="142825"/>
                    </a:lnTo>
                    <a:lnTo>
                      <a:pt x="28565" y="105418"/>
                    </a:lnTo>
                    <a:lnTo>
                      <a:pt x="28565" y="74813"/>
                    </a:lnTo>
                    <a:close/>
                    <a:moveTo>
                      <a:pt x="258104" y="192133"/>
                    </a:moveTo>
                    <a:lnTo>
                      <a:pt x="122421" y="248243"/>
                    </a:lnTo>
                    <a:lnTo>
                      <a:pt x="27545" y="210836"/>
                    </a:lnTo>
                    <a:lnTo>
                      <a:pt x="27545" y="184312"/>
                    </a:lnTo>
                    <a:lnTo>
                      <a:pt x="112219" y="218998"/>
                    </a:lnTo>
                    <a:lnTo>
                      <a:pt x="258444" y="161188"/>
                    </a:lnTo>
                    <a:lnTo>
                      <a:pt x="258104" y="192133"/>
                    </a:lnTo>
                    <a:close/>
                    <a:moveTo>
                      <a:pt x="248583" y="141124"/>
                    </a:moveTo>
                    <a:lnTo>
                      <a:pt x="112899" y="197234"/>
                    </a:lnTo>
                    <a:lnTo>
                      <a:pt x="18363" y="159827"/>
                    </a:lnTo>
                    <a:lnTo>
                      <a:pt x="18363" y="129222"/>
                    </a:lnTo>
                    <a:lnTo>
                      <a:pt x="115620" y="167989"/>
                    </a:lnTo>
                    <a:lnTo>
                      <a:pt x="248923" y="112219"/>
                    </a:lnTo>
                    <a:lnTo>
                      <a:pt x="248923" y="141124"/>
                    </a:lnTo>
                    <a:close/>
                  </a:path>
                </a:pathLst>
              </a:custGeom>
              <a:solidFill>
                <a:srgbClr val="00B050"/>
              </a:solidFill>
              <a:ln w="33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7" name="Group 116">
                <a:extLst>
                  <a:ext uri="{FF2B5EF4-FFF2-40B4-BE49-F238E27FC236}">
                    <a16:creationId xmlns:a16="http://schemas.microsoft.com/office/drawing/2014/main" id="{289783A8-5EF7-A65E-C6EA-44A0A28092E8}"/>
                  </a:ext>
                </a:extLst>
              </p:cNvPr>
              <p:cNvGrpSpPr/>
              <p:nvPr/>
            </p:nvGrpSpPr>
            <p:grpSpPr>
              <a:xfrm>
                <a:off x="3152881" y="6068799"/>
                <a:ext cx="6512582" cy="369332"/>
                <a:chOff x="3076681" y="4697199"/>
                <a:chExt cx="6512582" cy="369332"/>
              </a:xfrm>
            </p:grpSpPr>
            <p:sp>
              <p:nvSpPr>
                <p:cNvPr id="118" name="TextBox 117">
                  <a:extLst>
                    <a:ext uri="{FF2B5EF4-FFF2-40B4-BE49-F238E27FC236}">
                      <a16:creationId xmlns:a16="http://schemas.microsoft.com/office/drawing/2014/main" id="{2D517EE9-FD7B-D3F8-59D9-CACB091158C5}"/>
                    </a:ext>
                  </a:extLst>
                </p:cNvPr>
                <p:cNvSpPr txBox="1"/>
                <p:nvPr/>
              </p:nvSpPr>
              <p:spPr>
                <a:xfrm>
                  <a:off x="5529136" y="4697199"/>
                  <a:ext cx="7901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B050"/>
                      </a:solidFill>
                      <a:effectLst/>
                      <a:uLnTx/>
                      <a:uFillTx/>
                      <a:latin typeface="Calibri" panose="020F0502020204030204"/>
                      <a:ea typeface="+mn-ea"/>
                      <a:cs typeface="+mn-cs"/>
                    </a:rPr>
                    <a:t>807</a:t>
                  </a:r>
                </a:p>
              </p:txBody>
            </p:sp>
            <p:sp>
              <p:nvSpPr>
                <p:cNvPr id="119" name="TextBox 118">
                  <a:extLst>
                    <a:ext uri="{FF2B5EF4-FFF2-40B4-BE49-F238E27FC236}">
                      <a16:creationId xmlns:a16="http://schemas.microsoft.com/office/drawing/2014/main" id="{BFA7F027-71BD-09BE-A7CA-62EFBACE332E}"/>
                    </a:ext>
                  </a:extLst>
                </p:cNvPr>
                <p:cNvSpPr txBox="1"/>
                <p:nvPr/>
              </p:nvSpPr>
              <p:spPr>
                <a:xfrm>
                  <a:off x="6346621" y="4697199"/>
                  <a:ext cx="7901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B050"/>
                      </a:solidFill>
                      <a:effectLst/>
                      <a:uLnTx/>
                      <a:uFillTx/>
                      <a:latin typeface="Calibri" panose="020F0502020204030204"/>
                      <a:ea typeface="+mn-ea"/>
                      <a:cs typeface="+mn-cs"/>
                    </a:rPr>
                    <a:t>957</a:t>
                  </a:r>
                </a:p>
              </p:txBody>
            </p:sp>
            <p:sp>
              <p:nvSpPr>
                <p:cNvPr id="120" name="TextBox 119">
                  <a:extLst>
                    <a:ext uri="{FF2B5EF4-FFF2-40B4-BE49-F238E27FC236}">
                      <a16:creationId xmlns:a16="http://schemas.microsoft.com/office/drawing/2014/main" id="{58EB5CAE-2FD4-4CAB-BB3E-6DE3FF2956F6}"/>
                    </a:ext>
                  </a:extLst>
                </p:cNvPr>
                <p:cNvSpPr txBox="1"/>
                <p:nvPr/>
              </p:nvSpPr>
              <p:spPr>
                <a:xfrm>
                  <a:off x="7164106" y="4697199"/>
                  <a:ext cx="7901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B050"/>
                      </a:solidFill>
                      <a:effectLst/>
                      <a:uLnTx/>
                      <a:uFillTx/>
                      <a:latin typeface="Calibri" panose="020F0502020204030204"/>
                      <a:ea typeface="+mn-ea"/>
                      <a:cs typeface="+mn-cs"/>
                    </a:rPr>
                    <a:t>267</a:t>
                  </a:r>
                </a:p>
              </p:txBody>
            </p:sp>
            <p:sp>
              <p:nvSpPr>
                <p:cNvPr id="121" name="TextBox 120">
                  <a:extLst>
                    <a:ext uri="{FF2B5EF4-FFF2-40B4-BE49-F238E27FC236}">
                      <a16:creationId xmlns:a16="http://schemas.microsoft.com/office/drawing/2014/main" id="{5585DDCD-9894-6CF2-5C1C-6A1FDF28C40B}"/>
                    </a:ext>
                  </a:extLst>
                </p:cNvPr>
                <p:cNvSpPr txBox="1"/>
                <p:nvPr/>
              </p:nvSpPr>
              <p:spPr>
                <a:xfrm>
                  <a:off x="7981591" y="4697199"/>
                  <a:ext cx="7901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B050"/>
                      </a:solidFill>
                      <a:effectLst/>
                      <a:uLnTx/>
                      <a:uFillTx/>
                      <a:latin typeface="Calibri" panose="020F0502020204030204"/>
                      <a:ea typeface="+mn-ea"/>
                      <a:cs typeface="+mn-cs"/>
                    </a:rPr>
                    <a:t>184</a:t>
                  </a:r>
                </a:p>
              </p:txBody>
            </p:sp>
            <p:sp>
              <p:nvSpPr>
                <p:cNvPr id="122" name="TextBox 121">
                  <a:extLst>
                    <a:ext uri="{FF2B5EF4-FFF2-40B4-BE49-F238E27FC236}">
                      <a16:creationId xmlns:a16="http://schemas.microsoft.com/office/drawing/2014/main" id="{2E3DA300-1415-8C76-DFBA-739B05EBE1B0}"/>
                    </a:ext>
                  </a:extLst>
                </p:cNvPr>
                <p:cNvSpPr txBox="1"/>
                <p:nvPr/>
              </p:nvSpPr>
              <p:spPr>
                <a:xfrm>
                  <a:off x="8799078" y="4697199"/>
                  <a:ext cx="7901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B050"/>
                      </a:solidFill>
                      <a:effectLst/>
                      <a:uLnTx/>
                      <a:uFillTx/>
                      <a:latin typeface="Calibri" panose="020F0502020204030204"/>
                      <a:ea typeface="+mn-ea"/>
                      <a:cs typeface="+mn-cs"/>
                    </a:rPr>
                    <a:t>248</a:t>
                  </a:r>
                </a:p>
              </p:txBody>
            </p:sp>
            <p:sp>
              <p:nvSpPr>
                <p:cNvPr id="123" name="TextBox 122">
                  <a:extLst>
                    <a:ext uri="{FF2B5EF4-FFF2-40B4-BE49-F238E27FC236}">
                      <a16:creationId xmlns:a16="http://schemas.microsoft.com/office/drawing/2014/main" id="{A8E5F223-5F4D-4264-E6B6-6DECE610537E}"/>
                    </a:ext>
                  </a:extLst>
                </p:cNvPr>
                <p:cNvSpPr txBox="1"/>
                <p:nvPr/>
              </p:nvSpPr>
              <p:spPr>
                <a:xfrm>
                  <a:off x="4711651" y="4697199"/>
                  <a:ext cx="7901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B050"/>
                      </a:solidFill>
                      <a:effectLst/>
                      <a:uLnTx/>
                      <a:uFillTx/>
                      <a:latin typeface="Calibri" panose="020F0502020204030204"/>
                      <a:ea typeface="+mn-ea"/>
                      <a:cs typeface="+mn-cs"/>
                    </a:rPr>
                    <a:t>724</a:t>
                  </a:r>
                </a:p>
              </p:txBody>
            </p:sp>
            <p:sp>
              <p:nvSpPr>
                <p:cNvPr id="124" name="TextBox 123">
                  <a:extLst>
                    <a:ext uri="{FF2B5EF4-FFF2-40B4-BE49-F238E27FC236}">
                      <a16:creationId xmlns:a16="http://schemas.microsoft.com/office/drawing/2014/main" id="{5672670E-5C1B-62FA-21F6-7B04615AF2CA}"/>
                    </a:ext>
                  </a:extLst>
                </p:cNvPr>
                <p:cNvSpPr txBox="1"/>
                <p:nvPr/>
              </p:nvSpPr>
              <p:spPr>
                <a:xfrm>
                  <a:off x="3894166" y="4697199"/>
                  <a:ext cx="7901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B050"/>
                      </a:solidFill>
                      <a:effectLst/>
                      <a:uLnTx/>
                      <a:uFillTx/>
                      <a:latin typeface="Calibri" panose="020F0502020204030204"/>
                      <a:ea typeface="+mn-ea"/>
                      <a:cs typeface="+mn-cs"/>
                    </a:rPr>
                    <a:t>346</a:t>
                  </a:r>
                </a:p>
              </p:txBody>
            </p:sp>
            <p:sp>
              <p:nvSpPr>
                <p:cNvPr id="125" name="TextBox 124">
                  <a:extLst>
                    <a:ext uri="{FF2B5EF4-FFF2-40B4-BE49-F238E27FC236}">
                      <a16:creationId xmlns:a16="http://schemas.microsoft.com/office/drawing/2014/main" id="{DE0AE2B6-621D-5E86-7237-032909AF0587}"/>
                    </a:ext>
                  </a:extLst>
                </p:cNvPr>
                <p:cNvSpPr txBox="1"/>
                <p:nvPr/>
              </p:nvSpPr>
              <p:spPr>
                <a:xfrm>
                  <a:off x="3076681" y="4697199"/>
                  <a:ext cx="79018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B050"/>
                      </a:solidFill>
                      <a:effectLst/>
                      <a:uLnTx/>
                      <a:uFillTx/>
                      <a:latin typeface="Calibri" panose="020F0502020204030204"/>
                      <a:ea typeface="+mn-ea"/>
                      <a:cs typeface="+mn-cs"/>
                    </a:rPr>
                    <a:t>385</a:t>
                  </a:r>
                </a:p>
              </p:txBody>
            </p:sp>
          </p:grpSp>
          <p:sp>
            <p:nvSpPr>
              <p:cNvPr id="209" name="Graphic 62" descr="Books with solid fill">
                <a:extLst>
                  <a:ext uri="{FF2B5EF4-FFF2-40B4-BE49-F238E27FC236}">
                    <a16:creationId xmlns:a16="http://schemas.microsoft.com/office/drawing/2014/main" id="{FC693CCE-0BAB-FA15-6C48-7DC20574F3F6}"/>
                  </a:ext>
                </a:extLst>
              </p:cNvPr>
              <p:cNvSpPr>
                <a:spLocks noChangeAspect="1"/>
              </p:cNvSpPr>
              <p:nvPr/>
            </p:nvSpPr>
            <p:spPr>
              <a:xfrm>
                <a:off x="3456621" y="5894813"/>
                <a:ext cx="255815" cy="226800"/>
              </a:xfrm>
              <a:custGeom>
                <a:avLst/>
                <a:gdLst>
                  <a:gd name="connsiteX0" fmla="*/ 289730 w 289729"/>
                  <a:gd name="connsiteY0" fmla="*/ 95216 h 270346"/>
                  <a:gd name="connsiteX1" fmla="*/ 272047 w 289729"/>
                  <a:gd name="connsiteY1" fmla="*/ 88755 h 270346"/>
                  <a:gd name="connsiteX2" fmla="*/ 272047 w 289729"/>
                  <a:gd name="connsiteY2" fmla="*/ 51689 h 270346"/>
                  <a:gd name="connsiteX3" fmla="*/ 289730 w 289729"/>
                  <a:gd name="connsiteY3" fmla="*/ 44208 h 270346"/>
                  <a:gd name="connsiteX4" fmla="*/ 170029 w 289729"/>
                  <a:gd name="connsiteY4" fmla="*/ 0 h 270346"/>
                  <a:gd name="connsiteX5" fmla="*/ 24484 w 289729"/>
                  <a:gd name="connsiteY5" fmla="*/ 51009 h 270346"/>
                  <a:gd name="connsiteX6" fmla="*/ 10202 w 289729"/>
                  <a:gd name="connsiteY6" fmla="*/ 91816 h 270346"/>
                  <a:gd name="connsiteX7" fmla="*/ 11902 w 289729"/>
                  <a:gd name="connsiteY7" fmla="*/ 106778 h 270346"/>
                  <a:gd name="connsiteX8" fmla="*/ 0 w 289729"/>
                  <a:gd name="connsiteY8" fmla="*/ 146225 h 270346"/>
                  <a:gd name="connsiteX9" fmla="*/ 10202 w 289729"/>
                  <a:gd name="connsiteY9" fmla="*/ 175810 h 270346"/>
                  <a:gd name="connsiteX10" fmla="*/ 9522 w 289729"/>
                  <a:gd name="connsiteY10" fmla="*/ 197234 h 270346"/>
                  <a:gd name="connsiteX11" fmla="*/ 27205 w 289729"/>
                  <a:gd name="connsiteY11" fmla="*/ 231240 h 270346"/>
                  <a:gd name="connsiteX12" fmla="*/ 121741 w 289729"/>
                  <a:gd name="connsiteY12" fmla="*/ 270346 h 270346"/>
                  <a:gd name="connsiteX13" fmla="*/ 289050 w 289729"/>
                  <a:gd name="connsiteY13" fmla="*/ 200974 h 270346"/>
                  <a:gd name="connsiteX14" fmla="*/ 271367 w 289729"/>
                  <a:gd name="connsiteY14" fmla="*/ 194513 h 270346"/>
                  <a:gd name="connsiteX15" fmla="*/ 271367 w 289729"/>
                  <a:gd name="connsiteY15" fmla="*/ 157107 h 270346"/>
                  <a:gd name="connsiteX16" fmla="*/ 289050 w 289729"/>
                  <a:gd name="connsiteY16" fmla="*/ 149626 h 270346"/>
                  <a:gd name="connsiteX17" fmla="*/ 261845 w 289729"/>
                  <a:gd name="connsiteY17" fmla="*/ 139424 h 270346"/>
                  <a:gd name="connsiteX18" fmla="*/ 261845 w 289729"/>
                  <a:gd name="connsiteY18" fmla="*/ 106778 h 270346"/>
                  <a:gd name="connsiteX19" fmla="*/ 289730 w 289729"/>
                  <a:gd name="connsiteY19" fmla="*/ 95216 h 270346"/>
                  <a:gd name="connsiteX20" fmla="*/ 28565 w 289729"/>
                  <a:gd name="connsiteY20" fmla="*/ 74813 h 270346"/>
                  <a:gd name="connsiteX21" fmla="*/ 123101 w 289729"/>
                  <a:gd name="connsiteY21" fmla="*/ 111879 h 270346"/>
                  <a:gd name="connsiteX22" fmla="*/ 258784 w 289729"/>
                  <a:gd name="connsiteY22" fmla="*/ 57130 h 270346"/>
                  <a:gd name="connsiteX23" fmla="*/ 258784 w 289729"/>
                  <a:gd name="connsiteY23" fmla="*/ 86375 h 270346"/>
                  <a:gd name="connsiteX24" fmla="*/ 123101 w 289729"/>
                  <a:gd name="connsiteY24" fmla="*/ 142825 h 270346"/>
                  <a:gd name="connsiteX25" fmla="*/ 28565 w 289729"/>
                  <a:gd name="connsiteY25" fmla="*/ 105418 h 270346"/>
                  <a:gd name="connsiteX26" fmla="*/ 28565 w 289729"/>
                  <a:gd name="connsiteY26" fmla="*/ 74813 h 270346"/>
                  <a:gd name="connsiteX27" fmla="*/ 258104 w 289729"/>
                  <a:gd name="connsiteY27" fmla="*/ 192133 h 270346"/>
                  <a:gd name="connsiteX28" fmla="*/ 122421 w 289729"/>
                  <a:gd name="connsiteY28" fmla="*/ 248243 h 270346"/>
                  <a:gd name="connsiteX29" fmla="*/ 27545 w 289729"/>
                  <a:gd name="connsiteY29" fmla="*/ 210836 h 270346"/>
                  <a:gd name="connsiteX30" fmla="*/ 27545 w 289729"/>
                  <a:gd name="connsiteY30" fmla="*/ 184312 h 270346"/>
                  <a:gd name="connsiteX31" fmla="*/ 112219 w 289729"/>
                  <a:gd name="connsiteY31" fmla="*/ 218998 h 270346"/>
                  <a:gd name="connsiteX32" fmla="*/ 258444 w 289729"/>
                  <a:gd name="connsiteY32" fmla="*/ 161188 h 270346"/>
                  <a:gd name="connsiteX33" fmla="*/ 258104 w 289729"/>
                  <a:gd name="connsiteY33" fmla="*/ 192133 h 270346"/>
                  <a:gd name="connsiteX34" fmla="*/ 248583 w 289729"/>
                  <a:gd name="connsiteY34" fmla="*/ 141124 h 270346"/>
                  <a:gd name="connsiteX35" fmla="*/ 112899 w 289729"/>
                  <a:gd name="connsiteY35" fmla="*/ 197234 h 270346"/>
                  <a:gd name="connsiteX36" fmla="*/ 18363 w 289729"/>
                  <a:gd name="connsiteY36" fmla="*/ 159827 h 270346"/>
                  <a:gd name="connsiteX37" fmla="*/ 18363 w 289729"/>
                  <a:gd name="connsiteY37" fmla="*/ 129222 h 270346"/>
                  <a:gd name="connsiteX38" fmla="*/ 115620 w 289729"/>
                  <a:gd name="connsiteY38" fmla="*/ 167989 h 270346"/>
                  <a:gd name="connsiteX39" fmla="*/ 248923 w 289729"/>
                  <a:gd name="connsiteY39" fmla="*/ 112219 h 270346"/>
                  <a:gd name="connsiteX40" fmla="*/ 248923 w 289729"/>
                  <a:gd name="connsiteY40" fmla="*/ 141124 h 2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9729" h="270346">
                    <a:moveTo>
                      <a:pt x="289730" y="95216"/>
                    </a:moveTo>
                    <a:lnTo>
                      <a:pt x="272047" y="88755"/>
                    </a:lnTo>
                    <a:lnTo>
                      <a:pt x="272047" y="51689"/>
                    </a:lnTo>
                    <a:lnTo>
                      <a:pt x="289730" y="44208"/>
                    </a:lnTo>
                    <a:lnTo>
                      <a:pt x="170029" y="0"/>
                    </a:lnTo>
                    <a:lnTo>
                      <a:pt x="24484" y="51009"/>
                    </a:lnTo>
                    <a:cubicBezTo>
                      <a:pt x="10542" y="57810"/>
                      <a:pt x="10202" y="76513"/>
                      <a:pt x="10202" y="91816"/>
                    </a:cubicBezTo>
                    <a:cubicBezTo>
                      <a:pt x="10202" y="96917"/>
                      <a:pt x="10882" y="102018"/>
                      <a:pt x="11902" y="106778"/>
                    </a:cubicBezTo>
                    <a:cubicBezTo>
                      <a:pt x="340" y="114260"/>
                      <a:pt x="0" y="131603"/>
                      <a:pt x="0" y="146225"/>
                    </a:cubicBezTo>
                    <a:cubicBezTo>
                      <a:pt x="0" y="158127"/>
                      <a:pt x="2720" y="169009"/>
                      <a:pt x="10202" y="175810"/>
                    </a:cubicBezTo>
                    <a:cubicBezTo>
                      <a:pt x="8501" y="181591"/>
                      <a:pt x="9522" y="188732"/>
                      <a:pt x="9522" y="197234"/>
                    </a:cubicBezTo>
                    <a:cubicBezTo>
                      <a:pt x="9522" y="212536"/>
                      <a:pt x="13602" y="226479"/>
                      <a:pt x="27205" y="231240"/>
                    </a:cubicBezTo>
                    <a:lnTo>
                      <a:pt x="121741" y="270346"/>
                    </a:lnTo>
                    <a:lnTo>
                      <a:pt x="289050" y="200974"/>
                    </a:lnTo>
                    <a:lnTo>
                      <a:pt x="271367" y="194513"/>
                    </a:lnTo>
                    <a:lnTo>
                      <a:pt x="271367" y="157107"/>
                    </a:lnTo>
                    <a:lnTo>
                      <a:pt x="289050" y="149626"/>
                    </a:lnTo>
                    <a:lnTo>
                      <a:pt x="261845" y="139424"/>
                    </a:lnTo>
                    <a:lnTo>
                      <a:pt x="261845" y="106778"/>
                    </a:lnTo>
                    <a:lnTo>
                      <a:pt x="289730" y="95216"/>
                    </a:lnTo>
                    <a:close/>
                    <a:moveTo>
                      <a:pt x="28565" y="74813"/>
                    </a:moveTo>
                    <a:lnTo>
                      <a:pt x="123101" y="111879"/>
                    </a:lnTo>
                    <a:lnTo>
                      <a:pt x="258784" y="57130"/>
                    </a:lnTo>
                    <a:lnTo>
                      <a:pt x="258784" y="86375"/>
                    </a:lnTo>
                    <a:lnTo>
                      <a:pt x="123101" y="142825"/>
                    </a:lnTo>
                    <a:lnTo>
                      <a:pt x="28565" y="105418"/>
                    </a:lnTo>
                    <a:lnTo>
                      <a:pt x="28565" y="74813"/>
                    </a:lnTo>
                    <a:close/>
                    <a:moveTo>
                      <a:pt x="258104" y="192133"/>
                    </a:moveTo>
                    <a:lnTo>
                      <a:pt x="122421" y="248243"/>
                    </a:lnTo>
                    <a:lnTo>
                      <a:pt x="27545" y="210836"/>
                    </a:lnTo>
                    <a:lnTo>
                      <a:pt x="27545" y="184312"/>
                    </a:lnTo>
                    <a:lnTo>
                      <a:pt x="112219" y="218998"/>
                    </a:lnTo>
                    <a:lnTo>
                      <a:pt x="258444" y="161188"/>
                    </a:lnTo>
                    <a:lnTo>
                      <a:pt x="258104" y="192133"/>
                    </a:lnTo>
                    <a:close/>
                    <a:moveTo>
                      <a:pt x="248583" y="141124"/>
                    </a:moveTo>
                    <a:lnTo>
                      <a:pt x="112899" y="197234"/>
                    </a:lnTo>
                    <a:lnTo>
                      <a:pt x="18363" y="159827"/>
                    </a:lnTo>
                    <a:lnTo>
                      <a:pt x="18363" y="129222"/>
                    </a:lnTo>
                    <a:lnTo>
                      <a:pt x="115620" y="167989"/>
                    </a:lnTo>
                    <a:lnTo>
                      <a:pt x="248923" y="112219"/>
                    </a:lnTo>
                    <a:lnTo>
                      <a:pt x="248923" y="141124"/>
                    </a:lnTo>
                    <a:close/>
                  </a:path>
                </a:pathLst>
              </a:custGeom>
              <a:solidFill>
                <a:srgbClr val="00B050"/>
              </a:solidFill>
              <a:ln w="33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Graphic 62" descr="Books with solid fill">
                <a:extLst>
                  <a:ext uri="{FF2B5EF4-FFF2-40B4-BE49-F238E27FC236}">
                    <a16:creationId xmlns:a16="http://schemas.microsoft.com/office/drawing/2014/main" id="{4DC5DB13-6299-0D01-515E-6A2FD12D52B3}"/>
                  </a:ext>
                </a:extLst>
              </p:cNvPr>
              <p:cNvSpPr>
                <a:spLocks noChangeAspect="1"/>
              </p:cNvSpPr>
              <p:nvPr/>
            </p:nvSpPr>
            <p:spPr>
              <a:xfrm>
                <a:off x="4259810" y="5905613"/>
                <a:ext cx="243633" cy="216000"/>
              </a:xfrm>
              <a:custGeom>
                <a:avLst/>
                <a:gdLst>
                  <a:gd name="connsiteX0" fmla="*/ 289730 w 289729"/>
                  <a:gd name="connsiteY0" fmla="*/ 95216 h 270346"/>
                  <a:gd name="connsiteX1" fmla="*/ 272047 w 289729"/>
                  <a:gd name="connsiteY1" fmla="*/ 88755 h 270346"/>
                  <a:gd name="connsiteX2" fmla="*/ 272047 w 289729"/>
                  <a:gd name="connsiteY2" fmla="*/ 51689 h 270346"/>
                  <a:gd name="connsiteX3" fmla="*/ 289730 w 289729"/>
                  <a:gd name="connsiteY3" fmla="*/ 44208 h 270346"/>
                  <a:gd name="connsiteX4" fmla="*/ 170029 w 289729"/>
                  <a:gd name="connsiteY4" fmla="*/ 0 h 270346"/>
                  <a:gd name="connsiteX5" fmla="*/ 24484 w 289729"/>
                  <a:gd name="connsiteY5" fmla="*/ 51009 h 270346"/>
                  <a:gd name="connsiteX6" fmla="*/ 10202 w 289729"/>
                  <a:gd name="connsiteY6" fmla="*/ 91816 h 270346"/>
                  <a:gd name="connsiteX7" fmla="*/ 11902 w 289729"/>
                  <a:gd name="connsiteY7" fmla="*/ 106778 h 270346"/>
                  <a:gd name="connsiteX8" fmla="*/ 0 w 289729"/>
                  <a:gd name="connsiteY8" fmla="*/ 146225 h 270346"/>
                  <a:gd name="connsiteX9" fmla="*/ 10202 w 289729"/>
                  <a:gd name="connsiteY9" fmla="*/ 175810 h 270346"/>
                  <a:gd name="connsiteX10" fmla="*/ 9522 w 289729"/>
                  <a:gd name="connsiteY10" fmla="*/ 197234 h 270346"/>
                  <a:gd name="connsiteX11" fmla="*/ 27205 w 289729"/>
                  <a:gd name="connsiteY11" fmla="*/ 231240 h 270346"/>
                  <a:gd name="connsiteX12" fmla="*/ 121741 w 289729"/>
                  <a:gd name="connsiteY12" fmla="*/ 270346 h 270346"/>
                  <a:gd name="connsiteX13" fmla="*/ 289050 w 289729"/>
                  <a:gd name="connsiteY13" fmla="*/ 200974 h 270346"/>
                  <a:gd name="connsiteX14" fmla="*/ 271367 w 289729"/>
                  <a:gd name="connsiteY14" fmla="*/ 194513 h 270346"/>
                  <a:gd name="connsiteX15" fmla="*/ 271367 w 289729"/>
                  <a:gd name="connsiteY15" fmla="*/ 157107 h 270346"/>
                  <a:gd name="connsiteX16" fmla="*/ 289050 w 289729"/>
                  <a:gd name="connsiteY16" fmla="*/ 149626 h 270346"/>
                  <a:gd name="connsiteX17" fmla="*/ 261845 w 289729"/>
                  <a:gd name="connsiteY17" fmla="*/ 139424 h 270346"/>
                  <a:gd name="connsiteX18" fmla="*/ 261845 w 289729"/>
                  <a:gd name="connsiteY18" fmla="*/ 106778 h 270346"/>
                  <a:gd name="connsiteX19" fmla="*/ 289730 w 289729"/>
                  <a:gd name="connsiteY19" fmla="*/ 95216 h 270346"/>
                  <a:gd name="connsiteX20" fmla="*/ 28565 w 289729"/>
                  <a:gd name="connsiteY20" fmla="*/ 74813 h 270346"/>
                  <a:gd name="connsiteX21" fmla="*/ 123101 w 289729"/>
                  <a:gd name="connsiteY21" fmla="*/ 111879 h 270346"/>
                  <a:gd name="connsiteX22" fmla="*/ 258784 w 289729"/>
                  <a:gd name="connsiteY22" fmla="*/ 57130 h 270346"/>
                  <a:gd name="connsiteX23" fmla="*/ 258784 w 289729"/>
                  <a:gd name="connsiteY23" fmla="*/ 86375 h 270346"/>
                  <a:gd name="connsiteX24" fmla="*/ 123101 w 289729"/>
                  <a:gd name="connsiteY24" fmla="*/ 142825 h 270346"/>
                  <a:gd name="connsiteX25" fmla="*/ 28565 w 289729"/>
                  <a:gd name="connsiteY25" fmla="*/ 105418 h 270346"/>
                  <a:gd name="connsiteX26" fmla="*/ 28565 w 289729"/>
                  <a:gd name="connsiteY26" fmla="*/ 74813 h 270346"/>
                  <a:gd name="connsiteX27" fmla="*/ 258104 w 289729"/>
                  <a:gd name="connsiteY27" fmla="*/ 192133 h 270346"/>
                  <a:gd name="connsiteX28" fmla="*/ 122421 w 289729"/>
                  <a:gd name="connsiteY28" fmla="*/ 248243 h 270346"/>
                  <a:gd name="connsiteX29" fmla="*/ 27545 w 289729"/>
                  <a:gd name="connsiteY29" fmla="*/ 210836 h 270346"/>
                  <a:gd name="connsiteX30" fmla="*/ 27545 w 289729"/>
                  <a:gd name="connsiteY30" fmla="*/ 184312 h 270346"/>
                  <a:gd name="connsiteX31" fmla="*/ 112219 w 289729"/>
                  <a:gd name="connsiteY31" fmla="*/ 218998 h 270346"/>
                  <a:gd name="connsiteX32" fmla="*/ 258444 w 289729"/>
                  <a:gd name="connsiteY32" fmla="*/ 161188 h 270346"/>
                  <a:gd name="connsiteX33" fmla="*/ 258104 w 289729"/>
                  <a:gd name="connsiteY33" fmla="*/ 192133 h 270346"/>
                  <a:gd name="connsiteX34" fmla="*/ 248583 w 289729"/>
                  <a:gd name="connsiteY34" fmla="*/ 141124 h 270346"/>
                  <a:gd name="connsiteX35" fmla="*/ 112899 w 289729"/>
                  <a:gd name="connsiteY35" fmla="*/ 197234 h 270346"/>
                  <a:gd name="connsiteX36" fmla="*/ 18363 w 289729"/>
                  <a:gd name="connsiteY36" fmla="*/ 159827 h 270346"/>
                  <a:gd name="connsiteX37" fmla="*/ 18363 w 289729"/>
                  <a:gd name="connsiteY37" fmla="*/ 129222 h 270346"/>
                  <a:gd name="connsiteX38" fmla="*/ 115620 w 289729"/>
                  <a:gd name="connsiteY38" fmla="*/ 167989 h 270346"/>
                  <a:gd name="connsiteX39" fmla="*/ 248923 w 289729"/>
                  <a:gd name="connsiteY39" fmla="*/ 112219 h 270346"/>
                  <a:gd name="connsiteX40" fmla="*/ 248923 w 289729"/>
                  <a:gd name="connsiteY40" fmla="*/ 141124 h 2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9729" h="270346">
                    <a:moveTo>
                      <a:pt x="289730" y="95216"/>
                    </a:moveTo>
                    <a:lnTo>
                      <a:pt x="272047" y="88755"/>
                    </a:lnTo>
                    <a:lnTo>
                      <a:pt x="272047" y="51689"/>
                    </a:lnTo>
                    <a:lnTo>
                      <a:pt x="289730" y="44208"/>
                    </a:lnTo>
                    <a:lnTo>
                      <a:pt x="170029" y="0"/>
                    </a:lnTo>
                    <a:lnTo>
                      <a:pt x="24484" y="51009"/>
                    </a:lnTo>
                    <a:cubicBezTo>
                      <a:pt x="10542" y="57810"/>
                      <a:pt x="10202" y="76513"/>
                      <a:pt x="10202" y="91816"/>
                    </a:cubicBezTo>
                    <a:cubicBezTo>
                      <a:pt x="10202" y="96917"/>
                      <a:pt x="10882" y="102018"/>
                      <a:pt x="11902" y="106778"/>
                    </a:cubicBezTo>
                    <a:cubicBezTo>
                      <a:pt x="340" y="114260"/>
                      <a:pt x="0" y="131603"/>
                      <a:pt x="0" y="146225"/>
                    </a:cubicBezTo>
                    <a:cubicBezTo>
                      <a:pt x="0" y="158127"/>
                      <a:pt x="2720" y="169009"/>
                      <a:pt x="10202" y="175810"/>
                    </a:cubicBezTo>
                    <a:cubicBezTo>
                      <a:pt x="8501" y="181591"/>
                      <a:pt x="9522" y="188732"/>
                      <a:pt x="9522" y="197234"/>
                    </a:cubicBezTo>
                    <a:cubicBezTo>
                      <a:pt x="9522" y="212536"/>
                      <a:pt x="13602" y="226479"/>
                      <a:pt x="27205" y="231240"/>
                    </a:cubicBezTo>
                    <a:lnTo>
                      <a:pt x="121741" y="270346"/>
                    </a:lnTo>
                    <a:lnTo>
                      <a:pt x="289050" y="200974"/>
                    </a:lnTo>
                    <a:lnTo>
                      <a:pt x="271367" y="194513"/>
                    </a:lnTo>
                    <a:lnTo>
                      <a:pt x="271367" y="157107"/>
                    </a:lnTo>
                    <a:lnTo>
                      <a:pt x="289050" y="149626"/>
                    </a:lnTo>
                    <a:lnTo>
                      <a:pt x="261845" y="139424"/>
                    </a:lnTo>
                    <a:lnTo>
                      <a:pt x="261845" y="106778"/>
                    </a:lnTo>
                    <a:lnTo>
                      <a:pt x="289730" y="95216"/>
                    </a:lnTo>
                    <a:close/>
                    <a:moveTo>
                      <a:pt x="28565" y="74813"/>
                    </a:moveTo>
                    <a:lnTo>
                      <a:pt x="123101" y="111879"/>
                    </a:lnTo>
                    <a:lnTo>
                      <a:pt x="258784" y="57130"/>
                    </a:lnTo>
                    <a:lnTo>
                      <a:pt x="258784" y="86375"/>
                    </a:lnTo>
                    <a:lnTo>
                      <a:pt x="123101" y="142825"/>
                    </a:lnTo>
                    <a:lnTo>
                      <a:pt x="28565" y="105418"/>
                    </a:lnTo>
                    <a:lnTo>
                      <a:pt x="28565" y="74813"/>
                    </a:lnTo>
                    <a:close/>
                    <a:moveTo>
                      <a:pt x="258104" y="192133"/>
                    </a:moveTo>
                    <a:lnTo>
                      <a:pt x="122421" y="248243"/>
                    </a:lnTo>
                    <a:lnTo>
                      <a:pt x="27545" y="210836"/>
                    </a:lnTo>
                    <a:lnTo>
                      <a:pt x="27545" y="184312"/>
                    </a:lnTo>
                    <a:lnTo>
                      <a:pt x="112219" y="218998"/>
                    </a:lnTo>
                    <a:lnTo>
                      <a:pt x="258444" y="161188"/>
                    </a:lnTo>
                    <a:lnTo>
                      <a:pt x="258104" y="192133"/>
                    </a:lnTo>
                    <a:close/>
                    <a:moveTo>
                      <a:pt x="248583" y="141124"/>
                    </a:moveTo>
                    <a:lnTo>
                      <a:pt x="112899" y="197234"/>
                    </a:lnTo>
                    <a:lnTo>
                      <a:pt x="18363" y="159827"/>
                    </a:lnTo>
                    <a:lnTo>
                      <a:pt x="18363" y="129222"/>
                    </a:lnTo>
                    <a:lnTo>
                      <a:pt x="115620" y="167989"/>
                    </a:lnTo>
                    <a:lnTo>
                      <a:pt x="248923" y="112219"/>
                    </a:lnTo>
                    <a:lnTo>
                      <a:pt x="248923" y="141124"/>
                    </a:lnTo>
                    <a:close/>
                  </a:path>
                </a:pathLst>
              </a:custGeom>
              <a:solidFill>
                <a:srgbClr val="00B050"/>
              </a:solidFill>
              <a:ln w="33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 name="Group 2">
            <a:extLst>
              <a:ext uri="{FF2B5EF4-FFF2-40B4-BE49-F238E27FC236}">
                <a16:creationId xmlns:a16="http://schemas.microsoft.com/office/drawing/2014/main" id="{0472F1A1-77ED-C484-5554-7CC8974CFE55}"/>
              </a:ext>
            </a:extLst>
          </p:cNvPr>
          <p:cNvGrpSpPr/>
          <p:nvPr/>
        </p:nvGrpSpPr>
        <p:grpSpPr>
          <a:xfrm>
            <a:off x="3369650" y="2934924"/>
            <a:ext cx="5958144" cy="1930743"/>
            <a:chOff x="3509610" y="2272468"/>
            <a:chExt cx="5958144" cy="1930743"/>
          </a:xfrm>
        </p:grpSpPr>
        <p:sp>
          <p:nvSpPr>
            <p:cNvPr id="228" name="Rectangle 68">
              <a:extLst>
                <a:ext uri="{FF2B5EF4-FFF2-40B4-BE49-F238E27FC236}">
                  <a16:creationId xmlns:a16="http://schemas.microsoft.com/office/drawing/2014/main" id="{36CB5438-6A28-1E14-8DD0-8B7A7CB3C3F7}"/>
                </a:ext>
              </a:extLst>
            </p:cNvPr>
            <p:cNvSpPr>
              <a:spLocks noChangeArrowheads="1"/>
            </p:cNvSpPr>
            <p:nvPr/>
          </p:nvSpPr>
          <p:spPr bwMode="auto">
            <a:xfrm>
              <a:off x="7638425" y="2868856"/>
              <a:ext cx="179388" cy="1334354"/>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Rectangle 69">
              <a:extLst>
                <a:ext uri="{FF2B5EF4-FFF2-40B4-BE49-F238E27FC236}">
                  <a16:creationId xmlns:a16="http://schemas.microsoft.com/office/drawing/2014/main" id="{5AA59AAC-13A3-C15B-DD1E-D6609CE2EBF5}"/>
                </a:ext>
              </a:extLst>
            </p:cNvPr>
            <p:cNvSpPr>
              <a:spLocks noChangeArrowheads="1"/>
            </p:cNvSpPr>
            <p:nvPr/>
          </p:nvSpPr>
          <p:spPr bwMode="auto">
            <a:xfrm>
              <a:off x="8464188" y="2950035"/>
              <a:ext cx="177800" cy="1253176"/>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Rectangle 68">
              <a:extLst>
                <a:ext uri="{FF2B5EF4-FFF2-40B4-BE49-F238E27FC236}">
                  <a16:creationId xmlns:a16="http://schemas.microsoft.com/office/drawing/2014/main" id="{B1A17C3D-32B4-67BC-91E2-24015FED7485}"/>
                </a:ext>
              </a:extLst>
            </p:cNvPr>
            <p:cNvSpPr>
              <a:spLocks noChangeArrowheads="1"/>
            </p:cNvSpPr>
            <p:nvPr/>
          </p:nvSpPr>
          <p:spPr bwMode="auto">
            <a:xfrm>
              <a:off x="6812662" y="2382074"/>
              <a:ext cx="179388" cy="1821136"/>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Rectangle 68">
              <a:extLst>
                <a:ext uri="{FF2B5EF4-FFF2-40B4-BE49-F238E27FC236}">
                  <a16:creationId xmlns:a16="http://schemas.microsoft.com/office/drawing/2014/main" id="{1BE467AB-6ADC-74C0-360D-E60DA001474C}"/>
                </a:ext>
              </a:extLst>
            </p:cNvPr>
            <p:cNvSpPr>
              <a:spLocks noChangeArrowheads="1"/>
            </p:cNvSpPr>
            <p:nvPr/>
          </p:nvSpPr>
          <p:spPr bwMode="auto">
            <a:xfrm>
              <a:off x="5986899" y="2272468"/>
              <a:ext cx="179388" cy="1930742"/>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Rectangle 68">
              <a:extLst>
                <a:ext uri="{FF2B5EF4-FFF2-40B4-BE49-F238E27FC236}">
                  <a16:creationId xmlns:a16="http://schemas.microsoft.com/office/drawing/2014/main" id="{9BBE55CA-CF94-DAD0-A230-4176BA0C6B45}"/>
                </a:ext>
              </a:extLst>
            </p:cNvPr>
            <p:cNvSpPr>
              <a:spLocks noChangeArrowheads="1"/>
            </p:cNvSpPr>
            <p:nvPr/>
          </p:nvSpPr>
          <p:spPr bwMode="auto">
            <a:xfrm>
              <a:off x="5161136" y="2272468"/>
              <a:ext cx="179388" cy="1930741"/>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Rectangle 68">
              <a:extLst>
                <a:ext uri="{FF2B5EF4-FFF2-40B4-BE49-F238E27FC236}">
                  <a16:creationId xmlns:a16="http://schemas.microsoft.com/office/drawing/2014/main" id="{96384581-1405-1E41-B370-25D334EE9354}"/>
                </a:ext>
              </a:extLst>
            </p:cNvPr>
            <p:cNvSpPr>
              <a:spLocks noChangeArrowheads="1"/>
            </p:cNvSpPr>
            <p:nvPr/>
          </p:nvSpPr>
          <p:spPr bwMode="auto">
            <a:xfrm>
              <a:off x="4335373" y="2272471"/>
              <a:ext cx="179388" cy="1930740"/>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Rectangle 68">
              <a:extLst>
                <a:ext uri="{FF2B5EF4-FFF2-40B4-BE49-F238E27FC236}">
                  <a16:creationId xmlns:a16="http://schemas.microsoft.com/office/drawing/2014/main" id="{1EE2A80E-25ED-2E4B-200D-57DB647D5C7A}"/>
                </a:ext>
              </a:extLst>
            </p:cNvPr>
            <p:cNvSpPr>
              <a:spLocks noChangeArrowheads="1"/>
            </p:cNvSpPr>
            <p:nvPr/>
          </p:nvSpPr>
          <p:spPr bwMode="auto">
            <a:xfrm>
              <a:off x="3509610" y="2305998"/>
              <a:ext cx="179388" cy="1897212"/>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Rectangle 68">
              <a:extLst>
                <a:ext uri="{FF2B5EF4-FFF2-40B4-BE49-F238E27FC236}">
                  <a16:creationId xmlns:a16="http://schemas.microsoft.com/office/drawing/2014/main" id="{8674C460-06BA-077D-8C4D-D0579457EDCB}"/>
                </a:ext>
              </a:extLst>
            </p:cNvPr>
            <p:cNvSpPr>
              <a:spLocks noChangeArrowheads="1"/>
            </p:cNvSpPr>
            <p:nvPr/>
          </p:nvSpPr>
          <p:spPr bwMode="auto">
            <a:xfrm>
              <a:off x="9288366" y="2480053"/>
              <a:ext cx="179388" cy="1723157"/>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Line 14">
            <a:extLst>
              <a:ext uri="{FF2B5EF4-FFF2-40B4-BE49-F238E27FC236}">
                <a16:creationId xmlns:a16="http://schemas.microsoft.com/office/drawing/2014/main" id="{B1E65FFB-88C2-A7A7-9C26-DE1621454041}"/>
              </a:ext>
            </a:extLst>
          </p:cNvPr>
          <p:cNvSpPr>
            <a:spLocks noChangeShapeType="1"/>
          </p:cNvSpPr>
          <p:nvPr/>
        </p:nvSpPr>
        <p:spPr bwMode="auto">
          <a:xfrm>
            <a:off x="2919253" y="4865667"/>
            <a:ext cx="6663395" cy="0"/>
          </a:xfrm>
          <a:prstGeom prst="line">
            <a:avLst/>
          </a:prstGeom>
          <a:noFill/>
          <a:ln w="285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97FBEA92-9326-5AA1-56FF-C4435D32DD5C}"/>
              </a:ext>
            </a:extLst>
          </p:cNvPr>
          <p:cNvSpPr txBox="1"/>
          <p:nvPr/>
        </p:nvSpPr>
        <p:spPr>
          <a:xfrm>
            <a:off x="357555" y="321231"/>
            <a:ext cx="14686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Biology</a:t>
            </a:r>
          </a:p>
        </p:txBody>
      </p:sp>
      <p:sp>
        <p:nvSpPr>
          <p:cNvPr id="12" name="Rectangular Callout 41">
            <a:extLst>
              <a:ext uri="{FF2B5EF4-FFF2-40B4-BE49-F238E27FC236}">
                <a16:creationId xmlns:a16="http://schemas.microsoft.com/office/drawing/2014/main" id="{EFAE5D8E-9008-3B65-C7CD-19267F79EA0B}"/>
              </a:ext>
            </a:extLst>
          </p:cNvPr>
          <p:cNvSpPr/>
          <p:nvPr/>
        </p:nvSpPr>
        <p:spPr>
          <a:xfrm>
            <a:off x="7455861" y="1276067"/>
            <a:ext cx="3278449" cy="836926"/>
          </a:xfrm>
          <a:prstGeom prst="wedgeRectCallout">
            <a:avLst>
              <a:gd name="adj1" fmla="val -61682"/>
              <a:gd name="adj2" fmla="val -43471"/>
            </a:avLst>
          </a:prstGeom>
          <a:solidFill>
            <a:srgbClr val="FFFFCC"/>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lnSpc>
                <a:spcPct val="120000"/>
              </a:lnSpc>
              <a:defRPr/>
            </a:pPr>
            <a:r>
              <a:rPr lang="en-GB" sz="1600" kern="0" dirty="0">
                <a:solidFill>
                  <a:srgbClr val="000000"/>
                </a:solidFill>
                <a:latin typeface="Verdana" pitchFamily="34" charset="0"/>
                <a:ea typeface="Verdana" pitchFamily="34" charset="0"/>
                <a:cs typeface="Verdana" pitchFamily="34" charset="0"/>
              </a:rPr>
              <a:t>What if SKE Biology had not been available?</a:t>
            </a:r>
          </a:p>
        </p:txBody>
      </p:sp>
      <p:grpSp>
        <p:nvGrpSpPr>
          <p:cNvPr id="24" name="Group 23">
            <a:extLst>
              <a:ext uri="{FF2B5EF4-FFF2-40B4-BE49-F238E27FC236}">
                <a16:creationId xmlns:a16="http://schemas.microsoft.com/office/drawing/2014/main" id="{90A436D8-0BF8-7E8D-41DC-64FE101EA0C0}"/>
              </a:ext>
            </a:extLst>
          </p:cNvPr>
          <p:cNvGrpSpPr/>
          <p:nvPr/>
        </p:nvGrpSpPr>
        <p:grpSpPr>
          <a:xfrm>
            <a:off x="11164522" y="268836"/>
            <a:ext cx="721460" cy="986411"/>
            <a:chOff x="11164522" y="268836"/>
            <a:chExt cx="721460" cy="986411"/>
          </a:xfrm>
        </p:grpSpPr>
        <p:sp>
          <p:nvSpPr>
            <p:cNvPr id="11" name="Graphic 62" descr="Books with solid fill">
              <a:extLst>
                <a:ext uri="{FF2B5EF4-FFF2-40B4-BE49-F238E27FC236}">
                  <a16:creationId xmlns:a16="http://schemas.microsoft.com/office/drawing/2014/main" id="{848412A1-A047-75A7-3D37-A5CB9703C622}"/>
                </a:ext>
              </a:extLst>
            </p:cNvPr>
            <p:cNvSpPr>
              <a:spLocks noChangeAspect="1"/>
            </p:cNvSpPr>
            <p:nvPr/>
          </p:nvSpPr>
          <p:spPr>
            <a:xfrm>
              <a:off x="11164522" y="268836"/>
              <a:ext cx="721460" cy="647056"/>
            </a:xfrm>
            <a:custGeom>
              <a:avLst/>
              <a:gdLst>
                <a:gd name="connsiteX0" fmla="*/ 289730 w 289729"/>
                <a:gd name="connsiteY0" fmla="*/ 95216 h 270346"/>
                <a:gd name="connsiteX1" fmla="*/ 272047 w 289729"/>
                <a:gd name="connsiteY1" fmla="*/ 88755 h 270346"/>
                <a:gd name="connsiteX2" fmla="*/ 272047 w 289729"/>
                <a:gd name="connsiteY2" fmla="*/ 51689 h 270346"/>
                <a:gd name="connsiteX3" fmla="*/ 289730 w 289729"/>
                <a:gd name="connsiteY3" fmla="*/ 44208 h 270346"/>
                <a:gd name="connsiteX4" fmla="*/ 170029 w 289729"/>
                <a:gd name="connsiteY4" fmla="*/ 0 h 270346"/>
                <a:gd name="connsiteX5" fmla="*/ 24484 w 289729"/>
                <a:gd name="connsiteY5" fmla="*/ 51009 h 270346"/>
                <a:gd name="connsiteX6" fmla="*/ 10202 w 289729"/>
                <a:gd name="connsiteY6" fmla="*/ 91816 h 270346"/>
                <a:gd name="connsiteX7" fmla="*/ 11902 w 289729"/>
                <a:gd name="connsiteY7" fmla="*/ 106778 h 270346"/>
                <a:gd name="connsiteX8" fmla="*/ 0 w 289729"/>
                <a:gd name="connsiteY8" fmla="*/ 146225 h 270346"/>
                <a:gd name="connsiteX9" fmla="*/ 10202 w 289729"/>
                <a:gd name="connsiteY9" fmla="*/ 175810 h 270346"/>
                <a:gd name="connsiteX10" fmla="*/ 9522 w 289729"/>
                <a:gd name="connsiteY10" fmla="*/ 197234 h 270346"/>
                <a:gd name="connsiteX11" fmla="*/ 27205 w 289729"/>
                <a:gd name="connsiteY11" fmla="*/ 231240 h 270346"/>
                <a:gd name="connsiteX12" fmla="*/ 121741 w 289729"/>
                <a:gd name="connsiteY12" fmla="*/ 270346 h 270346"/>
                <a:gd name="connsiteX13" fmla="*/ 289050 w 289729"/>
                <a:gd name="connsiteY13" fmla="*/ 200974 h 270346"/>
                <a:gd name="connsiteX14" fmla="*/ 271367 w 289729"/>
                <a:gd name="connsiteY14" fmla="*/ 194513 h 270346"/>
                <a:gd name="connsiteX15" fmla="*/ 271367 w 289729"/>
                <a:gd name="connsiteY15" fmla="*/ 157107 h 270346"/>
                <a:gd name="connsiteX16" fmla="*/ 289050 w 289729"/>
                <a:gd name="connsiteY16" fmla="*/ 149626 h 270346"/>
                <a:gd name="connsiteX17" fmla="*/ 261845 w 289729"/>
                <a:gd name="connsiteY17" fmla="*/ 139424 h 270346"/>
                <a:gd name="connsiteX18" fmla="*/ 261845 w 289729"/>
                <a:gd name="connsiteY18" fmla="*/ 106778 h 270346"/>
                <a:gd name="connsiteX19" fmla="*/ 289730 w 289729"/>
                <a:gd name="connsiteY19" fmla="*/ 95216 h 270346"/>
                <a:gd name="connsiteX20" fmla="*/ 28565 w 289729"/>
                <a:gd name="connsiteY20" fmla="*/ 74813 h 270346"/>
                <a:gd name="connsiteX21" fmla="*/ 123101 w 289729"/>
                <a:gd name="connsiteY21" fmla="*/ 111879 h 270346"/>
                <a:gd name="connsiteX22" fmla="*/ 258784 w 289729"/>
                <a:gd name="connsiteY22" fmla="*/ 57130 h 270346"/>
                <a:gd name="connsiteX23" fmla="*/ 258784 w 289729"/>
                <a:gd name="connsiteY23" fmla="*/ 86375 h 270346"/>
                <a:gd name="connsiteX24" fmla="*/ 123101 w 289729"/>
                <a:gd name="connsiteY24" fmla="*/ 142825 h 270346"/>
                <a:gd name="connsiteX25" fmla="*/ 28565 w 289729"/>
                <a:gd name="connsiteY25" fmla="*/ 105418 h 270346"/>
                <a:gd name="connsiteX26" fmla="*/ 28565 w 289729"/>
                <a:gd name="connsiteY26" fmla="*/ 74813 h 270346"/>
                <a:gd name="connsiteX27" fmla="*/ 258104 w 289729"/>
                <a:gd name="connsiteY27" fmla="*/ 192133 h 270346"/>
                <a:gd name="connsiteX28" fmla="*/ 122421 w 289729"/>
                <a:gd name="connsiteY28" fmla="*/ 248243 h 270346"/>
                <a:gd name="connsiteX29" fmla="*/ 27545 w 289729"/>
                <a:gd name="connsiteY29" fmla="*/ 210836 h 270346"/>
                <a:gd name="connsiteX30" fmla="*/ 27545 w 289729"/>
                <a:gd name="connsiteY30" fmla="*/ 184312 h 270346"/>
                <a:gd name="connsiteX31" fmla="*/ 112219 w 289729"/>
                <a:gd name="connsiteY31" fmla="*/ 218998 h 270346"/>
                <a:gd name="connsiteX32" fmla="*/ 258444 w 289729"/>
                <a:gd name="connsiteY32" fmla="*/ 161188 h 270346"/>
                <a:gd name="connsiteX33" fmla="*/ 258104 w 289729"/>
                <a:gd name="connsiteY33" fmla="*/ 192133 h 270346"/>
                <a:gd name="connsiteX34" fmla="*/ 248583 w 289729"/>
                <a:gd name="connsiteY34" fmla="*/ 141124 h 270346"/>
                <a:gd name="connsiteX35" fmla="*/ 112899 w 289729"/>
                <a:gd name="connsiteY35" fmla="*/ 197234 h 270346"/>
                <a:gd name="connsiteX36" fmla="*/ 18363 w 289729"/>
                <a:gd name="connsiteY36" fmla="*/ 159827 h 270346"/>
                <a:gd name="connsiteX37" fmla="*/ 18363 w 289729"/>
                <a:gd name="connsiteY37" fmla="*/ 129222 h 270346"/>
                <a:gd name="connsiteX38" fmla="*/ 115620 w 289729"/>
                <a:gd name="connsiteY38" fmla="*/ 167989 h 270346"/>
                <a:gd name="connsiteX39" fmla="*/ 248923 w 289729"/>
                <a:gd name="connsiteY39" fmla="*/ 112219 h 270346"/>
                <a:gd name="connsiteX40" fmla="*/ 248923 w 289729"/>
                <a:gd name="connsiteY40" fmla="*/ 141124 h 2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9729" h="270346">
                  <a:moveTo>
                    <a:pt x="289730" y="95216"/>
                  </a:moveTo>
                  <a:lnTo>
                    <a:pt x="272047" y="88755"/>
                  </a:lnTo>
                  <a:lnTo>
                    <a:pt x="272047" y="51689"/>
                  </a:lnTo>
                  <a:lnTo>
                    <a:pt x="289730" y="44208"/>
                  </a:lnTo>
                  <a:lnTo>
                    <a:pt x="170029" y="0"/>
                  </a:lnTo>
                  <a:lnTo>
                    <a:pt x="24484" y="51009"/>
                  </a:lnTo>
                  <a:cubicBezTo>
                    <a:pt x="10542" y="57810"/>
                    <a:pt x="10202" y="76513"/>
                    <a:pt x="10202" y="91816"/>
                  </a:cubicBezTo>
                  <a:cubicBezTo>
                    <a:pt x="10202" y="96917"/>
                    <a:pt x="10882" y="102018"/>
                    <a:pt x="11902" y="106778"/>
                  </a:cubicBezTo>
                  <a:cubicBezTo>
                    <a:pt x="340" y="114260"/>
                    <a:pt x="0" y="131603"/>
                    <a:pt x="0" y="146225"/>
                  </a:cubicBezTo>
                  <a:cubicBezTo>
                    <a:pt x="0" y="158127"/>
                    <a:pt x="2720" y="169009"/>
                    <a:pt x="10202" y="175810"/>
                  </a:cubicBezTo>
                  <a:cubicBezTo>
                    <a:pt x="8501" y="181591"/>
                    <a:pt x="9522" y="188732"/>
                    <a:pt x="9522" y="197234"/>
                  </a:cubicBezTo>
                  <a:cubicBezTo>
                    <a:pt x="9522" y="212536"/>
                    <a:pt x="13602" y="226479"/>
                    <a:pt x="27205" y="231240"/>
                  </a:cubicBezTo>
                  <a:lnTo>
                    <a:pt x="121741" y="270346"/>
                  </a:lnTo>
                  <a:lnTo>
                    <a:pt x="289050" y="200974"/>
                  </a:lnTo>
                  <a:lnTo>
                    <a:pt x="271367" y="194513"/>
                  </a:lnTo>
                  <a:lnTo>
                    <a:pt x="271367" y="157107"/>
                  </a:lnTo>
                  <a:lnTo>
                    <a:pt x="289050" y="149626"/>
                  </a:lnTo>
                  <a:lnTo>
                    <a:pt x="261845" y="139424"/>
                  </a:lnTo>
                  <a:lnTo>
                    <a:pt x="261845" y="106778"/>
                  </a:lnTo>
                  <a:lnTo>
                    <a:pt x="289730" y="95216"/>
                  </a:lnTo>
                  <a:close/>
                  <a:moveTo>
                    <a:pt x="28565" y="74813"/>
                  </a:moveTo>
                  <a:lnTo>
                    <a:pt x="123101" y="111879"/>
                  </a:lnTo>
                  <a:lnTo>
                    <a:pt x="258784" y="57130"/>
                  </a:lnTo>
                  <a:lnTo>
                    <a:pt x="258784" y="86375"/>
                  </a:lnTo>
                  <a:lnTo>
                    <a:pt x="123101" y="142825"/>
                  </a:lnTo>
                  <a:lnTo>
                    <a:pt x="28565" y="105418"/>
                  </a:lnTo>
                  <a:lnTo>
                    <a:pt x="28565" y="74813"/>
                  </a:lnTo>
                  <a:close/>
                  <a:moveTo>
                    <a:pt x="258104" y="192133"/>
                  </a:moveTo>
                  <a:lnTo>
                    <a:pt x="122421" y="248243"/>
                  </a:lnTo>
                  <a:lnTo>
                    <a:pt x="27545" y="210836"/>
                  </a:lnTo>
                  <a:lnTo>
                    <a:pt x="27545" y="184312"/>
                  </a:lnTo>
                  <a:lnTo>
                    <a:pt x="112219" y="218998"/>
                  </a:lnTo>
                  <a:lnTo>
                    <a:pt x="258444" y="161188"/>
                  </a:lnTo>
                  <a:lnTo>
                    <a:pt x="258104" y="192133"/>
                  </a:lnTo>
                  <a:close/>
                  <a:moveTo>
                    <a:pt x="248583" y="141124"/>
                  </a:moveTo>
                  <a:lnTo>
                    <a:pt x="112899" y="197234"/>
                  </a:lnTo>
                  <a:lnTo>
                    <a:pt x="18363" y="159827"/>
                  </a:lnTo>
                  <a:lnTo>
                    <a:pt x="18363" y="129222"/>
                  </a:lnTo>
                  <a:lnTo>
                    <a:pt x="115620" y="167989"/>
                  </a:lnTo>
                  <a:lnTo>
                    <a:pt x="248923" y="112219"/>
                  </a:lnTo>
                  <a:lnTo>
                    <a:pt x="248923" y="141124"/>
                  </a:lnTo>
                  <a:close/>
                </a:path>
              </a:pathLst>
            </a:custGeom>
            <a:solidFill>
              <a:srgbClr val="00B050"/>
            </a:solidFill>
            <a:ln w="3373" cap="flat">
              <a:noFill/>
              <a:prstDash val="solid"/>
              <a:miter/>
            </a:ln>
          </p:spPr>
          <p:txBody>
            <a:bodyPr rtlCol="0" anchor="ctr"/>
            <a:lstStyle/>
            <a:p>
              <a:endParaRPr lang="en-GB" dirty="0"/>
            </a:p>
          </p:txBody>
        </p:sp>
        <p:sp>
          <p:nvSpPr>
            <p:cNvPr id="13" name="TextBox 12">
              <a:extLst>
                <a:ext uri="{FF2B5EF4-FFF2-40B4-BE49-F238E27FC236}">
                  <a16:creationId xmlns:a16="http://schemas.microsoft.com/office/drawing/2014/main" id="{E90FC89D-307E-1B4D-4798-87FDF76D1ABB}"/>
                </a:ext>
              </a:extLst>
            </p:cNvPr>
            <p:cNvSpPr txBox="1"/>
            <p:nvPr/>
          </p:nvSpPr>
          <p:spPr>
            <a:xfrm>
              <a:off x="11164522" y="885915"/>
              <a:ext cx="683200" cy="369332"/>
            </a:xfrm>
            <a:prstGeom prst="rect">
              <a:avLst/>
            </a:prstGeom>
            <a:noFill/>
          </p:spPr>
          <p:txBody>
            <a:bodyPr wrap="none" rtlCol="0">
              <a:spAutoFit/>
            </a:bodyPr>
            <a:lstStyle/>
            <a:p>
              <a:r>
                <a:rPr lang="en-GB" b="1" dirty="0">
                  <a:latin typeface="Verdana" panose="020B0604030504040204" pitchFamily="34" charset="0"/>
                  <a:ea typeface="Verdana" panose="020B0604030504040204" pitchFamily="34" charset="0"/>
                </a:rPr>
                <a:t>SKE</a:t>
              </a:r>
            </a:p>
          </p:txBody>
        </p:sp>
      </p:grpSp>
      <p:sp>
        <p:nvSpPr>
          <p:cNvPr id="35" name="!SKE">
            <a:extLst>
              <a:ext uri="{FF2B5EF4-FFF2-40B4-BE49-F238E27FC236}">
                <a16:creationId xmlns:a16="http://schemas.microsoft.com/office/drawing/2014/main" id="{3F132D99-3421-B3FB-F045-50C1F21B8DFF}"/>
              </a:ext>
            </a:extLst>
          </p:cNvPr>
          <p:cNvSpPr>
            <a:spLocks noEditPoints="1"/>
          </p:cNvSpPr>
          <p:nvPr/>
        </p:nvSpPr>
        <p:spPr bwMode="auto">
          <a:xfrm>
            <a:off x="3136861" y="3332142"/>
            <a:ext cx="5943600" cy="1533525"/>
          </a:xfrm>
          <a:custGeom>
            <a:avLst/>
            <a:gdLst>
              <a:gd name="T0" fmla="*/ 0 w 3744"/>
              <a:gd name="T1" fmla="*/ 577 h 966"/>
              <a:gd name="T2" fmla="*/ 113 w 3744"/>
              <a:gd name="T3" fmla="*/ 577 h 966"/>
              <a:gd name="T4" fmla="*/ 113 w 3744"/>
              <a:gd name="T5" fmla="*/ 966 h 966"/>
              <a:gd name="T6" fmla="*/ 0 w 3744"/>
              <a:gd name="T7" fmla="*/ 966 h 966"/>
              <a:gd name="T8" fmla="*/ 0 w 3744"/>
              <a:gd name="T9" fmla="*/ 577 h 966"/>
              <a:gd name="T10" fmla="*/ 519 w 3744"/>
              <a:gd name="T11" fmla="*/ 616 h 966"/>
              <a:gd name="T12" fmla="*/ 632 w 3744"/>
              <a:gd name="T13" fmla="*/ 616 h 966"/>
              <a:gd name="T14" fmla="*/ 632 w 3744"/>
              <a:gd name="T15" fmla="*/ 966 h 966"/>
              <a:gd name="T16" fmla="*/ 519 w 3744"/>
              <a:gd name="T17" fmla="*/ 966 h 966"/>
              <a:gd name="T18" fmla="*/ 519 w 3744"/>
              <a:gd name="T19" fmla="*/ 616 h 966"/>
              <a:gd name="T20" fmla="*/ 1038 w 3744"/>
              <a:gd name="T21" fmla="*/ 235 h 966"/>
              <a:gd name="T22" fmla="*/ 1151 w 3744"/>
              <a:gd name="T23" fmla="*/ 235 h 966"/>
              <a:gd name="T24" fmla="*/ 1151 w 3744"/>
              <a:gd name="T25" fmla="*/ 966 h 966"/>
              <a:gd name="T26" fmla="*/ 1038 w 3744"/>
              <a:gd name="T27" fmla="*/ 966 h 966"/>
              <a:gd name="T28" fmla="*/ 1038 w 3744"/>
              <a:gd name="T29" fmla="*/ 235 h 966"/>
              <a:gd name="T30" fmla="*/ 1557 w 3744"/>
              <a:gd name="T31" fmla="*/ 152 h 966"/>
              <a:gd name="T32" fmla="*/ 1669 w 3744"/>
              <a:gd name="T33" fmla="*/ 152 h 966"/>
              <a:gd name="T34" fmla="*/ 1669 w 3744"/>
              <a:gd name="T35" fmla="*/ 966 h 966"/>
              <a:gd name="T36" fmla="*/ 1557 w 3744"/>
              <a:gd name="T37" fmla="*/ 966 h 966"/>
              <a:gd name="T38" fmla="*/ 1557 w 3744"/>
              <a:gd name="T39" fmla="*/ 152 h 966"/>
              <a:gd name="T40" fmla="*/ 2075 w 3744"/>
              <a:gd name="T41" fmla="*/ 0 h 966"/>
              <a:gd name="T42" fmla="*/ 2188 w 3744"/>
              <a:gd name="T43" fmla="*/ 0 h 966"/>
              <a:gd name="T44" fmla="*/ 2188 w 3744"/>
              <a:gd name="T45" fmla="*/ 966 h 966"/>
              <a:gd name="T46" fmla="*/ 2075 w 3744"/>
              <a:gd name="T47" fmla="*/ 966 h 966"/>
              <a:gd name="T48" fmla="*/ 2075 w 3744"/>
              <a:gd name="T49" fmla="*/ 0 h 966"/>
              <a:gd name="T50" fmla="*/ 2594 w 3744"/>
              <a:gd name="T51" fmla="*/ 696 h 966"/>
              <a:gd name="T52" fmla="*/ 2707 w 3744"/>
              <a:gd name="T53" fmla="*/ 696 h 966"/>
              <a:gd name="T54" fmla="*/ 2707 w 3744"/>
              <a:gd name="T55" fmla="*/ 966 h 966"/>
              <a:gd name="T56" fmla="*/ 2594 w 3744"/>
              <a:gd name="T57" fmla="*/ 966 h 966"/>
              <a:gd name="T58" fmla="*/ 2594 w 3744"/>
              <a:gd name="T59" fmla="*/ 696 h 966"/>
              <a:gd name="T60" fmla="*/ 3113 w 3744"/>
              <a:gd name="T61" fmla="*/ 780 h 966"/>
              <a:gd name="T62" fmla="*/ 3226 w 3744"/>
              <a:gd name="T63" fmla="*/ 780 h 966"/>
              <a:gd name="T64" fmla="*/ 3226 w 3744"/>
              <a:gd name="T65" fmla="*/ 966 h 966"/>
              <a:gd name="T66" fmla="*/ 3113 w 3744"/>
              <a:gd name="T67" fmla="*/ 966 h 966"/>
              <a:gd name="T68" fmla="*/ 3113 w 3744"/>
              <a:gd name="T69" fmla="*/ 780 h 966"/>
              <a:gd name="T70" fmla="*/ 3632 w 3744"/>
              <a:gd name="T71" fmla="*/ 715 h 966"/>
              <a:gd name="T72" fmla="*/ 3744 w 3744"/>
              <a:gd name="T73" fmla="*/ 715 h 966"/>
              <a:gd name="T74" fmla="*/ 3744 w 3744"/>
              <a:gd name="T75" fmla="*/ 966 h 966"/>
              <a:gd name="T76" fmla="*/ 3632 w 3744"/>
              <a:gd name="T77" fmla="*/ 966 h 966"/>
              <a:gd name="T78" fmla="*/ 3632 w 3744"/>
              <a:gd name="T79" fmla="*/ 715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44" h="966">
                <a:moveTo>
                  <a:pt x="0" y="577"/>
                </a:moveTo>
                <a:lnTo>
                  <a:pt x="113" y="577"/>
                </a:lnTo>
                <a:lnTo>
                  <a:pt x="113" y="966"/>
                </a:lnTo>
                <a:lnTo>
                  <a:pt x="0" y="966"/>
                </a:lnTo>
                <a:lnTo>
                  <a:pt x="0" y="577"/>
                </a:lnTo>
                <a:close/>
                <a:moveTo>
                  <a:pt x="519" y="616"/>
                </a:moveTo>
                <a:lnTo>
                  <a:pt x="632" y="616"/>
                </a:lnTo>
                <a:lnTo>
                  <a:pt x="632" y="966"/>
                </a:lnTo>
                <a:lnTo>
                  <a:pt x="519" y="966"/>
                </a:lnTo>
                <a:lnTo>
                  <a:pt x="519" y="616"/>
                </a:lnTo>
                <a:close/>
                <a:moveTo>
                  <a:pt x="1038" y="235"/>
                </a:moveTo>
                <a:lnTo>
                  <a:pt x="1151" y="235"/>
                </a:lnTo>
                <a:lnTo>
                  <a:pt x="1151" y="966"/>
                </a:lnTo>
                <a:lnTo>
                  <a:pt x="1038" y="966"/>
                </a:lnTo>
                <a:lnTo>
                  <a:pt x="1038" y="235"/>
                </a:lnTo>
                <a:close/>
                <a:moveTo>
                  <a:pt x="1557" y="152"/>
                </a:moveTo>
                <a:lnTo>
                  <a:pt x="1669" y="152"/>
                </a:lnTo>
                <a:lnTo>
                  <a:pt x="1669" y="966"/>
                </a:lnTo>
                <a:lnTo>
                  <a:pt x="1557" y="966"/>
                </a:lnTo>
                <a:lnTo>
                  <a:pt x="1557" y="152"/>
                </a:lnTo>
                <a:close/>
                <a:moveTo>
                  <a:pt x="2075" y="0"/>
                </a:moveTo>
                <a:lnTo>
                  <a:pt x="2188" y="0"/>
                </a:lnTo>
                <a:lnTo>
                  <a:pt x="2188" y="966"/>
                </a:lnTo>
                <a:lnTo>
                  <a:pt x="2075" y="966"/>
                </a:lnTo>
                <a:lnTo>
                  <a:pt x="2075" y="0"/>
                </a:lnTo>
                <a:close/>
                <a:moveTo>
                  <a:pt x="2594" y="696"/>
                </a:moveTo>
                <a:lnTo>
                  <a:pt x="2707" y="696"/>
                </a:lnTo>
                <a:lnTo>
                  <a:pt x="2707" y="966"/>
                </a:lnTo>
                <a:lnTo>
                  <a:pt x="2594" y="966"/>
                </a:lnTo>
                <a:lnTo>
                  <a:pt x="2594" y="696"/>
                </a:lnTo>
                <a:close/>
                <a:moveTo>
                  <a:pt x="3113" y="780"/>
                </a:moveTo>
                <a:lnTo>
                  <a:pt x="3226" y="780"/>
                </a:lnTo>
                <a:lnTo>
                  <a:pt x="3226" y="966"/>
                </a:lnTo>
                <a:lnTo>
                  <a:pt x="3113" y="966"/>
                </a:lnTo>
                <a:lnTo>
                  <a:pt x="3113" y="780"/>
                </a:lnTo>
                <a:close/>
                <a:moveTo>
                  <a:pt x="3632" y="715"/>
                </a:moveTo>
                <a:lnTo>
                  <a:pt x="3744" y="715"/>
                </a:lnTo>
                <a:lnTo>
                  <a:pt x="3744" y="966"/>
                </a:lnTo>
                <a:lnTo>
                  <a:pt x="3632" y="966"/>
                </a:lnTo>
                <a:lnTo>
                  <a:pt x="3632" y="715"/>
                </a:lnTo>
                <a:close/>
              </a:path>
            </a:pathLst>
          </a:custGeom>
          <a:solidFill>
            <a:srgbClr val="99DFB9"/>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5D5E798D-8C71-483B-ED0C-E6A84E90927B}"/>
              </a:ext>
            </a:extLst>
          </p:cNvPr>
          <p:cNvPicPr>
            <a:picLocks noChangeAspect="1"/>
          </p:cNvPicPr>
          <p:nvPr/>
        </p:nvPicPr>
        <p:blipFill rotWithShape="1">
          <a:blip r:embed="rId2"/>
          <a:srcRect l="29883" t="35378" r="30404" b="21052"/>
          <a:stretch/>
        </p:blipFill>
        <p:spPr>
          <a:xfrm>
            <a:off x="2217992" y="819645"/>
            <a:ext cx="7908439" cy="450117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6506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4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0" presetClass="exit" presetSubtype="0" fill="hold" nodeType="withEffect">
                                  <p:stCondLst>
                                    <p:cond delay="0"/>
                                  </p:stCondLst>
                                  <p:childTnLst>
                                    <p:animEffect transition="out" filter="fade">
                                      <p:cBhvr>
                                        <p:cTn id="54" dur="2000"/>
                                        <p:tgtEl>
                                          <p:spTgt spid="5"/>
                                        </p:tgtEl>
                                      </p:cBhvr>
                                    </p:animEffect>
                                    <p:set>
                                      <p:cBhvr>
                                        <p:cTn id="55" dur="1" fill="hold">
                                          <p:stCondLst>
                                            <p:cond delay="1999"/>
                                          </p:stCondLst>
                                        </p:cTn>
                                        <p:tgtEl>
                                          <p:spTgt spid="5"/>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43"/>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5" grpId="0" animBg="1"/>
      <p:bldP spid="18" grpId="0" animBg="1"/>
      <p:bldP spid="19" grpId="0" animBg="1"/>
      <p:bldP spid="20" grpId="0" animBg="1"/>
      <p:bldP spid="21" grpId="0" animBg="1"/>
      <p:bldP spid="22" grpId="0" animBg="1"/>
      <p:bldP spid="12" grpId="0" animBg="1"/>
      <p:bldP spid="3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ular Callout 41">
            <a:extLst>
              <a:ext uri="{FF2B5EF4-FFF2-40B4-BE49-F238E27FC236}">
                <a16:creationId xmlns:a16="http://schemas.microsoft.com/office/drawing/2014/main" id="{9C8D498D-F381-C77B-F5B6-708B093EB461}"/>
              </a:ext>
            </a:extLst>
          </p:cNvPr>
          <p:cNvSpPr/>
          <p:nvPr/>
        </p:nvSpPr>
        <p:spPr>
          <a:xfrm>
            <a:off x="7455861" y="1276067"/>
            <a:ext cx="3278449" cy="836926"/>
          </a:xfrm>
          <a:prstGeom prst="wedgeRectCallout">
            <a:avLst>
              <a:gd name="adj1" fmla="val -61682"/>
              <a:gd name="adj2" fmla="val -43471"/>
            </a:avLst>
          </a:prstGeom>
          <a:solidFill>
            <a:srgbClr val="FFFFCC"/>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lnSpc>
                <a:spcPct val="120000"/>
              </a:lnSpc>
              <a:defRPr/>
            </a:pPr>
            <a:r>
              <a:rPr lang="en-GB" sz="1600" kern="0" dirty="0">
                <a:solidFill>
                  <a:srgbClr val="000000"/>
                </a:solidFill>
                <a:latin typeface="Verdana" pitchFamily="34" charset="0"/>
                <a:ea typeface="Verdana" pitchFamily="34" charset="0"/>
                <a:cs typeface="Verdana" pitchFamily="34" charset="0"/>
              </a:rPr>
              <a:t>What if SKE Biology had not been available?</a:t>
            </a:r>
          </a:p>
        </p:txBody>
      </p:sp>
      <p:sp>
        <p:nvSpPr>
          <p:cNvPr id="26" name="Rectangle 24">
            <a:extLst>
              <a:ext uri="{FF2B5EF4-FFF2-40B4-BE49-F238E27FC236}">
                <a16:creationId xmlns:a16="http://schemas.microsoft.com/office/drawing/2014/main" id="{B80A1295-C7A7-9CDE-84DA-B8AE50669C76}"/>
              </a:ext>
            </a:extLst>
          </p:cNvPr>
          <p:cNvSpPr>
            <a:spLocks noChangeArrowheads="1"/>
          </p:cNvSpPr>
          <p:nvPr/>
        </p:nvSpPr>
        <p:spPr bwMode="auto">
          <a:xfrm>
            <a:off x="3064248"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2016-17</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7" name="Rectangle 25">
            <a:extLst>
              <a:ext uri="{FF2B5EF4-FFF2-40B4-BE49-F238E27FC236}">
                <a16:creationId xmlns:a16="http://schemas.microsoft.com/office/drawing/2014/main" id="{64D7ACEA-EC7B-060F-915C-4ACEF101FBFF}"/>
              </a:ext>
            </a:extLst>
          </p:cNvPr>
          <p:cNvSpPr>
            <a:spLocks noChangeArrowheads="1"/>
          </p:cNvSpPr>
          <p:nvPr/>
        </p:nvSpPr>
        <p:spPr bwMode="auto">
          <a:xfrm>
            <a:off x="3883966"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2017-18</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8" name="Rectangle 26">
            <a:extLst>
              <a:ext uri="{FF2B5EF4-FFF2-40B4-BE49-F238E27FC236}">
                <a16:creationId xmlns:a16="http://schemas.microsoft.com/office/drawing/2014/main" id="{17F8268E-484F-C644-E67F-A714D1C03547}"/>
              </a:ext>
            </a:extLst>
          </p:cNvPr>
          <p:cNvSpPr>
            <a:spLocks noChangeArrowheads="1"/>
          </p:cNvSpPr>
          <p:nvPr/>
        </p:nvSpPr>
        <p:spPr bwMode="auto">
          <a:xfrm>
            <a:off x="4703684"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2018-19</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9" name="Rectangle 27">
            <a:extLst>
              <a:ext uri="{FF2B5EF4-FFF2-40B4-BE49-F238E27FC236}">
                <a16:creationId xmlns:a16="http://schemas.microsoft.com/office/drawing/2014/main" id="{7DC19D3F-DB8D-0437-8EC8-C242B378E849}"/>
              </a:ext>
            </a:extLst>
          </p:cNvPr>
          <p:cNvSpPr>
            <a:spLocks noChangeArrowheads="1"/>
          </p:cNvSpPr>
          <p:nvPr/>
        </p:nvSpPr>
        <p:spPr bwMode="auto">
          <a:xfrm>
            <a:off x="5523402"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2019-20</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8">
            <a:extLst>
              <a:ext uri="{FF2B5EF4-FFF2-40B4-BE49-F238E27FC236}">
                <a16:creationId xmlns:a16="http://schemas.microsoft.com/office/drawing/2014/main" id="{8AE46F77-E29E-AE1D-9C4D-FBE9B1E76FC4}"/>
              </a:ext>
            </a:extLst>
          </p:cNvPr>
          <p:cNvSpPr>
            <a:spLocks noChangeArrowheads="1"/>
          </p:cNvSpPr>
          <p:nvPr/>
        </p:nvSpPr>
        <p:spPr bwMode="auto">
          <a:xfrm>
            <a:off x="6343120"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2020-21</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1" name="Rectangle 29">
            <a:extLst>
              <a:ext uri="{FF2B5EF4-FFF2-40B4-BE49-F238E27FC236}">
                <a16:creationId xmlns:a16="http://schemas.microsoft.com/office/drawing/2014/main" id="{D98305BF-D9AD-4881-F227-D0DC001F7E0E}"/>
              </a:ext>
            </a:extLst>
          </p:cNvPr>
          <p:cNvSpPr>
            <a:spLocks noChangeArrowheads="1"/>
          </p:cNvSpPr>
          <p:nvPr/>
        </p:nvSpPr>
        <p:spPr bwMode="auto">
          <a:xfrm>
            <a:off x="7162838"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2021-22</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2" name="Rectangle 30">
            <a:extLst>
              <a:ext uri="{FF2B5EF4-FFF2-40B4-BE49-F238E27FC236}">
                <a16:creationId xmlns:a16="http://schemas.microsoft.com/office/drawing/2014/main" id="{555DC728-8411-21BD-40E7-FC32E4083B9C}"/>
              </a:ext>
            </a:extLst>
          </p:cNvPr>
          <p:cNvSpPr>
            <a:spLocks noChangeArrowheads="1"/>
          </p:cNvSpPr>
          <p:nvPr/>
        </p:nvSpPr>
        <p:spPr bwMode="auto">
          <a:xfrm>
            <a:off x="7982556"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2022-23</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 name="Rectangle 31">
            <a:extLst>
              <a:ext uri="{FF2B5EF4-FFF2-40B4-BE49-F238E27FC236}">
                <a16:creationId xmlns:a16="http://schemas.microsoft.com/office/drawing/2014/main" id="{DC9CC1F7-48C7-98BC-CC92-CBB5B34B6F71}"/>
              </a:ext>
            </a:extLst>
          </p:cNvPr>
          <p:cNvSpPr>
            <a:spLocks noChangeArrowheads="1"/>
          </p:cNvSpPr>
          <p:nvPr/>
        </p:nvSpPr>
        <p:spPr bwMode="auto">
          <a:xfrm>
            <a:off x="8802275"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2023-24</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Speech Bubble: Rectangle 35">
            <a:extLst>
              <a:ext uri="{FF2B5EF4-FFF2-40B4-BE49-F238E27FC236}">
                <a16:creationId xmlns:a16="http://schemas.microsoft.com/office/drawing/2014/main" id="{1B1A6560-8E73-EBB9-53CF-90662D15DAB4}"/>
              </a:ext>
            </a:extLst>
          </p:cNvPr>
          <p:cNvSpPr/>
          <p:nvPr/>
        </p:nvSpPr>
        <p:spPr>
          <a:xfrm>
            <a:off x="3099976" y="1529689"/>
            <a:ext cx="855884" cy="241174"/>
          </a:xfrm>
          <a:prstGeom prst="wedgeRectCallout">
            <a:avLst>
              <a:gd name="adj1" fmla="val -33813"/>
              <a:gd name="adj2" fmla="val 9401"/>
            </a:avLst>
          </a:prstGeom>
          <a:solidFill>
            <a:srgbClr val="B4C7E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Census</a:t>
            </a:r>
          </a:p>
        </p:txBody>
      </p:sp>
      <p:sp>
        <p:nvSpPr>
          <p:cNvPr id="38" name="Speech Bubble: Rectangle 37">
            <a:extLst>
              <a:ext uri="{FF2B5EF4-FFF2-40B4-BE49-F238E27FC236}">
                <a16:creationId xmlns:a16="http://schemas.microsoft.com/office/drawing/2014/main" id="{94BD7798-377C-69BE-9940-0A9E448A42F2}"/>
              </a:ext>
            </a:extLst>
          </p:cNvPr>
          <p:cNvSpPr/>
          <p:nvPr/>
        </p:nvSpPr>
        <p:spPr>
          <a:xfrm>
            <a:off x="3099976" y="1797561"/>
            <a:ext cx="855884" cy="284712"/>
          </a:xfrm>
          <a:prstGeom prst="wedgeRectCallout">
            <a:avLst>
              <a:gd name="adj1" fmla="val -6001"/>
              <a:gd name="adj2" fmla="val 43582"/>
            </a:avLst>
          </a:prstGeom>
          <a:solidFill>
            <a:srgbClr val="F6BE9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Target</a:t>
            </a:r>
          </a:p>
        </p:txBody>
      </p:sp>
      <p:sp>
        <p:nvSpPr>
          <p:cNvPr id="17" name="Rectangle 15">
            <a:extLst>
              <a:ext uri="{FF2B5EF4-FFF2-40B4-BE49-F238E27FC236}">
                <a16:creationId xmlns:a16="http://schemas.microsoft.com/office/drawing/2014/main" id="{976D5954-F0DA-3353-075D-5B64C0266D14}"/>
              </a:ext>
            </a:extLst>
          </p:cNvPr>
          <p:cNvSpPr>
            <a:spLocks noChangeArrowheads="1"/>
          </p:cNvSpPr>
          <p:nvPr/>
        </p:nvSpPr>
        <p:spPr bwMode="auto">
          <a:xfrm>
            <a:off x="2699324" y="4739737"/>
            <a:ext cx="12984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0</a:t>
            </a: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9" name="Rectangle 75">
            <a:extLst>
              <a:ext uri="{FF2B5EF4-FFF2-40B4-BE49-F238E27FC236}">
                <a16:creationId xmlns:a16="http://schemas.microsoft.com/office/drawing/2014/main" id="{3320432A-61F6-1745-F33B-42EF3B124486}"/>
              </a:ext>
            </a:extLst>
          </p:cNvPr>
          <p:cNvSpPr>
            <a:spLocks noChangeArrowheads="1"/>
          </p:cNvSpPr>
          <p:nvPr/>
        </p:nvSpPr>
        <p:spPr bwMode="auto">
          <a:xfrm>
            <a:off x="2501447" y="3473790"/>
            <a:ext cx="33813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800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0" name="Rectangle 76">
            <a:extLst>
              <a:ext uri="{FF2B5EF4-FFF2-40B4-BE49-F238E27FC236}">
                <a16:creationId xmlns:a16="http://schemas.microsoft.com/office/drawing/2014/main" id="{6E2BFC07-96C7-3951-60E0-1144876C7BDE}"/>
              </a:ext>
            </a:extLst>
          </p:cNvPr>
          <p:cNvSpPr>
            <a:spLocks noChangeArrowheads="1"/>
          </p:cNvSpPr>
          <p:nvPr/>
        </p:nvSpPr>
        <p:spPr bwMode="auto">
          <a:xfrm>
            <a:off x="2412547" y="2834027"/>
            <a:ext cx="42703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1200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1" name="Rectangle 78">
            <a:extLst>
              <a:ext uri="{FF2B5EF4-FFF2-40B4-BE49-F238E27FC236}">
                <a16:creationId xmlns:a16="http://schemas.microsoft.com/office/drawing/2014/main" id="{66C9F148-E4D8-FB8C-3C8C-BB4755CA6B86}"/>
              </a:ext>
            </a:extLst>
          </p:cNvPr>
          <p:cNvSpPr>
            <a:spLocks noChangeArrowheads="1"/>
          </p:cNvSpPr>
          <p:nvPr/>
        </p:nvSpPr>
        <p:spPr bwMode="auto">
          <a:xfrm>
            <a:off x="2412547" y="1552915"/>
            <a:ext cx="42703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2000</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2" name="Rectangle 74">
            <a:extLst>
              <a:ext uri="{FF2B5EF4-FFF2-40B4-BE49-F238E27FC236}">
                <a16:creationId xmlns:a16="http://schemas.microsoft.com/office/drawing/2014/main" id="{520B675E-A540-BF55-FC5F-210B5AF474F5}"/>
              </a:ext>
            </a:extLst>
          </p:cNvPr>
          <p:cNvSpPr>
            <a:spLocks noChangeArrowheads="1"/>
          </p:cNvSpPr>
          <p:nvPr/>
        </p:nvSpPr>
        <p:spPr bwMode="auto">
          <a:xfrm>
            <a:off x="2501447" y="4115140"/>
            <a:ext cx="33813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400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3" name="Rectangle 77">
            <a:extLst>
              <a:ext uri="{FF2B5EF4-FFF2-40B4-BE49-F238E27FC236}">
                <a16:creationId xmlns:a16="http://schemas.microsoft.com/office/drawing/2014/main" id="{6B32CF23-E5C4-95E8-7D66-B2C626535D51}"/>
              </a:ext>
            </a:extLst>
          </p:cNvPr>
          <p:cNvSpPr>
            <a:spLocks noChangeArrowheads="1"/>
          </p:cNvSpPr>
          <p:nvPr/>
        </p:nvSpPr>
        <p:spPr bwMode="auto">
          <a:xfrm>
            <a:off x="2412547" y="2191090"/>
            <a:ext cx="465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1600</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0472F1A1-77ED-C484-5554-7CC8974CFE55}"/>
              </a:ext>
            </a:extLst>
          </p:cNvPr>
          <p:cNvGrpSpPr/>
          <p:nvPr/>
        </p:nvGrpSpPr>
        <p:grpSpPr>
          <a:xfrm>
            <a:off x="3369650" y="2934924"/>
            <a:ext cx="5958144" cy="1930743"/>
            <a:chOff x="3509610" y="2272468"/>
            <a:chExt cx="5958144" cy="1930743"/>
          </a:xfrm>
        </p:grpSpPr>
        <p:sp>
          <p:nvSpPr>
            <p:cNvPr id="228" name="Rectangle 68">
              <a:extLst>
                <a:ext uri="{FF2B5EF4-FFF2-40B4-BE49-F238E27FC236}">
                  <a16:creationId xmlns:a16="http://schemas.microsoft.com/office/drawing/2014/main" id="{36CB5438-6A28-1E14-8DD0-8B7A7CB3C3F7}"/>
                </a:ext>
              </a:extLst>
            </p:cNvPr>
            <p:cNvSpPr>
              <a:spLocks noChangeArrowheads="1"/>
            </p:cNvSpPr>
            <p:nvPr/>
          </p:nvSpPr>
          <p:spPr bwMode="auto">
            <a:xfrm>
              <a:off x="7638425" y="2868856"/>
              <a:ext cx="179388" cy="1334354"/>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Rectangle 69">
              <a:extLst>
                <a:ext uri="{FF2B5EF4-FFF2-40B4-BE49-F238E27FC236}">
                  <a16:creationId xmlns:a16="http://schemas.microsoft.com/office/drawing/2014/main" id="{5AA59AAC-13A3-C15B-DD1E-D6609CE2EBF5}"/>
                </a:ext>
              </a:extLst>
            </p:cNvPr>
            <p:cNvSpPr>
              <a:spLocks noChangeArrowheads="1"/>
            </p:cNvSpPr>
            <p:nvPr/>
          </p:nvSpPr>
          <p:spPr bwMode="auto">
            <a:xfrm>
              <a:off x="8464188" y="2950035"/>
              <a:ext cx="177800" cy="1253176"/>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Rectangle 68">
              <a:extLst>
                <a:ext uri="{FF2B5EF4-FFF2-40B4-BE49-F238E27FC236}">
                  <a16:creationId xmlns:a16="http://schemas.microsoft.com/office/drawing/2014/main" id="{B1A17C3D-32B4-67BC-91E2-24015FED7485}"/>
                </a:ext>
              </a:extLst>
            </p:cNvPr>
            <p:cNvSpPr>
              <a:spLocks noChangeArrowheads="1"/>
            </p:cNvSpPr>
            <p:nvPr/>
          </p:nvSpPr>
          <p:spPr bwMode="auto">
            <a:xfrm>
              <a:off x="6812662" y="2382074"/>
              <a:ext cx="179388" cy="1821136"/>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Rectangle 68">
              <a:extLst>
                <a:ext uri="{FF2B5EF4-FFF2-40B4-BE49-F238E27FC236}">
                  <a16:creationId xmlns:a16="http://schemas.microsoft.com/office/drawing/2014/main" id="{1BE467AB-6ADC-74C0-360D-E60DA001474C}"/>
                </a:ext>
              </a:extLst>
            </p:cNvPr>
            <p:cNvSpPr>
              <a:spLocks noChangeArrowheads="1"/>
            </p:cNvSpPr>
            <p:nvPr/>
          </p:nvSpPr>
          <p:spPr bwMode="auto">
            <a:xfrm>
              <a:off x="5986899" y="2272468"/>
              <a:ext cx="179388" cy="1930742"/>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Rectangle 68">
              <a:extLst>
                <a:ext uri="{FF2B5EF4-FFF2-40B4-BE49-F238E27FC236}">
                  <a16:creationId xmlns:a16="http://schemas.microsoft.com/office/drawing/2014/main" id="{9BBE55CA-CF94-DAD0-A230-4176BA0C6B45}"/>
                </a:ext>
              </a:extLst>
            </p:cNvPr>
            <p:cNvSpPr>
              <a:spLocks noChangeArrowheads="1"/>
            </p:cNvSpPr>
            <p:nvPr/>
          </p:nvSpPr>
          <p:spPr bwMode="auto">
            <a:xfrm>
              <a:off x="5161136" y="2272468"/>
              <a:ext cx="179388" cy="1930741"/>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Rectangle 68">
              <a:extLst>
                <a:ext uri="{FF2B5EF4-FFF2-40B4-BE49-F238E27FC236}">
                  <a16:creationId xmlns:a16="http://schemas.microsoft.com/office/drawing/2014/main" id="{96384581-1405-1E41-B370-25D334EE9354}"/>
                </a:ext>
              </a:extLst>
            </p:cNvPr>
            <p:cNvSpPr>
              <a:spLocks noChangeArrowheads="1"/>
            </p:cNvSpPr>
            <p:nvPr/>
          </p:nvSpPr>
          <p:spPr bwMode="auto">
            <a:xfrm>
              <a:off x="4335373" y="2272471"/>
              <a:ext cx="179388" cy="1930740"/>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Rectangle 68">
              <a:extLst>
                <a:ext uri="{FF2B5EF4-FFF2-40B4-BE49-F238E27FC236}">
                  <a16:creationId xmlns:a16="http://schemas.microsoft.com/office/drawing/2014/main" id="{1EE2A80E-25ED-2E4B-200D-57DB647D5C7A}"/>
                </a:ext>
              </a:extLst>
            </p:cNvPr>
            <p:cNvSpPr>
              <a:spLocks noChangeArrowheads="1"/>
            </p:cNvSpPr>
            <p:nvPr/>
          </p:nvSpPr>
          <p:spPr bwMode="auto">
            <a:xfrm>
              <a:off x="3509610" y="2305998"/>
              <a:ext cx="179388" cy="1897212"/>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Rectangle 68">
              <a:extLst>
                <a:ext uri="{FF2B5EF4-FFF2-40B4-BE49-F238E27FC236}">
                  <a16:creationId xmlns:a16="http://schemas.microsoft.com/office/drawing/2014/main" id="{8674C460-06BA-077D-8C4D-D0579457EDCB}"/>
                </a:ext>
              </a:extLst>
            </p:cNvPr>
            <p:cNvSpPr>
              <a:spLocks noChangeArrowheads="1"/>
            </p:cNvSpPr>
            <p:nvPr/>
          </p:nvSpPr>
          <p:spPr bwMode="auto">
            <a:xfrm>
              <a:off x="9288366" y="2480053"/>
              <a:ext cx="179388" cy="1723157"/>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Rectangle 68">
            <a:extLst>
              <a:ext uri="{FF2B5EF4-FFF2-40B4-BE49-F238E27FC236}">
                <a16:creationId xmlns:a16="http://schemas.microsoft.com/office/drawing/2014/main" id="{97A9706F-F584-B954-16B7-ED48FBF7F6CC}"/>
              </a:ext>
            </a:extLst>
          </p:cNvPr>
          <p:cNvSpPr>
            <a:spLocks noChangeArrowheads="1"/>
          </p:cNvSpPr>
          <p:nvPr/>
        </p:nvSpPr>
        <p:spPr bwMode="auto">
          <a:xfrm>
            <a:off x="7254310" y="3546152"/>
            <a:ext cx="179388" cy="1003012"/>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69">
            <a:extLst>
              <a:ext uri="{FF2B5EF4-FFF2-40B4-BE49-F238E27FC236}">
                <a16:creationId xmlns:a16="http://schemas.microsoft.com/office/drawing/2014/main" id="{5AFEA027-D28B-F5F9-CBA4-0343EB231745}"/>
              </a:ext>
            </a:extLst>
          </p:cNvPr>
          <p:cNvSpPr>
            <a:spLocks noChangeArrowheads="1"/>
          </p:cNvSpPr>
          <p:nvPr/>
        </p:nvSpPr>
        <p:spPr bwMode="auto">
          <a:xfrm>
            <a:off x="8079351" y="3944913"/>
            <a:ext cx="177800" cy="704401"/>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68">
            <a:extLst>
              <a:ext uri="{FF2B5EF4-FFF2-40B4-BE49-F238E27FC236}">
                <a16:creationId xmlns:a16="http://schemas.microsoft.com/office/drawing/2014/main" id="{039FBBCA-2017-2A19-42BA-8DAE84936DCC}"/>
              </a:ext>
            </a:extLst>
          </p:cNvPr>
          <p:cNvSpPr>
            <a:spLocks noChangeArrowheads="1"/>
          </p:cNvSpPr>
          <p:nvPr/>
        </p:nvSpPr>
        <p:spPr bwMode="auto">
          <a:xfrm>
            <a:off x="6431324" y="1933383"/>
            <a:ext cx="179388" cy="1786512"/>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68">
            <a:extLst>
              <a:ext uri="{FF2B5EF4-FFF2-40B4-BE49-F238E27FC236}">
                <a16:creationId xmlns:a16="http://schemas.microsoft.com/office/drawing/2014/main" id="{A98AF0C0-54C8-E95C-2178-523A676033B8}"/>
              </a:ext>
            </a:extLst>
          </p:cNvPr>
          <p:cNvSpPr>
            <a:spLocks noChangeArrowheads="1"/>
          </p:cNvSpPr>
          <p:nvPr/>
        </p:nvSpPr>
        <p:spPr bwMode="auto">
          <a:xfrm>
            <a:off x="5608452" y="2100054"/>
            <a:ext cx="179388" cy="1800240"/>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68">
            <a:extLst>
              <a:ext uri="{FF2B5EF4-FFF2-40B4-BE49-F238E27FC236}">
                <a16:creationId xmlns:a16="http://schemas.microsoft.com/office/drawing/2014/main" id="{3954B6BF-FBE1-9F3F-7D6D-5980B2CB137F}"/>
              </a:ext>
            </a:extLst>
          </p:cNvPr>
          <p:cNvSpPr>
            <a:spLocks noChangeArrowheads="1"/>
          </p:cNvSpPr>
          <p:nvPr/>
        </p:nvSpPr>
        <p:spPr bwMode="auto">
          <a:xfrm>
            <a:off x="4783297" y="2270628"/>
            <a:ext cx="179388" cy="1725393"/>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68">
            <a:extLst>
              <a:ext uri="{FF2B5EF4-FFF2-40B4-BE49-F238E27FC236}">
                <a16:creationId xmlns:a16="http://schemas.microsoft.com/office/drawing/2014/main" id="{D6E00B5C-4151-7E43-19BE-AFFBE8F1BDF7}"/>
              </a:ext>
            </a:extLst>
          </p:cNvPr>
          <p:cNvSpPr>
            <a:spLocks noChangeArrowheads="1"/>
          </p:cNvSpPr>
          <p:nvPr/>
        </p:nvSpPr>
        <p:spPr bwMode="auto">
          <a:xfrm>
            <a:off x="3963954" y="3405957"/>
            <a:ext cx="173690" cy="1041897"/>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ctangle 68">
            <a:extLst>
              <a:ext uri="{FF2B5EF4-FFF2-40B4-BE49-F238E27FC236}">
                <a16:creationId xmlns:a16="http://schemas.microsoft.com/office/drawing/2014/main" id="{2B08BBBC-E123-2E4E-AC44-C23887819966}"/>
              </a:ext>
            </a:extLst>
          </p:cNvPr>
          <p:cNvSpPr>
            <a:spLocks noChangeArrowheads="1"/>
          </p:cNvSpPr>
          <p:nvPr/>
        </p:nvSpPr>
        <p:spPr bwMode="auto">
          <a:xfrm>
            <a:off x="3136861" y="2870109"/>
            <a:ext cx="179385" cy="1533526"/>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68">
            <a:extLst>
              <a:ext uri="{FF2B5EF4-FFF2-40B4-BE49-F238E27FC236}">
                <a16:creationId xmlns:a16="http://schemas.microsoft.com/office/drawing/2014/main" id="{E39C75D0-0C28-8AAF-97FF-20DBC715B91A}"/>
              </a:ext>
            </a:extLst>
          </p:cNvPr>
          <p:cNvSpPr>
            <a:spLocks noChangeArrowheads="1"/>
          </p:cNvSpPr>
          <p:nvPr/>
        </p:nvSpPr>
        <p:spPr bwMode="auto">
          <a:xfrm>
            <a:off x="8901073" y="3403902"/>
            <a:ext cx="179388" cy="1161920"/>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SKE">
            <a:extLst>
              <a:ext uri="{FF2B5EF4-FFF2-40B4-BE49-F238E27FC236}">
                <a16:creationId xmlns:a16="http://schemas.microsoft.com/office/drawing/2014/main" id="{B39B8EE8-E6A0-E63A-9427-E2C718168BBF}"/>
              </a:ext>
            </a:extLst>
          </p:cNvPr>
          <p:cNvSpPr>
            <a:spLocks noEditPoints="1"/>
          </p:cNvSpPr>
          <p:nvPr/>
        </p:nvSpPr>
        <p:spPr bwMode="auto">
          <a:xfrm>
            <a:off x="3136861" y="3720867"/>
            <a:ext cx="5943600" cy="1144800"/>
          </a:xfrm>
          <a:custGeom>
            <a:avLst/>
            <a:gdLst>
              <a:gd name="T0" fmla="*/ 0 w 3744"/>
              <a:gd name="T1" fmla="*/ 577 h 966"/>
              <a:gd name="T2" fmla="*/ 113 w 3744"/>
              <a:gd name="T3" fmla="*/ 577 h 966"/>
              <a:gd name="T4" fmla="*/ 113 w 3744"/>
              <a:gd name="T5" fmla="*/ 966 h 966"/>
              <a:gd name="T6" fmla="*/ 0 w 3744"/>
              <a:gd name="T7" fmla="*/ 966 h 966"/>
              <a:gd name="T8" fmla="*/ 0 w 3744"/>
              <a:gd name="T9" fmla="*/ 577 h 966"/>
              <a:gd name="T10" fmla="*/ 519 w 3744"/>
              <a:gd name="T11" fmla="*/ 616 h 966"/>
              <a:gd name="T12" fmla="*/ 632 w 3744"/>
              <a:gd name="T13" fmla="*/ 616 h 966"/>
              <a:gd name="T14" fmla="*/ 632 w 3744"/>
              <a:gd name="T15" fmla="*/ 966 h 966"/>
              <a:gd name="T16" fmla="*/ 519 w 3744"/>
              <a:gd name="T17" fmla="*/ 966 h 966"/>
              <a:gd name="T18" fmla="*/ 519 w 3744"/>
              <a:gd name="T19" fmla="*/ 616 h 966"/>
              <a:gd name="T20" fmla="*/ 1038 w 3744"/>
              <a:gd name="T21" fmla="*/ 235 h 966"/>
              <a:gd name="T22" fmla="*/ 1151 w 3744"/>
              <a:gd name="T23" fmla="*/ 235 h 966"/>
              <a:gd name="T24" fmla="*/ 1151 w 3744"/>
              <a:gd name="T25" fmla="*/ 966 h 966"/>
              <a:gd name="T26" fmla="*/ 1038 w 3744"/>
              <a:gd name="T27" fmla="*/ 966 h 966"/>
              <a:gd name="T28" fmla="*/ 1038 w 3744"/>
              <a:gd name="T29" fmla="*/ 235 h 966"/>
              <a:gd name="T30" fmla="*/ 1557 w 3744"/>
              <a:gd name="T31" fmla="*/ 152 h 966"/>
              <a:gd name="T32" fmla="*/ 1669 w 3744"/>
              <a:gd name="T33" fmla="*/ 152 h 966"/>
              <a:gd name="T34" fmla="*/ 1669 w 3744"/>
              <a:gd name="T35" fmla="*/ 966 h 966"/>
              <a:gd name="T36" fmla="*/ 1557 w 3744"/>
              <a:gd name="T37" fmla="*/ 966 h 966"/>
              <a:gd name="T38" fmla="*/ 1557 w 3744"/>
              <a:gd name="T39" fmla="*/ 152 h 966"/>
              <a:gd name="T40" fmla="*/ 2075 w 3744"/>
              <a:gd name="T41" fmla="*/ 0 h 966"/>
              <a:gd name="T42" fmla="*/ 2188 w 3744"/>
              <a:gd name="T43" fmla="*/ 0 h 966"/>
              <a:gd name="T44" fmla="*/ 2188 w 3744"/>
              <a:gd name="T45" fmla="*/ 966 h 966"/>
              <a:gd name="T46" fmla="*/ 2075 w 3744"/>
              <a:gd name="T47" fmla="*/ 966 h 966"/>
              <a:gd name="T48" fmla="*/ 2075 w 3744"/>
              <a:gd name="T49" fmla="*/ 0 h 966"/>
              <a:gd name="T50" fmla="*/ 2594 w 3744"/>
              <a:gd name="T51" fmla="*/ 696 h 966"/>
              <a:gd name="T52" fmla="*/ 2707 w 3744"/>
              <a:gd name="T53" fmla="*/ 696 h 966"/>
              <a:gd name="T54" fmla="*/ 2707 w 3744"/>
              <a:gd name="T55" fmla="*/ 966 h 966"/>
              <a:gd name="T56" fmla="*/ 2594 w 3744"/>
              <a:gd name="T57" fmla="*/ 966 h 966"/>
              <a:gd name="T58" fmla="*/ 2594 w 3744"/>
              <a:gd name="T59" fmla="*/ 696 h 966"/>
              <a:gd name="T60" fmla="*/ 3113 w 3744"/>
              <a:gd name="T61" fmla="*/ 780 h 966"/>
              <a:gd name="T62" fmla="*/ 3226 w 3744"/>
              <a:gd name="T63" fmla="*/ 780 h 966"/>
              <a:gd name="T64" fmla="*/ 3226 w 3744"/>
              <a:gd name="T65" fmla="*/ 966 h 966"/>
              <a:gd name="T66" fmla="*/ 3113 w 3744"/>
              <a:gd name="T67" fmla="*/ 966 h 966"/>
              <a:gd name="T68" fmla="*/ 3113 w 3744"/>
              <a:gd name="T69" fmla="*/ 780 h 966"/>
              <a:gd name="T70" fmla="*/ 3632 w 3744"/>
              <a:gd name="T71" fmla="*/ 715 h 966"/>
              <a:gd name="T72" fmla="*/ 3744 w 3744"/>
              <a:gd name="T73" fmla="*/ 715 h 966"/>
              <a:gd name="T74" fmla="*/ 3744 w 3744"/>
              <a:gd name="T75" fmla="*/ 966 h 966"/>
              <a:gd name="T76" fmla="*/ 3632 w 3744"/>
              <a:gd name="T77" fmla="*/ 966 h 966"/>
              <a:gd name="T78" fmla="*/ 3632 w 3744"/>
              <a:gd name="T79" fmla="*/ 715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44" h="966">
                <a:moveTo>
                  <a:pt x="0" y="577"/>
                </a:moveTo>
                <a:lnTo>
                  <a:pt x="113" y="577"/>
                </a:lnTo>
                <a:lnTo>
                  <a:pt x="113" y="966"/>
                </a:lnTo>
                <a:lnTo>
                  <a:pt x="0" y="966"/>
                </a:lnTo>
                <a:lnTo>
                  <a:pt x="0" y="577"/>
                </a:lnTo>
                <a:close/>
                <a:moveTo>
                  <a:pt x="519" y="616"/>
                </a:moveTo>
                <a:lnTo>
                  <a:pt x="632" y="616"/>
                </a:lnTo>
                <a:lnTo>
                  <a:pt x="632" y="966"/>
                </a:lnTo>
                <a:lnTo>
                  <a:pt x="519" y="966"/>
                </a:lnTo>
                <a:lnTo>
                  <a:pt x="519" y="616"/>
                </a:lnTo>
                <a:close/>
                <a:moveTo>
                  <a:pt x="1038" y="235"/>
                </a:moveTo>
                <a:lnTo>
                  <a:pt x="1151" y="235"/>
                </a:lnTo>
                <a:lnTo>
                  <a:pt x="1151" y="966"/>
                </a:lnTo>
                <a:lnTo>
                  <a:pt x="1038" y="966"/>
                </a:lnTo>
                <a:lnTo>
                  <a:pt x="1038" y="235"/>
                </a:lnTo>
                <a:close/>
                <a:moveTo>
                  <a:pt x="1557" y="152"/>
                </a:moveTo>
                <a:lnTo>
                  <a:pt x="1669" y="152"/>
                </a:lnTo>
                <a:lnTo>
                  <a:pt x="1669" y="966"/>
                </a:lnTo>
                <a:lnTo>
                  <a:pt x="1557" y="966"/>
                </a:lnTo>
                <a:lnTo>
                  <a:pt x="1557" y="152"/>
                </a:lnTo>
                <a:close/>
                <a:moveTo>
                  <a:pt x="2075" y="0"/>
                </a:moveTo>
                <a:lnTo>
                  <a:pt x="2188" y="0"/>
                </a:lnTo>
                <a:lnTo>
                  <a:pt x="2188" y="966"/>
                </a:lnTo>
                <a:lnTo>
                  <a:pt x="2075" y="966"/>
                </a:lnTo>
                <a:lnTo>
                  <a:pt x="2075" y="0"/>
                </a:lnTo>
                <a:close/>
                <a:moveTo>
                  <a:pt x="2594" y="696"/>
                </a:moveTo>
                <a:lnTo>
                  <a:pt x="2707" y="696"/>
                </a:lnTo>
                <a:lnTo>
                  <a:pt x="2707" y="966"/>
                </a:lnTo>
                <a:lnTo>
                  <a:pt x="2594" y="966"/>
                </a:lnTo>
                <a:lnTo>
                  <a:pt x="2594" y="696"/>
                </a:lnTo>
                <a:close/>
                <a:moveTo>
                  <a:pt x="3113" y="780"/>
                </a:moveTo>
                <a:lnTo>
                  <a:pt x="3226" y="780"/>
                </a:lnTo>
                <a:lnTo>
                  <a:pt x="3226" y="966"/>
                </a:lnTo>
                <a:lnTo>
                  <a:pt x="3113" y="966"/>
                </a:lnTo>
                <a:lnTo>
                  <a:pt x="3113" y="780"/>
                </a:lnTo>
                <a:close/>
                <a:moveTo>
                  <a:pt x="3632" y="715"/>
                </a:moveTo>
                <a:lnTo>
                  <a:pt x="3744" y="715"/>
                </a:lnTo>
                <a:lnTo>
                  <a:pt x="3744" y="966"/>
                </a:lnTo>
                <a:lnTo>
                  <a:pt x="3632" y="966"/>
                </a:lnTo>
                <a:lnTo>
                  <a:pt x="3632" y="715"/>
                </a:lnTo>
                <a:close/>
              </a:path>
            </a:pathLst>
          </a:custGeom>
          <a:solidFill>
            <a:srgbClr val="99DFB9"/>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2604752-75AC-D04E-B27B-9ECAF608FEFA}"/>
              </a:ext>
            </a:extLst>
          </p:cNvPr>
          <p:cNvSpPr txBox="1"/>
          <p:nvPr/>
        </p:nvSpPr>
        <p:spPr>
          <a:xfrm>
            <a:off x="357555" y="321231"/>
            <a:ext cx="14686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Biology</a:t>
            </a:r>
          </a:p>
        </p:txBody>
      </p:sp>
      <p:sp>
        <p:nvSpPr>
          <p:cNvPr id="9" name="TextBox 8">
            <a:extLst>
              <a:ext uri="{FF2B5EF4-FFF2-40B4-BE49-F238E27FC236}">
                <a16:creationId xmlns:a16="http://schemas.microsoft.com/office/drawing/2014/main" id="{C98EA21D-F9BE-5E5B-3DAE-E803F8955B8A}"/>
              </a:ext>
            </a:extLst>
          </p:cNvPr>
          <p:cNvSpPr txBox="1"/>
          <p:nvPr/>
        </p:nvSpPr>
        <p:spPr>
          <a:xfrm>
            <a:off x="2135188" y="545553"/>
            <a:ext cx="7847861"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srgbClr val="00B050"/>
                </a:solidFill>
                <a:effectLst/>
                <a:uLnTx/>
                <a:uFillTx/>
                <a:latin typeface="Calibri" panose="020F0502020204030204"/>
                <a:ea typeface="+mn-ea"/>
                <a:cs typeface="+mn-cs"/>
              </a:rPr>
              <a:t>If removal of support prevented   </a:t>
            </a:r>
            <a:r>
              <a:rPr kumimoji="0" lang="en-GB" sz="1800" b="1" i="0" u="none" strike="noStrike" kern="1200" cap="none" spc="0" normalizeH="0" baseline="0" noProof="0" dirty="0">
                <a:ln>
                  <a:noFill/>
                </a:ln>
                <a:solidFill>
                  <a:srgbClr val="00B050"/>
                </a:solidFill>
                <a:effectLst/>
                <a:uLnTx/>
                <a:uFillTx/>
                <a:latin typeface="Calibri" panose="020F0502020204030204"/>
                <a:ea typeface="+mn-ea"/>
                <a:cs typeface="+mn-cs"/>
              </a:rPr>
              <a:t>25%</a:t>
            </a:r>
            <a:r>
              <a:rPr kumimoji="0" lang="en-GB" sz="1800" i="0" u="none" strike="noStrike" kern="1200" cap="none" spc="0" normalizeH="0" baseline="0" noProof="0" dirty="0">
                <a:ln>
                  <a:noFill/>
                </a:ln>
                <a:solidFill>
                  <a:srgbClr val="00B050"/>
                </a:solidFill>
                <a:effectLst/>
                <a:uLnTx/>
                <a:uFillTx/>
                <a:latin typeface="Calibri" panose="020F0502020204030204"/>
                <a:ea typeface="+mn-ea"/>
                <a:cs typeface="+mn-cs"/>
              </a:rPr>
              <a:t> of SKE recipients progressing into PG ITT:</a:t>
            </a:r>
          </a:p>
        </p:txBody>
      </p:sp>
      <p:grpSp>
        <p:nvGrpSpPr>
          <p:cNvPr id="2" name="Group 1">
            <a:extLst>
              <a:ext uri="{FF2B5EF4-FFF2-40B4-BE49-F238E27FC236}">
                <a16:creationId xmlns:a16="http://schemas.microsoft.com/office/drawing/2014/main" id="{28AA46BE-CEE2-6134-0AB0-9746CA6F33F0}"/>
              </a:ext>
            </a:extLst>
          </p:cNvPr>
          <p:cNvGrpSpPr/>
          <p:nvPr/>
        </p:nvGrpSpPr>
        <p:grpSpPr>
          <a:xfrm>
            <a:off x="11164522" y="268836"/>
            <a:ext cx="721460" cy="986411"/>
            <a:chOff x="11164522" y="268836"/>
            <a:chExt cx="721460" cy="986411"/>
          </a:xfrm>
        </p:grpSpPr>
        <p:sp>
          <p:nvSpPr>
            <p:cNvPr id="4" name="Graphic 62" descr="Books with solid fill">
              <a:extLst>
                <a:ext uri="{FF2B5EF4-FFF2-40B4-BE49-F238E27FC236}">
                  <a16:creationId xmlns:a16="http://schemas.microsoft.com/office/drawing/2014/main" id="{BED26E9A-83B7-4024-7C38-D6C28E5577DC}"/>
                </a:ext>
              </a:extLst>
            </p:cNvPr>
            <p:cNvSpPr>
              <a:spLocks noChangeAspect="1"/>
            </p:cNvSpPr>
            <p:nvPr/>
          </p:nvSpPr>
          <p:spPr>
            <a:xfrm>
              <a:off x="11164522" y="268836"/>
              <a:ext cx="721460" cy="647056"/>
            </a:xfrm>
            <a:custGeom>
              <a:avLst/>
              <a:gdLst>
                <a:gd name="connsiteX0" fmla="*/ 289730 w 289729"/>
                <a:gd name="connsiteY0" fmla="*/ 95216 h 270346"/>
                <a:gd name="connsiteX1" fmla="*/ 272047 w 289729"/>
                <a:gd name="connsiteY1" fmla="*/ 88755 h 270346"/>
                <a:gd name="connsiteX2" fmla="*/ 272047 w 289729"/>
                <a:gd name="connsiteY2" fmla="*/ 51689 h 270346"/>
                <a:gd name="connsiteX3" fmla="*/ 289730 w 289729"/>
                <a:gd name="connsiteY3" fmla="*/ 44208 h 270346"/>
                <a:gd name="connsiteX4" fmla="*/ 170029 w 289729"/>
                <a:gd name="connsiteY4" fmla="*/ 0 h 270346"/>
                <a:gd name="connsiteX5" fmla="*/ 24484 w 289729"/>
                <a:gd name="connsiteY5" fmla="*/ 51009 h 270346"/>
                <a:gd name="connsiteX6" fmla="*/ 10202 w 289729"/>
                <a:gd name="connsiteY6" fmla="*/ 91816 h 270346"/>
                <a:gd name="connsiteX7" fmla="*/ 11902 w 289729"/>
                <a:gd name="connsiteY7" fmla="*/ 106778 h 270346"/>
                <a:gd name="connsiteX8" fmla="*/ 0 w 289729"/>
                <a:gd name="connsiteY8" fmla="*/ 146225 h 270346"/>
                <a:gd name="connsiteX9" fmla="*/ 10202 w 289729"/>
                <a:gd name="connsiteY9" fmla="*/ 175810 h 270346"/>
                <a:gd name="connsiteX10" fmla="*/ 9522 w 289729"/>
                <a:gd name="connsiteY10" fmla="*/ 197234 h 270346"/>
                <a:gd name="connsiteX11" fmla="*/ 27205 w 289729"/>
                <a:gd name="connsiteY11" fmla="*/ 231240 h 270346"/>
                <a:gd name="connsiteX12" fmla="*/ 121741 w 289729"/>
                <a:gd name="connsiteY12" fmla="*/ 270346 h 270346"/>
                <a:gd name="connsiteX13" fmla="*/ 289050 w 289729"/>
                <a:gd name="connsiteY13" fmla="*/ 200974 h 270346"/>
                <a:gd name="connsiteX14" fmla="*/ 271367 w 289729"/>
                <a:gd name="connsiteY14" fmla="*/ 194513 h 270346"/>
                <a:gd name="connsiteX15" fmla="*/ 271367 w 289729"/>
                <a:gd name="connsiteY15" fmla="*/ 157107 h 270346"/>
                <a:gd name="connsiteX16" fmla="*/ 289050 w 289729"/>
                <a:gd name="connsiteY16" fmla="*/ 149626 h 270346"/>
                <a:gd name="connsiteX17" fmla="*/ 261845 w 289729"/>
                <a:gd name="connsiteY17" fmla="*/ 139424 h 270346"/>
                <a:gd name="connsiteX18" fmla="*/ 261845 w 289729"/>
                <a:gd name="connsiteY18" fmla="*/ 106778 h 270346"/>
                <a:gd name="connsiteX19" fmla="*/ 289730 w 289729"/>
                <a:gd name="connsiteY19" fmla="*/ 95216 h 270346"/>
                <a:gd name="connsiteX20" fmla="*/ 28565 w 289729"/>
                <a:gd name="connsiteY20" fmla="*/ 74813 h 270346"/>
                <a:gd name="connsiteX21" fmla="*/ 123101 w 289729"/>
                <a:gd name="connsiteY21" fmla="*/ 111879 h 270346"/>
                <a:gd name="connsiteX22" fmla="*/ 258784 w 289729"/>
                <a:gd name="connsiteY22" fmla="*/ 57130 h 270346"/>
                <a:gd name="connsiteX23" fmla="*/ 258784 w 289729"/>
                <a:gd name="connsiteY23" fmla="*/ 86375 h 270346"/>
                <a:gd name="connsiteX24" fmla="*/ 123101 w 289729"/>
                <a:gd name="connsiteY24" fmla="*/ 142825 h 270346"/>
                <a:gd name="connsiteX25" fmla="*/ 28565 w 289729"/>
                <a:gd name="connsiteY25" fmla="*/ 105418 h 270346"/>
                <a:gd name="connsiteX26" fmla="*/ 28565 w 289729"/>
                <a:gd name="connsiteY26" fmla="*/ 74813 h 270346"/>
                <a:gd name="connsiteX27" fmla="*/ 258104 w 289729"/>
                <a:gd name="connsiteY27" fmla="*/ 192133 h 270346"/>
                <a:gd name="connsiteX28" fmla="*/ 122421 w 289729"/>
                <a:gd name="connsiteY28" fmla="*/ 248243 h 270346"/>
                <a:gd name="connsiteX29" fmla="*/ 27545 w 289729"/>
                <a:gd name="connsiteY29" fmla="*/ 210836 h 270346"/>
                <a:gd name="connsiteX30" fmla="*/ 27545 w 289729"/>
                <a:gd name="connsiteY30" fmla="*/ 184312 h 270346"/>
                <a:gd name="connsiteX31" fmla="*/ 112219 w 289729"/>
                <a:gd name="connsiteY31" fmla="*/ 218998 h 270346"/>
                <a:gd name="connsiteX32" fmla="*/ 258444 w 289729"/>
                <a:gd name="connsiteY32" fmla="*/ 161188 h 270346"/>
                <a:gd name="connsiteX33" fmla="*/ 258104 w 289729"/>
                <a:gd name="connsiteY33" fmla="*/ 192133 h 270346"/>
                <a:gd name="connsiteX34" fmla="*/ 248583 w 289729"/>
                <a:gd name="connsiteY34" fmla="*/ 141124 h 270346"/>
                <a:gd name="connsiteX35" fmla="*/ 112899 w 289729"/>
                <a:gd name="connsiteY35" fmla="*/ 197234 h 270346"/>
                <a:gd name="connsiteX36" fmla="*/ 18363 w 289729"/>
                <a:gd name="connsiteY36" fmla="*/ 159827 h 270346"/>
                <a:gd name="connsiteX37" fmla="*/ 18363 w 289729"/>
                <a:gd name="connsiteY37" fmla="*/ 129222 h 270346"/>
                <a:gd name="connsiteX38" fmla="*/ 115620 w 289729"/>
                <a:gd name="connsiteY38" fmla="*/ 167989 h 270346"/>
                <a:gd name="connsiteX39" fmla="*/ 248923 w 289729"/>
                <a:gd name="connsiteY39" fmla="*/ 112219 h 270346"/>
                <a:gd name="connsiteX40" fmla="*/ 248923 w 289729"/>
                <a:gd name="connsiteY40" fmla="*/ 141124 h 2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9729" h="270346">
                  <a:moveTo>
                    <a:pt x="289730" y="95216"/>
                  </a:moveTo>
                  <a:lnTo>
                    <a:pt x="272047" y="88755"/>
                  </a:lnTo>
                  <a:lnTo>
                    <a:pt x="272047" y="51689"/>
                  </a:lnTo>
                  <a:lnTo>
                    <a:pt x="289730" y="44208"/>
                  </a:lnTo>
                  <a:lnTo>
                    <a:pt x="170029" y="0"/>
                  </a:lnTo>
                  <a:lnTo>
                    <a:pt x="24484" y="51009"/>
                  </a:lnTo>
                  <a:cubicBezTo>
                    <a:pt x="10542" y="57810"/>
                    <a:pt x="10202" y="76513"/>
                    <a:pt x="10202" y="91816"/>
                  </a:cubicBezTo>
                  <a:cubicBezTo>
                    <a:pt x="10202" y="96917"/>
                    <a:pt x="10882" y="102018"/>
                    <a:pt x="11902" y="106778"/>
                  </a:cubicBezTo>
                  <a:cubicBezTo>
                    <a:pt x="340" y="114260"/>
                    <a:pt x="0" y="131603"/>
                    <a:pt x="0" y="146225"/>
                  </a:cubicBezTo>
                  <a:cubicBezTo>
                    <a:pt x="0" y="158127"/>
                    <a:pt x="2720" y="169009"/>
                    <a:pt x="10202" y="175810"/>
                  </a:cubicBezTo>
                  <a:cubicBezTo>
                    <a:pt x="8501" y="181591"/>
                    <a:pt x="9522" y="188732"/>
                    <a:pt x="9522" y="197234"/>
                  </a:cubicBezTo>
                  <a:cubicBezTo>
                    <a:pt x="9522" y="212536"/>
                    <a:pt x="13602" y="226479"/>
                    <a:pt x="27205" y="231240"/>
                  </a:cubicBezTo>
                  <a:lnTo>
                    <a:pt x="121741" y="270346"/>
                  </a:lnTo>
                  <a:lnTo>
                    <a:pt x="289050" y="200974"/>
                  </a:lnTo>
                  <a:lnTo>
                    <a:pt x="271367" y="194513"/>
                  </a:lnTo>
                  <a:lnTo>
                    <a:pt x="271367" y="157107"/>
                  </a:lnTo>
                  <a:lnTo>
                    <a:pt x="289050" y="149626"/>
                  </a:lnTo>
                  <a:lnTo>
                    <a:pt x="261845" y="139424"/>
                  </a:lnTo>
                  <a:lnTo>
                    <a:pt x="261845" y="106778"/>
                  </a:lnTo>
                  <a:lnTo>
                    <a:pt x="289730" y="95216"/>
                  </a:lnTo>
                  <a:close/>
                  <a:moveTo>
                    <a:pt x="28565" y="74813"/>
                  </a:moveTo>
                  <a:lnTo>
                    <a:pt x="123101" y="111879"/>
                  </a:lnTo>
                  <a:lnTo>
                    <a:pt x="258784" y="57130"/>
                  </a:lnTo>
                  <a:lnTo>
                    <a:pt x="258784" y="86375"/>
                  </a:lnTo>
                  <a:lnTo>
                    <a:pt x="123101" y="142825"/>
                  </a:lnTo>
                  <a:lnTo>
                    <a:pt x="28565" y="105418"/>
                  </a:lnTo>
                  <a:lnTo>
                    <a:pt x="28565" y="74813"/>
                  </a:lnTo>
                  <a:close/>
                  <a:moveTo>
                    <a:pt x="258104" y="192133"/>
                  </a:moveTo>
                  <a:lnTo>
                    <a:pt x="122421" y="248243"/>
                  </a:lnTo>
                  <a:lnTo>
                    <a:pt x="27545" y="210836"/>
                  </a:lnTo>
                  <a:lnTo>
                    <a:pt x="27545" y="184312"/>
                  </a:lnTo>
                  <a:lnTo>
                    <a:pt x="112219" y="218998"/>
                  </a:lnTo>
                  <a:lnTo>
                    <a:pt x="258444" y="161188"/>
                  </a:lnTo>
                  <a:lnTo>
                    <a:pt x="258104" y="192133"/>
                  </a:lnTo>
                  <a:close/>
                  <a:moveTo>
                    <a:pt x="248583" y="141124"/>
                  </a:moveTo>
                  <a:lnTo>
                    <a:pt x="112899" y="197234"/>
                  </a:lnTo>
                  <a:lnTo>
                    <a:pt x="18363" y="159827"/>
                  </a:lnTo>
                  <a:lnTo>
                    <a:pt x="18363" y="129222"/>
                  </a:lnTo>
                  <a:lnTo>
                    <a:pt x="115620" y="167989"/>
                  </a:lnTo>
                  <a:lnTo>
                    <a:pt x="248923" y="112219"/>
                  </a:lnTo>
                  <a:lnTo>
                    <a:pt x="248923" y="141124"/>
                  </a:lnTo>
                  <a:close/>
                </a:path>
              </a:pathLst>
            </a:custGeom>
            <a:solidFill>
              <a:srgbClr val="00B050"/>
            </a:solidFill>
            <a:ln w="3373" cap="flat">
              <a:noFill/>
              <a:prstDash val="solid"/>
              <a:miter/>
            </a:ln>
          </p:spPr>
          <p:txBody>
            <a:bodyPr rtlCol="0" anchor="ctr"/>
            <a:lstStyle/>
            <a:p>
              <a:endParaRPr lang="en-GB" dirty="0"/>
            </a:p>
          </p:txBody>
        </p:sp>
        <p:sp>
          <p:nvSpPr>
            <p:cNvPr id="6" name="TextBox 5">
              <a:extLst>
                <a:ext uri="{FF2B5EF4-FFF2-40B4-BE49-F238E27FC236}">
                  <a16:creationId xmlns:a16="http://schemas.microsoft.com/office/drawing/2014/main" id="{A665DEC0-1F11-E36D-E257-4F23260FE578}"/>
                </a:ext>
              </a:extLst>
            </p:cNvPr>
            <p:cNvSpPr txBox="1"/>
            <p:nvPr/>
          </p:nvSpPr>
          <p:spPr>
            <a:xfrm>
              <a:off x="11164522" y="885915"/>
              <a:ext cx="683200" cy="369332"/>
            </a:xfrm>
            <a:prstGeom prst="rect">
              <a:avLst/>
            </a:prstGeom>
            <a:noFill/>
          </p:spPr>
          <p:txBody>
            <a:bodyPr wrap="none" rtlCol="0">
              <a:spAutoFit/>
            </a:bodyPr>
            <a:lstStyle/>
            <a:p>
              <a:r>
                <a:rPr lang="en-GB" b="1" dirty="0">
                  <a:latin typeface="Verdana" panose="020B0604030504040204" pitchFamily="34" charset="0"/>
                  <a:ea typeface="Verdana" panose="020B0604030504040204" pitchFamily="34" charset="0"/>
                </a:rPr>
                <a:t>SKE</a:t>
              </a:r>
            </a:p>
          </p:txBody>
        </p:sp>
      </p:grpSp>
      <p:sp>
        <p:nvSpPr>
          <p:cNvPr id="8" name="Line 14">
            <a:extLst>
              <a:ext uri="{FF2B5EF4-FFF2-40B4-BE49-F238E27FC236}">
                <a16:creationId xmlns:a16="http://schemas.microsoft.com/office/drawing/2014/main" id="{B1E65FFB-88C2-A7A7-9C26-DE1621454041}"/>
              </a:ext>
            </a:extLst>
          </p:cNvPr>
          <p:cNvSpPr>
            <a:spLocks noChangeShapeType="1"/>
          </p:cNvSpPr>
          <p:nvPr/>
        </p:nvSpPr>
        <p:spPr bwMode="auto">
          <a:xfrm>
            <a:off x="2919253" y="4865667"/>
            <a:ext cx="6663395" cy="0"/>
          </a:xfrm>
          <a:prstGeom prst="line">
            <a:avLst/>
          </a:prstGeom>
          <a:noFill/>
          <a:ln w="285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92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4">
            <a:extLst>
              <a:ext uri="{FF2B5EF4-FFF2-40B4-BE49-F238E27FC236}">
                <a16:creationId xmlns:a16="http://schemas.microsoft.com/office/drawing/2014/main" id="{B80A1295-C7A7-9CDE-84DA-B8AE50669C76}"/>
              </a:ext>
            </a:extLst>
          </p:cNvPr>
          <p:cNvSpPr>
            <a:spLocks noChangeArrowheads="1"/>
          </p:cNvSpPr>
          <p:nvPr/>
        </p:nvSpPr>
        <p:spPr bwMode="auto">
          <a:xfrm>
            <a:off x="3064248"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2016-17</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7" name="Rectangle 25">
            <a:extLst>
              <a:ext uri="{FF2B5EF4-FFF2-40B4-BE49-F238E27FC236}">
                <a16:creationId xmlns:a16="http://schemas.microsoft.com/office/drawing/2014/main" id="{64D7ACEA-EC7B-060F-915C-4ACEF101FBFF}"/>
              </a:ext>
            </a:extLst>
          </p:cNvPr>
          <p:cNvSpPr>
            <a:spLocks noChangeArrowheads="1"/>
          </p:cNvSpPr>
          <p:nvPr/>
        </p:nvSpPr>
        <p:spPr bwMode="auto">
          <a:xfrm>
            <a:off x="3883966"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2017-18</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8" name="Rectangle 26">
            <a:extLst>
              <a:ext uri="{FF2B5EF4-FFF2-40B4-BE49-F238E27FC236}">
                <a16:creationId xmlns:a16="http://schemas.microsoft.com/office/drawing/2014/main" id="{17F8268E-484F-C644-E67F-A714D1C03547}"/>
              </a:ext>
            </a:extLst>
          </p:cNvPr>
          <p:cNvSpPr>
            <a:spLocks noChangeArrowheads="1"/>
          </p:cNvSpPr>
          <p:nvPr/>
        </p:nvSpPr>
        <p:spPr bwMode="auto">
          <a:xfrm>
            <a:off x="4703684"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2018-19</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9" name="Rectangle 27">
            <a:extLst>
              <a:ext uri="{FF2B5EF4-FFF2-40B4-BE49-F238E27FC236}">
                <a16:creationId xmlns:a16="http://schemas.microsoft.com/office/drawing/2014/main" id="{7DC19D3F-DB8D-0437-8EC8-C242B378E849}"/>
              </a:ext>
            </a:extLst>
          </p:cNvPr>
          <p:cNvSpPr>
            <a:spLocks noChangeArrowheads="1"/>
          </p:cNvSpPr>
          <p:nvPr/>
        </p:nvSpPr>
        <p:spPr bwMode="auto">
          <a:xfrm>
            <a:off x="5523402"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2019-20</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8">
            <a:extLst>
              <a:ext uri="{FF2B5EF4-FFF2-40B4-BE49-F238E27FC236}">
                <a16:creationId xmlns:a16="http://schemas.microsoft.com/office/drawing/2014/main" id="{8AE46F77-E29E-AE1D-9C4D-FBE9B1E76FC4}"/>
              </a:ext>
            </a:extLst>
          </p:cNvPr>
          <p:cNvSpPr>
            <a:spLocks noChangeArrowheads="1"/>
          </p:cNvSpPr>
          <p:nvPr/>
        </p:nvSpPr>
        <p:spPr bwMode="auto">
          <a:xfrm>
            <a:off x="6343120"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2020-21</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1" name="Rectangle 29">
            <a:extLst>
              <a:ext uri="{FF2B5EF4-FFF2-40B4-BE49-F238E27FC236}">
                <a16:creationId xmlns:a16="http://schemas.microsoft.com/office/drawing/2014/main" id="{D98305BF-D9AD-4881-F227-D0DC001F7E0E}"/>
              </a:ext>
            </a:extLst>
          </p:cNvPr>
          <p:cNvSpPr>
            <a:spLocks noChangeArrowheads="1"/>
          </p:cNvSpPr>
          <p:nvPr/>
        </p:nvSpPr>
        <p:spPr bwMode="auto">
          <a:xfrm>
            <a:off x="7162838"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2021-22</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2" name="Rectangle 30">
            <a:extLst>
              <a:ext uri="{FF2B5EF4-FFF2-40B4-BE49-F238E27FC236}">
                <a16:creationId xmlns:a16="http://schemas.microsoft.com/office/drawing/2014/main" id="{555DC728-8411-21BD-40E7-FC32E4083B9C}"/>
              </a:ext>
            </a:extLst>
          </p:cNvPr>
          <p:cNvSpPr>
            <a:spLocks noChangeArrowheads="1"/>
          </p:cNvSpPr>
          <p:nvPr/>
        </p:nvSpPr>
        <p:spPr bwMode="auto">
          <a:xfrm>
            <a:off x="7982556"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2022-23</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 name="Rectangle 31">
            <a:extLst>
              <a:ext uri="{FF2B5EF4-FFF2-40B4-BE49-F238E27FC236}">
                <a16:creationId xmlns:a16="http://schemas.microsoft.com/office/drawing/2014/main" id="{DC9CC1F7-48C7-98BC-CC92-CBB5B34B6F71}"/>
              </a:ext>
            </a:extLst>
          </p:cNvPr>
          <p:cNvSpPr>
            <a:spLocks noChangeArrowheads="1"/>
          </p:cNvSpPr>
          <p:nvPr/>
        </p:nvSpPr>
        <p:spPr bwMode="auto">
          <a:xfrm>
            <a:off x="8802275"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2023-24</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Speech Bubble: Rectangle 35">
            <a:extLst>
              <a:ext uri="{FF2B5EF4-FFF2-40B4-BE49-F238E27FC236}">
                <a16:creationId xmlns:a16="http://schemas.microsoft.com/office/drawing/2014/main" id="{1B1A6560-8E73-EBB9-53CF-90662D15DAB4}"/>
              </a:ext>
            </a:extLst>
          </p:cNvPr>
          <p:cNvSpPr/>
          <p:nvPr/>
        </p:nvSpPr>
        <p:spPr>
          <a:xfrm>
            <a:off x="3099976" y="1529689"/>
            <a:ext cx="855884" cy="241174"/>
          </a:xfrm>
          <a:prstGeom prst="wedgeRectCallout">
            <a:avLst>
              <a:gd name="adj1" fmla="val -33813"/>
              <a:gd name="adj2" fmla="val 9401"/>
            </a:avLst>
          </a:prstGeom>
          <a:solidFill>
            <a:srgbClr val="B4C7E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Census</a:t>
            </a:r>
          </a:p>
        </p:txBody>
      </p:sp>
      <p:sp>
        <p:nvSpPr>
          <p:cNvPr id="38" name="Speech Bubble: Rectangle 37">
            <a:extLst>
              <a:ext uri="{FF2B5EF4-FFF2-40B4-BE49-F238E27FC236}">
                <a16:creationId xmlns:a16="http://schemas.microsoft.com/office/drawing/2014/main" id="{94BD7798-377C-69BE-9940-0A9E448A42F2}"/>
              </a:ext>
            </a:extLst>
          </p:cNvPr>
          <p:cNvSpPr/>
          <p:nvPr/>
        </p:nvSpPr>
        <p:spPr>
          <a:xfrm>
            <a:off x="3099976" y="1797561"/>
            <a:ext cx="855884" cy="284712"/>
          </a:xfrm>
          <a:prstGeom prst="wedgeRectCallout">
            <a:avLst>
              <a:gd name="adj1" fmla="val -6001"/>
              <a:gd name="adj2" fmla="val 43582"/>
            </a:avLst>
          </a:prstGeom>
          <a:solidFill>
            <a:srgbClr val="F6BE9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Target</a:t>
            </a:r>
          </a:p>
        </p:txBody>
      </p:sp>
      <p:sp>
        <p:nvSpPr>
          <p:cNvPr id="17" name="Rectangle 15">
            <a:extLst>
              <a:ext uri="{FF2B5EF4-FFF2-40B4-BE49-F238E27FC236}">
                <a16:creationId xmlns:a16="http://schemas.microsoft.com/office/drawing/2014/main" id="{976D5954-F0DA-3353-075D-5B64C0266D14}"/>
              </a:ext>
            </a:extLst>
          </p:cNvPr>
          <p:cNvSpPr>
            <a:spLocks noChangeArrowheads="1"/>
          </p:cNvSpPr>
          <p:nvPr/>
        </p:nvSpPr>
        <p:spPr bwMode="auto">
          <a:xfrm>
            <a:off x="2699324" y="4739737"/>
            <a:ext cx="12984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0</a:t>
            </a: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9" name="Rectangle 75">
            <a:extLst>
              <a:ext uri="{FF2B5EF4-FFF2-40B4-BE49-F238E27FC236}">
                <a16:creationId xmlns:a16="http://schemas.microsoft.com/office/drawing/2014/main" id="{3320432A-61F6-1745-F33B-42EF3B124486}"/>
              </a:ext>
            </a:extLst>
          </p:cNvPr>
          <p:cNvSpPr>
            <a:spLocks noChangeArrowheads="1"/>
          </p:cNvSpPr>
          <p:nvPr/>
        </p:nvSpPr>
        <p:spPr bwMode="auto">
          <a:xfrm>
            <a:off x="2501447" y="3473790"/>
            <a:ext cx="33813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800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0" name="Rectangle 76">
            <a:extLst>
              <a:ext uri="{FF2B5EF4-FFF2-40B4-BE49-F238E27FC236}">
                <a16:creationId xmlns:a16="http://schemas.microsoft.com/office/drawing/2014/main" id="{6E2BFC07-96C7-3951-60E0-1144876C7BDE}"/>
              </a:ext>
            </a:extLst>
          </p:cNvPr>
          <p:cNvSpPr>
            <a:spLocks noChangeArrowheads="1"/>
          </p:cNvSpPr>
          <p:nvPr/>
        </p:nvSpPr>
        <p:spPr bwMode="auto">
          <a:xfrm>
            <a:off x="2412547" y="2834027"/>
            <a:ext cx="42703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1200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1" name="Rectangle 78">
            <a:extLst>
              <a:ext uri="{FF2B5EF4-FFF2-40B4-BE49-F238E27FC236}">
                <a16:creationId xmlns:a16="http://schemas.microsoft.com/office/drawing/2014/main" id="{66C9F148-E4D8-FB8C-3C8C-BB4755CA6B86}"/>
              </a:ext>
            </a:extLst>
          </p:cNvPr>
          <p:cNvSpPr>
            <a:spLocks noChangeArrowheads="1"/>
          </p:cNvSpPr>
          <p:nvPr/>
        </p:nvSpPr>
        <p:spPr bwMode="auto">
          <a:xfrm>
            <a:off x="2412547" y="1552915"/>
            <a:ext cx="42703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2000</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2" name="Rectangle 74">
            <a:extLst>
              <a:ext uri="{FF2B5EF4-FFF2-40B4-BE49-F238E27FC236}">
                <a16:creationId xmlns:a16="http://schemas.microsoft.com/office/drawing/2014/main" id="{520B675E-A540-BF55-FC5F-210B5AF474F5}"/>
              </a:ext>
            </a:extLst>
          </p:cNvPr>
          <p:cNvSpPr>
            <a:spLocks noChangeArrowheads="1"/>
          </p:cNvSpPr>
          <p:nvPr/>
        </p:nvSpPr>
        <p:spPr bwMode="auto">
          <a:xfrm>
            <a:off x="2501447" y="4115140"/>
            <a:ext cx="33813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400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3" name="Rectangle 77">
            <a:extLst>
              <a:ext uri="{FF2B5EF4-FFF2-40B4-BE49-F238E27FC236}">
                <a16:creationId xmlns:a16="http://schemas.microsoft.com/office/drawing/2014/main" id="{6B32CF23-E5C4-95E8-7D66-B2C626535D51}"/>
              </a:ext>
            </a:extLst>
          </p:cNvPr>
          <p:cNvSpPr>
            <a:spLocks noChangeArrowheads="1"/>
          </p:cNvSpPr>
          <p:nvPr/>
        </p:nvSpPr>
        <p:spPr bwMode="auto">
          <a:xfrm>
            <a:off x="2412547" y="2191090"/>
            <a:ext cx="465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1600</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0472F1A1-77ED-C484-5554-7CC8974CFE55}"/>
              </a:ext>
            </a:extLst>
          </p:cNvPr>
          <p:cNvGrpSpPr/>
          <p:nvPr/>
        </p:nvGrpSpPr>
        <p:grpSpPr>
          <a:xfrm>
            <a:off x="3369650" y="2934924"/>
            <a:ext cx="5958144" cy="1930743"/>
            <a:chOff x="3509610" y="2272468"/>
            <a:chExt cx="5958144" cy="1930743"/>
          </a:xfrm>
        </p:grpSpPr>
        <p:sp>
          <p:nvSpPr>
            <p:cNvPr id="228" name="Rectangle 68">
              <a:extLst>
                <a:ext uri="{FF2B5EF4-FFF2-40B4-BE49-F238E27FC236}">
                  <a16:creationId xmlns:a16="http://schemas.microsoft.com/office/drawing/2014/main" id="{36CB5438-6A28-1E14-8DD0-8B7A7CB3C3F7}"/>
                </a:ext>
              </a:extLst>
            </p:cNvPr>
            <p:cNvSpPr>
              <a:spLocks noChangeArrowheads="1"/>
            </p:cNvSpPr>
            <p:nvPr/>
          </p:nvSpPr>
          <p:spPr bwMode="auto">
            <a:xfrm>
              <a:off x="7638425" y="2868856"/>
              <a:ext cx="179388" cy="1334354"/>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Rectangle 69">
              <a:extLst>
                <a:ext uri="{FF2B5EF4-FFF2-40B4-BE49-F238E27FC236}">
                  <a16:creationId xmlns:a16="http://schemas.microsoft.com/office/drawing/2014/main" id="{5AA59AAC-13A3-C15B-DD1E-D6609CE2EBF5}"/>
                </a:ext>
              </a:extLst>
            </p:cNvPr>
            <p:cNvSpPr>
              <a:spLocks noChangeArrowheads="1"/>
            </p:cNvSpPr>
            <p:nvPr/>
          </p:nvSpPr>
          <p:spPr bwMode="auto">
            <a:xfrm>
              <a:off x="8464188" y="2950035"/>
              <a:ext cx="177800" cy="1253176"/>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Rectangle 68">
              <a:extLst>
                <a:ext uri="{FF2B5EF4-FFF2-40B4-BE49-F238E27FC236}">
                  <a16:creationId xmlns:a16="http://schemas.microsoft.com/office/drawing/2014/main" id="{B1A17C3D-32B4-67BC-91E2-24015FED7485}"/>
                </a:ext>
              </a:extLst>
            </p:cNvPr>
            <p:cNvSpPr>
              <a:spLocks noChangeArrowheads="1"/>
            </p:cNvSpPr>
            <p:nvPr/>
          </p:nvSpPr>
          <p:spPr bwMode="auto">
            <a:xfrm>
              <a:off x="6812662" y="2382074"/>
              <a:ext cx="179388" cy="1821136"/>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Rectangle 68">
              <a:extLst>
                <a:ext uri="{FF2B5EF4-FFF2-40B4-BE49-F238E27FC236}">
                  <a16:creationId xmlns:a16="http://schemas.microsoft.com/office/drawing/2014/main" id="{1BE467AB-6ADC-74C0-360D-E60DA001474C}"/>
                </a:ext>
              </a:extLst>
            </p:cNvPr>
            <p:cNvSpPr>
              <a:spLocks noChangeArrowheads="1"/>
            </p:cNvSpPr>
            <p:nvPr/>
          </p:nvSpPr>
          <p:spPr bwMode="auto">
            <a:xfrm>
              <a:off x="5986899" y="2272468"/>
              <a:ext cx="179388" cy="1930742"/>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Rectangle 68">
              <a:extLst>
                <a:ext uri="{FF2B5EF4-FFF2-40B4-BE49-F238E27FC236}">
                  <a16:creationId xmlns:a16="http://schemas.microsoft.com/office/drawing/2014/main" id="{9BBE55CA-CF94-DAD0-A230-4176BA0C6B45}"/>
                </a:ext>
              </a:extLst>
            </p:cNvPr>
            <p:cNvSpPr>
              <a:spLocks noChangeArrowheads="1"/>
            </p:cNvSpPr>
            <p:nvPr/>
          </p:nvSpPr>
          <p:spPr bwMode="auto">
            <a:xfrm>
              <a:off x="5161136" y="2272468"/>
              <a:ext cx="179388" cy="1930741"/>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Rectangle 68">
              <a:extLst>
                <a:ext uri="{FF2B5EF4-FFF2-40B4-BE49-F238E27FC236}">
                  <a16:creationId xmlns:a16="http://schemas.microsoft.com/office/drawing/2014/main" id="{96384581-1405-1E41-B370-25D334EE9354}"/>
                </a:ext>
              </a:extLst>
            </p:cNvPr>
            <p:cNvSpPr>
              <a:spLocks noChangeArrowheads="1"/>
            </p:cNvSpPr>
            <p:nvPr/>
          </p:nvSpPr>
          <p:spPr bwMode="auto">
            <a:xfrm>
              <a:off x="4335373" y="2272471"/>
              <a:ext cx="179388" cy="1930740"/>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Rectangle 68">
              <a:extLst>
                <a:ext uri="{FF2B5EF4-FFF2-40B4-BE49-F238E27FC236}">
                  <a16:creationId xmlns:a16="http://schemas.microsoft.com/office/drawing/2014/main" id="{1EE2A80E-25ED-2E4B-200D-57DB647D5C7A}"/>
                </a:ext>
              </a:extLst>
            </p:cNvPr>
            <p:cNvSpPr>
              <a:spLocks noChangeArrowheads="1"/>
            </p:cNvSpPr>
            <p:nvPr/>
          </p:nvSpPr>
          <p:spPr bwMode="auto">
            <a:xfrm>
              <a:off x="3509610" y="2305998"/>
              <a:ext cx="179388" cy="1897212"/>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Rectangle 68">
              <a:extLst>
                <a:ext uri="{FF2B5EF4-FFF2-40B4-BE49-F238E27FC236}">
                  <a16:creationId xmlns:a16="http://schemas.microsoft.com/office/drawing/2014/main" id="{8674C460-06BA-077D-8C4D-D0579457EDCB}"/>
                </a:ext>
              </a:extLst>
            </p:cNvPr>
            <p:cNvSpPr>
              <a:spLocks noChangeArrowheads="1"/>
            </p:cNvSpPr>
            <p:nvPr/>
          </p:nvSpPr>
          <p:spPr bwMode="auto">
            <a:xfrm>
              <a:off x="9288366" y="2480053"/>
              <a:ext cx="179388" cy="1723157"/>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Line 14">
            <a:extLst>
              <a:ext uri="{FF2B5EF4-FFF2-40B4-BE49-F238E27FC236}">
                <a16:creationId xmlns:a16="http://schemas.microsoft.com/office/drawing/2014/main" id="{B1E65FFB-88C2-A7A7-9C26-DE1621454041}"/>
              </a:ext>
            </a:extLst>
          </p:cNvPr>
          <p:cNvSpPr>
            <a:spLocks noChangeShapeType="1"/>
          </p:cNvSpPr>
          <p:nvPr/>
        </p:nvSpPr>
        <p:spPr bwMode="auto">
          <a:xfrm>
            <a:off x="2919253" y="4865667"/>
            <a:ext cx="6663395" cy="0"/>
          </a:xfrm>
          <a:prstGeom prst="line">
            <a:avLst/>
          </a:prstGeom>
          <a:noFill/>
          <a:ln w="285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68">
            <a:extLst>
              <a:ext uri="{FF2B5EF4-FFF2-40B4-BE49-F238E27FC236}">
                <a16:creationId xmlns:a16="http://schemas.microsoft.com/office/drawing/2014/main" id="{97A9706F-F584-B954-16B7-ED48FBF7F6CC}"/>
              </a:ext>
            </a:extLst>
          </p:cNvPr>
          <p:cNvSpPr>
            <a:spLocks noChangeArrowheads="1"/>
          </p:cNvSpPr>
          <p:nvPr/>
        </p:nvSpPr>
        <p:spPr bwMode="auto">
          <a:xfrm>
            <a:off x="7256902" y="3649985"/>
            <a:ext cx="179388" cy="1003012"/>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69">
            <a:extLst>
              <a:ext uri="{FF2B5EF4-FFF2-40B4-BE49-F238E27FC236}">
                <a16:creationId xmlns:a16="http://schemas.microsoft.com/office/drawing/2014/main" id="{5AFEA027-D28B-F5F9-CBA4-0343EB231745}"/>
              </a:ext>
            </a:extLst>
          </p:cNvPr>
          <p:cNvSpPr>
            <a:spLocks noChangeArrowheads="1"/>
          </p:cNvSpPr>
          <p:nvPr/>
        </p:nvSpPr>
        <p:spPr bwMode="auto">
          <a:xfrm>
            <a:off x="8081402" y="4011611"/>
            <a:ext cx="177800" cy="704401"/>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68">
            <a:extLst>
              <a:ext uri="{FF2B5EF4-FFF2-40B4-BE49-F238E27FC236}">
                <a16:creationId xmlns:a16="http://schemas.microsoft.com/office/drawing/2014/main" id="{039FBBCA-2017-2A19-42BA-8DAE84936DCC}"/>
              </a:ext>
            </a:extLst>
          </p:cNvPr>
          <p:cNvSpPr>
            <a:spLocks noChangeArrowheads="1"/>
          </p:cNvSpPr>
          <p:nvPr/>
        </p:nvSpPr>
        <p:spPr bwMode="auto">
          <a:xfrm>
            <a:off x="6432402" y="2312355"/>
            <a:ext cx="179388" cy="1786512"/>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68">
            <a:extLst>
              <a:ext uri="{FF2B5EF4-FFF2-40B4-BE49-F238E27FC236}">
                <a16:creationId xmlns:a16="http://schemas.microsoft.com/office/drawing/2014/main" id="{A98AF0C0-54C8-E95C-2178-523A676033B8}"/>
              </a:ext>
            </a:extLst>
          </p:cNvPr>
          <p:cNvSpPr>
            <a:spLocks noChangeArrowheads="1"/>
          </p:cNvSpPr>
          <p:nvPr/>
        </p:nvSpPr>
        <p:spPr bwMode="auto">
          <a:xfrm>
            <a:off x="5607902" y="2420472"/>
            <a:ext cx="179388" cy="1800240"/>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68">
            <a:extLst>
              <a:ext uri="{FF2B5EF4-FFF2-40B4-BE49-F238E27FC236}">
                <a16:creationId xmlns:a16="http://schemas.microsoft.com/office/drawing/2014/main" id="{3954B6BF-FBE1-9F3F-7D6D-5980B2CB137F}"/>
              </a:ext>
            </a:extLst>
          </p:cNvPr>
          <p:cNvSpPr>
            <a:spLocks noChangeArrowheads="1"/>
          </p:cNvSpPr>
          <p:nvPr/>
        </p:nvSpPr>
        <p:spPr bwMode="auto">
          <a:xfrm>
            <a:off x="4783402" y="2558334"/>
            <a:ext cx="179388" cy="1725393"/>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68">
            <a:extLst>
              <a:ext uri="{FF2B5EF4-FFF2-40B4-BE49-F238E27FC236}">
                <a16:creationId xmlns:a16="http://schemas.microsoft.com/office/drawing/2014/main" id="{D6E00B5C-4151-7E43-19BE-AFFBE8F1BDF7}"/>
              </a:ext>
            </a:extLst>
          </p:cNvPr>
          <p:cNvSpPr>
            <a:spLocks noChangeArrowheads="1"/>
          </p:cNvSpPr>
          <p:nvPr/>
        </p:nvSpPr>
        <p:spPr bwMode="auto">
          <a:xfrm>
            <a:off x="3964600" y="3544575"/>
            <a:ext cx="173690" cy="1041897"/>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ctangle 68">
            <a:extLst>
              <a:ext uri="{FF2B5EF4-FFF2-40B4-BE49-F238E27FC236}">
                <a16:creationId xmlns:a16="http://schemas.microsoft.com/office/drawing/2014/main" id="{2B08BBBC-E123-2E4E-AC44-C23887819966}"/>
              </a:ext>
            </a:extLst>
          </p:cNvPr>
          <p:cNvSpPr>
            <a:spLocks noChangeArrowheads="1"/>
          </p:cNvSpPr>
          <p:nvPr/>
        </p:nvSpPr>
        <p:spPr bwMode="auto">
          <a:xfrm>
            <a:off x="3140103" y="3022466"/>
            <a:ext cx="179385" cy="1533526"/>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68">
            <a:extLst>
              <a:ext uri="{FF2B5EF4-FFF2-40B4-BE49-F238E27FC236}">
                <a16:creationId xmlns:a16="http://schemas.microsoft.com/office/drawing/2014/main" id="{E39C75D0-0C28-8AAF-97FF-20DBC715B91A}"/>
              </a:ext>
            </a:extLst>
          </p:cNvPr>
          <p:cNvSpPr>
            <a:spLocks noChangeArrowheads="1"/>
          </p:cNvSpPr>
          <p:nvPr/>
        </p:nvSpPr>
        <p:spPr bwMode="auto">
          <a:xfrm>
            <a:off x="8904315" y="3500752"/>
            <a:ext cx="179388" cy="1161920"/>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SKE">
            <a:extLst>
              <a:ext uri="{FF2B5EF4-FFF2-40B4-BE49-F238E27FC236}">
                <a16:creationId xmlns:a16="http://schemas.microsoft.com/office/drawing/2014/main" id="{B39B8EE8-E6A0-E63A-9427-E2C718168BBF}"/>
              </a:ext>
            </a:extLst>
          </p:cNvPr>
          <p:cNvSpPr>
            <a:spLocks noEditPoints="1"/>
          </p:cNvSpPr>
          <p:nvPr/>
        </p:nvSpPr>
        <p:spPr bwMode="auto">
          <a:xfrm>
            <a:off x="3140103" y="4098867"/>
            <a:ext cx="5943600" cy="766800"/>
          </a:xfrm>
          <a:custGeom>
            <a:avLst/>
            <a:gdLst>
              <a:gd name="T0" fmla="*/ 0 w 3744"/>
              <a:gd name="T1" fmla="*/ 577 h 966"/>
              <a:gd name="T2" fmla="*/ 113 w 3744"/>
              <a:gd name="T3" fmla="*/ 577 h 966"/>
              <a:gd name="T4" fmla="*/ 113 w 3744"/>
              <a:gd name="T5" fmla="*/ 966 h 966"/>
              <a:gd name="T6" fmla="*/ 0 w 3744"/>
              <a:gd name="T7" fmla="*/ 966 h 966"/>
              <a:gd name="T8" fmla="*/ 0 w 3744"/>
              <a:gd name="T9" fmla="*/ 577 h 966"/>
              <a:gd name="T10" fmla="*/ 519 w 3744"/>
              <a:gd name="T11" fmla="*/ 616 h 966"/>
              <a:gd name="T12" fmla="*/ 632 w 3744"/>
              <a:gd name="T13" fmla="*/ 616 h 966"/>
              <a:gd name="T14" fmla="*/ 632 w 3744"/>
              <a:gd name="T15" fmla="*/ 966 h 966"/>
              <a:gd name="T16" fmla="*/ 519 w 3744"/>
              <a:gd name="T17" fmla="*/ 966 h 966"/>
              <a:gd name="T18" fmla="*/ 519 w 3744"/>
              <a:gd name="T19" fmla="*/ 616 h 966"/>
              <a:gd name="T20" fmla="*/ 1038 w 3744"/>
              <a:gd name="T21" fmla="*/ 235 h 966"/>
              <a:gd name="T22" fmla="*/ 1151 w 3744"/>
              <a:gd name="T23" fmla="*/ 235 h 966"/>
              <a:gd name="T24" fmla="*/ 1151 w 3744"/>
              <a:gd name="T25" fmla="*/ 966 h 966"/>
              <a:gd name="T26" fmla="*/ 1038 w 3744"/>
              <a:gd name="T27" fmla="*/ 966 h 966"/>
              <a:gd name="T28" fmla="*/ 1038 w 3744"/>
              <a:gd name="T29" fmla="*/ 235 h 966"/>
              <a:gd name="T30" fmla="*/ 1557 w 3744"/>
              <a:gd name="T31" fmla="*/ 152 h 966"/>
              <a:gd name="T32" fmla="*/ 1669 w 3744"/>
              <a:gd name="T33" fmla="*/ 152 h 966"/>
              <a:gd name="T34" fmla="*/ 1669 w 3744"/>
              <a:gd name="T35" fmla="*/ 966 h 966"/>
              <a:gd name="T36" fmla="*/ 1557 w 3744"/>
              <a:gd name="T37" fmla="*/ 966 h 966"/>
              <a:gd name="T38" fmla="*/ 1557 w 3744"/>
              <a:gd name="T39" fmla="*/ 152 h 966"/>
              <a:gd name="T40" fmla="*/ 2075 w 3744"/>
              <a:gd name="T41" fmla="*/ 0 h 966"/>
              <a:gd name="T42" fmla="*/ 2188 w 3744"/>
              <a:gd name="T43" fmla="*/ 0 h 966"/>
              <a:gd name="T44" fmla="*/ 2188 w 3744"/>
              <a:gd name="T45" fmla="*/ 966 h 966"/>
              <a:gd name="T46" fmla="*/ 2075 w 3744"/>
              <a:gd name="T47" fmla="*/ 966 h 966"/>
              <a:gd name="T48" fmla="*/ 2075 w 3744"/>
              <a:gd name="T49" fmla="*/ 0 h 966"/>
              <a:gd name="T50" fmla="*/ 2594 w 3744"/>
              <a:gd name="T51" fmla="*/ 696 h 966"/>
              <a:gd name="T52" fmla="*/ 2707 w 3744"/>
              <a:gd name="T53" fmla="*/ 696 h 966"/>
              <a:gd name="T54" fmla="*/ 2707 w 3744"/>
              <a:gd name="T55" fmla="*/ 966 h 966"/>
              <a:gd name="T56" fmla="*/ 2594 w 3744"/>
              <a:gd name="T57" fmla="*/ 966 h 966"/>
              <a:gd name="T58" fmla="*/ 2594 w 3744"/>
              <a:gd name="T59" fmla="*/ 696 h 966"/>
              <a:gd name="T60" fmla="*/ 3113 w 3744"/>
              <a:gd name="T61" fmla="*/ 780 h 966"/>
              <a:gd name="T62" fmla="*/ 3226 w 3744"/>
              <a:gd name="T63" fmla="*/ 780 h 966"/>
              <a:gd name="T64" fmla="*/ 3226 w 3744"/>
              <a:gd name="T65" fmla="*/ 966 h 966"/>
              <a:gd name="T66" fmla="*/ 3113 w 3744"/>
              <a:gd name="T67" fmla="*/ 966 h 966"/>
              <a:gd name="T68" fmla="*/ 3113 w 3744"/>
              <a:gd name="T69" fmla="*/ 780 h 966"/>
              <a:gd name="T70" fmla="*/ 3632 w 3744"/>
              <a:gd name="T71" fmla="*/ 715 h 966"/>
              <a:gd name="T72" fmla="*/ 3744 w 3744"/>
              <a:gd name="T73" fmla="*/ 715 h 966"/>
              <a:gd name="T74" fmla="*/ 3744 w 3744"/>
              <a:gd name="T75" fmla="*/ 966 h 966"/>
              <a:gd name="T76" fmla="*/ 3632 w 3744"/>
              <a:gd name="T77" fmla="*/ 966 h 966"/>
              <a:gd name="T78" fmla="*/ 3632 w 3744"/>
              <a:gd name="T79" fmla="*/ 715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44" h="966">
                <a:moveTo>
                  <a:pt x="0" y="577"/>
                </a:moveTo>
                <a:lnTo>
                  <a:pt x="113" y="577"/>
                </a:lnTo>
                <a:lnTo>
                  <a:pt x="113" y="966"/>
                </a:lnTo>
                <a:lnTo>
                  <a:pt x="0" y="966"/>
                </a:lnTo>
                <a:lnTo>
                  <a:pt x="0" y="577"/>
                </a:lnTo>
                <a:close/>
                <a:moveTo>
                  <a:pt x="519" y="616"/>
                </a:moveTo>
                <a:lnTo>
                  <a:pt x="632" y="616"/>
                </a:lnTo>
                <a:lnTo>
                  <a:pt x="632" y="966"/>
                </a:lnTo>
                <a:lnTo>
                  <a:pt x="519" y="966"/>
                </a:lnTo>
                <a:lnTo>
                  <a:pt x="519" y="616"/>
                </a:lnTo>
                <a:close/>
                <a:moveTo>
                  <a:pt x="1038" y="235"/>
                </a:moveTo>
                <a:lnTo>
                  <a:pt x="1151" y="235"/>
                </a:lnTo>
                <a:lnTo>
                  <a:pt x="1151" y="966"/>
                </a:lnTo>
                <a:lnTo>
                  <a:pt x="1038" y="966"/>
                </a:lnTo>
                <a:lnTo>
                  <a:pt x="1038" y="235"/>
                </a:lnTo>
                <a:close/>
                <a:moveTo>
                  <a:pt x="1557" y="152"/>
                </a:moveTo>
                <a:lnTo>
                  <a:pt x="1669" y="152"/>
                </a:lnTo>
                <a:lnTo>
                  <a:pt x="1669" y="966"/>
                </a:lnTo>
                <a:lnTo>
                  <a:pt x="1557" y="966"/>
                </a:lnTo>
                <a:lnTo>
                  <a:pt x="1557" y="152"/>
                </a:lnTo>
                <a:close/>
                <a:moveTo>
                  <a:pt x="2075" y="0"/>
                </a:moveTo>
                <a:lnTo>
                  <a:pt x="2188" y="0"/>
                </a:lnTo>
                <a:lnTo>
                  <a:pt x="2188" y="966"/>
                </a:lnTo>
                <a:lnTo>
                  <a:pt x="2075" y="966"/>
                </a:lnTo>
                <a:lnTo>
                  <a:pt x="2075" y="0"/>
                </a:lnTo>
                <a:close/>
                <a:moveTo>
                  <a:pt x="2594" y="696"/>
                </a:moveTo>
                <a:lnTo>
                  <a:pt x="2707" y="696"/>
                </a:lnTo>
                <a:lnTo>
                  <a:pt x="2707" y="966"/>
                </a:lnTo>
                <a:lnTo>
                  <a:pt x="2594" y="966"/>
                </a:lnTo>
                <a:lnTo>
                  <a:pt x="2594" y="696"/>
                </a:lnTo>
                <a:close/>
                <a:moveTo>
                  <a:pt x="3113" y="780"/>
                </a:moveTo>
                <a:lnTo>
                  <a:pt x="3226" y="780"/>
                </a:lnTo>
                <a:lnTo>
                  <a:pt x="3226" y="966"/>
                </a:lnTo>
                <a:lnTo>
                  <a:pt x="3113" y="966"/>
                </a:lnTo>
                <a:lnTo>
                  <a:pt x="3113" y="780"/>
                </a:lnTo>
                <a:close/>
                <a:moveTo>
                  <a:pt x="3632" y="715"/>
                </a:moveTo>
                <a:lnTo>
                  <a:pt x="3744" y="715"/>
                </a:lnTo>
                <a:lnTo>
                  <a:pt x="3744" y="966"/>
                </a:lnTo>
                <a:lnTo>
                  <a:pt x="3632" y="966"/>
                </a:lnTo>
                <a:lnTo>
                  <a:pt x="3632" y="715"/>
                </a:lnTo>
                <a:close/>
              </a:path>
            </a:pathLst>
          </a:custGeom>
          <a:solidFill>
            <a:srgbClr val="99DFB9"/>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8658E42-72AF-8557-01C1-8DF570A30D50}"/>
              </a:ext>
            </a:extLst>
          </p:cNvPr>
          <p:cNvSpPr txBox="1"/>
          <p:nvPr/>
        </p:nvSpPr>
        <p:spPr>
          <a:xfrm>
            <a:off x="357555" y="321231"/>
            <a:ext cx="14686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Biology</a:t>
            </a:r>
          </a:p>
        </p:txBody>
      </p:sp>
      <p:sp>
        <p:nvSpPr>
          <p:cNvPr id="13" name="TextBox 12">
            <a:extLst>
              <a:ext uri="{FF2B5EF4-FFF2-40B4-BE49-F238E27FC236}">
                <a16:creationId xmlns:a16="http://schemas.microsoft.com/office/drawing/2014/main" id="{99A7E234-0EBA-E3C5-2DC5-63B5549A1732}"/>
              </a:ext>
            </a:extLst>
          </p:cNvPr>
          <p:cNvSpPr txBox="1"/>
          <p:nvPr/>
        </p:nvSpPr>
        <p:spPr>
          <a:xfrm>
            <a:off x="2135189" y="546054"/>
            <a:ext cx="7785980"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srgbClr val="00B050"/>
                </a:solidFill>
                <a:effectLst/>
                <a:uLnTx/>
                <a:uFillTx/>
                <a:latin typeface="Calibri" panose="020F0502020204030204"/>
                <a:ea typeface="+mn-ea"/>
                <a:cs typeface="+mn-cs"/>
              </a:rPr>
              <a:t>If removal of support prevented   </a:t>
            </a:r>
            <a:r>
              <a:rPr kumimoji="0" lang="en-GB" sz="1800" b="1" i="0" u="none" strike="noStrike" kern="1200" cap="none" spc="0" normalizeH="0" baseline="0" noProof="0" dirty="0">
                <a:ln>
                  <a:noFill/>
                </a:ln>
                <a:solidFill>
                  <a:srgbClr val="00B050"/>
                </a:solidFill>
                <a:effectLst/>
                <a:uLnTx/>
                <a:uFillTx/>
                <a:latin typeface="Calibri" panose="020F0502020204030204"/>
                <a:ea typeface="+mn-ea"/>
                <a:cs typeface="+mn-cs"/>
              </a:rPr>
              <a:t>50%</a:t>
            </a:r>
            <a:r>
              <a:rPr kumimoji="0" lang="en-GB" sz="1800" i="0" u="none" strike="noStrike" kern="1200" cap="none" spc="0" normalizeH="0" baseline="0" noProof="0" dirty="0">
                <a:ln>
                  <a:noFill/>
                </a:ln>
                <a:solidFill>
                  <a:srgbClr val="00B050"/>
                </a:solidFill>
                <a:effectLst/>
                <a:uLnTx/>
                <a:uFillTx/>
                <a:latin typeface="Calibri" panose="020F0502020204030204"/>
                <a:ea typeface="+mn-ea"/>
                <a:cs typeface="+mn-cs"/>
              </a:rPr>
              <a:t> of SKE recipients progressing into PG ITT:</a:t>
            </a:r>
          </a:p>
        </p:txBody>
      </p:sp>
      <p:sp>
        <p:nvSpPr>
          <p:cNvPr id="6" name="Rectangular Callout 41">
            <a:extLst>
              <a:ext uri="{FF2B5EF4-FFF2-40B4-BE49-F238E27FC236}">
                <a16:creationId xmlns:a16="http://schemas.microsoft.com/office/drawing/2014/main" id="{BF1CFEB6-F2D3-6FFD-6312-1438CC4D7FEA}"/>
              </a:ext>
            </a:extLst>
          </p:cNvPr>
          <p:cNvSpPr/>
          <p:nvPr/>
        </p:nvSpPr>
        <p:spPr>
          <a:xfrm>
            <a:off x="7455861" y="1276067"/>
            <a:ext cx="3278449" cy="836926"/>
          </a:xfrm>
          <a:prstGeom prst="wedgeRectCallout">
            <a:avLst>
              <a:gd name="adj1" fmla="val -61682"/>
              <a:gd name="adj2" fmla="val -43471"/>
            </a:avLst>
          </a:prstGeom>
          <a:solidFill>
            <a:srgbClr val="FFFFCC"/>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lnSpc>
                <a:spcPct val="120000"/>
              </a:lnSpc>
              <a:defRPr/>
            </a:pPr>
            <a:r>
              <a:rPr lang="en-GB" sz="1600" kern="0" dirty="0">
                <a:solidFill>
                  <a:srgbClr val="000000"/>
                </a:solidFill>
                <a:latin typeface="Verdana" pitchFamily="34" charset="0"/>
                <a:ea typeface="Verdana" pitchFamily="34" charset="0"/>
                <a:cs typeface="Verdana" pitchFamily="34" charset="0"/>
              </a:rPr>
              <a:t>What if SKE Biology had not been available?</a:t>
            </a:r>
          </a:p>
        </p:txBody>
      </p:sp>
      <p:grpSp>
        <p:nvGrpSpPr>
          <p:cNvPr id="2" name="Group 1">
            <a:extLst>
              <a:ext uri="{FF2B5EF4-FFF2-40B4-BE49-F238E27FC236}">
                <a16:creationId xmlns:a16="http://schemas.microsoft.com/office/drawing/2014/main" id="{608D5F5F-C58D-2EE6-8FC3-B4C63FDD193A}"/>
              </a:ext>
            </a:extLst>
          </p:cNvPr>
          <p:cNvGrpSpPr/>
          <p:nvPr/>
        </p:nvGrpSpPr>
        <p:grpSpPr>
          <a:xfrm>
            <a:off x="11164522" y="268836"/>
            <a:ext cx="721460" cy="986411"/>
            <a:chOff x="11164522" y="268836"/>
            <a:chExt cx="721460" cy="986411"/>
          </a:xfrm>
        </p:grpSpPr>
        <p:sp>
          <p:nvSpPr>
            <p:cNvPr id="4" name="Graphic 62" descr="Books with solid fill">
              <a:extLst>
                <a:ext uri="{FF2B5EF4-FFF2-40B4-BE49-F238E27FC236}">
                  <a16:creationId xmlns:a16="http://schemas.microsoft.com/office/drawing/2014/main" id="{4EF2D785-C3A3-CB68-4871-5B704D498FCE}"/>
                </a:ext>
              </a:extLst>
            </p:cNvPr>
            <p:cNvSpPr>
              <a:spLocks noChangeAspect="1"/>
            </p:cNvSpPr>
            <p:nvPr/>
          </p:nvSpPr>
          <p:spPr>
            <a:xfrm>
              <a:off x="11164522" y="268836"/>
              <a:ext cx="721460" cy="647056"/>
            </a:xfrm>
            <a:custGeom>
              <a:avLst/>
              <a:gdLst>
                <a:gd name="connsiteX0" fmla="*/ 289730 w 289729"/>
                <a:gd name="connsiteY0" fmla="*/ 95216 h 270346"/>
                <a:gd name="connsiteX1" fmla="*/ 272047 w 289729"/>
                <a:gd name="connsiteY1" fmla="*/ 88755 h 270346"/>
                <a:gd name="connsiteX2" fmla="*/ 272047 w 289729"/>
                <a:gd name="connsiteY2" fmla="*/ 51689 h 270346"/>
                <a:gd name="connsiteX3" fmla="*/ 289730 w 289729"/>
                <a:gd name="connsiteY3" fmla="*/ 44208 h 270346"/>
                <a:gd name="connsiteX4" fmla="*/ 170029 w 289729"/>
                <a:gd name="connsiteY4" fmla="*/ 0 h 270346"/>
                <a:gd name="connsiteX5" fmla="*/ 24484 w 289729"/>
                <a:gd name="connsiteY5" fmla="*/ 51009 h 270346"/>
                <a:gd name="connsiteX6" fmla="*/ 10202 w 289729"/>
                <a:gd name="connsiteY6" fmla="*/ 91816 h 270346"/>
                <a:gd name="connsiteX7" fmla="*/ 11902 w 289729"/>
                <a:gd name="connsiteY7" fmla="*/ 106778 h 270346"/>
                <a:gd name="connsiteX8" fmla="*/ 0 w 289729"/>
                <a:gd name="connsiteY8" fmla="*/ 146225 h 270346"/>
                <a:gd name="connsiteX9" fmla="*/ 10202 w 289729"/>
                <a:gd name="connsiteY9" fmla="*/ 175810 h 270346"/>
                <a:gd name="connsiteX10" fmla="*/ 9522 w 289729"/>
                <a:gd name="connsiteY10" fmla="*/ 197234 h 270346"/>
                <a:gd name="connsiteX11" fmla="*/ 27205 w 289729"/>
                <a:gd name="connsiteY11" fmla="*/ 231240 h 270346"/>
                <a:gd name="connsiteX12" fmla="*/ 121741 w 289729"/>
                <a:gd name="connsiteY12" fmla="*/ 270346 h 270346"/>
                <a:gd name="connsiteX13" fmla="*/ 289050 w 289729"/>
                <a:gd name="connsiteY13" fmla="*/ 200974 h 270346"/>
                <a:gd name="connsiteX14" fmla="*/ 271367 w 289729"/>
                <a:gd name="connsiteY14" fmla="*/ 194513 h 270346"/>
                <a:gd name="connsiteX15" fmla="*/ 271367 w 289729"/>
                <a:gd name="connsiteY15" fmla="*/ 157107 h 270346"/>
                <a:gd name="connsiteX16" fmla="*/ 289050 w 289729"/>
                <a:gd name="connsiteY16" fmla="*/ 149626 h 270346"/>
                <a:gd name="connsiteX17" fmla="*/ 261845 w 289729"/>
                <a:gd name="connsiteY17" fmla="*/ 139424 h 270346"/>
                <a:gd name="connsiteX18" fmla="*/ 261845 w 289729"/>
                <a:gd name="connsiteY18" fmla="*/ 106778 h 270346"/>
                <a:gd name="connsiteX19" fmla="*/ 289730 w 289729"/>
                <a:gd name="connsiteY19" fmla="*/ 95216 h 270346"/>
                <a:gd name="connsiteX20" fmla="*/ 28565 w 289729"/>
                <a:gd name="connsiteY20" fmla="*/ 74813 h 270346"/>
                <a:gd name="connsiteX21" fmla="*/ 123101 w 289729"/>
                <a:gd name="connsiteY21" fmla="*/ 111879 h 270346"/>
                <a:gd name="connsiteX22" fmla="*/ 258784 w 289729"/>
                <a:gd name="connsiteY22" fmla="*/ 57130 h 270346"/>
                <a:gd name="connsiteX23" fmla="*/ 258784 w 289729"/>
                <a:gd name="connsiteY23" fmla="*/ 86375 h 270346"/>
                <a:gd name="connsiteX24" fmla="*/ 123101 w 289729"/>
                <a:gd name="connsiteY24" fmla="*/ 142825 h 270346"/>
                <a:gd name="connsiteX25" fmla="*/ 28565 w 289729"/>
                <a:gd name="connsiteY25" fmla="*/ 105418 h 270346"/>
                <a:gd name="connsiteX26" fmla="*/ 28565 w 289729"/>
                <a:gd name="connsiteY26" fmla="*/ 74813 h 270346"/>
                <a:gd name="connsiteX27" fmla="*/ 258104 w 289729"/>
                <a:gd name="connsiteY27" fmla="*/ 192133 h 270346"/>
                <a:gd name="connsiteX28" fmla="*/ 122421 w 289729"/>
                <a:gd name="connsiteY28" fmla="*/ 248243 h 270346"/>
                <a:gd name="connsiteX29" fmla="*/ 27545 w 289729"/>
                <a:gd name="connsiteY29" fmla="*/ 210836 h 270346"/>
                <a:gd name="connsiteX30" fmla="*/ 27545 w 289729"/>
                <a:gd name="connsiteY30" fmla="*/ 184312 h 270346"/>
                <a:gd name="connsiteX31" fmla="*/ 112219 w 289729"/>
                <a:gd name="connsiteY31" fmla="*/ 218998 h 270346"/>
                <a:gd name="connsiteX32" fmla="*/ 258444 w 289729"/>
                <a:gd name="connsiteY32" fmla="*/ 161188 h 270346"/>
                <a:gd name="connsiteX33" fmla="*/ 258104 w 289729"/>
                <a:gd name="connsiteY33" fmla="*/ 192133 h 270346"/>
                <a:gd name="connsiteX34" fmla="*/ 248583 w 289729"/>
                <a:gd name="connsiteY34" fmla="*/ 141124 h 270346"/>
                <a:gd name="connsiteX35" fmla="*/ 112899 w 289729"/>
                <a:gd name="connsiteY35" fmla="*/ 197234 h 270346"/>
                <a:gd name="connsiteX36" fmla="*/ 18363 w 289729"/>
                <a:gd name="connsiteY36" fmla="*/ 159827 h 270346"/>
                <a:gd name="connsiteX37" fmla="*/ 18363 w 289729"/>
                <a:gd name="connsiteY37" fmla="*/ 129222 h 270346"/>
                <a:gd name="connsiteX38" fmla="*/ 115620 w 289729"/>
                <a:gd name="connsiteY38" fmla="*/ 167989 h 270346"/>
                <a:gd name="connsiteX39" fmla="*/ 248923 w 289729"/>
                <a:gd name="connsiteY39" fmla="*/ 112219 h 270346"/>
                <a:gd name="connsiteX40" fmla="*/ 248923 w 289729"/>
                <a:gd name="connsiteY40" fmla="*/ 141124 h 2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9729" h="270346">
                  <a:moveTo>
                    <a:pt x="289730" y="95216"/>
                  </a:moveTo>
                  <a:lnTo>
                    <a:pt x="272047" y="88755"/>
                  </a:lnTo>
                  <a:lnTo>
                    <a:pt x="272047" y="51689"/>
                  </a:lnTo>
                  <a:lnTo>
                    <a:pt x="289730" y="44208"/>
                  </a:lnTo>
                  <a:lnTo>
                    <a:pt x="170029" y="0"/>
                  </a:lnTo>
                  <a:lnTo>
                    <a:pt x="24484" y="51009"/>
                  </a:lnTo>
                  <a:cubicBezTo>
                    <a:pt x="10542" y="57810"/>
                    <a:pt x="10202" y="76513"/>
                    <a:pt x="10202" y="91816"/>
                  </a:cubicBezTo>
                  <a:cubicBezTo>
                    <a:pt x="10202" y="96917"/>
                    <a:pt x="10882" y="102018"/>
                    <a:pt x="11902" y="106778"/>
                  </a:cubicBezTo>
                  <a:cubicBezTo>
                    <a:pt x="340" y="114260"/>
                    <a:pt x="0" y="131603"/>
                    <a:pt x="0" y="146225"/>
                  </a:cubicBezTo>
                  <a:cubicBezTo>
                    <a:pt x="0" y="158127"/>
                    <a:pt x="2720" y="169009"/>
                    <a:pt x="10202" y="175810"/>
                  </a:cubicBezTo>
                  <a:cubicBezTo>
                    <a:pt x="8501" y="181591"/>
                    <a:pt x="9522" y="188732"/>
                    <a:pt x="9522" y="197234"/>
                  </a:cubicBezTo>
                  <a:cubicBezTo>
                    <a:pt x="9522" y="212536"/>
                    <a:pt x="13602" y="226479"/>
                    <a:pt x="27205" y="231240"/>
                  </a:cubicBezTo>
                  <a:lnTo>
                    <a:pt x="121741" y="270346"/>
                  </a:lnTo>
                  <a:lnTo>
                    <a:pt x="289050" y="200974"/>
                  </a:lnTo>
                  <a:lnTo>
                    <a:pt x="271367" y="194513"/>
                  </a:lnTo>
                  <a:lnTo>
                    <a:pt x="271367" y="157107"/>
                  </a:lnTo>
                  <a:lnTo>
                    <a:pt x="289050" y="149626"/>
                  </a:lnTo>
                  <a:lnTo>
                    <a:pt x="261845" y="139424"/>
                  </a:lnTo>
                  <a:lnTo>
                    <a:pt x="261845" y="106778"/>
                  </a:lnTo>
                  <a:lnTo>
                    <a:pt x="289730" y="95216"/>
                  </a:lnTo>
                  <a:close/>
                  <a:moveTo>
                    <a:pt x="28565" y="74813"/>
                  </a:moveTo>
                  <a:lnTo>
                    <a:pt x="123101" y="111879"/>
                  </a:lnTo>
                  <a:lnTo>
                    <a:pt x="258784" y="57130"/>
                  </a:lnTo>
                  <a:lnTo>
                    <a:pt x="258784" y="86375"/>
                  </a:lnTo>
                  <a:lnTo>
                    <a:pt x="123101" y="142825"/>
                  </a:lnTo>
                  <a:lnTo>
                    <a:pt x="28565" y="105418"/>
                  </a:lnTo>
                  <a:lnTo>
                    <a:pt x="28565" y="74813"/>
                  </a:lnTo>
                  <a:close/>
                  <a:moveTo>
                    <a:pt x="258104" y="192133"/>
                  </a:moveTo>
                  <a:lnTo>
                    <a:pt x="122421" y="248243"/>
                  </a:lnTo>
                  <a:lnTo>
                    <a:pt x="27545" y="210836"/>
                  </a:lnTo>
                  <a:lnTo>
                    <a:pt x="27545" y="184312"/>
                  </a:lnTo>
                  <a:lnTo>
                    <a:pt x="112219" y="218998"/>
                  </a:lnTo>
                  <a:lnTo>
                    <a:pt x="258444" y="161188"/>
                  </a:lnTo>
                  <a:lnTo>
                    <a:pt x="258104" y="192133"/>
                  </a:lnTo>
                  <a:close/>
                  <a:moveTo>
                    <a:pt x="248583" y="141124"/>
                  </a:moveTo>
                  <a:lnTo>
                    <a:pt x="112899" y="197234"/>
                  </a:lnTo>
                  <a:lnTo>
                    <a:pt x="18363" y="159827"/>
                  </a:lnTo>
                  <a:lnTo>
                    <a:pt x="18363" y="129222"/>
                  </a:lnTo>
                  <a:lnTo>
                    <a:pt x="115620" y="167989"/>
                  </a:lnTo>
                  <a:lnTo>
                    <a:pt x="248923" y="112219"/>
                  </a:lnTo>
                  <a:lnTo>
                    <a:pt x="248923" y="141124"/>
                  </a:lnTo>
                  <a:close/>
                </a:path>
              </a:pathLst>
            </a:custGeom>
            <a:solidFill>
              <a:srgbClr val="00B050"/>
            </a:solidFill>
            <a:ln w="3373" cap="flat">
              <a:noFill/>
              <a:prstDash val="solid"/>
              <a:miter/>
            </a:ln>
          </p:spPr>
          <p:txBody>
            <a:bodyPr rtlCol="0" anchor="ctr"/>
            <a:lstStyle/>
            <a:p>
              <a:endParaRPr lang="en-GB" dirty="0"/>
            </a:p>
          </p:txBody>
        </p:sp>
        <p:sp>
          <p:nvSpPr>
            <p:cNvPr id="5" name="TextBox 4">
              <a:extLst>
                <a:ext uri="{FF2B5EF4-FFF2-40B4-BE49-F238E27FC236}">
                  <a16:creationId xmlns:a16="http://schemas.microsoft.com/office/drawing/2014/main" id="{87FFB156-5207-9827-4F7C-E230C2006DB7}"/>
                </a:ext>
              </a:extLst>
            </p:cNvPr>
            <p:cNvSpPr txBox="1"/>
            <p:nvPr/>
          </p:nvSpPr>
          <p:spPr>
            <a:xfrm>
              <a:off x="11164522" y="885915"/>
              <a:ext cx="683200" cy="369332"/>
            </a:xfrm>
            <a:prstGeom prst="rect">
              <a:avLst/>
            </a:prstGeom>
            <a:noFill/>
          </p:spPr>
          <p:txBody>
            <a:bodyPr wrap="none" rtlCol="0">
              <a:spAutoFit/>
            </a:bodyPr>
            <a:lstStyle/>
            <a:p>
              <a:r>
                <a:rPr lang="en-GB" b="1" dirty="0">
                  <a:latin typeface="Verdana" panose="020B0604030504040204" pitchFamily="34" charset="0"/>
                  <a:ea typeface="Verdana" panose="020B0604030504040204" pitchFamily="34" charset="0"/>
                </a:rPr>
                <a:t>SKE</a:t>
              </a:r>
            </a:p>
          </p:txBody>
        </p:sp>
      </p:grpSp>
    </p:spTree>
    <p:extLst>
      <p:ext uri="{BB962C8B-B14F-4D97-AF65-F5344CB8AC3E}">
        <p14:creationId xmlns:p14="http://schemas.microsoft.com/office/powerpoint/2010/main" val="8566811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ular Callout 41">
            <a:extLst>
              <a:ext uri="{FF2B5EF4-FFF2-40B4-BE49-F238E27FC236}">
                <a16:creationId xmlns:a16="http://schemas.microsoft.com/office/drawing/2014/main" id="{9C8D498D-F381-C77B-F5B6-708B093EB461}"/>
              </a:ext>
            </a:extLst>
          </p:cNvPr>
          <p:cNvSpPr/>
          <p:nvPr/>
        </p:nvSpPr>
        <p:spPr>
          <a:xfrm>
            <a:off x="7455861" y="1276067"/>
            <a:ext cx="3278449" cy="836926"/>
          </a:xfrm>
          <a:prstGeom prst="wedgeRectCallout">
            <a:avLst>
              <a:gd name="adj1" fmla="val -61682"/>
              <a:gd name="adj2" fmla="val -43471"/>
            </a:avLst>
          </a:prstGeom>
          <a:solidFill>
            <a:srgbClr val="FFFFCC"/>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lnSpc>
                <a:spcPct val="120000"/>
              </a:lnSpc>
              <a:defRPr/>
            </a:pPr>
            <a:r>
              <a:rPr lang="en-GB" sz="1600" kern="0" dirty="0">
                <a:solidFill>
                  <a:srgbClr val="000000"/>
                </a:solidFill>
                <a:latin typeface="Verdana" pitchFamily="34" charset="0"/>
                <a:ea typeface="Verdana" pitchFamily="34" charset="0"/>
                <a:cs typeface="Verdana" pitchFamily="34" charset="0"/>
              </a:rPr>
              <a:t>What if SKE Biology had not been available?</a:t>
            </a:r>
          </a:p>
        </p:txBody>
      </p:sp>
      <p:sp>
        <p:nvSpPr>
          <p:cNvPr id="26" name="Rectangle 24">
            <a:extLst>
              <a:ext uri="{FF2B5EF4-FFF2-40B4-BE49-F238E27FC236}">
                <a16:creationId xmlns:a16="http://schemas.microsoft.com/office/drawing/2014/main" id="{B80A1295-C7A7-9CDE-84DA-B8AE50669C76}"/>
              </a:ext>
            </a:extLst>
          </p:cNvPr>
          <p:cNvSpPr>
            <a:spLocks noChangeArrowheads="1"/>
          </p:cNvSpPr>
          <p:nvPr/>
        </p:nvSpPr>
        <p:spPr bwMode="auto">
          <a:xfrm>
            <a:off x="3064248"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2016-17</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7" name="Rectangle 25">
            <a:extLst>
              <a:ext uri="{FF2B5EF4-FFF2-40B4-BE49-F238E27FC236}">
                <a16:creationId xmlns:a16="http://schemas.microsoft.com/office/drawing/2014/main" id="{64D7ACEA-EC7B-060F-915C-4ACEF101FBFF}"/>
              </a:ext>
            </a:extLst>
          </p:cNvPr>
          <p:cNvSpPr>
            <a:spLocks noChangeArrowheads="1"/>
          </p:cNvSpPr>
          <p:nvPr/>
        </p:nvSpPr>
        <p:spPr bwMode="auto">
          <a:xfrm>
            <a:off x="3883966"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2017-18</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8" name="Rectangle 26">
            <a:extLst>
              <a:ext uri="{FF2B5EF4-FFF2-40B4-BE49-F238E27FC236}">
                <a16:creationId xmlns:a16="http://schemas.microsoft.com/office/drawing/2014/main" id="{17F8268E-484F-C644-E67F-A714D1C03547}"/>
              </a:ext>
            </a:extLst>
          </p:cNvPr>
          <p:cNvSpPr>
            <a:spLocks noChangeArrowheads="1"/>
          </p:cNvSpPr>
          <p:nvPr/>
        </p:nvSpPr>
        <p:spPr bwMode="auto">
          <a:xfrm>
            <a:off x="4703684"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2018-19</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9" name="Rectangle 27">
            <a:extLst>
              <a:ext uri="{FF2B5EF4-FFF2-40B4-BE49-F238E27FC236}">
                <a16:creationId xmlns:a16="http://schemas.microsoft.com/office/drawing/2014/main" id="{7DC19D3F-DB8D-0437-8EC8-C242B378E849}"/>
              </a:ext>
            </a:extLst>
          </p:cNvPr>
          <p:cNvSpPr>
            <a:spLocks noChangeArrowheads="1"/>
          </p:cNvSpPr>
          <p:nvPr/>
        </p:nvSpPr>
        <p:spPr bwMode="auto">
          <a:xfrm>
            <a:off x="5523402"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2019-20</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8">
            <a:extLst>
              <a:ext uri="{FF2B5EF4-FFF2-40B4-BE49-F238E27FC236}">
                <a16:creationId xmlns:a16="http://schemas.microsoft.com/office/drawing/2014/main" id="{8AE46F77-E29E-AE1D-9C4D-FBE9B1E76FC4}"/>
              </a:ext>
            </a:extLst>
          </p:cNvPr>
          <p:cNvSpPr>
            <a:spLocks noChangeArrowheads="1"/>
          </p:cNvSpPr>
          <p:nvPr/>
        </p:nvSpPr>
        <p:spPr bwMode="auto">
          <a:xfrm>
            <a:off x="6343120"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2020-21</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1" name="Rectangle 29">
            <a:extLst>
              <a:ext uri="{FF2B5EF4-FFF2-40B4-BE49-F238E27FC236}">
                <a16:creationId xmlns:a16="http://schemas.microsoft.com/office/drawing/2014/main" id="{D98305BF-D9AD-4881-F227-D0DC001F7E0E}"/>
              </a:ext>
            </a:extLst>
          </p:cNvPr>
          <p:cNvSpPr>
            <a:spLocks noChangeArrowheads="1"/>
          </p:cNvSpPr>
          <p:nvPr/>
        </p:nvSpPr>
        <p:spPr bwMode="auto">
          <a:xfrm>
            <a:off x="7162838"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2021-22</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2" name="Rectangle 30">
            <a:extLst>
              <a:ext uri="{FF2B5EF4-FFF2-40B4-BE49-F238E27FC236}">
                <a16:creationId xmlns:a16="http://schemas.microsoft.com/office/drawing/2014/main" id="{555DC728-8411-21BD-40E7-FC32E4083B9C}"/>
              </a:ext>
            </a:extLst>
          </p:cNvPr>
          <p:cNvSpPr>
            <a:spLocks noChangeArrowheads="1"/>
          </p:cNvSpPr>
          <p:nvPr/>
        </p:nvSpPr>
        <p:spPr bwMode="auto">
          <a:xfrm>
            <a:off x="7982556"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2022-23</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 name="Rectangle 31">
            <a:extLst>
              <a:ext uri="{FF2B5EF4-FFF2-40B4-BE49-F238E27FC236}">
                <a16:creationId xmlns:a16="http://schemas.microsoft.com/office/drawing/2014/main" id="{DC9CC1F7-48C7-98BC-CC92-CBB5B34B6F71}"/>
              </a:ext>
            </a:extLst>
          </p:cNvPr>
          <p:cNvSpPr>
            <a:spLocks noChangeArrowheads="1"/>
          </p:cNvSpPr>
          <p:nvPr/>
        </p:nvSpPr>
        <p:spPr bwMode="auto">
          <a:xfrm>
            <a:off x="8802275"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2023-24</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Speech Bubble: Rectangle 35">
            <a:extLst>
              <a:ext uri="{FF2B5EF4-FFF2-40B4-BE49-F238E27FC236}">
                <a16:creationId xmlns:a16="http://schemas.microsoft.com/office/drawing/2014/main" id="{1B1A6560-8E73-EBB9-53CF-90662D15DAB4}"/>
              </a:ext>
            </a:extLst>
          </p:cNvPr>
          <p:cNvSpPr/>
          <p:nvPr/>
        </p:nvSpPr>
        <p:spPr>
          <a:xfrm>
            <a:off x="3099976" y="1529689"/>
            <a:ext cx="855884" cy="241174"/>
          </a:xfrm>
          <a:prstGeom prst="wedgeRectCallout">
            <a:avLst>
              <a:gd name="adj1" fmla="val -33813"/>
              <a:gd name="adj2" fmla="val 9401"/>
            </a:avLst>
          </a:prstGeom>
          <a:solidFill>
            <a:srgbClr val="B4C7E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Census</a:t>
            </a:r>
          </a:p>
        </p:txBody>
      </p:sp>
      <p:sp>
        <p:nvSpPr>
          <p:cNvPr id="38" name="Speech Bubble: Rectangle 37">
            <a:extLst>
              <a:ext uri="{FF2B5EF4-FFF2-40B4-BE49-F238E27FC236}">
                <a16:creationId xmlns:a16="http://schemas.microsoft.com/office/drawing/2014/main" id="{94BD7798-377C-69BE-9940-0A9E448A42F2}"/>
              </a:ext>
            </a:extLst>
          </p:cNvPr>
          <p:cNvSpPr/>
          <p:nvPr/>
        </p:nvSpPr>
        <p:spPr>
          <a:xfrm>
            <a:off x="3099976" y="1797561"/>
            <a:ext cx="855884" cy="284712"/>
          </a:xfrm>
          <a:prstGeom prst="wedgeRectCallout">
            <a:avLst>
              <a:gd name="adj1" fmla="val -6001"/>
              <a:gd name="adj2" fmla="val 43582"/>
            </a:avLst>
          </a:prstGeom>
          <a:solidFill>
            <a:srgbClr val="F6BE9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Target</a:t>
            </a:r>
          </a:p>
        </p:txBody>
      </p:sp>
      <p:sp>
        <p:nvSpPr>
          <p:cNvPr id="17" name="Rectangle 15">
            <a:extLst>
              <a:ext uri="{FF2B5EF4-FFF2-40B4-BE49-F238E27FC236}">
                <a16:creationId xmlns:a16="http://schemas.microsoft.com/office/drawing/2014/main" id="{976D5954-F0DA-3353-075D-5B64C0266D14}"/>
              </a:ext>
            </a:extLst>
          </p:cNvPr>
          <p:cNvSpPr>
            <a:spLocks noChangeArrowheads="1"/>
          </p:cNvSpPr>
          <p:nvPr/>
        </p:nvSpPr>
        <p:spPr bwMode="auto">
          <a:xfrm>
            <a:off x="2699324" y="4739737"/>
            <a:ext cx="12984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0</a:t>
            </a: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9" name="Rectangle 75">
            <a:extLst>
              <a:ext uri="{FF2B5EF4-FFF2-40B4-BE49-F238E27FC236}">
                <a16:creationId xmlns:a16="http://schemas.microsoft.com/office/drawing/2014/main" id="{3320432A-61F6-1745-F33B-42EF3B124486}"/>
              </a:ext>
            </a:extLst>
          </p:cNvPr>
          <p:cNvSpPr>
            <a:spLocks noChangeArrowheads="1"/>
          </p:cNvSpPr>
          <p:nvPr/>
        </p:nvSpPr>
        <p:spPr bwMode="auto">
          <a:xfrm>
            <a:off x="2501447" y="3473790"/>
            <a:ext cx="33813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800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0" name="Rectangle 76">
            <a:extLst>
              <a:ext uri="{FF2B5EF4-FFF2-40B4-BE49-F238E27FC236}">
                <a16:creationId xmlns:a16="http://schemas.microsoft.com/office/drawing/2014/main" id="{6E2BFC07-96C7-3951-60E0-1144876C7BDE}"/>
              </a:ext>
            </a:extLst>
          </p:cNvPr>
          <p:cNvSpPr>
            <a:spLocks noChangeArrowheads="1"/>
          </p:cNvSpPr>
          <p:nvPr/>
        </p:nvSpPr>
        <p:spPr bwMode="auto">
          <a:xfrm>
            <a:off x="2412547" y="2834027"/>
            <a:ext cx="42703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1200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1" name="Rectangle 78">
            <a:extLst>
              <a:ext uri="{FF2B5EF4-FFF2-40B4-BE49-F238E27FC236}">
                <a16:creationId xmlns:a16="http://schemas.microsoft.com/office/drawing/2014/main" id="{66C9F148-E4D8-FB8C-3C8C-BB4755CA6B86}"/>
              </a:ext>
            </a:extLst>
          </p:cNvPr>
          <p:cNvSpPr>
            <a:spLocks noChangeArrowheads="1"/>
          </p:cNvSpPr>
          <p:nvPr/>
        </p:nvSpPr>
        <p:spPr bwMode="auto">
          <a:xfrm>
            <a:off x="2412547" y="1552915"/>
            <a:ext cx="42703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2000</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2" name="Rectangle 74">
            <a:extLst>
              <a:ext uri="{FF2B5EF4-FFF2-40B4-BE49-F238E27FC236}">
                <a16:creationId xmlns:a16="http://schemas.microsoft.com/office/drawing/2014/main" id="{520B675E-A540-BF55-FC5F-210B5AF474F5}"/>
              </a:ext>
            </a:extLst>
          </p:cNvPr>
          <p:cNvSpPr>
            <a:spLocks noChangeArrowheads="1"/>
          </p:cNvSpPr>
          <p:nvPr/>
        </p:nvSpPr>
        <p:spPr bwMode="auto">
          <a:xfrm>
            <a:off x="2501447" y="4115140"/>
            <a:ext cx="33813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400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3" name="Rectangle 77">
            <a:extLst>
              <a:ext uri="{FF2B5EF4-FFF2-40B4-BE49-F238E27FC236}">
                <a16:creationId xmlns:a16="http://schemas.microsoft.com/office/drawing/2014/main" id="{6B32CF23-E5C4-95E8-7D66-B2C626535D51}"/>
              </a:ext>
            </a:extLst>
          </p:cNvPr>
          <p:cNvSpPr>
            <a:spLocks noChangeArrowheads="1"/>
          </p:cNvSpPr>
          <p:nvPr/>
        </p:nvSpPr>
        <p:spPr bwMode="auto">
          <a:xfrm>
            <a:off x="2412547" y="2191090"/>
            <a:ext cx="465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1600</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0472F1A1-77ED-C484-5554-7CC8974CFE55}"/>
              </a:ext>
            </a:extLst>
          </p:cNvPr>
          <p:cNvGrpSpPr/>
          <p:nvPr/>
        </p:nvGrpSpPr>
        <p:grpSpPr>
          <a:xfrm>
            <a:off x="3369650" y="2934924"/>
            <a:ext cx="5958144" cy="1930743"/>
            <a:chOff x="3509610" y="2272468"/>
            <a:chExt cx="5958144" cy="1930743"/>
          </a:xfrm>
        </p:grpSpPr>
        <p:sp>
          <p:nvSpPr>
            <p:cNvPr id="228" name="Rectangle 68">
              <a:extLst>
                <a:ext uri="{FF2B5EF4-FFF2-40B4-BE49-F238E27FC236}">
                  <a16:creationId xmlns:a16="http://schemas.microsoft.com/office/drawing/2014/main" id="{36CB5438-6A28-1E14-8DD0-8B7A7CB3C3F7}"/>
                </a:ext>
              </a:extLst>
            </p:cNvPr>
            <p:cNvSpPr>
              <a:spLocks noChangeArrowheads="1"/>
            </p:cNvSpPr>
            <p:nvPr/>
          </p:nvSpPr>
          <p:spPr bwMode="auto">
            <a:xfrm>
              <a:off x="7638425" y="2868856"/>
              <a:ext cx="179388" cy="1334354"/>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Rectangle 69">
              <a:extLst>
                <a:ext uri="{FF2B5EF4-FFF2-40B4-BE49-F238E27FC236}">
                  <a16:creationId xmlns:a16="http://schemas.microsoft.com/office/drawing/2014/main" id="{5AA59AAC-13A3-C15B-DD1E-D6609CE2EBF5}"/>
                </a:ext>
              </a:extLst>
            </p:cNvPr>
            <p:cNvSpPr>
              <a:spLocks noChangeArrowheads="1"/>
            </p:cNvSpPr>
            <p:nvPr/>
          </p:nvSpPr>
          <p:spPr bwMode="auto">
            <a:xfrm>
              <a:off x="8464188" y="2950035"/>
              <a:ext cx="177800" cy="1253176"/>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Rectangle 68">
              <a:extLst>
                <a:ext uri="{FF2B5EF4-FFF2-40B4-BE49-F238E27FC236}">
                  <a16:creationId xmlns:a16="http://schemas.microsoft.com/office/drawing/2014/main" id="{B1A17C3D-32B4-67BC-91E2-24015FED7485}"/>
                </a:ext>
              </a:extLst>
            </p:cNvPr>
            <p:cNvSpPr>
              <a:spLocks noChangeArrowheads="1"/>
            </p:cNvSpPr>
            <p:nvPr/>
          </p:nvSpPr>
          <p:spPr bwMode="auto">
            <a:xfrm>
              <a:off x="6812662" y="2382074"/>
              <a:ext cx="179388" cy="1821136"/>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Rectangle 68">
              <a:extLst>
                <a:ext uri="{FF2B5EF4-FFF2-40B4-BE49-F238E27FC236}">
                  <a16:creationId xmlns:a16="http://schemas.microsoft.com/office/drawing/2014/main" id="{1BE467AB-6ADC-74C0-360D-E60DA001474C}"/>
                </a:ext>
              </a:extLst>
            </p:cNvPr>
            <p:cNvSpPr>
              <a:spLocks noChangeArrowheads="1"/>
            </p:cNvSpPr>
            <p:nvPr/>
          </p:nvSpPr>
          <p:spPr bwMode="auto">
            <a:xfrm>
              <a:off x="5986899" y="2272468"/>
              <a:ext cx="179388" cy="1930742"/>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Rectangle 68">
              <a:extLst>
                <a:ext uri="{FF2B5EF4-FFF2-40B4-BE49-F238E27FC236}">
                  <a16:creationId xmlns:a16="http://schemas.microsoft.com/office/drawing/2014/main" id="{9BBE55CA-CF94-DAD0-A230-4176BA0C6B45}"/>
                </a:ext>
              </a:extLst>
            </p:cNvPr>
            <p:cNvSpPr>
              <a:spLocks noChangeArrowheads="1"/>
            </p:cNvSpPr>
            <p:nvPr/>
          </p:nvSpPr>
          <p:spPr bwMode="auto">
            <a:xfrm>
              <a:off x="5161136" y="2272468"/>
              <a:ext cx="179388" cy="1930741"/>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Rectangle 68">
              <a:extLst>
                <a:ext uri="{FF2B5EF4-FFF2-40B4-BE49-F238E27FC236}">
                  <a16:creationId xmlns:a16="http://schemas.microsoft.com/office/drawing/2014/main" id="{96384581-1405-1E41-B370-25D334EE9354}"/>
                </a:ext>
              </a:extLst>
            </p:cNvPr>
            <p:cNvSpPr>
              <a:spLocks noChangeArrowheads="1"/>
            </p:cNvSpPr>
            <p:nvPr/>
          </p:nvSpPr>
          <p:spPr bwMode="auto">
            <a:xfrm>
              <a:off x="4335373" y="2272471"/>
              <a:ext cx="179388" cy="1930740"/>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Rectangle 68">
              <a:extLst>
                <a:ext uri="{FF2B5EF4-FFF2-40B4-BE49-F238E27FC236}">
                  <a16:creationId xmlns:a16="http://schemas.microsoft.com/office/drawing/2014/main" id="{1EE2A80E-25ED-2E4B-200D-57DB647D5C7A}"/>
                </a:ext>
              </a:extLst>
            </p:cNvPr>
            <p:cNvSpPr>
              <a:spLocks noChangeArrowheads="1"/>
            </p:cNvSpPr>
            <p:nvPr/>
          </p:nvSpPr>
          <p:spPr bwMode="auto">
            <a:xfrm>
              <a:off x="3509610" y="2305998"/>
              <a:ext cx="179388" cy="1897212"/>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Rectangle 68">
              <a:extLst>
                <a:ext uri="{FF2B5EF4-FFF2-40B4-BE49-F238E27FC236}">
                  <a16:creationId xmlns:a16="http://schemas.microsoft.com/office/drawing/2014/main" id="{8674C460-06BA-077D-8C4D-D0579457EDCB}"/>
                </a:ext>
              </a:extLst>
            </p:cNvPr>
            <p:cNvSpPr>
              <a:spLocks noChangeArrowheads="1"/>
            </p:cNvSpPr>
            <p:nvPr/>
          </p:nvSpPr>
          <p:spPr bwMode="auto">
            <a:xfrm>
              <a:off x="9288366" y="2480053"/>
              <a:ext cx="179388" cy="1723157"/>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Rectangle 68">
            <a:extLst>
              <a:ext uri="{FF2B5EF4-FFF2-40B4-BE49-F238E27FC236}">
                <a16:creationId xmlns:a16="http://schemas.microsoft.com/office/drawing/2014/main" id="{97A9706F-F584-B954-16B7-ED48FBF7F6CC}"/>
              </a:ext>
            </a:extLst>
          </p:cNvPr>
          <p:cNvSpPr>
            <a:spLocks noChangeArrowheads="1"/>
          </p:cNvSpPr>
          <p:nvPr/>
        </p:nvSpPr>
        <p:spPr bwMode="auto">
          <a:xfrm>
            <a:off x="7256902" y="3750843"/>
            <a:ext cx="179388" cy="1003012"/>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69">
            <a:extLst>
              <a:ext uri="{FF2B5EF4-FFF2-40B4-BE49-F238E27FC236}">
                <a16:creationId xmlns:a16="http://schemas.microsoft.com/office/drawing/2014/main" id="{5AFEA027-D28B-F5F9-CBA4-0343EB231745}"/>
              </a:ext>
            </a:extLst>
          </p:cNvPr>
          <p:cNvSpPr>
            <a:spLocks noChangeArrowheads="1"/>
          </p:cNvSpPr>
          <p:nvPr/>
        </p:nvSpPr>
        <p:spPr bwMode="auto">
          <a:xfrm>
            <a:off x="8081402" y="4084044"/>
            <a:ext cx="177800" cy="704401"/>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68">
            <a:extLst>
              <a:ext uri="{FF2B5EF4-FFF2-40B4-BE49-F238E27FC236}">
                <a16:creationId xmlns:a16="http://schemas.microsoft.com/office/drawing/2014/main" id="{039FBBCA-2017-2A19-42BA-8DAE84936DCC}"/>
              </a:ext>
            </a:extLst>
          </p:cNvPr>
          <p:cNvSpPr>
            <a:spLocks noChangeArrowheads="1"/>
          </p:cNvSpPr>
          <p:nvPr/>
        </p:nvSpPr>
        <p:spPr bwMode="auto">
          <a:xfrm>
            <a:off x="6432402" y="2695078"/>
            <a:ext cx="179388" cy="1786512"/>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68">
            <a:extLst>
              <a:ext uri="{FF2B5EF4-FFF2-40B4-BE49-F238E27FC236}">
                <a16:creationId xmlns:a16="http://schemas.microsoft.com/office/drawing/2014/main" id="{A98AF0C0-54C8-E95C-2178-523A676033B8}"/>
              </a:ext>
            </a:extLst>
          </p:cNvPr>
          <p:cNvSpPr>
            <a:spLocks noChangeArrowheads="1"/>
          </p:cNvSpPr>
          <p:nvPr/>
        </p:nvSpPr>
        <p:spPr bwMode="auto">
          <a:xfrm>
            <a:off x="5607902" y="2746420"/>
            <a:ext cx="179388" cy="1800240"/>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68">
            <a:extLst>
              <a:ext uri="{FF2B5EF4-FFF2-40B4-BE49-F238E27FC236}">
                <a16:creationId xmlns:a16="http://schemas.microsoft.com/office/drawing/2014/main" id="{3954B6BF-FBE1-9F3F-7D6D-5980B2CB137F}"/>
              </a:ext>
            </a:extLst>
          </p:cNvPr>
          <p:cNvSpPr>
            <a:spLocks noChangeArrowheads="1"/>
          </p:cNvSpPr>
          <p:nvPr/>
        </p:nvSpPr>
        <p:spPr bwMode="auto">
          <a:xfrm>
            <a:off x="4783402" y="2849692"/>
            <a:ext cx="179388" cy="1725393"/>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68">
            <a:extLst>
              <a:ext uri="{FF2B5EF4-FFF2-40B4-BE49-F238E27FC236}">
                <a16:creationId xmlns:a16="http://schemas.microsoft.com/office/drawing/2014/main" id="{D6E00B5C-4151-7E43-19BE-AFFBE8F1BDF7}"/>
              </a:ext>
            </a:extLst>
          </p:cNvPr>
          <p:cNvSpPr>
            <a:spLocks noChangeArrowheads="1"/>
          </p:cNvSpPr>
          <p:nvPr/>
        </p:nvSpPr>
        <p:spPr bwMode="auto">
          <a:xfrm>
            <a:off x="3964600" y="3683533"/>
            <a:ext cx="173690" cy="1041897"/>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ctangle 68">
            <a:extLst>
              <a:ext uri="{FF2B5EF4-FFF2-40B4-BE49-F238E27FC236}">
                <a16:creationId xmlns:a16="http://schemas.microsoft.com/office/drawing/2014/main" id="{2B08BBBC-E123-2E4E-AC44-C23887819966}"/>
              </a:ext>
            </a:extLst>
          </p:cNvPr>
          <p:cNvSpPr>
            <a:spLocks noChangeArrowheads="1"/>
          </p:cNvSpPr>
          <p:nvPr/>
        </p:nvSpPr>
        <p:spPr bwMode="auto">
          <a:xfrm>
            <a:off x="3140103" y="3176664"/>
            <a:ext cx="179385" cy="1533526"/>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68">
            <a:extLst>
              <a:ext uri="{FF2B5EF4-FFF2-40B4-BE49-F238E27FC236}">
                <a16:creationId xmlns:a16="http://schemas.microsoft.com/office/drawing/2014/main" id="{E39C75D0-0C28-8AAF-97FF-20DBC715B91A}"/>
              </a:ext>
            </a:extLst>
          </p:cNvPr>
          <p:cNvSpPr>
            <a:spLocks noChangeArrowheads="1"/>
          </p:cNvSpPr>
          <p:nvPr/>
        </p:nvSpPr>
        <p:spPr bwMode="auto">
          <a:xfrm>
            <a:off x="8904315" y="3603665"/>
            <a:ext cx="179388" cy="1161920"/>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SKE">
            <a:extLst>
              <a:ext uri="{FF2B5EF4-FFF2-40B4-BE49-F238E27FC236}">
                <a16:creationId xmlns:a16="http://schemas.microsoft.com/office/drawing/2014/main" id="{B39B8EE8-E6A0-E63A-9427-E2C718168BBF}"/>
              </a:ext>
            </a:extLst>
          </p:cNvPr>
          <p:cNvSpPr>
            <a:spLocks noEditPoints="1"/>
          </p:cNvSpPr>
          <p:nvPr/>
        </p:nvSpPr>
        <p:spPr bwMode="auto">
          <a:xfrm>
            <a:off x="3140103" y="4484067"/>
            <a:ext cx="5943600" cy="381600"/>
          </a:xfrm>
          <a:custGeom>
            <a:avLst/>
            <a:gdLst>
              <a:gd name="T0" fmla="*/ 0 w 3744"/>
              <a:gd name="T1" fmla="*/ 577 h 966"/>
              <a:gd name="T2" fmla="*/ 113 w 3744"/>
              <a:gd name="T3" fmla="*/ 577 h 966"/>
              <a:gd name="T4" fmla="*/ 113 w 3744"/>
              <a:gd name="T5" fmla="*/ 966 h 966"/>
              <a:gd name="T6" fmla="*/ 0 w 3744"/>
              <a:gd name="T7" fmla="*/ 966 h 966"/>
              <a:gd name="T8" fmla="*/ 0 w 3744"/>
              <a:gd name="T9" fmla="*/ 577 h 966"/>
              <a:gd name="T10" fmla="*/ 519 w 3744"/>
              <a:gd name="T11" fmla="*/ 616 h 966"/>
              <a:gd name="T12" fmla="*/ 632 w 3744"/>
              <a:gd name="T13" fmla="*/ 616 h 966"/>
              <a:gd name="T14" fmla="*/ 632 w 3744"/>
              <a:gd name="T15" fmla="*/ 966 h 966"/>
              <a:gd name="T16" fmla="*/ 519 w 3744"/>
              <a:gd name="T17" fmla="*/ 966 h 966"/>
              <a:gd name="T18" fmla="*/ 519 w 3744"/>
              <a:gd name="T19" fmla="*/ 616 h 966"/>
              <a:gd name="T20" fmla="*/ 1038 w 3744"/>
              <a:gd name="T21" fmla="*/ 235 h 966"/>
              <a:gd name="T22" fmla="*/ 1151 w 3744"/>
              <a:gd name="T23" fmla="*/ 235 h 966"/>
              <a:gd name="T24" fmla="*/ 1151 w 3744"/>
              <a:gd name="T25" fmla="*/ 966 h 966"/>
              <a:gd name="T26" fmla="*/ 1038 w 3744"/>
              <a:gd name="T27" fmla="*/ 966 h 966"/>
              <a:gd name="T28" fmla="*/ 1038 w 3744"/>
              <a:gd name="T29" fmla="*/ 235 h 966"/>
              <a:gd name="T30" fmla="*/ 1557 w 3744"/>
              <a:gd name="T31" fmla="*/ 152 h 966"/>
              <a:gd name="T32" fmla="*/ 1669 w 3744"/>
              <a:gd name="T33" fmla="*/ 152 h 966"/>
              <a:gd name="T34" fmla="*/ 1669 w 3744"/>
              <a:gd name="T35" fmla="*/ 966 h 966"/>
              <a:gd name="T36" fmla="*/ 1557 w 3744"/>
              <a:gd name="T37" fmla="*/ 966 h 966"/>
              <a:gd name="T38" fmla="*/ 1557 w 3744"/>
              <a:gd name="T39" fmla="*/ 152 h 966"/>
              <a:gd name="T40" fmla="*/ 2075 w 3744"/>
              <a:gd name="T41" fmla="*/ 0 h 966"/>
              <a:gd name="T42" fmla="*/ 2188 w 3744"/>
              <a:gd name="T43" fmla="*/ 0 h 966"/>
              <a:gd name="T44" fmla="*/ 2188 w 3744"/>
              <a:gd name="T45" fmla="*/ 966 h 966"/>
              <a:gd name="T46" fmla="*/ 2075 w 3744"/>
              <a:gd name="T47" fmla="*/ 966 h 966"/>
              <a:gd name="T48" fmla="*/ 2075 w 3744"/>
              <a:gd name="T49" fmla="*/ 0 h 966"/>
              <a:gd name="T50" fmla="*/ 2594 w 3744"/>
              <a:gd name="T51" fmla="*/ 696 h 966"/>
              <a:gd name="T52" fmla="*/ 2707 w 3744"/>
              <a:gd name="T53" fmla="*/ 696 h 966"/>
              <a:gd name="T54" fmla="*/ 2707 w 3744"/>
              <a:gd name="T55" fmla="*/ 966 h 966"/>
              <a:gd name="T56" fmla="*/ 2594 w 3744"/>
              <a:gd name="T57" fmla="*/ 966 h 966"/>
              <a:gd name="T58" fmla="*/ 2594 w 3744"/>
              <a:gd name="T59" fmla="*/ 696 h 966"/>
              <a:gd name="T60" fmla="*/ 3113 w 3744"/>
              <a:gd name="T61" fmla="*/ 780 h 966"/>
              <a:gd name="T62" fmla="*/ 3226 w 3744"/>
              <a:gd name="T63" fmla="*/ 780 h 966"/>
              <a:gd name="T64" fmla="*/ 3226 w 3744"/>
              <a:gd name="T65" fmla="*/ 966 h 966"/>
              <a:gd name="T66" fmla="*/ 3113 w 3744"/>
              <a:gd name="T67" fmla="*/ 966 h 966"/>
              <a:gd name="T68" fmla="*/ 3113 w 3744"/>
              <a:gd name="T69" fmla="*/ 780 h 966"/>
              <a:gd name="T70" fmla="*/ 3632 w 3744"/>
              <a:gd name="T71" fmla="*/ 715 h 966"/>
              <a:gd name="T72" fmla="*/ 3744 w 3744"/>
              <a:gd name="T73" fmla="*/ 715 h 966"/>
              <a:gd name="T74" fmla="*/ 3744 w 3744"/>
              <a:gd name="T75" fmla="*/ 966 h 966"/>
              <a:gd name="T76" fmla="*/ 3632 w 3744"/>
              <a:gd name="T77" fmla="*/ 966 h 966"/>
              <a:gd name="T78" fmla="*/ 3632 w 3744"/>
              <a:gd name="T79" fmla="*/ 715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44" h="966">
                <a:moveTo>
                  <a:pt x="0" y="577"/>
                </a:moveTo>
                <a:lnTo>
                  <a:pt x="113" y="577"/>
                </a:lnTo>
                <a:lnTo>
                  <a:pt x="113" y="966"/>
                </a:lnTo>
                <a:lnTo>
                  <a:pt x="0" y="966"/>
                </a:lnTo>
                <a:lnTo>
                  <a:pt x="0" y="577"/>
                </a:lnTo>
                <a:close/>
                <a:moveTo>
                  <a:pt x="519" y="616"/>
                </a:moveTo>
                <a:lnTo>
                  <a:pt x="632" y="616"/>
                </a:lnTo>
                <a:lnTo>
                  <a:pt x="632" y="966"/>
                </a:lnTo>
                <a:lnTo>
                  <a:pt x="519" y="966"/>
                </a:lnTo>
                <a:lnTo>
                  <a:pt x="519" y="616"/>
                </a:lnTo>
                <a:close/>
                <a:moveTo>
                  <a:pt x="1038" y="235"/>
                </a:moveTo>
                <a:lnTo>
                  <a:pt x="1151" y="235"/>
                </a:lnTo>
                <a:lnTo>
                  <a:pt x="1151" y="966"/>
                </a:lnTo>
                <a:lnTo>
                  <a:pt x="1038" y="966"/>
                </a:lnTo>
                <a:lnTo>
                  <a:pt x="1038" y="235"/>
                </a:lnTo>
                <a:close/>
                <a:moveTo>
                  <a:pt x="1557" y="152"/>
                </a:moveTo>
                <a:lnTo>
                  <a:pt x="1669" y="152"/>
                </a:lnTo>
                <a:lnTo>
                  <a:pt x="1669" y="966"/>
                </a:lnTo>
                <a:lnTo>
                  <a:pt x="1557" y="966"/>
                </a:lnTo>
                <a:lnTo>
                  <a:pt x="1557" y="152"/>
                </a:lnTo>
                <a:close/>
                <a:moveTo>
                  <a:pt x="2075" y="0"/>
                </a:moveTo>
                <a:lnTo>
                  <a:pt x="2188" y="0"/>
                </a:lnTo>
                <a:lnTo>
                  <a:pt x="2188" y="966"/>
                </a:lnTo>
                <a:lnTo>
                  <a:pt x="2075" y="966"/>
                </a:lnTo>
                <a:lnTo>
                  <a:pt x="2075" y="0"/>
                </a:lnTo>
                <a:close/>
                <a:moveTo>
                  <a:pt x="2594" y="696"/>
                </a:moveTo>
                <a:lnTo>
                  <a:pt x="2707" y="696"/>
                </a:lnTo>
                <a:lnTo>
                  <a:pt x="2707" y="966"/>
                </a:lnTo>
                <a:lnTo>
                  <a:pt x="2594" y="966"/>
                </a:lnTo>
                <a:lnTo>
                  <a:pt x="2594" y="696"/>
                </a:lnTo>
                <a:close/>
                <a:moveTo>
                  <a:pt x="3113" y="780"/>
                </a:moveTo>
                <a:lnTo>
                  <a:pt x="3226" y="780"/>
                </a:lnTo>
                <a:lnTo>
                  <a:pt x="3226" y="966"/>
                </a:lnTo>
                <a:lnTo>
                  <a:pt x="3113" y="966"/>
                </a:lnTo>
                <a:lnTo>
                  <a:pt x="3113" y="780"/>
                </a:lnTo>
                <a:close/>
                <a:moveTo>
                  <a:pt x="3632" y="715"/>
                </a:moveTo>
                <a:lnTo>
                  <a:pt x="3744" y="715"/>
                </a:lnTo>
                <a:lnTo>
                  <a:pt x="3744" y="966"/>
                </a:lnTo>
                <a:lnTo>
                  <a:pt x="3632" y="966"/>
                </a:lnTo>
                <a:lnTo>
                  <a:pt x="3632" y="715"/>
                </a:lnTo>
                <a:close/>
              </a:path>
            </a:pathLst>
          </a:custGeom>
          <a:solidFill>
            <a:srgbClr val="99DFB9"/>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2604752-75AC-D04E-B27B-9ECAF608FEFA}"/>
              </a:ext>
            </a:extLst>
          </p:cNvPr>
          <p:cNvSpPr txBox="1"/>
          <p:nvPr/>
        </p:nvSpPr>
        <p:spPr>
          <a:xfrm>
            <a:off x="357555" y="321231"/>
            <a:ext cx="14686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Biology</a:t>
            </a:r>
          </a:p>
        </p:txBody>
      </p:sp>
      <p:sp>
        <p:nvSpPr>
          <p:cNvPr id="9" name="TextBox 8">
            <a:extLst>
              <a:ext uri="{FF2B5EF4-FFF2-40B4-BE49-F238E27FC236}">
                <a16:creationId xmlns:a16="http://schemas.microsoft.com/office/drawing/2014/main" id="{C98EA21D-F9BE-5E5B-3DAE-E803F8955B8A}"/>
              </a:ext>
            </a:extLst>
          </p:cNvPr>
          <p:cNvSpPr txBox="1"/>
          <p:nvPr/>
        </p:nvSpPr>
        <p:spPr>
          <a:xfrm>
            <a:off x="2135188" y="545567"/>
            <a:ext cx="7731025"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srgbClr val="00B050"/>
                </a:solidFill>
                <a:effectLst/>
                <a:uLnTx/>
                <a:uFillTx/>
                <a:latin typeface="Calibri" panose="020F0502020204030204"/>
                <a:ea typeface="+mn-ea"/>
                <a:cs typeface="+mn-cs"/>
              </a:rPr>
              <a:t>If removal of support prevented   </a:t>
            </a:r>
            <a:r>
              <a:rPr kumimoji="0" lang="en-GB" sz="1800" b="1" i="0" u="none" strike="noStrike" kern="1200" cap="none" spc="0" normalizeH="0" baseline="0" noProof="0" dirty="0">
                <a:ln>
                  <a:noFill/>
                </a:ln>
                <a:solidFill>
                  <a:srgbClr val="00B050"/>
                </a:solidFill>
                <a:effectLst/>
                <a:uLnTx/>
                <a:uFillTx/>
                <a:latin typeface="Calibri" panose="020F0502020204030204"/>
                <a:ea typeface="+mn-ea"/>
                <a:cs typeface="+mn-cs"/>
              </a:rPr>
              <a:t>75%</a:t>
            </a:r>
            <a:r>
              <a:rPr kumimoji="0" lang="en-GB" sz="1800" i="0" u="none" strike="noStrike" kern="1200" cap="none" spc="0" normalizeH="0" baseline="0" noProof="0" dirty="0">
                <a:ln>
                  <a:noFill/>
                </a:ln>
                <a:solidFill>
                  <a:srgbClr val="00B050"/>
                </a:solidFill>
                <a:effectLst/>
                <a:uLnTx/>
                <a:uFillTx/>
                <a:latin typeface="Calibri" panose="020F0502020204030204"/>
                <a:ea typeface="+mn-ea"/>
                <a:cs typeface="+mn-cs"/>
              </a:rPr>
              <a:t> of SKE recipients progressing into PG ITT:</a:t>
            </a:r>
          </a:p>
        </p:txBody>
      </p:sp>
      <p:grpSp>
        <p:nvGrpSpPr>
          <p:cNvPr id="2" name="Group 1">
            <a:extLst>
              <a:ext uri="{FF2B5EF4-FFF2-40B4-BE49-F238E27FC236}">
                <a16:creationId xmlns:a16="http://schemas.microsoft.com/office/drawing/2014/main" id="{28AA46BE-CEE2-6134-0AB0-9746CA6F33F0}"/>
              </a:ext>
            </a:extLst>
          </p:cNvPr>
          <p:cNvGrpSpPr/>
          <p:nvPr/>
        </p:nvGrpSpPr>
        <p:grpSpPr>
          <a:xfrm>
            <a:off x="11164522" y="268836"/>
            <a:ext cx="721460" cy="986411"/>
            <a:chOff x="11164522" y="268836"/>
            <a:chExt cx="721460" cy="986411"/>
          </a:xfrm>
        </p:grpSpPr>
        <p:sp>
          <p:nvSpPr>
            <p:cNvPr id="4" name="Graphic 62" descr="Books with solid fill">
              <a:extLst>
                <a:ext uri="{FF2B5EF4-FFF2-40B4-BE49-F238E27FC236}">
                  <a16:creationId xmlns:a16="http://schemas.microsoft.com/office/drawing/2014/main" id="{BED26E9A-83B7-4024-7C38-D6C28E5577DC}"/>
                </a:ext>
              </a:extLst>
            </p:cNvPr>
            <p:cNvSpPr>
              <a:spLocks noChangeAspect="1"/>
            </p:cNvSpPr>
            <p:nvPr/>
          </p:nvSpPr>
          <p:spPr>
            <a:xfrm>
              <a:off x="11164522" y="268836"/>
              <a:ext cx="721460" cy="647056"/>
            </a:xfrm>
            <a:custGeom>
              <a:avLst/>
              <a:gdLst>
                <a:gd name="connsiteX0" fmla="*/ 289730 w 289729"/>
                <a:gd name="connsiteY0" fmla="*/ 95216 h 270346"/>
                <a:gd name="connsiteX1" fmla="*/ 272047 w 289729"/>
                <a:gd name="connsiteY1" fmla="*/ 88755 h 270346"/>
                <a:gd name="connsiteX2" fmla="*/ 272047 w 289729"/>
                <a:gd name="connsiteY2" fmla="*/ 51689 h 270346"/>
                <a:gd name="connsiteX3" fmla="*/ 289730 w 289729"/>
                <a:gd name="connsiteY3" fmla="*/ 44208 h 270346"/>
                <a:gd name="connsiteX4" fmla="*/ 170029 w 289729"/>
                <a:gd name="connsiteY4" fmla="*/ 0 h 270346"/>
                <a:gd name="connsiteX5" fmla="*/ 24484 w 289729"/>
                <a:gd name="connsiteY5" fmla="*/ 51009 h 270346"/>
                <a:gd name="connsiteX6" fmla="*/ 10202 w 289729"/>
                <a:gd name="connsiteY6" fmla="*/ 91816 h 270346"/>
                <a:gd name="connsiteX7" fmla="*/ 11902 w 289729"/>
                <a:gd name="connsiteY7" fmla="*/ 106778 h 270346"/>
                <a:gd name="connsiteX8" fmla="*/ 0 w 289729"/>
                <a:gd name="connsiteY8" fmla="*/ 146225 h 270346"/>
                <a:gd name="connsiteX9" fmla="*/ 10202 w 289729"/>
                <a:gd name="connsiteY9" fmla="*/ 175810 h 270346"/>
                <a:gd name="connsiteX10" fmla="*/ 9522 w 289729"/>
                <a:gd name="connsiteY10" fmla="*/ 197234 h 270346"/>
                <a:gd name="connsiteX11" fmla="*/ 27205 w 289729"/>
                <a:gd name="connsiteY11" fmla="*/ 231240 h 270346"/>
                <a:gd name="connsiteX12" fmla="*/ 121741 w 289729"/>
                <a:gd name="connsiteY12" fmla="*/ 270346 h 270346"/>
                <a:gd name="connsiteX13" fmla="*/ 289050 w 289729"/>
                <a:gd name="connsiteY13" fmla="*/ 200974 h 270346"/>
                <a:gd name="connsiteX14" fmla="*/ 271367 w 289729"/>
                <a:gd name="connsiteY14" fmla="*/ 194513 h 270346"/>
                <a:gd name="connsiteX15" fmla="*/ 271367 w 289729"/>
                <a:gd name="connsiteY15" fmla="*/ 157107 h 270346"/>
                <a:gd name="connsiteX16" fmla="*/ 289050 w 289729"/>
                <a:gd name="connsiteY16" fmla="*/ 149626 h 270346"/>
                <a:gd name="connsiteX17" fmla="*/ 261845 w 289729"/>
                <a:gd name="connsiteY17" fmla="*/ 139424 h 270346"/>
                <a:gd name="connsiteX18" fmla="*/ 261845 w 289729"/>
                <a:gd name="connsiteY18" fmla="*/ 106778 h 270346"/>
                <a:gd name="connsiteX19" fmla="*/ 289730 w 289729"/>
                <a:gd name="connsiteY19" fmla="*/ 95216 h 270346"/>
                <a:gd name="connsiteX20" fmla="*/ 28565 w 289729"/>
                <a:gd name="connsiteY20" fmla="*/ 74813 h 270346"/>
                <a:gd name="connsiteX21" fmla="*/ 123101 w 289729"/>
                <a:gd name="connsiteY21" fmla="*/ 111879 h 270346"/>
                <a:gd name="connsiteX22" fmla="*/ 258784 w 289729"/>
                <a:gd name="connsiteY22" fmla="*/ 57130 h 270346"/>
                <a:gd name="connsiteX23" fmla="*/ 258784 w 289729"/>
                <a:gd name="connsiteY23" fmla="*/ 86375 h 270346"/>
                <a:gd name="connsiteX24" fmla="*/ 123101 w 289729"/>
                <a:gd name="connsiteY24" fmla="*/ 142825 h 270346"/>
                <a:gd name="connsiteX25" fmla="*/ 28565 w 289729"/>
                <a:gd name="connsiteY25" fmla="*/ 105418 h 270346"/>
                <a:gd name="connsiteX26" fmla="*/ 28565 w 289729"/>
                <a:gd name="connsiteY26" fmla="*/ 74813 h 270346"/>
                <a:gd name="connsiteX27" fmla="*/ 258104 w 289729"/>
                <a:gd name="connsiteY27" fmla="*/ 192133 h 270346"/>
                <a:gd name="connsiteX28" fmla="*/ 122421 w 289729"/>
                <a:gd name="connsiteY28" fmla="*/ 248243 h 270346"/>
                <a:gd name="connsiteX29" fmla="*/ 27545 w 289729"/>
                <a:gd name="connsiteY29" fmla="*/ 210836 h 270346"/>
                <a:gd name="connsiteX30" fmla="*/ 27545 w 289729"/>
                <a:gd name="connsiteY30" fmla="*/ 184312 h 270346"/>
                <a:gd name="connsiteX31" fmla="*/ 112219 w 289729"/>
                <a:gd name="connsiteY31" fmla="*/ 218998 h 270346"/>
                <a:gd name="connsiteX32" fmla="*/ 258444 w 289729"/>
                <a:gd name="connsiteY32" fmla="*/ 161188 h 270346"/>
                <a:gd name="connsiteX33" fmla="*/ 258104 w 289729"/>
                <a:gd name="connsiteY33" fmla="*/ 192133 h 270346"/>
                <a:gd name="connsiteX34" fmla="*/ 248583 w 289729"/>
                <a:gd name="connsiteY34" fmla="*/ 141124 h 270346"/>
                <a:gd name="connsiteX35" fmla="*/ 112899 w 289729"/>
                <a:gd name="connsiteY35" fmla="*/ 197234 h 270346"/>
                <a:gd name="connsiteX36" fmla="*/ 18363 w 289729"/>
                <a:gd name="connsiteY36" fmla="*/ 159827 h 270346"/>
                <a:gd name="connsiteX37" fmla="*/ 18363 w 289729"/>
                <a:gd name="connsiteY37" fmla="*/ 129222 h 270346"/>
                <a:gd name="connsiteX38" fmla="*/ 115620 w 289729"/>
                <a:gd name="connsiteY38" fmla="*/ 167989 h 270346"/>
                <a:gd name="connsiteX39" fmla="*/ 248923 w 289729"/>
                <a:gd name="connsiteY39" fmla="*/ 112219 h 270346"/>
                <a:gd name="connsiteX40" fmla="*/ 248923 w 289729"/>
                <a:gd name="connsiteY40" fmla="*/ 141124 h 2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9729" h="270346">
                  <a:moveTo>
                    <a:pt x="289730" y="95216"/>
                  </a:moveTo>
                  <a:lnTo>
                    <a:pt x="272047" y="88755"/>
                  </a:lnTo>
                  <a:lnTo>
                    <a:pt x="272047" y="51689"/>
                  </a:lnTo>
                  <a:lnTo>
                    <a:pt x="289730" y="44208"/>
                  </a:lnTo>
                  <a:lnTo>
                    <a:pt x="170029" y="0"/>
                  </a:lnTo>
                  <a:lnTo>
                    <a:pt x="24484" y="51009"/>
                  </a:lnTo>
                  <a:cubicBezTo>
                    <a:pt x="10542" y="57810"/>
                    <a:pt x="10202" y="76513"/>
                    <a:pt x="10202" y="91816"/>
                  </a:cubicBezTo>
                  <a:cubicBezTo>
                    <a:pt x="10202" y="96917"/>
                    <a:pt x="10882" y="102018"/>
                    <a:pt x="11902" y="106778"/>
                  </a:cubicBezTo>
                  <a:cubicBezTo>
                    <a:pt x="340" y="114260"/>
                    <a:pt x="0" y="131603"/>
                    <a:pt x="0" y="146225"/>
                  </a:cubicBezTo>
                  <a:cubicBezTo>
                    <a:pt x="0" y="158127"/>
                    <a:pt x="2720" y="169009"/>
                    <a:pt x="10202" y="175810"/>
                  </a:cubicBezTo>
                  <a:cubicBezTo>
                    <a:pt x="8501" y="181591"/>
                    <a:pt x="9522" y="188732"/>
                    <a:pt x="9522" y="197234"/>
                  </a:cubicBezTo>
                  <a:cubicBezTo>
                    <a:pt x="9522" y="212536"/>
                    <a:pt x="13602" y="226479"/>
                    <a:pt x="27205" y="231240"/>
                  </a:cubicBezTo>
                  <a:lnTo>
                    <a:pt x="121741" y="270346"/>
                  </a:lnTo>
                  <a:lnTo>
                    <a:pt x="289050" y="200974"/>
                  </a:lnTo>
                  <a:lnTo>
                    <a:pt x="271367" y="194513"/>
                  </a:lnTo>
                  <a:lnTo>
                    <a:pt x="271367" y="157107"/>
                  </a:lnTo>
                  <a:lnTo>
                    <a:pt x="289050" y="149626"/>
                  </a:lnTo>
                  <a:lnTo>
                    <a:pt x="261845" y="139424"/>
                  </a:lnTo>
                  <a:lnTo>
                    <a:pt x="261845" y="106778"/>
                  </a:lnTo>
                  <a:lnTo>
                    <a:pt x="289730" y="95216"/>
                  </a:lnTo>
                  <a:close/>
                  <a:moveTo>
                    <a:pt x="28565" y="74813"/>
                  </a:moveTo>
                  <a:lnTo>
                    <a:pt x="123101" y="111879"/>
                  </a:lnTo>
                  <a:lnTo>
                    <a:pt x="258784" y="57130"/>
                  </a:lnTo>
                  <a:lnTo>
                    <a:pt x="258784" y="86375"/>
                  </a:lnTo>
                  <a:lnTo>
                    <a:pt x="123101" y="142825"/>
                  </a:lnTo>
                  <a:lnTo>
                    <a:pt x="28565" y="105418"/>
                  </a:lnTo>
                  <a:lnTo>
                    <a:pt x="28565" y="74813"/>
                  </a:lnTo>
                  <a:close/>
                  <a:moveTo>
                    <a:pt x="258104" y="192133"/>
                  </a:moveTo>
                  <a:lnTo>
                    <a:pt x="122421" y="248243"/>
                  </a:lnTo>
                  <a:lnTo>
                    <a:pt x="27545" y="210836"/>
                  </a:lnTo>
                  <a:lnTo>
                    <a:pt x="27545" y="184312"/>
                  </a:lnTo>
                  <a:lnTo>
                    <a:pt x="112219" y="218998"/>
                  </a:lnTo>
                  <a:lnTo>
                    <a:pt x="258444" y="161188"/>
                  </a:lnTo>
                  <a:lnTo>
                    <a:pt x="258104" y="192133"/>
                  </a:lnTo>
                  <a:close/>
                  <a:moveTo>
                    <a:pt x="248583" y="141124"/>
                  </a:moveTo>
                  <a:lnTo>
                    <a:pt x="112899" y="197234"/>
                  </a:lnTo>
                  <a:lnTo>
                    <a:pt x="18363" y="159827"/>
                  </a:lnTo>
                  <a:lnTo>
                    <a:pt x="18363" y="129222"/>
                  </a:lnTo>
                  <a:lnTo>
                    <a:pt x="115620" y="167989"/>
                  </a:lnTo>
                  <a:lnTo>
                    <a:pt x="248923" y="112219"/>
                  </a:lnTo>
                  <a:lnTo>
                    <a:pt x="248923" y="141124"/>
                  </a:lnTo>
                  <a:close/>
                </a:path>
              </a:pathLst>
            </a:custGeom>
            <a:solidFill>
              <a:srgbClr val="00B050"/>
            </a:solidFill>
            <a:ln w="3373" cap="flat">
              <a:noFill/>
              <a:prstDash val="solid"/>
              <a:miter/>
            </a:ln>
          </p:spPr>
          <p:txBody>
            <a:bodyPr rtlCol="0" anchor="ctr"/>
            <a:lstStyle/>
            <a:p>
              <a:endParaRPr lang="en-GB" dirty="0"/>
            </a:p>
          </p:txBody>
        </p:sp>
        <p:sp>
          <p:nvSpPr>
            <p:cNvPr id="6" name="TextBox 5">
              <a:extLst>
                <a:ext uri="{FF2B5EF4-FFF2-40B4-BE49-F238E27FC236}">
                  <a16:creationId xmlns:a16="http://schemas.microsoft.com/office/drawing/2014/main" id="{A665DEC0-1F11-E36D-E257-4F23260FE578}"/>
                </a:ext>
              </a:extLst>
            </p:cNvPr>
            <p:cNvSpPr txBox="1"/>
            <p:nvPr/>
          </p:nvSpPr>
          <p:spPr>
            <a:xfrm>
              <a:off x="11164522" y="885915"/>
              <a:ext cx="683200" cy="369332"/>
            </a:xfrm>
            <a:prstGeom prst="rect">
              <a:avLst/>
            </a:prstGeom>
            <a:noFill/>
          </p:spPr>
          <p:txBody>
            <a:bodyPr wrap="none" rtlCol="0">
              <a:spAutoFit/>
            </a:bodyPr>
            <a:lstStyle/>
            <a:p>
              <a:r>
                <a:rPr lang="en-GB" b="1" dirty="0">
                  <a:latin typeface="Verdana" panose="020B0604030504040204" pitchFamily="34" charset="0"/>
                  <a:ea typeface="Verdana" panose="020B0604030504040204" pitchFamily="34" charset="0"/>
                </a:rPr>
                <a:t>SKE</a:t>
              </a:r>
            </a:p>
          </p:txBody>
        </p:sp>
      </p:grpSp>
      <p:sp>
        <p:nvSpPr>
          <p:cNvPr id="8" name="Line 14">
            <a:extLst>
              <a:ext uri="{FF2B5EF4-FFF2-40B4-BE49-F238E27FC236}">
                <a16:creationId xmlns:a16="http://schemas.microsoft.com/office/drawing/2014/main" id="{B1E65FFB-88C2-A7A7-9C26-DE1621454041}"/>
              </a:ext>
            </a:extLst>
          </p:cNvPr>
          <p:cNvSpPr>
            <a:spLocks noChangeShapeType="1"/>
          </p:cNvSpPr>
          <p:nvPr/>
        </p:nvSpPr>
        <p:spPr bwMode="auto">
          <a:xfrm>
            <a:off x="2919253" y="4865667"/>
            <a:ext cx="6663395" cy="0"/>
          </a:xfrm>
          <a:prstGeom prst="line">
            <a:avLst/>
          </a:prstGeom>
          <a:noFill/>
          <a:ln w="285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657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KE">
            <a:extLst>
              <a:ext uri="{FF2B5EF4-FFF2-40B4-BE49-F238E27FC236}">
                <a16:creationId xmlns:a16="http://schemas.microsoft.com/office/drawing/2014/main" id="{5205990C-9B71-FA4A-A13B-012CA252CD0F}"/>
              </a:ext>
            </a:extLst>
          </p:cNvPr>
          <p:cNvSpPr>
            <a:spLocks noEditPoints="1"/>
          </p:cNvSpPr>
          <p:nvPr/>
        </p:nvSpPr>
        <p:spPr bwMode="auto">
          <a:xfrm>
            <a:off x="3136081" y="4798401"/>
            <a:ext cx="5943600" cy="56309"/>
          </a:xfrm>
          <a:custGeom>
            <a:avLst/>
            <a:gdLst>
              <a:gd name="T0" fmla="*/ 0 w 3744"/>
              <a:gd name="T1" fmla="*/ 577 h 966"/>
              <a:gd name="T2" fmla="*/ 113 w 3744"/>
              <a:gd name="T3" fmla="*/ 577 h 966"/>
              <a:gd name="T4" fmla="*/ 113 w 3744"/>
              <a:gd name="T5" fmla="*/ 966 h 966"/>
              <a:gd name="T6" fmla="*/ 0 w 3744"/>
              <a:gd name="T7" fmla="*/ 966 h 966"/>
              <a:gd name="T8" fmla="*/ 0 w 3744"/>
              <a:gd name="T9" fmla="*/ 577 h 966"/>
              <a:gd name="T10" fmla="*/ 519 w 3744"/>
              <a:gd name="T11" fmla="*/ 616 h 966"/>
              <a:gd name="T12" fmla="*/ 632 w 3744"/>
              <a:gd name="T13" fmla="*/ 616 h 966"/>
              <a:gd name="T14" fmla="*/ 632 w 3744"/>
              <a:gd name="T15" fmla="*/ 966 h 966"/>
              <a:gd name="T16" fmla="*/ 519 w 3744"/>
              <a:gd name="T17" fmla="*/ 966 h 966"/>
              <a:gd name="T18" fmla="*/ 519 w 3744"/>
              <a:gd name="T19" fmla="*/ 616 h 966"/>
              <a:gd name="T20" fmla="*/ 1038 w 3744"/>
              <a:gd name="T21" fmla="*/ 235 h 966"/>
              <a:gd name="T22" fmla="*/ 1151 w 3744"/>
              <a:gd name="T23" fmla="*/ 235 h 966"/>
              <a:gd name="T24" fmla="*/ 1151 w 3744"/>
              <a:gd name="T25" fmla="*/ 966 h 966"/>
              <a:gd name="T26" fmla="*/ 1038 w 3744"/>
              <a:gd name="T27" fmla="*/ 966 h 966"/>
              <a:gd name="T28" fmla="*/ 1038 w 3744"/>
              <a:gd name="T29" fmla="*/ 235 h 966"/>
              <a:gd name="T30" fmla="*/ 1557 w 3744"/>
              <a:gd name="T31" fmla="*/ 152 h 966"/>
              <a:gd name="T32" fmla="*/ 1669 w 3744"/>
              <a:gd name="T33" fmla="*/ 152 h 966"/>
              <a:gd name="T34" fmla="*/ 1669 w 3744"/>
              <a:gd name="T35" fmla="*/ 966 h 966"/>
              <a:gd name="T36" fmla="*/ 1557 w 3744"/>
              <a:gd name="T37" fmla="*/ 966 h 966"/>
              <a:gd name="T38" fmla="*/ 1557 w 3744"/>
              <a:gd name="T39" fmla="*/ 152 h 966"/>
              <a:gd name="T40" fmla="*/ 2075 w 3744"/>
              <a:gd name="T41" fmla="*/ 0 h 966"/>
              <a:gd name="T42" fmla="*/ 2188 w 3744"/>
              <a:gd name="T43" fmla="*/ 0 h 966"/>
              <a:gd name="T44" fmla="*/ 2188 w 3744"/>
              <a:gd name="T45" fmla="*/ 966 h 966"/>
              <a:gd name="T46" fmla="*/ 2075 w 3744"/>
              <a:gd name="T47" fmla="*/ 966 h 966"/>
              <a:gd name="T48" fmla="*/ 2075 w 3744"/>
              <a:gd name="T49" fmla="*/ 0 h 966"/>
              <a:gd name="T50" fmla="*/ 2594 w 3744"/>
              <a:gd name="T51" fmla="*/ 696 h 966"/>
              <a:gd name="T52" fmla="*/ 2707 w 3744"/>
              <a:gd name="T53" fmla="*/ 696 h 966"/>
              <a:gd name="T54" fmla="*/ 2707 w 3744"/>
              <a:gd name="T55" fmla="*/ 966 h 966"/>
              <a:gd name="T56" fmla="*/ 2594 w 3744"/>
              <a:gd name="T57" fmla="*/ 966 h 966"/>
              <a:gd name="T58" fmla="*/ 2594 w 3744"/>
              <a:gd name="T59" fmla="*/ 696 h 966"/>
              <a:gd name="T60" fmla="*/ 3113 w 3744"/>
              <a:gd name="T61" fmla="*/ 780 h 966"/>
              <a:gd name="T62" fmla="*/ 3226 w 3744"/>
              <a:gd name="T63" fmla="*/ 780 h 966"/>
              <a:gd name="T64" fmla="*/ 3226 w 3744"/>
              <a:gd name="T65" fmla="*/ 966 h 966"/>
              <a:gd name="T66" fmla="*/ 3113 w 3744"/>
              <a:gd name="T67" fmla="*/ 966 h 966"/>
              <a:gd name="T68" fmla="*/ 3113 w 3744"/>
              <a:gd name="T69" fmla="*/ 780 h 966"/>
              <a:gd name="T70" fmla="*/ 3632 w 3744"/>
              <a:gd name="T71" fmla="*/ 715 h 966"/>
              <a:gd name="T72" fmla="*/ 3744 w 3744"/>
              <a:gd name="T73" fmla="*/ 715 h 966"/>
              <a:gd name="T74" fmla="*/ 3744 w 3744"/>
              <a:gd name="T75" fmla="*/ 966 h 966"/>
              <a:gd name="T76" fmla="*/ 3632 w 3744"/>
              <a:gd name="T77" fmla="*/ 966 h 966"/>
              <a:gd name="T78" fmla="*/ 3632 w 3744"/>
              <a:gd name="T79" fmla="*/ 715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44" h="966">
                <a:moveTo>
                  <a:pt x="0" y="577"/>
                </a:moveTo>
                <a:lnTo>
                  <a:pt x="113" y="577"/>
                </a:lnTo>
                <a:lnTo>
                  <a:pt x="113" y="966"/>
                </a:lnTo>
                <a:lnTo>
                  <a:pt x="0" y="966"/>
                </a:lnTo>
                <a:lnTo>
                  <a:pt x="0" y="577"/>
                </a:lnTo>
                <a:close/>
                <a:moveTo>
                  <a:pt x="519" y="616"/>
                </a:moveTo>
                <a:lnTo>
                  <a:pt x="632" y="616"/>
                </a:lnTo>
                <a:lnTo>
                  <a:pt x="632" y="966"/>
                </a:lnTo>
                <a:lnTo>
                  <a:pt x="519" y="966"/>
                </a:lnTo>
                <a:lnTo>
                  <a:pt x="519" y="616"/>
                </a:lnTo>
                <a:close/>
                <a:moveTo>
                  <a:pt x="1038" y="235"/>
                </a:moveTo>
                <a:lnTo>
                  <a:pt x="1151" y="235"/>
                </a:lnTo>
                <a:lnTo>
                  <a:pt x="1151" y="966"/>
                </a:lnTo>
                <a:lnTo>
                  <a:pt x="1038" y="966"/>
                </a:lnTo>
                <a:lnTo>
                  <a:pt x="1038" y="235"/>
                </a:lnTo>
                <a:close/>
                <a:moveTo>
                  <a:pt x="1557" y="152"/>
                </a:moveTo>
                <a:lnTo>
                  <a:pt x="1669" y="152"/>
                </a:lnTo>
                <a:lnTo>
                  <a:pt x="1669" y="966"/>
                </a:lnTo>
                <a:lnTo>
                  <a:pt x="1557" y="966"/>
                </a:lnTo>
                <a:lnTo>
                  <a:pt x="1557" y="152"/>
                </a:lnTo>
                <a:close/>
                <a:moveTo>
                  <a:pt x="2075" y="0"/>
                </a:moveTo>
                <a:lnTo>
                  <a:pt x="2188" y="0"/>
                </a:lnTo>
                <a:lnTo>
                  <a:pt x="2188" y="966"/>
                </a:lnTo>
                <a:lnTo>
                  <a:pt x="2075" y="966"/>
                </a:lnTo>
                <a:lnTo>
                  <a:pt x="2075" y="0"/>
                </a:lnTo>
                <a:close/>
                <a:moveTo>
                  <a:pt x="2594" y="696"/>
                </a:moveTo>
                <a:lnTo>
                  <a:pt x="2707" y="696"/>
                </a:lnTo>
                <a:lnTo>
                  <a:pt x="2707" y="966"/>
                </a:lnTo>
                <a:lnTo>
                  <a:pt x="2594" y="966"/>
                </a:lnTo>
                <a:lnTo>
                  <a:pt x="2594" y="696"/>
                </a:lnTo>
                <a:close/>
                <a:moveTo>
                  <a:pt x="3113" y="780"/>
                </a:moveTo>
                <a:lnTo>
                  <a:pt x="3226" y="780"/>
                </a:lnTo>
                <a:lnTo>
                  <a:pt x="3226" y="966"/>
                </a:lnTo>
                <a:lnTo>
                  <a:pt x="3113" y="966"/>
                </a:lnTo>
                <a:lnTo>
                  <a:pt x="3113" y="780"/>
                </a:lnTo>
                <a:close/>
                <a:moveTo>
                  <a:pt x="3632" y="715"/>
                </a:moveTo>
                <a:lnTo>
                  <a:pt x="3744" y="715"/>
                </a:lnTo>
                <a:lnTo>
                  <a:pt x="3744" y="966"/>
                </a:lnTo>
                <a:lnTo>
                  <a:pt x="3632" y="966"/>
                </a:lnTo>
                <a:lnTo>
                  <a:pt x="3632" y="715"/>
                </a:lnTo>
                <a:close/>
              </a:path>
            </a:pathLst>
          </a:custGeom>
          <a:solidFill>
            <a:srgbClr val="99DFB9"/>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SKE">
            <a:extLst>
              <a:ext uri="{FF2B5EF4-FFF2-40B4-BE49-F238E27FC236}">
                <a16:creationId xmlns:a16="http://schemas.microsoft.com/office/drawing/2014/main" id="{B39B8EE8-E6A0-E63A-9427-E2C718168BBF}"/>
              </a:ext>
            </a:extLst>
          </p:cNvPr>
          <p:cNvSpPr>
            <a:spLocks noEditPoints="1"/>
          </p:cNvSpPr>
          <p:nvPr/>
        </p:nvSpPr>
        <p:spPr bwMode="auto">
          <a:xfrm>
            <a:off x="3143026" y="4851111"/>
            <a:ext cx="5943600" cy="3600"/>
          </a:xfrm>
          <a:custGeom>
            <a:avLst/>
            <a:gdLst>
              <a:gd name="T0" fmla="*/ 0 w 3744"/>
              <a:gd name="T1" fmla="*/ 577 h 966"/>
              <a:gd name="T2" fmla="*/ 113 w 3744"/>
              <a:gd name="T3" fmla="*/ 577 h 966"/>
              <a:gd name="T4" fmla="*/ 113 w 3744"/>
              <a:gd name="T5" fmla="*/ 966 h 966"/>
              <a:gd name="T6" fmla="*/ 0 w 3744"/>
              <a:gd name="T7" fmla="*/ 966 h 966"/>
              <a:gd name="T8" fmla="*/ 0 w 3744"/>
              <a:gd name="T9" fmla="*/ 577 h 966"/>
              <a:gd name="T10" fmla="*/ 519 w 3744"/>
              <a:gd name="T11" fmla="*/ 616 h 966"/>
              <a:gd name="T12" fmla="*/ 632 w 3744"/>
              <a:gd name="T13" fmla="*/ 616 h 966"/>
              <a:gd name="T14" fmla="*/ 632 w 3744"/>
              <a:gd name="T15" fmla="*/ 966 h 966"/>
              <a:gd name="T16" fmla="*/ 519 w 3744"/>
              <a:gd name="T17" fmla="*/ 966 h 966"/>
              <a:gd name="T18" fmla="*/ 519 w 3744"/>
              <a:gd name="T19" fmla="*/ 616 h 966"/>
              <a:gd name="T20" fmla="*/ 1038 w 3744"/>
              <a:gd name="T21" fmla="*/ 235 h 966"/>
              <a:gd name="T22" fmla="*/ 1151 w 3744"/>
              <a:gd name="T23" fmla="*/ 235 h 966"/>
              <a:gd name="T24" fmla="*/ 1151 w 3744"/>
              <a:gd name="T25" fmla="*/ 966 h 966"/>
              <a:gd name="T26" fmla="*/ 1038 w 3744"/>
              <a:gd name="T27" fmla="*/ 966 h 966"/>
              <a:gd name="T28" fmla="*/ 1038 w 3744"/>
              <a:gd name="T29" fmla="*/ 235 h 966"/>
              <a:gd name="T30" fmla="*/ 1557 w 3744"/>
              <a:gd name="T31" fmla="*/ 152 h 966"/>
              <a:gd name="T32" fmla="*/ 1669 w 3744"/>
              <a:gd name="T33" fmla="*/ 152 h 966"/>
              <a:gd name="T34" fmla="*/ 1669 w 3744"/>
              <a:gd name="T35" fmla="*/ 966 h 966"/>
              <a:gd name="T36" fmla="*/ 1557 w 3744"/>
              <a:gd name="T37" fmla="*/ 966 h 966"/>
              <a:gd name="T38" fmla="*/ 1557 w 3744"/>
              <a:gd name="T39" fmla="*/ 152 h 966"/>
              <a:gd name="T40" fmla="*/ 2075 w 3744"/>
              <a:gd name="T41" fmla="*/ 0 h 966"/>
              <a:gd name="T42" fmla="*/ 2188 w 3744"/>
              <a:gd name="T43" fmla="*/ 0 h 966"/>
              <a:gd name="T44" fmla="*/ 2188 w 3744"/>
              <a:gd name="T45" fmla="*/ 966 h 966"/>
              <a:gd name="T46" fmla="*/ 2075 w 3744"/>
              <a:gd name="T47" fmla="*/ 966 h 966"/>
              <a:gd name="T48" fmla="*/ 2075 w 3744"/>
              <a:gd name="T49" fmla="*/ 0 h 966"/>
              <a:gd name="T50" fmla="*/ 2594 w 3744"/>
              <a:gd name="T51" fmla="*/ 696 h 966"/>
              <a:gd name="T52" fmla="*/ 2707 w 3744"/>
              <a:gd name="T53" fmla="*/ 696 h 966"/>
              <a:gd name="T54" fmla="*/ 2707 w 3744"/>
              <a:gd name="T55" fmla="*/ 966 h 966"/>
              <a:gd name="T56" fmla="*/ 2594 w 3744"/>
              <a:gd name="T57" fmla="*/ 966 h 966"/>
              <a:gd name="T58" fmla="*/ 2594 w 3744"/>
              <a:gd name="T59" fmla="*/ 696 h 966"/>
              <a:gd name="T60" fmla="*/ 3113 w 3744"/>
              <a:gd name="T61" fmla="*/ 780 h 966"/>
              <a:gd name="T62" fmla="*/ 3226 w 3744"/>
              <a:gd name="T63" fmla="*/ 780 h 966"/>
              <a:gd name="T64" fmla="*/ 3226 w 3744"/>
              <a:gd name="T65" fmla="*/ 966 h 966"/>
              <a:gd name="T66" fmla="*/ 3113 w 3744"/>
              <a:gd name="T67" fmla="*/ 966 h 966"/>
              <a:gd name="T68" fmla="*/ 3113 w 3744"/>
              <a:gd name="T69" fmla="*/ 780 h 966"/>
              <a:gd name="T70" fmla="*/ 3632 w 3744"/>
              <a:gd name="T71" fmla="*/ 715 h 966"/>
              <a:gd name="T72" fmla="*/ 3744 w 3744"/>
              <a:gd name="T73" fmla="*/ 715 h 966"/>
              <a:gd name="T74" fmla="*/ 3744 w 3744"/>
              <a:gd name="T75" fmla="*/ 966 h 966"/>
              <a:gd name="T76" fmla="*/ 3632 w 3744"/>
              <a:gd name="T77" fmla="*/ 966 h 966"/>
              <a:gd name="T78" fmla="*/ 3632 w 3744"/>
              <a:gd name="T79" fmla="*/ 715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44" h="966">
                <a:moveTo>
                  <a:pt x="0" y="577"/>
                </a:moveTo>
                <a:lnTo>
                  <a:pt x="113" y="577"/>
                </a:lnTo>
                <a:lnTo>
                  <a:pt x="113" y="966"/>
                </a:lnTo>
                <a:lnTo>
                  <a:pt x="0" y="966"/>
                </a:lnTo>
                <a:lnTo>
                  <a:pt x="0" y="577"/>
                </a:lnTo>
                <a:close/>
                <a:moveTo>
                  <a:pt x="519" y="616"/>
                </a:moveTo>
                <a:lnTo>
                  <a:pt x="632" y="616"/>
                </a:lnTo>
                <a:lnTo>
                  <a:pt x="632" y="966"/>
                </a:lnTo>
                <a:lnTo>
                  <a:pt x="519" y="966"/>
                </a:lnTo>
                <a:lnTo>
                  <a:pt x="519" y="616"/>
                </a:lnTo>
                <a:close/>
                <a:moveTo>
                  <a:pt x="1038" y="235"/>
                </a:moveTo>
                <a:lnTo>
                  <a:pt x="1151" y="235"/>
                </a:lnTo>
                <a:lnTo>
                  <a:pt x="1151" y="966"/>
                </a:lnTo>
                <a:lnTo>
                  <a:pt x="1038" y="966"/>
                </a:lnTo>
                <a:lnTo>
                  <a:pt x="1038" y="235"/>
                </a:lnTo>
                <a:close/>
                <a:moveTo>
                  <a:pt x="1557" y="152"/>
                </a:moveTo>
                <a:lnTo>
                  <a:pt x="1669" y="152"/>
                </a:lnTo>
                <a:lnTo>
                  <a:pt x="1669" y="966"/>
                </a:lnTo>
                <a:lnTo>
                  <a:pt x="1557" y="966"/>
                </a:lnTo>
                <a:lnTo>
                  <a:pt x="1557" y="152"/>
                </a:lnTo>
                <a:close/>
                <a:moveTo>
                  <a:pt x="2075" y="0"/>
                </a:moveTo>
                <a:lnTo>
                  <a:pt x="2188" y="0"/>
                </a:lnTo>
                <a:lnTo>
                  <a:pt x="2188" y="966"/>
                </a:lnTo>
                <a:lnTo>
                  <a:pt x="2075" y="966"/>
                </a:lnTo>
                <a:lnTo>
                  <a:pt x="2075" y="0"/>
                </a:lnTo>
                <a:close/>
                <a:moveTo>
                  <a:pt x="2594" y="696"/>
                </a:moveTo>
                <a:lnTo>
                  <a:pt x="2707" y="696"/>
                </a:lnTo>
                <a:lnTo>
                  <a:pt x="2707" y="966"/>
                </a:lnTo>
                <a:lnTo>
                  <a:pt x="2594" y="966"/>
                </a:lnTo>
                <a:lnTo>
                  <a:pt x="2594" y="696"/>
                </a:lnTo>
                <a:close/>
                <a:moveTo>
                  <a:pt x="3113" y="780"/>
                </a:moveTo>
                <a:lnTo>
                  <a:pt x="3226" y="780"/>
                </a:lnTo>
                <a:lnTo>
                  <a:pt x="3226" y="966"/>
                </a:lnTo>
                <a:lnTo>
                  <a:pt x="3113" y="966"/>
                </a:lnTo>
                <a:lnTo>
                  <a:pt x="3113" y="780"/>
                </a:lnTo>
                <a:close/>
                <a:moveTo>
                  <a:pt x="3632" y="715"/>
                </a:moveTo>
                <a:lnTo>
                  <a:pt x="3744" y="715"/>
                </a:lnTo>
                <a:lnTo>
                  <a:pt x="3744" y="966"/>
                </a:lnTo>
                <a:lnTo>
                  <a:pt x="3632" y="966"/>
                </a:lnTo>
                <a:lnTo>
                  <a:pt x="3632" y="715"/>
                </a:lnTo>
                <a:close/>
              </a:path>
            </a:pathLst>
          </a:custGeom>
          <a:solidFill>
            <a:srgbClr val="99DFB9"/>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ular Callout 41">
            <a:extLst>
              <a:ext uri="{FF2B5EF4-FFF2-40B4-BE49-F238E27FC236}">
                <a16:creationId xmlns:a16="http://schemas.microsoft.com/office/drawing/2014/main" id="{9C8D498D-F381-C77B-F5B6-708B093EB461}"/>
              </a:ext>
            </a:extLst>
          </p:cNvPr>
          <p:cNvSpPr/>
          <p:nvPr/>
        </p:nvSpPr>
        <p:spPr>
          <a:xfrm>
            <a:off x="7455861" y="1276067"/>
            <a:ext cx="3278449" cy="836926"/>
          </a:xfrm>
          <a:prstGeom prst="wedgeRectCallout">
            <a:avLst>
              <a:gd name="adj1" fmla="val -61682"/>
              <a:gd name="adj2" fmla="val -43471"/>
            </a:avLst>
          </a:prstGeom>
          <a:solidFill>
            <a:srgbClr val="FFFFCC"/>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lnSpc>
                <a:spcPct val="120000"/>
              </a:lnSpc>
              <a:defRPr/>
            </a:pPr>
            <a:r>
              <a:rPr lang="en-GB" sz="1600" kern="0" dirty="0">
                <a:solidFill>
                  <a:srgbClr val="000000"/>
                </a:solidFill>
                <a:latin typeface="Verdana" pitchFamily="34" charset="0"/>
                <a:ea typeface="Verdana" pitchFamily="34" charset="0"/>
                <a:cs typeface="Verdana" pitchFamily="34" charset="0"/>
              </a:rPr>
              <a:t>What if SKE Biology had not been available?</a:t>
            </a:r>
          </a:p>
        </p:txBody>
      </p:sp>
      <p:sp>
        <p:nvSpPr>
          <p:cNvPr id="26" name="Rectangle 24">
            <a:extLst>
              <a:ext uri="{FF2B5EF4-FFF2-40B4-BE49-F238E27FC236}">
                <a16:creationId xmlns:a16="http://schemas.microsoft.com/office/drawing/2014/main" id="{B80A1295-C7A7-9CDE-84DA-B8AE50669C76}"/>
              </a:ext>
            </a:extLst>
          </p:cNvPr>
          <p:cNvSpPr>
            <a:spLocks noChangeArrowheads="1"/>
          </p:cNvSpPr>
          <p:nvPr/>
        </p:nvSpPr>
        <p:spPr bwMode="auto">
          <a:xfrm>
            <a:off x="3064248"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2016-17</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7" name="Rectangle 25">
            <a:extLst>
              <a:ext uri="{FF2B5EF4-FFF2-40B4-BE49-F238E27FC236}">
                <a16:creationId xmlns:a16="http://schemas.microsoft.com/office/drawing/2014/main" id="{64D7ACEA-EC7B-060F-915C-4ACEF101FBFF}"/>
              </a:ext>
            </a:extLst>
          </p:cNvPr>
          <p:cNvSpPr>
            <a:spLocks noChangeArrowheads="1"/>
          </p:cNvSpPr>
          <p:nvPr/>
        </p:nvSpPr>
        <p:spPr bwMode="auto">
          <a:xfrm>
            <a:off x="3883966"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2017-18</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8" name="Rectangle 26">
            <a:extLst>
              <a:ext uri="{FF2B5EF4-FFF2-40B4-BE49-F238E27FC236}">
                <a16:creationId xmlns:a16="http://schemas.microsoft.com/office/drawing/2014/main" id="{17F8268E-484F-C644-E67F-A714D1C03547}"/>
              </a:ext>
            </a:extLst>
          </p:cNvPr>
          <p:cNvSpPr>
            <a:spLocks noChangeArrowheads="1"/>
          </p:cNvSpPr>
          <p:nvPr/>
        </p:nvSpPr>
        <p:spPr bwMode="auto">
          <a:xfrm>
            <a:off x="4703684"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2018-19</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9" name="Rectangle 27">
            <a:extLst>
              <a:ext uri="{FF2B5EF4-FFF2-40B4-BE49-F238E27FC236}">
                <a16:creationId xmlns:a16="http://schemas.microsoft.com/office/drawing/2014/main" id="{7DC19D3F-DB8D-0437-8EC8-C242B378E849}"/>
              </a:ext>
            </a:extLst>
          </p:cNvPr>
          <p:cNvSpPr>
            <a:spLocks noChangeArrowheads="1"/>
          </p:cNvSpPr>
          <p:nvPr/>
        </p:nvSpPr>
        <p:spPr bwMode="auto">
          <a:xfrm>
            <a:off x="5523402"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2019-20</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8">
            <a:extLst>
              <a:ext uri="{FF2B5EF4-FFF2-40B4-BE49-F238E27FC236}">
                <a16:creationId xmlns:a16="http://schemas.microsoft.com/office/drawing/2014/main" id="{8AE46F77-E29E-AE1D-9C4D-FBE9B1E76FC4}"/>
              </a:ext>
            </a:extLst>
          </p:cNvPr>
          <p:cNvSpPr>
            <a:spLocks noChangeArrowheads="1"/>
          </p:cNvSpPr>
          <p:nvPr/>
        </p:nvSpPr>
        <p:spPr bwMode="auto">
          <a:xfrm>
            <a:off x="6343120"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2020-21</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1" name="Rectangle 29">
            <a:extLst>
              <a:ext uri="{FF2B5EF4-FFF2-40B4-BE49-F238E27FC236}">
                <a16:creationId xmlns:a16="http://schemas.microsoft.com/office/drawing/2014/main" id="{D98305BF-D9AD-4881-F227-D0DC001F7E0E}"/>
              </a:ext>
            </a:extLst>
          </p:cNvPr>
          <p:cNvSpPr>
            <a:spLocks noChangeArrowheads="1"/>
          </p:cNvSpPr>
          <p:nvPr/>
        </p:nvSpPr>
        <p:spPr bwMode="auto">
          <a:xfrm>
            <a:off x="7162838"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2021-22</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2" name="Rectangle 30">
            <a:extLst>
              <a:ext uri="{FF2B5EF4-FFF2-40B4-BE49-F238E27FC236}">
                <a16:creationId xmlns:a16="http://schemas.microsoft.com/office/drawing/2014/main" id="{555DC728-8411-21BD-40E7-FC32E4083B9C}"/>
              </a:ext>
            </a:extLst>
          </p:cNvPr>
          <p:cNvSpPr>
            <a:spLocks noChangeArrowheads="1"/>
          </p:cNvSpPr>
          <p:nvPr/>
        </p:nvSpPr>
        <p:spPr bwMode="auto">
          <a:xfrm>
            <a:off x="7982556"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2022-23</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 name="Rectangle 31">
            <a:extLst>
              <a:ext uri="{FF2B5EF4-FFF2-40B4-BE49-F238E27FC236}">
                <a16:creationId xmlns:a16="http://schemas.microsoft.com/office/drawing/2014/main" id="{DC9CC1F7-48C7-98BC-CC92-CBB5B34B6F71}"/>
              </a:ext>
            </a:extLst>
          </p:cNvPr>
          <p:cNvSpPr>
            <a:spLocks noChangeArrowheads="1"/>
          </p:cNvSpPr>
          <p:nvPr/>
        </p:nvSpPr>
        <p:spPr bwMode="auto">
          <a:xfrm>
            <a:off x="8802275" y="5040403"/>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2023-24</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Speech Bubble: Rectangle 35">
            <a:extLst>
              <a:ext uri="{FF2B5EF4-FFF2-40B4-BE49-F238E27FC236}">
                <a16:creationId xmlns:a16="http://schemas.microsoft.com/office/drawing/2014/main" id="{1B1A6560-8E73-EBB9-53CF-90662D15DAB4}"/>
              </a:ext>
            </a:extLst>
          </p:cNvPr>
          <p:cNvSpPr/>
          <p:nvPr/>
        </p:nvSpPr>
        <p:spPr>
          <a:xfrm>
            <a:off x="3099976" y="1529689"/>
            <a:ext cx="855884" cy="241174"/>
          </a:xfrm>
          <a:prstGeom prst="wedgeRectCallout">
            <a:avLst>
              <a:gd name="adj1" fmla="val -33813"/>
              <a:gd name="adj2" fmla="val 9401"/>
            </a:avLst>
          </a:prstGeom>
          <a:solidFill>
            <a:srgbClr val="B4C7E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Census</a:t>
            </a:r>
          </a:p>
        </p:txBody>
      </p:sp>
      <p:sp>
        <p:nvSpPr>
          <p:cNvPr id="38" name="Speech Bubble: Rectangle 37">
            <a:extLst>
              <a:ext uri="{FF2B5EF4-FFF2-40B4-BE49-F238E27FC236}">
                <a16:creationId xmlns:a16="http://schemas.microsoft.com/office/drawing/2014/main" id="{94BD7798-377C-69BE-9940-0A9E448A42F2}"/>
              </a:ext>
            </a:extLst>
          </p:cNvPr>
          <p:cNvSpPr/>
          <p:nvPr/>
        </p:nvSpPr>
        <p:spPr>
          <a:xfrm>
            <a:off x="3099976" y="1797561"/>
            <a:ext cx="855884" cy="284712"/>
          </a:xfrm>
          <a:prstGeom prst="wedgeRectCallout">
            <a:avLst>
              <a:gd name="adj1" fmla="val -6001"/>
              <a:gd name="adj2" fmla="val 43582"/>
            </a:avLst>
          </a:prstGeom>
          <a:solidFill>
            <a:srgbClr val="F6BE9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Target</a:t>
            </a:r>
          </a:p>
        </p:txBody>
      </p:sp>
      <p:sp>
        <p:nvSpPr>
          <p:cNvPr id="17" name="Rectangle 15">
            <a:extLst>
              <a:ext uri="{FF2B5EF4-FFF2-40B4-BE49-F238E27FC236}">
                <a16:creationId xmlns:a16="http://schemas.microsoft.com/office/drawing/2014/main" id="{976D5954-F0DA-3353-075D-5B64C0266D14}"/>
              </a:ext>
            </a:extLst>
          </p:cNvPr>
          <p:cNvSpPr>
            <a:spLocks noChangeArrowheads="1"/>
          </p:cNvSpPr>
          <p:nvPr/>
        </p:nvSpPr>
        <p:spPr bwMode="auto">
          <a:xfrm>
            <a:off x="2699324" y="4739737"/>
            <a:ext cx="12984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0</a:t>
            </a:r>
            <a:endParaRPr kumimoji="0" lang="en-US" altLang="en-US" sz="16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9" name="Rectangle 75">
            <a:extLst>
              <a:ext uri="{FF2B5EF4-FFF2-40B4-BE49-F238E27FC236}">
                <a16:creationId xmlns:a16="http://schemas.microsoft.com/office/drawing/2014/main" id="{3320432A-61F6-1745-F33B-42EF3B124486}"/>
              </a:ext>
            </a:extLst>
          </p:cNvPr>
          <p:cNvSpPr>
            <a:spLocks noChangeArrowheads="1"/>
          </p:cNvSpPr>
          <p:nvPr/>
        </p:nvSpPr>
        <p:spPr bwMode="auto">
          <a:xfrm>
            <a:off x="2501447" y="3473790"/>
            <a:ext cx="33813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800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0" name="Rectangle 76">
            <a:extLst>
              <a:ext uri="{FF2B5EF4-FFF2-40B4-BE49-F238E27FC236}">
                <a16:creationId xmlns:a16="http://schemas.microsoft.com/office/drawing/2014/main" id="{6E2BFC07-96C7-3951-60E0-1144876C7BDE}"/>
              </a:ext>
            </a:extLst>
          </p:cNvPr>
          <p:cNvSpPr>
            <a:spLocks noChangeArrowheads="1"/>
          </p:cNvSpPr>
          <p:nvPr/>
        </p:nvSpPr>
        <p:spPr bwMode="auto">
          <a:xfrm>
            <a:off x="2412547" y="2834027"/>
            <a:ext cx="42703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1200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1" name="Rectangle 78">
            <a:extLst>
              <a:ext uri="{FF2B5EF4-FFF2-40B4-BE49-F238E27FC236}">
                <a16:creationId xmlns:a16="http://schemas.microsoft.com/office/drawing/2014/main" id="{66C9F148-E4D8-FB8C-3C8C-BB4755CA6B86}"/>
              </a:ext>
            </a:extLst>
          </p:cNvPr>
          <p:cNvSpPr>
            <a:spLocks noChangeArrowheads="1"/>
          </p:cNvSpPr>
          <p:nvPr/>
        </p:nvSpPr>
        <p:spPr bwMode="auto">
          <a:xfrm>
            <a:off x="2412547" y="1552915"/>
            <a:ext cx="42703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2000</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2" name="Rectangle 74">
            <a:extLst>
              <a:ext uri="{FF2B5EF4-FFF2-40B4-BE49-F238E27FC236}">
                <a16:creationId xmlns:a16="http://schemas.microsoft.com/office/drawing/2014/main" id="{520B675E-A540-BF55-FC5F-210B5AF474F5}"/>
              </a:ext>
            </a:extLst>
          </p:cNvPr>
          <p:cNvSpPr>
            <a:spLocks noChangeArrowheads="1"/>
          </p:cNvSpPr>
          <p:nvPr/>
        </p:nvSpPr>
        <p:spPr bwMode="auto">
          <a:xfrm>
            <a:off x="2501447" y="4115140"/>
            <a:ext cx="33813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595959"/>
                </a:solidFill>
                <a:effectLst/>
                <a:uLnTx/>
                <a:uFillTx/>
                <a:latin typeface="Verdana" panose="020B0604030504040204" pitchFamily="34" charset="0"/>
                <a:ea typeface="+mn-ea"/>
                <a:cs typeface="+mn-cs"/>
              </a:rPr>
              <a:t>400</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3" name="Rectangle 77">
            <a:extLst>
              <a:ext uri="{FF2B5EF4-FFF2-40B4-BE49-F238E27FC236}">
                <a16:creationId xmlns:a16="http://schemas.microsoft.com/office/drawing/2014/main" id="{6B32CF23-E5C4-95E8-7D66-B2C626535D51}"/>
              </a:ext>
            </a:extLst>
          </p:cNvPr>
          <p:cNvSpPr>
            <a:spLocks noChangeArrowheads="1"/>
          </p:cNvSpPr>
          <p:nvPr/>
        </p:nvSpPr>
        <p:spPr bwMode="auto">
          <a:xfrm>
            <a:off x="2412547" y="2191090"/>
            <a:ext cx="465138"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595959"/>
                </a:solidFill>
                <a:effectLst/>
                <a:uLnTx/>
                <a:uFillTx/>
                <a:latin typeface="Verdana" panose="020B0604030504040204" pitchFamily="34" charset="0"/>
                <a:ea typeface="+mn-ea"/>
                <a:cs typeface="+mn-cs"/>
              </a:rPr>
              <a:t>1600</a:t>
            </a: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0472F1A1-77ED-C484-5554-7CC8974CFE55}"/>
              </a:ext>
            </a:extLst>
          </p:cNvPr>
          <p:cNvGrpSpPr/>
          <p:nvPr/>
        </p:nvGrpSpPr>
        <p:grpSpPr>
          <a:xfrm>
            <a:off x="3369650" y="2934924"/>
            <a:ext cx="5958144" cy="1930743"/>
            <a:chOff x="3509610" y="2272468"/>
            <a:chExt cx="5958144" cy="1930743"/>
          </a:xfrm>
        </p:grpSpPr>
        <p:sp>
          <p:nvSpPr>
            <p:cNvPr id="228" name="Rectangle 68">
              <a:extLst>
                <a:ext uri="{FF2B5EF4-FFF2-40B4-BE49-F238E27FC236}">
                  <a16:creationId xmlns:a16="http://schemas.microsoft.com/office/drawing/2014/main" id="{36CB5438-6A28-1E14-8DD0-8B7A7CB3C3F7}"/>
                </a:ext>
              </a:extLst>
            </p:cNvPr>
            <p:cNvSpPr>
              <a:spLocks noChangeArrowheads="1"/>
            </p:cNvSpPr>
            <p:nvPr/>
          </p:nvSpPr>
          <p:spPr bwMode="auto">
            <a:xfrm>
              <a:off x="7638425" y="2868856"/>
              <a:ext cx="179388" cy="1334354"/>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Rectangle 69">
              <a:extLst>
                <a:ext uri="{FF2B5EF4-FFF2-40B4-BE49-F238E27FC236}">
                  <a16:creationId xmlns:a16="http://schemas.microsoft.com/office/drawing/2014/main" id="{5AA59AAC-13A3-C15B-DD1E-D6609CE2EBF5}"/>
                </a:ext>
              </a:extLst>
            </p:cNvPr>
            <p:cNvSpPr>
              <a:spLocks noChangeArrowheads="1"/>
            </p:cNvSpPr>
            <p:nvPr/>
          </p:nvSpPr>
          <p:spPr bwMode="auto">
            <a:xfrm>
              <a:off x="8464188" y="2950035"/>
              <a:ext cx="177800" cy="1253176"/>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Rectangle 68">
              <a:extLst>
                <a:ext uri="{FF2B5EF4-FFF2-40B4-BE49-F238E27FC236}">
                  <a16:creationId xmlns:a16="http://schemas.microsoft.com/office/drawing/2014/main" id="{B1A17C3D-32B4-67BC-91E2-24015FED7485}"/>
                </a:ext>
              </a:extLst>
            </p:cNvPr>
            <p:cNvSpPr>
              <a:spLocks noChangeArrowheads="1"/>
            </p:cNvSpPr>
            <p:nvPr/>
          </p:nvSpPr>
          <p:spPr bwMode="auto">
            <a:xfrm>
              <a:off x="6812662" y="2382074"/>
              <a:ext cx="179388" cy="1821136"/>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Rectangle 68">
              <a:extLst>
                <a:ext uri="{FF2B5EF4-FFF2-40B4-BE49-F238E27FC236}">
                  <a16:creationId xmlns:a16="http://schemas.microsoft.com/office/drawing/2014/main" id="{1BE467AB-6ADC-74C0-360D-E60DA001474C}"/>
                </a:ext>
              </a:extLst>
            </p:cNvPr>
            <p:cNvSpPr>
              <a:spLocks noChangeArrowheads="1"/>
            </p:cNvSpPr>
            <p:nvPr/>
          </p:nvSpPr>
          <p:spPr bwMode="auto">
            <a:xfrm>
              <a:off x="5986899" y="2272468"/>
              <a:ext cx="179388" cy="1930742"/>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Rectangle 68">
              <a:extLst>
                <a:ext uri="{FF2B5EF4-FFF2-40B4-BE49-F238E27FC236}">
                  <a16:creationId xmlns:a16="http://schemas.microsoft.com/office/drawing/2014/main" id="{9BBE55CA-CF94-DAD0-A230-4176BA0C6B45}"/>
                </a:ext>
              </a:extLst>
            </p:cNvPr>
            <p:cNvSpPr>
              <a:spLocks noChangeArrowheads="1"/>
            </p:cNvSpPr>
            <p:nvPr/>
          </p:nvSpPr>
          <p:spPr bwMode="auto">
            <a:xfrm>
              <a:off x="5161136" y="2272468"/>
              <a:ext cx="179388" cy="1930741"/>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Rectangle 68">
              <a:extLst>
                <a:ext uri="{FF2B5EF4-FFF2-40B4-BE49-F238E27FC236}">
                  <a16:creationId xmlns:a16="http://schemas.microsoft.com/office/drawing/2014/main" id="{96384581-1405-1E41-B370-25D334EE9354}"/>
                </a:ext>
              </a:extLst>
            </p:cNvPr>
            <p:cNvSpPr>
              <a:spLocks noChangeArrowheads="1"/>
            </p:cNvSpPr>
            <p:nvPr/>
          </p:nvSpPr>
          <p:spPr bwMode="auto">
            <a:xfrm>
              <a:off x="4335373" y="2272471"/>
              <a:ext cx="179388" cy="1930740"/>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Rectangle 68">
              <a:extLst>
                <a:ext uri="{FF2B5EF4-FFF2-40B4-BE49-F238E27FC236}">
                  <a16:creationId xmlns:a16="http://schemas.microsoft.com/office/drawing/2014/main" id="{1EE2A80E-25ED-2E4B-200D-57DB647D5C7A}"/>
                </a:ext>
              </a:extLst>
            </p:cNvPr>
            <p:cNvSpPr>
              <a:spLocks noChangeArrowheads="1"/>
            </p:cNvSpPr>
            <p:nvPr/>
          </p:nvSpPr>
          <p:spPr bwMode="auto">
            <a:xfrm>
              <a:off x="3509610" y="2305998"/>
              <a:ext cx="179388" cy="1897212"/>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Rectangle 68">
              <a:extLst>
                <a:ext uri="{FF2B5EF4-FFF2-40B4-BE49-F238E27FC236}">
                  <a16:creationId xmlns:a16="http://schemas.microsoft.com/office/drawing/2014/main" id="{8674C460-06BA-077D-8C4D-D0579457EDCB}"/>
                </a:ext>
              </a:extLst>
            </p:cNvPr>
            <p:cNvSpPr>
              <a:spLocks noChangeArrowheads="1"/>
            </p:cNvSpPr>
            <p:nvPr/>
          </p:nvSpPr>
          <p:spPr bwMode="auto">
            <a:xfrm>
              <a:off x="9288366" y="2480053"/>
              <a:ext cx="179388" cy="1723157"/>
            </a:xfrm>
            <a:prstGeom prst="rect">
              <a:avLst/>
            </a:prstGeom>
            <a:solidFill>
              <a:srgbClr val="F6BE98"/>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Rectangle 68">
            <a:extLst>
              <a:ext uri="{FF2B5EF4-FFF2-40B4-BE49-F238E27FC236}">
                <a16:creationId xmlns:a16="http://schemas.microsoft.com/office/drawing/2014/main" id="{97A9706F-F584-B954-16B7-ED48FBF7F6CC}"/>
              </a:ext>
            </a:extLst>
          </p:cNvPr>
          <p:cNvSpPr>
            <a:spLocks noChangeArrowheads="1"/>
          </p:cNvSpPr>
          <p:nvPr/>
        </p:nvSpPr>
        <p:spPr bwMode="auto">
          <a:xfrm>
            <a:off x="7254050" y="3862655"/>
            <a:ext cx="179388" cy="1003012"/>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69">
            <a:extLst>
              <a:ext uri="{FF2B5EF4-FFF2-40B4-BE49-F238E27FC236}">
                <a16:creationId xmlns:a16="http://schemas.microsoft.com/office/drawing/2014/main" id="{5AFEA027-D28B-F5F9-CBA4-0343EB231745}"/>
              </a:ext>
            </a:extLst>
          </p:cNvPr>
          <p:cNvSpPr>
            <a:spLocks noChangeArrowheads="1"/>
          </p:cNvSpPr>
          <p:nvPr/>
        </p:nvSpPr>
        <p:spPr bwMode="auto">
          <a:xfrm>
            <a:off x="8078776" y="4161266"/>
            <a:ext cx="177800" cy="704401"/>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68">
            <a:extLst>
              <a:ext uri="{FF2B5EF4-FFF2-40B4-BE49-F238E27FC236}">
                <a16:creationId xmlns:a16="http://schemas.microsoft.com/office/drawing/2014/main" id="{039FBBCA-2017-2A19-42BA-8DAE84936DCC}"/>
              </a:ext>
            </a:extLst>
          </p:cNvPr>
          <p:cNvSpPr>
            <a:spLocks noChangeArrowheads="1"/>
          </p:cNvSpPr>
          <p:nvPr/>
        </p:nvSpPr>
        <p:spPr bwMode="auto">
          <a:xfrm>
            <a:off x="6429324" y="3079155"/>
            <a:ext cx="179388" cy="1786512"/>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68">
            <a:extLst>
              <a:ext uri="{FF2B5EF4-FFF2-40B4-BE49-F238E27FC236}">
                <a16:creationId xmlns:a16="http://schemas.microsoft.com/office/drawing/2014/main" id="{A98AF0C0-54C8-E95C-2178-523A676033B8}"/>
              </a:ext>
            </a:extLst>
          </p:cNvPr>
          <p:cNvSpPr>
            <a:spLocks noChangeArrowheads="1"/>
          </p:cNvSpPr>
          <p:nvPr/>
        </p:nvSpPr>
        <p:spPr bwMode="auto">
          <a:xfrm>
            <a:off x="5604598" y="3065427"/>
            <a:ext cx="179388" cy="1800240"/>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68">
            <a:extLst>
              <a:ext uri="{FF2B5EF4-FFF2-40B4-BE49-F238E27FC236}">
                <a16:creationId xmlns:a16="http://schemas.microsoft.com/office/drawing/2014/main" id="{3954B6BF-FBE1-9F3F-7D6D-5980B2CB137F}"/>
              </a:ext>
            </a:extLst>
          </p:cNvPr>
          <p:cNvSpPr>
            <a:spLocks noChangeArrowheads="1"/>
          </p:cNvSpPr>
          <p:nvPr/>
        </p:nvSpPr>
        <p:spPr bwMode="auto">
          <a:xfrm>
            <a:off x="4779872" y="3140274"/>
            <a:ext cx="179388" cy="1725393"/>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68">
            <a:extLst>
              <a:ext uri="{FF2B5EF4-FFF2-40B4-BE49-F238E27FC236}">
                <a16:creationId xmlns:a16="http://schemas.microsoft.com/office/drawing/2014/main" id="{D6E00B5C-4151-7E43-19BE-AFFBE8F1BDF7}"/>
              </a:ext>
            </a:extLst>
          </p:cNvPr>
          <p:cNvSpPr>
            <a:spLocks noChangeArrowheads="1"/>
          </p:cNvSpPr>
          <p:nvPr/>
        </p:nvSpPr>
        <p:spPr bwMode="auto">
          <a:xfrm>
            <a:off x="3960844" y="3823770"/>
            <a:ext cx="173690" cy="1041897"/>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ctangle 68">
            <a:extLst>
              <a:ext uri="{FF2B5EF4-FFF2-40B4-BE49-F238E27FC236}">
                <a16:creationId xmlns:a16="http://schemas.microsoft.com/office/drawing/2014/main" id="{2B08BBBC-E123-2E4E-AC44-C23887819966}"/>
              </a:ext>
            </a:extLst>
          </p:cNvPr>
          <p:cNvSpPr>
            <a:spLocks noChangeArrowheads="1"/>
          </p:cNvSpPr>
          <p:nvPr/>
        </p:nvSpPr>
        <p:spPr bwMode="auto">
          <a:xfrm>
            <a:off x="3136121" y="3332141"/>
            <a:ext cx="179385" cy="1533526"/>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68">
            <a:extLst>
              <a:ext uri="{FF2B5EF4-FFF2-40B4-BE49-F238E27FC236}">
                <a16:creationId xmlns:a16="http://schemas.microsoft.com/office/drawing/2014/main" id="{E39C75D0-0C28-8AAF-97FF-20DBC715B91A}"/>
              </a:ext>
            </a:extLst>
          </p:cNvPr>
          <p:cNvSpPr>
            <a:spLocks noChangeArrowheads="1"/>
          </p:cNvSpPr>
          <p:nvPr/>
        </p:nvSpPr>
        <p:spPr bwMode="auto">
          <a:xfrm>
            <a:off x="8901913" y="3703747"/>
            <a:ext cx="179388" cy="1161920"/>
          </a:xfrm>
          <a:prstGeom prst="rect">
            <a:avLst/>
          </a:prstGeom>
          <a:solidFill>
            <a:srgbClr val="B4C7E7"/>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2604752-75AC-D04E-B27B-9ECAF608FEFA}"/>
              </a:ext>
            </a:extLst>
          </p:cNvPr>
          <p:cNvSpPr txBox="1"/>
          <p:nvPr/>
        </p:nvSpPr>
        <p:spPr>
          <a:xfrm>
            <a:off x="357555" y="321231"/>
            <a:ext cx="14686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Biology</a:t>
            </a:r>
          </a:p>
        </p:txBody>
      </p:sp>
      <p:sp>
        <p:nvSpPr>
          <p:cNvPr id="9" name="TextBox 8">
            <a:extLst>
              <a:ext uri="{FF2B5EF4-FFF2-40B4-BE49-F238E27FC236}">
                <a16:creationId xmlns:a16="http://schemas.microsoft.com/office/drawing/2014/main" id="{C98EA21D-F9BE-5E5B-3DAE-E803F8955B8A}"/>
              </a:ext>
            </a:extLst>
          </p:cNvPr>
          <p:cNvSpPr txBox="1"/>
          <p:nvPr/>
        </p:nvSpPr>
        <p:spPr>
          <a:xfrm>
            <a:off x="2135188" y="546560"/>
            <a:ext cx="8006087"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srgbClr val="00B050"/>
                </a:solidFill>
                <a:effectLst/>
                <a:uLnTx/>
                <a:uFillTx/>
                <a:latin typeface="Calibri" panose="020F0502020204030204"/>
                <a:ea typeface="+mn-ea"/>
                <a:cs typeface="+mn-cs"/>
              </a:rPr>
              <a:t>If removal of support prevented </a:t>
            </a:r>
            <a:r>
              <a:rPr kumimoji="0" lang="en-GB" sz="1800" b="1" i="0" u="none" strike="noStrike" kern="1200" cap="none" spc="0" normalizeH="0" baseline="0" noProof="0" dirty="0">
                <a:ln>
                  <a:noFill/>
                </a:ln>
                <a:solidFill>
                  <a:srgbClr val="00B050"/>
                </a:solidFill>
                <a:effectLst/>
                <a:uLnTx/>
                <a:uFillTx/>
                <a:latin typeface="Calibri" panose="020F0502020204030204"/>
                <a:ea typeface="+mn-ea"/>
                <a:cs typeface="+mn-cs"/>
              </a:rPr>
              <a:t>100%</a:t>
            </a:r>
            <a:r>
              <a:rPr kumimoji="0" lang="en-GB" sz="1800" i="0" u="none" strike="noStrike" kern="1200" cap="none" spc="0" normalizeH="0" baseline="0" noProof="0" dirty="0">
                <a:ln>
                  <a:noFill/>
                </a:ln>
                <a:solidFill>
                  <a:srgbClr val="00B050"/>
                </a:solidFill>
                <a:effectLst/>
                <a:uLnTx/>
                <a:uFillTx/>
                <a:latin typeface="Calibri" panose="020F0502020204030204"/>
                <a:ea typeface="+mn-ea"/>
                <a:cs typeface="+mn-cs"/>
              </a:rPr>
              <a:t> of SKE recipients progressing into PG ITT:</a:t>
            </a:r>
          </a:p>
        </p:txBody>
      </p:sp>
      <p:sp>
        <p:nvSpPr>
          <p:cNvPr id="12" name="Rectangular Callout 41">
            <a:extLst>
              <a:ext uri="{FF2B5EF4-FFF2-40B4-BE49-F238E27FC236}">
                <a16:creationId xmlns:a16="http://schemas.microsoft.com/office/drawing/2014/main" id="{E8068EBC-D2E6-36EA-F073-81DD4C316F9E}"/>
              </a:ext>
            </a:extLst>
          </p:cNvPr>
          <p:cNvSpPr/>
          <p:nvPr/>
        </p:nvSpPr>
        <p:spPr>
          <a:xfrm>
            <a:off x="6480925" y="1284686"/>
            <a:ext cx="4317723" cy="2647228"/>
          </a:xfrm>
          <a:prstGeom prst="wedgeRectCallout">
            <a:avLst>
              <a:gd name="adj1" fmla="val -62077"/>
              <a:gd name="adj2" fmla="val 20133"/>
            </a:avLst>
          </a:prstGeom>
          <a:solidFill>
            <a:srgbClr val="FFFFCC"/>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lnSpc>
                <a:spcPct val="120000"/>
              </a:lnSpc>
              <a:defRPr/>
            </a:pPr>
            <a:r>
              <a:rPr lang="en-GB" sz="1600" kern="0" dirty="0">
                <a:solidFill>
                  <a:srgbClr val="000000"/>
                </a:solidFill>
                <a:latin typeface="Verdana" pitchFamily="34" charset="0"/>
                <a:ea typeface="Verdana" pitchFamily="34" charset="0"/>
                <a:cs typeface="Verdana" pitchFamily="34" charset="0"/>
              </a:rPr>
              <a:t>Implications:</a:t>
            </a:r>
          </a:p>
          <a:p>
            <a:pPr marL="371475" indent="-285750">
              <a:lnSpc>
                <a:spcPct val="120000"/>
              </a:lnSpc>
              <a:buFont typeface="Arial" panose="020B0604020202020204" pitchFamily="34" charset="0"/>
              <a:buChar char="•"/>
              <a:defRPr/>
            </a:pPr>
            <a:r>
              <a:rPr lang="en-GB" sz="1600" kern="0" dirty="0">
                <a:solidFill>
                  <a:srgbClr val="000000"/>
                </a:solidFill>
                <a:latin typeface="Verdana" pitchFamily="34" charset="0"/>
                <a:ea typeface="Verdana" pitchFamily="34" charset="0"/>
                <a:cs typeface="Verdana" pitchFamily="34" charset="0"/>
              </a:rPr>
              <a:t>Reduce the number of ECTs available to teach general science and increasing out-of-specialism teaching.</a:t>
            </a:r>
          </a:p>
          <a:p>
            <a:pPr marL="371475" indent="-285750">
              <a:lnSpc>
                <a:spcPct val="120000"/>
              </a:lnSpc>
              <a:buFont typeface="Arial" panose="020B0604020202020204" pitchFamily="34" charset="0"/>
              <a:buChar char="•"/>
              <a:defRPr/>
            </a:pPr>
            <a:r>
              <a:rPr lang="en-GB" sz="1600" kern="0" dirty="0">
                <a:solidFill>
                  <a:srgbClr val="000000"/>
                </a:solidFill>
                <a:latin typeface="Verdana" pitchFamily="34" charset="0"/>
                <a:ea typeface="Verdana" pitchFamily="34" charset="0"/>
                <a:cs typeface="Verdana" pitchFamily="34" charset="0"/>
              </a:rPr>
              <a:t>Viability of ITT science provision if you have fewer biologists and very small science cohorts</a:t>
            </a:r>
          </a:p>
        </p:txBody>
      </p:sp>
      <p:grpSp>
        <p:nvGrpSpPr>
          <p:cNvPr id="2" name="Group 1">
            <a:extLst>
              <a:ext uri="{FF2B5EF4-FFF2-40B4-BE49-F238E27FC236}">
                <a16:creationId xmlns:a16="http://schemas.microsoft.com/office/drawing/2014/main" id="{78C57EF3-9559-369E-0CEE-3F1AAE49E72A}"/>
              </a:ext>
            </a:extLst>
          </p:cNvPr>
          <p:cNvGrpSpPr/>
          <p:nvPr/>
        </p:nvGrpSpPr>
        <p:grpSpPr>
          <a:xfrm>
            <a:off x="11164522" y="268836"/>
            <a:ext cx="721460" cy="986411"/>
            <a:chOff x="11164522" y="268836"/>
            <a:chExt cx="721460" cy="986411"/>
          </a:xfrm>
        </p:grpSpPr>
        <p:sp>
          <p:nvSpPr>
            <p:cNvPr id="4" name="Graphic 62" descr="Books with solid fill">
              <a:extLst>
                <a:ext uri="{FF2B5EF4-FFF2-40B4-BE49-F238E27FC236}">
                  <a16:creationId xmlns:a16="http://schemas.microsoft.com/office/drawing/2014/main" id="{9B1B0C99-CFE8-56AE-638B-A20A571E8DF6}"/>
                </a:ext>
              </a:extLst>
            </p:cNvPr>
            <p:cNvSpPr>
              <a:spLocks noChangeAspect="1"/>
            </p:cNvSpPr>
            <p:nvPr/>
          </p:nvSpPr>
          <p:spPr>
            <a:xfrm>
              <a:off x="11164522" y="268836"/>
              <a:ext cx="721460" cy="647056"/>
            </a:xfrm>
            <a:custGeom>
              <a:avLst/>
              <a:gdLst>
                <a:gd name="connsiteX0" fmla="*/ 289730 w 289729"/>
                <a:gd name="connsiteY0" fmla="*/ 95216 h 270346"/>
                <a:gd name="connsiteX1" fmla="*/ 272047 w 289729"/>
                <a:gd name="connsiteY1" fmla="*/ 88755 h 270346"/>
                <a:gd name="connsiteX2" fmla="*/ 272047 w 289729"/>
                <a:gd name="connsiteY2" fmla="*/ 51689 h 270346"/>
                <a:gd name="connsiteX3" fmla="*/ 289730 w 289729"/>
                <a:gd name="connsiteY3" fmla="*/ 44208 h 270346"/>
                <a:gd name="connsiteX4" fmla="*/ 170029 w 289729"/>
                <a:gd name="connsiteY4" fmla="*/ 0 h 270346"/>
                <a:gd name="connsiteX5" fmla="*/ 24484 w 289729"/>
                <a:gd name="connsiteY5" fmla="*/ 51009 h 270346"/>
                <a:gd name="connsiteX6" fmla="*/ 10202 w 289729"/>
                <a:gd name="connsiteY6" fmla="*/ 91816 h 270346"/>
                <a:gd name="connsiteX7" fmla="*/ 11902 w 289729"/>
                <a:gd name="connsiteY7" fmla="*/ 106778 h 270346"/>
                <a:gd name="connsiteX8" fmla="*/ 0 w 289729"/>
                <a:gd name="connsiteY8" fmla="*/ 146225 h 270346"/>
                <a:gd name="connsiteX9" fmla="*/ 10202 w 289729"/>
                <a:gd name="connsiteY9" fmla="*/ 175810 h 270346"/>
                <a:gd name="connsiteX10" fmla="*/ 9522 w 289729"/>
                <a:gd name="connsiteY10" fmla="*/ 197234 h 270346"/>
                <a:gd name="connsiteX11" fmla="*/ 27205 w 289729"/>
                <a:gd name="connsiteY11" fmla="*/ 231240 h 270346"/>
                <a:gd name="connsiteX12" fmla="*/ 121741 w 289729"/>
                <a:gd name="connsiteY12" fmla="*/ 270346 h 270346"/>
                <a:gd name="connsiteX13" fmla="*/ 289050 w 289729"/>
                <a:gd name="connsiteY13" fmla="*/ 200974 h 270346"/>
                <a:gd name="connsiteX14" fmla="*/ 271367 w 289729"/>
                <a:gd name="connsiteY14" fmla="*/ 194513 h 270346"/>
                <a:gd name="connsiteX15" fmla="*/ 271367 w 289729"/>
                <a:gd name="connsiteY15" fmla="*/ 157107 h 270346"/>
                <a:gd name="connsiteX16" fmla="*/ 289050 w 289729"/>
                <a:gd name="connsiteY16" fmla="*/ 149626 h 270346"/>
                <a:gd name="connsiteX17" fmla="*/ 261845 w 289729"/>
                <a:gd name="connsiteY17" fmla="*/ 139424 h 270346"/>
                <a:gd name="connsiteX18" fmla="*/ 261845 w 289729"/>
                <a:gd name="connsiteY18" fmla="*/ 106778 h 270346"/>
                <a:gd name="connsiteX19" fmla="*/ 289730 w 289729"/>
                <a:gd name="connsiteY19" fmla="*/ 95216 h 270346"/>
                <a:gd name="connsiteX20" fmla="*/ 28565 w 289729"/>
                <a:gd name="connsiteY20" fmla="*/ 74813 h 270346"/>
                <a:gd name="connsiteX21" fmla="*/ 123101 w 289729"/>
                <a:gd name="connsiteY21" fmla="*/ 111879 h 270346"/>
                <a:gd name="connsiteX22" fmla="*/ 258784 w 289729"/>
                <a:gd name="connsiteY22" fmla="*/ 57130 h 270346"/>
                <a:gd name="connsiteX23" fmla="*/ 258784 w 289729"/>
                <a:gd name="connsiteY23" fmla="*/ 86375 h 270346"/>
                <a:gd name="connsiteX24" fmla="*/ 123101 w 289729"/>
                <a:gd name="connsiteY24" fmla="*/ 142825 h 270346"/>
                <a:gd name="connsiteX25" fmla="*/ 28565 w 289729"/>
                <a:gd name="connsiteY25" fmla="*/ 105418 h 270346"/>
                <a:gd name="connsiteX26" fmla="*/ 28565 w 289729"/>
                <a:gd name="connsiteY26" fmla="*/ 74813 h 270346"/>
                <a:gd name="connsiteX27" fmla="*/ 258104 w 289729"/>
                <a:gd name="connsiteY27" fmla="*/ 192133 h 270346"/>
                <a:gd name="connsiteX28" fmla="*/ 122421 w 289729"/>
                <a:gd name="connsiteY28" fmla="*/ 248243 h 270346"/>
                <a:gd name="connsiteX29" fmla="*/ 27545 w 289729"/>
                <a:gd name="connsiteY29" fmla="*/ 210836 h 270346"/>
                <a:gd name="connsiteX30" fmla="*/ 27545 w 289729"/>
                <a:gd name="connsiteY30" fmla="*/ 184312 h 270346"/>
                <a:gd name="connsiteX31" fmla="*/ 112219 w 289729"/>
                <a:gd name="connsiteY31" fmla="*/ 218998 h 270346"/>
                <a:gd name="connsiteX32" fmla="*/ 258444 w 289729"/>
                <a:gd name="connsiteY32" fmla="*/ 161188 h 270346"/>
                <a:gd name="connsiteX33" fmla="*/ 258104 w 289729"/>
                <a:gd name="connsiteY33" fmla="*/ 192133 h 270346"/>
                <a:gd name="connsiteX34" fmla="*/ 248583 w 289729"/>
                <a:gd name="connsiteY34" fmla="*/ 141124 h 270346"/>
                <a:gd name="connsiteX35" fmla="*/ 112899 w 289729"/>
                <a:gd name="connsiteY35" fmla="*/ 197234 h 270346"/>
                <a:gd name="connsiteX36" fmla="*/ 18363 w 289729"/>
                <a:gd name="connsiteY36" fmla="*/ 159827 h 270346"/>
                <a:gd name="connsiteX37" fmla="*/ 18363 w 289729"/>
                <a:gd name="connsiteY37" fmla="*/ 129222 h 270346"/>
                <a:gd name="connsiteX38" fmla="*/ 115620 w 289729"/>
                <a:gd name="connsiteY38" fmla="*/ 167989 h 270346"/>
                <a:gd name="connsiteX39" fmla="*/ 248923 w 289729"/>
                <a:gd name="connsiteY39" fmla="*/ 112219 h 270346"/>
                <a:gd name="connsiteX40" fmla="*/ 248923 w 289729"/>
                <a:gd name="connsiteY40" fmla="*/ 141124 h 2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9729" h="270346">
                  <a:moveTo>
                    <a:pt x="289730" y="95216"/>
                  </a:moveTo>
                  <a:lnTo>
                    <a:pt x="272047" y="88755"/>
                  </a:lnTo>
                  <a:lnTo>
                    <a:pt x="272047" y="51689"/>
                  </a:lnTo>
                  <a:lnTo>
                    <a:pt x="289730" y="44208"/>
                  </a:lnTo>
                  <a:lnTo>
                    <a:pt x="170029" y="0"/>
                  </a:lnTo>
                  <a:lnTo>
                    <a:pt x="24484" y="51009"/>
                  </a:lnTo>
                  <a:cubicBezTo>
                    <a:pt x="10542" y="57810"/>
                    <a:pt x="10202" y="76513"/>
                    <a:pt x="10202" y="91816"/>
                  </a:cubicBezTo>
                  <a:cubicBezTo>
                    <a:pt x="10202" y="96917"/>
                    <a:pt x="10882" y="102018"/>
                    <a:pt x="11902" y="106778"/>
                  </a:cubicBezTo>
                  <a:cubicBezTo>
                    <a:pt x="340" y="114260"/>
                    <a:pt x="0" y="131603"/>
                    <a:pt x="0" y="146225"/>
                  </a:cubicBezTo>
                  <a:cubicBezTo>
                    <a:pt x="0" y="158127"/>
                    <a:pt x="2720" y="169009"/>
                    <a:pt x="10202" y="175810"/>
                  </a:cubicBezTo>
                  <a:cubicBezTo>
                    <a:pt x="8501" y="181591"/>
                    <a:pt x="9522" y="188732"/>
                    <a:pt x="9522" y="197234"/>
                  </a:cubicBezTo>
                  <a:cubicBezTo>
                    <a:pt x="9522" y="212536"/>
                    <a:pt x="13602" y="226479"/>
                    <a:pt x="27205" y="231240"/>
                  </a:cubicBezTo>
                  <a:lnTo>
                    <a:pt x="121741" y="270346"/>
                  </a:lnTo>
                  <a:lnTo>
                    <a:pt x="289050" y="200974"/>
                  </a:lnTo>
                  <a:lnTo>
                    <a:pt x="271367" y="194513"/>
                  </a:lnTo>
                  <a:lnTo>
                    <a:pt x="271367" y="157107"/>
                  </a:lnTo>
                  <a:lnTo>
                    <a:pt x="289050" y="149626"/>
                  </a:lnTo>
                  <a:lnTo>
                    <a:pt x="261845" y="139424"/>
                  </a:lnTo>
                  <a:lnTo>
                    <a:pt x="261845" y="106778"/>
                  </a:lnTo>
                  <a:lnTo>
                    <a:pt x="289730" y="95216"/>
                  </a:lnTo>
                  <a:close/>
                  <a:moveTo>
                    <a:pt x="28565" y="74813"/>
                  </a:moveTo>
                  <a:lnTo>
                    <a:pt x="123101" y="111879"/>
                  </a:lnTo>
                  <a:lnTo>
                    <a:pt x="258784" y="57130"/>
                  </a:lnTo>
                  <a:lnTo>
                    <a:pt x="258784" y="86375"/>
                  </a:lnTo>
                  <a:lnTo>
                    <a:pt x="123101" y="142825"/>
                  </a:lnTo>
                  <a:lnTo>
                    <a:pt x="28565" y="105418"/>
                  </a:lnTo>
                  <a:lnTo>
                    <a:pt x="28565" y="74813"/>
                  </a:lnTo>
                  <a:close/>
                  <a:moveTo>
                    <a:pt x="258104" y="192133"/>
                  </a:moveTo>
                  <a:lnTo>
                    <a:pt x="122421" y="248243"/>
                  </a:lnTo>
                  <a:lnTo>
                    <a:pt x="27545" y="210836"/>
                  </a:lnTo>
                  <a:lnTo>
                    <a:pt x="27545" y="184312"/>
                  </a:lnTo>
                  <a:lnTo>
                    <a:pt x="112219" y="218998"/>
                  </a:lnTo>
                  <a:lnTo>
                    <a:pt x="258444" y="161188"/>
                  </a:lnTo>
                  <a:lnTo>
                    <a:pt x="258104" y="192133"/>
                  </a:lnTo>
                  <a:close/>
                  <a:moveTo>
                    <a:pt x="248583" y="141124"/>
                  </a:moveTo>
                  <a:lnTo>
                    <a:pt x="112899" y="197234"/>
                  </a:lnTo>
                  <a:lnTo>
                    <a:pt x="18363" y="159827"/>
                  </a:lnTo>
                  <a:lnTo>
                    <a:pt x="18363" y="129222"/>
                  </a:lnTo>
                  <a:lnTo>
                    <a:pt x="115620" y="167989"/>
                  </a:lnTo>
                  <a:lnTo>
                    <a:pt x="248923" y="112219"/>
                  </a:lnTo>
                  <a:lnTo>
                    <a:pt x="248923" y="141124"/>
                  </a:lnTo>
                  <a:close/>
                </a:path>
              </a:pathLst>
            </a:custGeom>
            <a:solidFill>
              <a:srgbClr val="00B050"/>
            </a:solidFill>
            <a:ln w="3373" cap="flat">
              <a:noFill/>
              <a:prstDash val="solid"/>
              <a:miter/>
            </a:ln>
          </p:spPr>
          <p:txBody>
            <a:bodyPr rtlCol="0" anchor="ctr"/>
            <a:lstStyle/>
            <a:p>
              <a:endParaRPr lang="en-GB" dirty="0"/>
            </a:p>
          </p:txBody>
        </p:sp>
        <p:sp>
          <p:nvSpPr>
            <p:cNvPr id="7" name="TextBox 6">
              <a:extLst>
                <a:ext uri="{FF2B5EF4-FFF2-40B4-BE49-F238E27FC236}">
                  <a16:creationId xmlns:a16="http://schemas.microsoft.com/office/drawing/2014/main" id="{1F833DD3-9C18-7C97-96E7-6437D03E0223}"/>
                </a:ext>
              </a:extLst>
            </p:cNvPr>
            <p:cNvSpPr txBox="1"/>
            <p:nvPr/>
          </p:nvSpPr>
          <p:spPr>
            <a:xfrm>
              <a:off x="11164522" y="885915"/>
              <a:ext cx="683200" cy="369332"/>
            </a:xfrm>
            <a:prstGeom prst="rect">
              <a:avLst/>
            </a:prstGeom>
            <a:noFill/>
          </p:spPr>
          <p:txBody>
            <a:bodyPr wrap="none" rtlCol="0">
              <a:spAutoFit/>
            </a:bodyPr>
            <a:lstStyle/>
            <a:p>
              <a:r>
                <a:rPr lang="en-GB" b="1" dirty="0">
                  <a:latin typeface="Verdana" panose="020B0604030504040204" pitchFamily="34" charset="0"/>
                  <a:ea typeface="Verdana" panose="020B0604030504040204" pitchFamily="34" charset="0"/>
                </a:rPr>
                <a:t>SKE</a:t>
              </a:r>
            </a:p>
          </p:txBody>
        </p:sp>
      </p:grpSp>
      <p:sp>
        <p:nvSpPr>
          <p:cNvPr id="8" name="Line 14">
            <a:extLst>
              <a:ext uri="{FF2B5EF4-FFF2-40B4-BE49-F238E27FC236}">
                <a16:creationId xmlns:a16="http://schemas.microsoft.com/office/drawing/2014/main" id="{B1E65FFB-88C2-A7A7-9C26-DE1621454041}"/>
              </a:ext>
            </a:extLst>
          </p:cNvPr>
          <p:cNvSpPr>
            <a:spLocks noChangeShapeType="1"/>
          </p:cNvSpPr>
          <p:nvPr/>
        </p:nvSpPr>
        <p:spPr bwMode="auto">
          <a:xfrm>
            <a:off x="2919253" y="4865667"/>
            <a:ext cx="6663395" cy="0"/>
          </a:xfrm>
          <a:prstGeom prst="line">
            <a:avLst/>
          </a:prstGeom>
          <a:noFill/>
          <a:ln w="28575"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690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BFBF8-6825-1453-4B9C-ADE0E65577C5}"/>
              </a:ext>
            </a:extLst>
          </p:cNvPr>
          <p:cNvSpPr>
            <a:spLocks noGrp="1"/>
          </p:cNvSpPr>
          <p:nvPr>
            <p:ph type="title"/>
          </p:nvPr>
        </p:nvSpPr>
        <p:spPr/>
        <p:txBody>
          <a:bodyPr>
            <a:normAutofit fontScale="90000"/>
          </a:bodyPr>
          <a:lstStyle/>
          <a:p>
            <a:r>
              <a:rPr lang="en-GB" dirty="0"/>
              <a:t>Rethinking needed</a:t>
            </a:r>
          </a:p>
        </p:txBody>
      </p:sp>
      <p:pic>
        <p:nvPicPr>
          <p:cNvPr id="3" name="Picture 2">
            <a:extLst>
              <a:ext uri="{FF2B5EF4-FFF2-40B4-BE49-F238E27FC236}">
                <a16:creationId xmlns:a16="http://schemas.microsoft.com/office/drawing/2014/main" id="{900D5FA1-91A5-7868-EC7B-E0C62DF3941E}"/>
              </a:ext>
            </a:extLst>
          </p:cNvPr>
          <p:cNvPicPr>
            <a:picLocks noChangeAspect="1"/>
          </p:cNvPicPr>
          <p:nvPr/>
        </p:nvPicPr>
        <p:blipFill>
          <a:blip r:embed="rId2"/>
          <a:stretch>
            <a:fillRect/>
          </a:stretch>
        </p:blipFill>
        <p:spPr>
          <a:xfrm>
            <a:off x="263352" y="1453078"/>
            <a:ext cx="7741920" cy="3615968"/>
          </a:xfrm>
          <a:prstGeom prst="rect">
            <a:avLst/>
          </a:prstGeom>
        </p:spPr>
      </p:pic>
      <p:sp>
        <p:nvSpPr>
          <p:cNvPr id="6" name="Rectangular Callout 41">
            <a:extLst>
              <a:ext uri="{FF2B5EF4-FFF2-40B4-BE49-F238E27FC236}">
                <a16:creationId xmlns:a16="http://schemas.microsoft.com/office/drawing/2014/main" id="{1144A4A1-58E0-84D8-6737-BE7DD54D8F47}"/>
              </a:ext>
            </a:extLst>
          </p:cNvPr>
          <p:cNvSpPr/>
          <p:nvPr/>
        </p:nvSpPr>
        <p:spPr>
          <a:xfrm>
            <a:off x="8129683" y="1064595"/>
            <a:ext cx="3798965" cy="1792905"/>
          </a:xfrm>
          <a:prstGeom prst="wedgeRectCallout">
            <a:avLst>
              <a:gd name="adj1" fmla="val -53659"/>
              <a:gd name="adj2" fmla="val -18443"/>
            </a:avLst>
          </a:prstGeom>
          <a:solidFill>
            <a:srgbClr val="FFFFCC"/>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lnSpc>
                <a:spcPct val="120000"/>
              </a:lnSpc>
              <a:defRPr/>
            </a:pPr>
            <a:r>
              <a:rPr lang="en-GB" sz="1600" kern="0" dirty="0">
                <a:solidFill>
                  <a:srgbClr val="000000"/>
                </a:solidFill>
                <a:latin typeface="Verdana" pitchFamily="34" charset="0"/>
                <a:ea typeface="Verdana" pitchFamily="34" charset="0"/>
                <a:cs typeface="Verdana" pitchFamily="34" charset="0"/>
              </a:rPr>
              <a:t>As the DfE continues to publish separate PG ITT targets for science, it needs to show how these contribute into the supply of general science teaching at KS3</a:t>
            </a:r>
          </a:p>
        </p:txBody>
      </p:sp>
      <p:sp>
        <p:nvSpPr>
          <p:cNvPr id="7" name="Rectangular Callout 41">
            <a:extLst>
              <a:ext uri="{FF2B5EF4-FFF2-40B4-BE49-F238E27FC236}">
                <a16:creationId xmlns:a16="http://schemas.microsoft.com/office/drawing/2014/main" id="{0D2F774E-FB80-C326-0B0D-5BECECC5EF27}"/>
              </a:ext>
            </a:extLst>
          </p:cNvPr>
          <p:cNvSpPr/>
          <p:nvPr/>
        </p:nvSpPr>
        <p:spPr>
          <a:xfrm>
            <a:off x="3643407" y="4653880"/>
            <a:ext cx="4196726" cy="1139525"/>
          </a:xfrm>
          <a:prstGeom prst="wedgeRectCallout">
            <a:avLst>
              <a:gd name="adj1" fmla="val -61682"/>
              <a:gd name="adj2" fmla="val -43471"/>
            </a:avLst>
          </a:prstGeom>
          <a:solidFill>
            <a:srgbClr val="FFFFCC"/>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lnSpc>
                <a:spcPct val="120000"/>
              </a:lnSpc>
              <a:defRPr/>
            </a:pPr>
            <a:r>
              <a:rPr lang="en-GB" sz="1600" kern="0" dirty="0">
                <a:solidFill>
                  <a:srgbClr val="000000"/>
                </a:solidFill>
                <a:latin typeface="Verdana" pitchFamily="34" charset="0"/>
                <a:ea typeface="Verdana" pitchFamily="34" charset="0"/>
                <a:cs typeface="Verdana" pitchFamily="34" charset="0"/>
              </a:rPr>
              <a:t>How effectively does the TWM account for the supply of  general science </a:t>
            </a:r>
            <a:r>
              <a:rPr lang="en-GB" sz="1600" b="1" kern="0" dirty="0">
                <a:solidFill>
                  <a:srgbClr val="000000"/>
                </a:solidFill>
                <a:latin typeface="Verdana" pitchFamily="34" charset="0"/>
                <a:ea typeface="Verdana" pitchFamily="34" charset="0"/>
                <a:cs typeface="Verdana" pitchFamily="34" charset="0"/>
              </a:rPr>
              <a:t>and</a:t>
            </a:r>
            <a:r>
              <a:rPr lang="en-GB" sz="1600" kern="0" dirty="0">
                <a:solidFill>
                  <a:srgbClr val="000000"/>
                </a:solidFill>
                <a:latin typeface="Verdana" pitchFamily="34" charset="0"/>
                <a:ea typeface="Verdana" pitchFamily="34" charset="0"/>
                <a:cs typeface="Verdana" pitchFamily="34" charset="0"/>
              </a:rPr>
              <a:t> separate specialisms?</a:t>
            </a:r>
          </a:p>
        </p:txBody>
      </p:sp>
      <p:sp>
        <p:nvSpPr>
          <p:cNvPr id="5" name="Rectangular Callout 41">
            <a:extLst>
              <a:ext uri="{FF2B5EF4-FFF2-40B4-BE49-F238E27FC236}">
                <a16:creationId xmlns:a16="http://schemas.microsoft.com/office/drawing/2014/main" id="{63159688-2189-A007-44B0-AEA0DC079349}"/>
              </a:ext>
            </a:extLst>
          </p:cNvPr>
          <p:cNvSpPr/>
          <p:nvPr/>
        </p:nvSpPr>
        <p:spPr>
          <a:xfrm>
            <a:off x="8129683" y="2951145"/>
            <a:ext cx="3798965" cy="1665147"/>
          </a:xfrm>
          <a:prstGeom prst="wedgeRectCallout">
            <a:avLst>
              <a:gd name="adj1" fmla="val -33400"/>
              <a:gd name="adj2" fmla="val -57049"/>
            </a:avLst>
          </a:prstGeom>
          <a:solidFill>
            <a:srgbClr val="FFFFCC"/>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lnSpc>
                <a:spcPct val="120000"/>
              </a:lnSpc>
              <a:defRPr/>
            </a:pPr>
            <a:r>
              <a:rPr lang="en-GB" sz="1600" kern="0" dirty="0">
                <a:solidFill>
                  <a:srgbClr val="000000"/>
                </a:solidFill>
                <a:latin typeface="Verdana" pitchFamily="34" charset="0"/>
                <a:ea typeface="Verdana" pitchFamily="34" charset="0"/>
                <a:cs typeface="Verdana" pitchFamily="34" charset="0"/>
              </a:rPr>
              <a:t>Perceived over-recruitment in Biology should not lead to bursary reduction when its impact on “general science entrants" is taken into account.</a:t>
            </a:r>
          </a:p>
        </p:txBody>
      </p:sp>
      <p:sp>
        <p:nvSpPr>
          <p:cNvPr id="4" name="Rectangular Callout 41">
            <a:extLst>
              <a:ext uri="{FF2B5EF4-FFF2-40B4-BE49-F238E27FC236}">
                <a16:creationId xmlns:a16="http://schemas.microsoft.com/office/drawing/2014/main" id="{4D81ED30-1B1D-5790-89B3-196E54CA8F46}"/>
              </a:ext>
            </a:extLst>
          </p:cNvPr>
          <p:cNvSpPr/>
          <p:nvPr/>
        </p:nvSpPr>
        <p:spPr>
          <a:xfrm>
            <a:off x="8129682" y="4681908"/>
            <a:ext cx="3798965" cy="1083468"/>
          </a:xfrm>
          <a:prstGeom prst="wedgeRectCallout">
            <a:avLst>
              <a:gd name="adj1" fmla="val -13565"/>
              <a:gd name="adj2" fmla="val -63301"/>
            </a:avLst>
          </a:prstGeom>
          <a:solidFill>
            <a:srgbClr val="FFFFCC"/>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lnSpc>
                <a:spcPct val="120000"/>
              </a:lnSpc>
              <a:defRPr/>
            </a:pPr>
            <a:r>
              <a:rPr lang="en-GB" sz="1600" kern="0" dirty="0">
                <a:solidFill>
                  <a:srgbClr val="000000"/>
                </a:solidFill>
                <a:latin typeface="Verdana" pitchFamily="34" charset="0"/>
                <a:ea typeface="Verdana" pitchFamily="34" charset="0"/>
                <a:cs typeface="Verdana" pitchFamily="34" charset="0"/>
              </a:rPr>
              <a:t>This is exacerbated by the failure to provide SKE to support in- and out-of-specialism teaching.</a:t>
            </a:r>
          </a:p>
        </p:txBody>
      </p:sp>
    </p:spTree>
    <p:extLst>
      <p:ext uri="{BB962C8B-B14F-4D97-AF65-F5344CB8AC3E}">
        <p14:creationId xmlns:p14="http://schemas.microsoft.com/office/powerpoint/2010/main" val="183715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CE650-A3A6-2CB0-A2ED-86D048F7A9DA}"/>
              </a:ext>
            </a:extLst>
          </p:cNvPr>
          <p:cNvSpPr>
            <a:spLocks noGrp="1"/>
          </p:cNvSpPr>
          <p:nvPr>
            <p:ph type="title"/>
          </p:nvPr>
        </p:nvSpPr>
        <p:spPr/>
        <p:txBody>
          <a:bodyPr/>
          <a:lstStyle/>
          <a:p>
            <a:r>
              <a:rPr lang="en-GB" dirty="0"/>
              <a:t>Recommendations to the Select Education Committee</a:t>
            </a:r>
          </a:p>
        </p:txBody>
      </p:sp>
      <p:pic>
        <p:nvPicPr>
          <p:cNvPr id="3" name="Picture 2">
            <a:extLst>
              <a:ext uri="{FF2B5EF4-FFF2-40B4-BE49-F238E27FC236}">
                <a16:creationId xmlns:a16="http://schemas.microsoft.com/office/drawing/2014/main" id="{8F66465A-3240-4B92-F450-B6E7DC9C1DE2}"/>
              </a:ext>
            </a:extLst>
          </p:cNvPr>
          <p:cNvPicPr>
            <a:picLocks noChangeAspect="1"/>
          </p:cNvPicPr>
          <p:nvPr/>
        </p:nvPicPr>
        <p:blipFill>
          <a:blip r:embed="rId2"/>
          <a:stretch>
            <a:fillRect/>
          </a:stretch>
        </p:blipFill>
        <p:spPr>
          <a:xfrm>
            <a:off x="9477413" y="1108235"/>
            <a:ext cx="2243522" cy="1298561"/>
          </a:xfrm>
          <a:prstGeom prst="rect">
            <a:avLst/>
          </a:prstGeom>
        </p:spPr>
      </p:pic>
      <p:sp>
        <p:nvSpPr>
          <p:cNvPr id="5" name="TextBox 4">
            <a:extLst>
              <a:ext uri="{FF2B5EF4-FFF2-40B4-BE49-F238E27FC236}">
                <a16:creationId xmlns:a16="http://schemas.microsoft.com/office/drawing/2014/main" id="{153F246C-B596-BE4E-DF39-8B4E7514C6F0}"/>
              </a:ext>
            </a:extLst>
          </p:cNvPr>
          <p:cNvSpPr txBox="1"/>
          <p:nvPr/>
        </p:nvSpPr>
        <p:spPr>
          <a:xfrm>
            <a:off x="641554" y="978500"/>
            <a:ext cx="9082549" cy="2383858"/>
          </a:xfrm>
          <a:prstGeom prst="rect">
            <a:avLst/>
          </a:prstGeom>
          <a:noFill/>
        </p:spPr>
        <p:txBody>
          <a:bodyPr wrap="square">
            <a:spAutoFit/>
          </a:bodyPr>
          <a:lstStyle/>
          <a:p>
            <a:pPr>
              <a:lnSpc>
                <a:spcPct val="120000"/>
              </a:lnSpc>
            </a:pPr>
            <a:r>
              <a:rPr lang="en-GB" dirty="0">
                <a:latin typeface="Verdana" panose="020B0604030504040204" pitchFamily="34" charset="0"/>
                <a:ea typeface="Verdana" panose="020B0604030504040204" pitchFamily="34" charset="0"/>
              </a:rPr>
              <a:t>SKE provision needs be improved.</a:t>
            </a:r>
          </a:p>
          <a:p>
            <a:pPr>
              <a:lnSpc>
                <a:spcPct val="120000"/>
              </a:lnSpc>
            </a:pPr>
            <a:endParaRPr lang="en-GB" dirty="0">
              <a:latin typeface="Verdana" panose="020B0604030504040204" pitchFamily="34" charset="0"/>
              <a:ea typeface="Verdana" panose="020B0604030504040204" pitchFamily="34" charset="0"/>
            </a:endParaRPr>
          </a:p>
          <a:p>
            <a:pPr>
              <a:lnSpc>
                <a:spcPct val="120000"/>
              </a:lnSpc>
            </a:pPr>
            <a:r>
              <a:rPr lang="en-GB" dirty="0">
                <a:latin typeface="Verdana" panose="020B0604030504040204" pitchFamily="34" charset="0"/>
                <a:ea typeface="Verdana" panose="020B0604030504040204" pitchFamily="34" charset="0"/>
              </a:rPr>
              <a:t>There should be a general science SKE to equip people to train to teach in more than one science subject, which would better reflect what happens in schools. These could be delivered through (2 week) SKE/booster courses which were in the past used effectively by providers to develop key subject skills. </a:t>
            </a:r>
          </a:p>
        </p:txBody>
      </p:sp>
      <p:sp>
        <p:nvSpPr>
          <p:cNvPr id="7" name="TextBox 6">
            <a:extLst>
              <a:ext uri="{FF2B5EF4-FFF2-40B4-BE49-F238E27FC236}">
                <a16:creationId xmlns:a16="http://schemas.microsoft.com/office/drawing/2014/main" id="{41CBFA48-5B54-FCE9-5A78-BDF059F2A3C6}"/>
              </a:ext>
            </a:extLst>
          </p:cNvPr>
          <p:cNvSpPr txBox="1"/>
          <p:nvPr/>
        </p:nvSpPr>
        <p:spPr>
          <a:xfrm>
            <a:off x="723900" y="3550690"/>
            <a:ext cx="10744200" cy="923330"/>
          </a:xfrm>
          <a:prstGeom prst="rect">
            <a:avLst/>
          </a:prstGeom>
          <a:noFill/>
        </p:spPr>
        <p:txBody>
          <a:bodyPr wrap="square">
            <a:spAutoFit/>
          </a:bodyPr>
          <a:lstStyle/>
          <a:p>
            <a:pPr marL="342900" lvl="0" indent="-342900">
              <a:buFont typeface="Symbol" panose="05050102010706020507" pitchFamily="18" charset="2"/>
              <a:buChar char=""/>
            </a:pPr>
            <a:r>
              <a:rPr lang="en-GB" b="1" dirty="0">
                <a:latin typeface="Verdana" panose="020B0604030504040204" pitchFamily="34" charset="0"/>
                <a:ea typeface="Verdana" panose="020B0604030504040204" pitchFamily="34" charset="0"/>
              </a:rPr>
              <a:t>SKE policy be amended to allow general science SKE’s and the ability to undertake a SKE in a second science discipline and the reintroduction of short SKE booster courses</a:t>
            </a:r>
            <a:endParaRPr lang="en-GB" sz="1800" dirty="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7277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80080-3457-4445-80FF-F5A5FCA995ED}"/>
              </a:ext>
            </a:extLst>
          </p:cNvPr>
          <p:cNvSpPr>
            <a:spLocks noGrp="1"/>
          </p:cNvSpPr>
          <p:nvPr>
            <p:ph type="title"/>
          </p:nvPr>
        </p:nvSpPr>
        <p:spPr/>
        <p:txBody>
          <a:bodyPr/>
          <a:lstStyle/>
          <a:p>
            <a:r>
              <a:rPr lang="en-GB" dirty="0"/>
              <a:t>Any questions?</a:t>
            </a:r>
          </a:p>
        </p:txBody>
      </p:sp>
      <p:sp>
        <p:nvSpPr>
          <p:cNvPr id="3" name="Content Placeholder 2">
            <a:extLst>
              <a:ext uri="{FF2B5EF4-FFF2-40B4-BE49-F238E27FC236}">
                <a16:creationId xmlns:a16="http://schemas.microsoft.com/office/drawing/2014/main" id="{D193314C-2391-4403-9147-F340E69FEF1E}"/>
              </a:ext>
            </a:extLst>
          </p:cNvPr>
          <p:cNvSpPr>
            <a:spLocks noGrp="1"/>
          </p:cNvSpPr>
          <p:nvPr>
            <p:ph idx="1"/>
          </p:nvPr>
        </p:nvSpPr>
        <p:spPr/>
        <p:txBody>
          <a:bodyPr/>
          <a:lstStyle/>
          <a:p>
            <a:r>
              <a:rPr lang="en-GB" dirty="0"/>
              <a:t>Mark Crowley</a:t>
            </a:r>
          </a:p>
          <a:p>
            <a:r>
              <a:rPr lang="en-GB" dirty="0"/>
              <a:t>Secondary Education Course Leader </a:t>
            </a:r>
          </a:p>
          <a:p>
            <a:r>
              <a:rPr lang="en-GB" dirty="0"/>
              <a:t>Nottingham Trent University</a:t>
            </a:r>
          </a:p>
          <a:p>
            <a:endParaRPr lang="en-GB" dirty="0"/>
          </a:p>
          <a:p>
            <a:r>
              <a:rPr lang="en-GB" dirty="0"/>
              <a:t>mark.crowley@ntu.ac.uk</a:t>
            </a:r>
          </a:p>
        </p:txBody>
      </p:sp>
      <p:pic>
        <p:nvPicPr>
          <p:cNvPr id="5" name="Picture 4">
            <a:extLst>
              <a:ext uri="{FF2B5EF4-FFF2-40B4-BE49-F238E27FC236}">
                <a16:creationId xmlns:a16="http://schemas.microsoft.com/office/drawing/2014/main" id="{BF0CC119-A3A3-49C0-1866-5FB515548035}"/>
              </a:ext>
            </a:extLst>
          </p:cNvPr>
          <p:cNvPicPr>
            <a:picLocks noChangeAspect="1"/>
          </p:cNvPicPr>
          <p:nvPr/>
        </p:nvPicPr>
        <p:blipFill>
          <a:blip r:embed="rId2"/>
          <a:stretch>
            <a:fillRect/>
          </a:stretch>
        </p:blipFill>
        <p:spPr>
          <a:xfrm>
            <a:off x="10036629" y="4752649"/>
            <a:ext cx="1978284" cy="1268639"/>
          </a:xfrm>
          <a:prstGeom prst="rect">
            <a:avLst/>
          </a:prstGeom>
        </p:spPr>
      </p:pic>
    </p:spTree>
    <p:extLst>
      <p:ext uri="{BB962C8B-B14F-4D97-AF65-F5344CB8AC3E}">
        <p14:creationId xmlns:p14="http://schemas.microsoft.com/office/powerpoint/2010/main" val="1082275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401D2A1E-410A-D87C-216C-2DD12FBB5881}"/>
              </a:ext>
            </a:extLst>
          </p:cNvPr>
          <p:cNvGrpSpPr/>
          <p:nvPr/>
        </p:nvGrpSpPr>
        <p:grpSpPr>
          <a:xfrm>
            <a:off x="946320" y="997635"/>
            <a:ext cx="10005607" cy="4823203"/>
            <a:chOff x="946320" y="997635"/>
            <a:chExt cx="10005607" cy="4823203"/>
          </a:xfrm>
        </p:grpSpPr>
        <p:sp>
          <p:nvSpPr>
            <p:cNvPr id="64" name="Freeform 6">
              <a:extLst>
                <a:ext uri="{FF2B5EF4-FFF2-40B4-BE49-F238E27FC236}">
                  <a16:creationId xmlns:a16="http://schemas.microsoft.com/office/drawing/2014/main" id="{6B19B7EB-FB37-5ED4-12C6-F7644876C905}"/>
                </a:ext>
              </a:extLst>
            </p:cNvPr>
            <p:cNvSpPr>
              <a:spLocks noEditPoints="1"/>
            </p:cNvSpPr>
            <p:nvPr/>
          </p:nvSpPr>
          <p:spPr bwMode="auto">
            <a:xfrm>
              <a:off x="1806916" y="1105387"/>
              <a:ext cx="9136141" cy="3545379"/>
            </a:xfrm>
            <a:custGeom>
              <a:avLst/>
              <a:gdLst>
                <a:gd name="T0" fmla="*/ 0 w 5256"/>
                <a:gd name="T1" fmla="*/ 2040 h 2040"/>
                <a:gd name="T2" fmla="*/ 5256 w 5256"/>
                <a:gd name="T3" fmla="*/ 2040 h 2040"/>
                <a:gd name="T4" fmla="*/ 0 w 5256"/>
                <a:gd name="T5" fmla="*/ 1530 h 2040"/>
                <a:gd name="T6" fmla="*/ 5256 w 5256"/>
                <a:gd name="T7" fmla="*/ 1530 h 2040"/>
                <a:gd name="T8" fmla="*/ 0 w 5256"/>
                <a:gd name="T9" fmla="*/ 1019 h 2040"/>
                <a:gd name="T10" fmla="*/ 5256 w 5256"/>
                <a:gd name="T11" fmla="*/ 1019 h 2040"/>
                <a:gd name="T12" fmla="*/ 0 w 5256"/>
                <a:gd name="T13" fmla="*/ 510 h 2040"/>
                <a:gd name="T14" fmla="*/ 5256 w 5256"/>
                <a:gd name="T15" fmla="*/ 510 h 2040"/>
                <a:gd name="T16" fmla="*/ 0 w 5256"/>
                <a:gd name="T17" fmla="*/ 0 h 2040"/>
                <a:gd name="T18" fmla="*/ 5256 w 5256"/>
                <a:gd name="T19" fmla="*/ 0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56" h="2040">
                  <a:moveTo>
                    <a:pt x="0" y="2040"/>
                  </a:moveTo>
                  <a:lnTo>
                    <a:pt x="5256" y="2040"/>
                  </a:lnTo>
                  <a:moveTo>
                    <a:pt x="0" y="1530"/>
                  </a:moveTo>
                  <a:lnTo>
                    <a:pt x="5256" y="1530"/>
                  </a:lnTo>
                  <a:moveTo>
                    <a:pt x="0" y="1019"/>
                  </a:moveTo>
                  <a:lnTo>
                    <a:pt x="5256" y="1019"/>
                  </a:lnTo>
                  <a:moveTo>
                    <a:pt x="0" y="510"/>
                  </a:moveTo>
                  <a:lnTo>
                    <a:pt x="5256" y="510"/>
                  </a:lnTo>
                  <a:moveTo>
                    <a:pt x="0" y="0"/>
                  </a:moveTo>
                  <a:lnTo>
                    <a:pt x="5256" y="0"/>
                  </a:lnTo>
                </a:path>
              </a:pathLst>
            </a:custGeom>
            <a:noFill/>
            <a:ln w="12700" cap="flat">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12">
              <a:extLst>
                <a:ext uri="{FF2B5EF4-FFF2-40B4-BE49-F238E27FC236}">
                  <a16:creationId xmlns:a16="http://schemas.microsoft.com/office/drawing/2014/main" id="{A7FBA13E-9854-9C1D-C6C4-F9E33379F7A5}"/>
                </a:ext>
              </a:extLst>
            </p:cNvPr>
            <p:cNvSpPr>
              <a:spLocks noChangeShapeType="1"/>
            </p:cNvSpPr>
            <p:nvPr/>
          </p:nvSpPr>
          <p:spPr bwMode="auto">
            <a:xfrm>
              <a:off x="1806916" y="5537111"/>
              <a:ext cx="9136141" cy="0"/>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Verdana" panose="020B0604030504040204" pitchFamily="34" charset="0"/>
                <a:ea typeface="Verdana" panose="020B0604030504040204" pitchFamily="34" charset="0"/>
              </a:endParaRPr>
            </a:p>
          </p:txBody>
        </p:sp>
        <p:grpSp>
          <p:nvGrpSpPr>
            <p:cNvPr id="66" name="Group 65">
              <a:extLst>
                <a:ext uri="{FF2B5EF4-FFF2-40B4-BE49-F238E27FC236}">
                  <a16:creationId xmlns:a16="http://schemas.microsoft.com/office/drawing/2014/main" id="{D217212E-3D05-0B90-DBA0-BB5E7F52AC3A}"/>
                </a:ext>
              </a:extLst>
            </p:cNvPr>
            <p:cNvGrpSpPr/>
            <p:nvPr/>
          </p:nvGrpSpPr>
          <p:grpSpPr>
            <a:xfrm>
              <a:off x="946320" y="997635"/>
              <a:ext cx="764631" cy="4648906"/>
              <a:chOff x="1172461" y="997635"/>
              <a:chExt cx="764631" cy="4648906"/>
            </a:xfrm>
          </p:grpSpPr>
          <p:sp>
            <p:nvSpPr>
              <p:cNvPr id="79" name="Rectangle 13">
                <a:extLst>
                  <a:ext uri="{FF2B5EF4-FFF2-40B4-BE49-F238E27FC236}">
                    <a16:creationId xmlns:a16="http://schemas.microsoft.com/office/drawing/2014/main" id="{7D5CCEDB-614E-F92F-7D04-0A3620646260}"/>
                  </a:ext>
                </a:extLst>
              </p:cNvPr>
              <p:cNvSpPr>
                <a:spLocks noChangeArrowheads="1"/>
              </p:cNvSpPr>
              <p:nvPr/>
            </p:nvSpPr>
            <p:spPr bwMode="auto">
              <a:xfrm>
                <a:off x="1821676" y="5431097"/>
                <a:ext cx="1138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rPr>
                  <a:t>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80" name="Rectangle 14">
                <a:extLst>
                  <a:ext uri="{FF2B5EF4-FFF2-40B4-BE49-F238E27FC236}">
                    <a16:creationId xmlns:a16="http://schemas.microsoft.com/office/drawing/2014/main" id="{5AA6CE86-DFA6-A706-1BE8-14431676DD8A}"/>
                  </a:ext>
                </a:extLst>
              </p:cNvPr>
              <p:cNvSpPr>
                <a:spLocks noChangeArrowheads="1"/>
              </p:cNvSpPr>
              <p:nvPr/>
            </p:nvSpPr>
            <p:spPr bwMode="auto">
              <a:xfrm>
                <a:off x="1302303" y="4541276"/>
                <a:ext cx="634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50,000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81" name="Rectangle 15">
                <a:extLst>
                  <a:ext uri="{FF2B5EF4-FFF2-40B4-BE49-F238E27FC236}">
                    <a16:creationId xmlns:a16="http://schemas.microsoft.com/office/drawing/2014/main" id="{76BA5221-882B-E669-E5BD-0375F9E25F7B}"/>
                  </a:ext>
                </a:extLst>
              </p:cNvPr>
              <p:cNvSpPr>
                <a:spLocks noChangeArrowheads="1"/>
              </p:cNvSpPr>
              <p:nvPr/>
            </p:nvSpPr>
            <p:spPr bwMode="auto">
              <a:xfrm>
                <a:off x="1172461" y="3654931"/>
                <a:ext cx="7486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100,000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82" name="Rectangle 16">
                <a:extLst>
                  <a:ext uri="{FF2B5EF4-FFF2-40B4-BE49-F238E27FC236}">
                    <a16:creationId xmlns:a16="http://schemas.microsoft.com/office/drawing/2014/main" id="{7714F83D-4BEA-D76E-06CD-3B4C4DFA9967}"/>
                  </a:ext>
                </a:extLst>
              </p:cNvPr>
              <p:cNvSpPr>
                <a:spLocks noChangeArrowheads="1"/>
              </p:cNvSpPr>
              <p:nvPr/>
            </p:nvSpPr>
            <p:spPr bwMode="auto">
              <a:xfrm>
                <a:off x="1172461" y="2768586"/>
                <a:ext cx="7486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150,000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83" name="Rectangle 17">
                <a:extLst>
                  <a:ext uri="{FF2B5EF4-FFF2-40B4-BE49-F238E27FC236}">
                    <a16:creationId xmlns:a16="http://schemas.microsoft.com/office/drawing/2014/main" id="{378AF3FD-E45F-5CD7-3BFE-6E771540FADF}"/>
                  </a:ext>
                </a:extLst>
              </p:cNvPr>
              <p:cNvSpPr>
                <a:spLocks noChangeArrowheads="1"/>
              </p:cNvSpPr>
              <p:nvPr/>
            </p:nvSpPr>
            <p:spPr bwMode="auto">
              <a:xfrm>
                <a:off x="1172461" y="1883980"/>
                <a:ext cx="7486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200.000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84" name="Rectangle 18">
                <a:extLst>
                  <a:ext uri="{FF2B5EF4-FFF2-40B4-BE49-F238E27FC236}">
                    <a16:creationId xmlns:a16="http://schemas.microsoft.com/office/drawing/2014/main" id="{248D04C1-8CCE-8379-9854-E7CD2C93FD5E}"/>
                  </a:ext>
                </a:extLst>
              </p:cNvPr>
              <p:cNvSpPr>
                <a:spLocks noChangeArrowheads="1"/>
              </p:cNvSpPr>
              <p:nvPr/>
            </p:nvSpPr>
            <p:spPr bwMode="auto">
              <a:xfrm>
                <a:off x="1172461" y="997635"/>
                <a:ext cx="7486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250,000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grpSp>
        <p:sp>
          <p:nvSpPr>
            <p:cNvPr id="67" name="Rectangle 19">
              <a:extLst>
                <a:ext uri="{FF2B5EF4-FFF2-40B4-BE49-F238E27FC236}">
                  <a16:creationId xmlns:a16="http://schemas.microsoft.com/office/drawing/2014/main" id="{4DB4520B-6D97-3475-F463-97AC1C4AC0B5}"/>
                </a:ext>
              </a:extLst>
            </p:cNvPr>
            <p:cNvSpPr>
              <a:spLocks noChangeArrowheads="1"/>
            </p:cNvSpPr>
            <p:nvPr/>
          </p:nvSpPr>
          <p:spPr bwMode="auto">
            <a:xfrm>
              <a:off x="1919900"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CC6600"/>
                  </a:solidFill>
                  <a:effectLst/>
                  <a:latin typeface="Verdana" panose="020B0604030504040204" pitchFamily="34" charset="0"/>
                  <a:ea typeface="Verdana" panose="020B0604030504040204" pitchFamily="34" charset="0"/>
                </a:rPr>
                <a:t>2011-12</a:t>
              </a:r>
              <a:endParaRPr kumimoji="0" lang="en-US" altLang="en-US" sz="1800" b="0" i="0" u="none" strike="noStrike" cap="none" normalizeH="0" baseline="0" dirty="0">
                <a:ln>
                  <a:noFill/>
                </a:ln>
                <a:solidFill>
                  <a:srgbClr val="CC6600"/>
                </a:solidFill>
                <a:effectLst/>
                <a:latin typeface="Verdana" panose="020B0604030504040204" pitchFamily="34" charset="0"/>
                <a:ea typeface="Verdana" panose="020B0604030504040204" pitchFamily="34" charset="0"/>
              </a:endParaRPr>
            </a:p>
          </p:txBody>
        </p:sp>
        <p:sp>
          <p:nvSpPr>
            <p:cNvPr id="68" name="Rectangle 20">
              <a:extLst>
                <a:ext uri="{FF2B5EF4-FFF2-40B4-BE49-F238E27FC236}">
                  <a16:creationId xmlns:a16="http://schemas.microsoft.com/office/drawing/2014/main" id="{B2EF81A8-23A5-781A-4986-AAA71266040E}"/>
                </a:ext>
              </a:extLst>
            </p:cNvPr>
            <p:cNvSpPr>
              <a:spLocks noChangeArrowheads="1"/>
            </p:cNvSpPr>
            <p:nvPr/>
          </p:nvSpPr>
          <p:spPr bwMode="auto">
            <a:xfrm>
              <a:off x="2681245"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2012-13</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69" name="Rectangle 21">
              <a:extLst>
                <a:ext uri="{FF2B5EF4-FFF2-40B4-BE49-F238E27FC236}">
                  <a16:creationId xmlns:a16="http://schemas.microsoft.com/office/drawing/2014/main" id="{6AE4450C-51EA-3D96-C9C0-5D4278508892}"/>
                </a:ext>
              </a:extLst>
            </p:cNvPr>
            <p:cNvSpPr>
              <a:spLocks noChangeArrowheads="1"/>
            </p:cNvSpPr>
            <p:nvPr/>
          </p:nvSpPr>
          <p:spPr bwMode="auto">
            <a:xfrm>
              <a:off x="3442590"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2013-14</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70" name="Rectangle 22">
              <a:extLst>
                <a:ext uri="{FF2B5EF4-FFF2-40B4-BE49-F238E27FC236}">
                  <a16:creationId xmlns:a16="http://schemas.microsoft.com/office/drawing/2014/main" id="{352482BE-5F44-837F-DEE6-2C4CCBB98DD8}"/>
                </a:ext>
              </a:extLst>
            </p:cNvPr>
            <p:cNvSpPr>
              <a:spLocks noChangeArrowheads="1"/>
            </p:cNvSpPr>
            <p:nvPr/>
          </p:nvSpPr>
          <p:spPr bwMode="auto">
            <a:xfrm>
              <a:off x="4203935"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2014-15</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71" name="Rectangle 23">
              <a:extLst>
                <a:ext uri="{FF2B5EF4-FFF2-40B4-BE49-F238E27FC236}">
                  <a16:creationId xmlns:a16="http://schemas.microsoft.com/office/drawing/2014/main" id="{CFD71710-D770-358A-C79C-7A8FAD306FE5}"/>
                </a:ext>
              </a:extLst>
            </p:cNvPr>
            <p:cNvSpPr>
              <a:spLocks noChangeArrowheads="1"/>
            </p:cNvSpPr>
            <p:nvPr/>
          </p:nvSpPr>
          <p:spPr bwMode="auto">
            <a:xfrm>
              <a:off x="4965281"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2015-16</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72" name="Rectangle 24">
              <a:extLst>
                <a:ext uri="{FF2B5EF4-FFF2-40B4-BE49-F238E27FC236}">
                  <a16:creationId xmlns:a16="http://schemas.microsoft.com/office/drawing/2014/main" id="{0C8523CB-D1DF-9D42-4BE6-ECB4376CF187}"/>
                </a:ext>
              </a:extLst>
            </p:cNvPr>
            <p:cNvSpPr>
              <a:spLocks noChangeArrowheads="1"/>
            </p:cNvSpPr>
            <p:nvPr/>
          </p:nvSpPr>
          <p:spPr bwMode="auto">
            <a:xfrm>
              <a:off x="5726626"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2016-17</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73" name="Rectangle 25">
              <a:extLst>
                <a:ext uri="{FF2B5EF4-FFF2-40B4-BE49-F238E27FC236}">
                  <a16:creationId xmlns:a16="http://schemas.microsoft.com/office/drawing/2014/main" id="{CED03DDA-190E-FF64-E732-0D146FC8B168}"/>
                </a:ext>
              </a:extLst>
            </p:cNvPr>
            <p:cNvSpPr>
              <a:spLocks noChangeArrowheads="1"/>
            </p:cNvSpPr>
            <p:nvPr/>
          </p:nvSpPr>
          <p:spPr bwMode="auto">
            <a:xfrm>
              <a:off x="6487971"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2017-18</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74" name="Rectangle 26">
              <a:extLst>
                <a:ext uri="{FF2B5EF4-FFF2-40B4-BE49-F238E27FC236}">
                  <a16:creationId xmlns:a16="http://schemas.microsoft.com/office/drawing/2014/main" id="{917CF190-E751-E493-8234-BFABFEBAA99D}"/>
                </a:ext>
              </a:extLst>
            </p:cNvPr>
            <p:cNvSpPr>
              <a:spLocks noChangeArrowheads="1"/>
            </p:cNvSpPr>
            <p:nvPr/>
          </p:nvSpPr>
          <p:spPr bwMode="auto">
            <a:xfrm>
              <a:off x="7249316"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2018-19</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75" name="Rectangle 27">
              <a:extLst>
                <a:ext uri="{FF2B5EF4-FFF2-40B4-BE49-F238E27FC236}">
                  <a16:creationId xmlns:a16="http://schemas.microsoft.com/office/drawing/2014/main" id="{4B36C559-4665-3B27-305E-D88224643EC5}"/>
                </a:ext>
              </a:extLst>
            </p:cNvPr>
            <p:cNvSpPr>
              <a:spLocks noChangeArrowheads="1"/>
            </p:cNvSpPr>
            <p:nvPr/>
          </p:nvSpPr>
          <p:spPr bwMode="auto">
            <a:xfrm>
              <a:off x="8010661"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2019-20</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76" name="Rectangle 28">
              <a:extLst>
                <a:ext uri="{FF2B5EF4-FFF2-40B4-BE49-F238E27FC236}">
                  <a16:creationId xmlns:a16="http://schemas.microsoft.com/office/drawing/2014/main" id="{F084DD24-9A0C-7B79-ED8B-4EB76DDA1220}"/>
                </a:ext>
              </a:extLst>
            </p:cNvPr>
            <p:cNvSpPr>
              <a:spLocks noChangeArrowheads="1"/>
            </p:cNvSpPr>
            <p:nvPr/>
          </p:nvSpPr>
          <p:spPr bwMode="auto">
            <a:xfrm>
              <a:off x="8772006"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2020-21</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77" name="Rectangle 29">
              <a:extLst>
                <a:ext uri="{FF2B5EF4-FFF2-40B4-BE49-F238E27FC236}">
                  <a16:creationId xmlns:a16="http://schemas.microsoft.com/office/drawing/2014/main" id="{C617118A-B2BF-FC41-242F-E28D97EDFC24}"/>
                </a:ext>
              </a:extLst>
            </p:cNvPr>
            <p:cNvSpPr>
              <a:spLocks noChangeArrowheads="1"/>
            </p:cNvSpPr>
            <p:nvPr/>
          </p:nvSpPr>
          <p:spPr bwMode="auto">
            <a:xfrm>
              <a:off x="9533351"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2021-22</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78" name="Rectangle 30">
              <a:extLst>
                <a:ext uri="{FF2B5EF4-FFF2-40B4-BE49-F238E27FC236}">
                  <a16:creationId xmlns:a16="http://schemas.microsoft.com/office/drawing/2014/main" id="{F5B45A8F-E4EC-EE75-6B23-51FDB96F517C}"/>
                </a:ext>
              </a:extLst>
            </p:cNvPr>
            <p:cNvSpPr>
              <a:spLocks noChangeArrowheads="1"/>
            </p:cNvSpPr>
            <p:nvPr/>
          </p:nvSpPr>
          <p:spPr bwMode="auto">
            <a:xfrm>
              <a:off x="10294696"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2022-23</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grpSp>
      <p:sp>
        <p:nvSpPr>
          <p:cNvPr id="2" name="Title 1">
            <a:extLst>
              <a:ext uri="{FF2B5EF4-FFF2-40B4-BE49-F238E27FC236}">
                <a16:creationId xmlns:a16="http://schemas.microsoft.com/office/drawing/2014/main" id="{253C5F43-1062-75BB-B14D-6867DEE2BBD1}"/>
              </a:ext>
            </a:extLst>
          </p:cNvPr>
          <p:cNvSpPr>
            <a:spLocks noGrp="1"/>
          </p:cNvSpPr>
          <p:nvPr>
            <p:ph type="title"/>
          </p:nvPr>
        </p:nvSpPr>
        <p:spPr/>
        <p:txBody>
          <a:bodyPr/>
          <a:lstStyle/>
          <a:p>
            <a:r>
              <a:rPr lang="en-GB" dirty="0"/>
              <a:t>Key Stage 3 Science hours</a:t>
            </a:r>
          </a:p>
        </p:txBody>
      </p:sp>
      <p:sp>
        <p:nvSpPr>
          <p:cNvPr id="4" name="TextBox 3">
            <a:extLst>
              <a:ext uri="{FF2B5EF4-FFF2-40B4-BE49-F238E27FC236}">
                <a16:creationId xmlns:a16="http://schemas.microsoft.com/office/drawing/2014/main" id="{BE9EFBD3-F904-1423-5DFA-2DF56F33CB7B}"/>
              </a:ext>
            </a:extLst>
          </p:cNvPr>
          <p:cNvSpPr txBox="1"/>
          <p:nvPr/>
        </p:nvSpPr>
        <p:spPr>
          <a:xfrm>
            <a:off x="2724148" y="6453567"/>
            <a:ext cx="9554497" cy="246221"/>
          </a:xfrm>
          <a:prstGeom prst="rect">
            <a:avLst/>
          </a:prstGeom>
          <a:noFill/>
        </p:spPr>
        <p:txBody>
          <a:bodyPr wrap="square">
            <a:spAutoFit/>
          </a:bodyPr>
          <a:lstStyle/>
          <a:p>
            <a:r>
              <a:rPr lang="en-GB" sz="1000" dirty="0">
                <a:solidFill>
                  <a:schemeClr val="accent6">
                    <a:lumMod val="60000"/>
                    <a:lumOff val="40000"/>
                  </a:schemeClr>
                </a:solidFill>
                <a:latin typeface="Verdana" panose="020B0604030504040204" pitchFamily="34" charset="0"/>
                <a:ea typeface="Verdana" panose="020B0604030504040204" pitchFamily="34" charset="0"/>
              </a:rPr>
              <a:t>https://explore-education-statistics.service.gov.uk/data-tables/permalink/97a3f6d1-13aa-49ad-4c6e-08dc5d297e6b</a:t>
            </a:r>
          </a:p>
        </p:txBody>
      </p:sp>
      <p:grpSp>
        <p:nvGrpSpPr>
          <p:cNvPr id="56" name="Group 55">
            <a:extLst>
              <a:ext uri="{FF2B5EF4-FFF2-40B4-BE49-F238E27FC236}">
                <a16:creationId xmlns:a16="http://schemas.microsoft.com/office/drawing/2014/main" id="{61965A63-301F-049E-CC8C-2F4F2B58665E}"/>
              </a:ext>
            </a:extLst>
          </p:cNvPr>
          <p:cNvGrpSpPr/>
          <p:nvPr/>
        </p:nvGrpSpPr>
        <p:grpSpPr>
          <a:xfrm>
            <a:off x="2034623" y="1169690"/>
            <a:ext cx="8678986" cy="4367421"/>
            <a:chOff x="2034623" y="1169690"/>
            <a:chExt cx="8678986" cy="4367421"/>
          </a:xfrm>
        </p:grpSpPr>
        <p:sp>
          <p:nvSpPr>
            <p:cNvPr id="10" name="Freeform 7">
              <a:extLst>
                <a:ext uri="{FF2B5EF4-FFF2-40B4-BE49-F238E27FC236}">
                  <a16:creationId xmlns:a16="http://schemas.microsoft.com/office/drawing/2014/main" id="{CDD086DD-BEBE-C473-CF58-547E689C314A}"/>
                </a:ext>
              </a:extLst>
            </p:cNvPr>
            <p:cNvSpPr>
              <a:spLocks noEditPoints="1"/>
            </p:cNvSpPr>
            <p:nvPr/>
          </p:nvSpPr>
          <p:spPr bwMode="auto">
            <a:xfrm>
              <a:off x="2034623" y="1508587"/>
              <a:ext cx="8678986" cy="4028524"/>
            </a:xfrm>
            <a:custGeom>
              <a:avLst/>
              <a:gdLst>
                <a:gd name="T0" fmla="*/ 0 w 4993"/>
                <a:gd name="T1" fmla="*/ 204 h 2318"/>
                <a:gd name="T2" fmla="*/ 175 w 4993"/>
                <a:gd name="T3" fmla="*/ 204 h 2318"/>
                <a:gd name="T4" fmla="*/ 175 w 4993"/>
                <a:gd name="T5" fmla="*/ 2318 h 2318"/>
                <a:gd name="T6" fmla="*/ 0 w 4993"/>
                <a:gd name="T7" fmla="*/ 2318 h 2318"/>
                <a:gd name="T8" fmla="*/ 0 w 4993"/>
                <a:gd name="T9" fmla="*/ 204 h 2318"/>
                <a:gd name="T10" fmla="*/ 439 w 4993"/>
                <a:gd name="T11" fmla="*/ 314 h 2318"/>
                <a:gd name="T12" fmla="*/ 613 w 4993"/>
                <a:gd name="T13" fmla="*/ 314 h 2318"/>
                <a:gd name="T14" fmla="*/ 613 w 4993"/>
                <a:gd name="T15" fmla="*/ 2318 h 2318"/>
                <a:gd name="T16" fmla="*/ 439 w 4993"/>
                <a:gd name="T17" fmla="*/ 2318 h 2318"/>
                <a:gd name="T18" fmla="*/ 439 w 4993"/>
                <a:gd name="T19" fmla="*/ 314 h 2318"/>
                <a:gd name="T20" fmla="*/ 876 w 4993"/>
                <a:gd name="T21" fmla="*/ 317 h 2318"/>
                <a:gd name="T22" fmla="*/ 1051 w 4993"/>
                <a:gd name="T23" fmla="*/ 317 h 2318"/>
                <a:gd name="T24" fmla="*/ 1051 w 4993"/>
                <a:gd name="T25" fmla="*/ 2318 h 2318"/>
                <a:gd name="T26" fmla="*/ 876 w 4993"/>
                <a:gd name="T27" fmla="*/ 2318 h 2318"/>
                <a:gd name="T28" fmla="*/ 876 w 4993"/>
                <a:gd name="T29" fmla="*/ 317 h 2318"/>
                <a:gd name="T30" fmla="*/ 1314 w 4993"/>
                <a:gd name="T31" fmla="*/ 351 h 2318"/>
                <a:gd name="T32" fmla="*/ 1490 w 4993"/>
                <a:gd name="T33" fmla="*/ 351 h 2318"/>
                <a:gd name="T34" fmla="*/ 1490 w 4993"/>
                <a:gd name="T35" fmla="*/ 2318 h 2318"/>
                <a:gd name="T36" fmla="*/ 1314 w 4993"/>
                <a:gd name="T37" fmla="*/ 2318 h 2318"/>
                <a:gd name="T38" fmla="*/ 1314 w 4993"/>
                <a:gd name="T39" fmla="*/ 351 h 2318"/>
                <a:gd name="T40" fmla="*/ 1752 w 4993"/>
                <a:gd name="T41" fmla="*/ 345 h 2318"/>
                <a:gd name="T42" fmla="*/ 1927 w 4993"/>
                <a:gd name="T43" fmla="*/ 345 h 2318"/>
                <a:gd name="T44" fmla="*/ 1927 w 4993"/>
                <a:gd name="T45" fmla="*/ 2318 h 2318"/>
                <a:gd name="T46" fmla="*/ 1752 w 4993"/>
                <a:gd name="T47" fmla="*/ 2318 h 2318"/>
                <a:gd name="T48" fmla="*/ 1752 w 4993"/>
                <a:gd name="T49" fmla="*/ 345 h 2318"/>
                <a:gd name="T50" fmla="*/ 2191 w 4993"/>
                <a:gd name="T51" fmla="*/ 259 h 2318"/>
                <a:gd name="T52" fmla="*/ 2365 w 4993"/>
                <a:gd name="T53" fmla="*/ 259 h 2318"/>
                <a:gd name="T54" fmla="*/ 2365 w 4993"/>
                <a:gd name="T55" fmla="*/ 2318 h 2318"/>
                <a:gd name="T56" fmla="*/ 2191 w 4993"/>
                <a:gd name="T57" fmla="*/ 2318 h 2318"/>
                <a:gd name="T58" fmla="*/ 2191 w 4993"/>
                <a:gd name="T59" fmla="*/ 259 h 2318"/>
                <a:gd name="T60" fmla="*/ 2628 w 4993"/>
                <a:gd name="T61" fmla="*/ 204 h 2318"/>
                <a:gd name="T62" fmla="*/ 2803 w 4993"/>
                <a:gd name="T63" fmla="*/ 204 h 2318"/>
                <a:gd name="T64" fmla="*/ 2803 w 4993"/>
                <a:gd name="T65" fmla="*/ 2318 h 2318"/>
                <a:gd name="T66" fmla="*/ 2628 w 4993"/>
                <a:gd name="T67" fmla="*/ 2318 h 2318"/>
                <a:gd name="T68" fmla="*/ 2628 w 4993"/>
                <a:gd name="T69" fmla="*/ 204 h 2318"/>
                <a:gd name="T70" fmla="*/ 3066 w 4993"/>
                <a:gd name="T71" fmla="*/ 193 h 2318"/>
                <a:gd name="T72" fmla="*/ 3241 w 4993"/>
                <a:gd name="T73" fmla="*/ 193 h 2318"/>
                <a:gd name="T74" fmla="*/ 3241 w 4993"/>
                <a:gd name="T75" fmla="*/ 2318 h 2318"/>
                <a:gd name="T76" fmla="*/ 3066 w 4993"/>
                <a:gd name="T77" fmla="*/ 2318 h 2318"/>
                <a:gd name="T78" fmla="*/ 3066 w 4993"/>
                <a:gd name="T79" fmla="*/ 193 h 2318"/>
                <a:gd name="T80" fmla="*/ 3504 w 4993"/>
                <a:gd name="T81" fmla="*/ 142 h 2318"/>
                <a:gd name="T82" fmla="*/ 3678 w 4993"/>
                <a:gd name="T83" fmla="*/ 142 h 2318"/>
                <a:gd name="T84" fmla="*/ 3678 w 4993"/>
                <a:gd name="T85" fmla="*/ 2318 h 2318"/>
                <a:gd name="T86" fmla="*/ 3504 w 4993"/>
                <a:gd name="T87" fmla="*/ 2318 h 2318"/>
                <a:gd name="T88" fmla="*/ 3504 w 4993"/>
                <a:gd name="T89" fmla="*/ 142 h 2318"/>
                <a:gd name="T90" fmla="*/ 3942 w 4993"/>
                <a:gd name="T91" fmla="*/ 20 h 2318"/>
                <a:gd name="T92" fmla="*/ 4117 w 4993"/>
                <a:gd name="T93" fmla="*/ 20 h 2318"/>
                <a:gd name="T94" fmla="*/ 4117 w 4993"/>
                <a:gd name="T95" fmla="*/ 2318 h 2318"/>
                <a:gd name="T96" fmla="*/ 3942 w 4993"/>
                <a:gd name="T97" fmla="*/ 2318 h 2318"/>
                <a:gd name="T98" fmla="*/ 3942 w 4993"/>
                <a:gd name="T99" fmla="*/ 20 h 2318"/>
                <a:gd name="T100" fmla="*/ 4379 w 4993"/>
                <a:gd name="T101" fmla="*/ 0 h 2318"/>
                <a:gd name="T102" fmla="*/ 4555 w 4993"/>
                <a:gd name="T103" fmla="*/ 0 h 2318"/>
                <a:gd name="T104" fmla="*/ 4555 w 4993"/>
                <a:gd name="T105" fmla="*/ 2318 h 2318"/>
                <a:gd name="T106" fmla="*/ 4379 w 4993"/>
                <a:gd name="T107" fmla="*/ 2318 h 2318"/>
                <a:gd name="T108" fmla="*/ 4379 w 4993"/>
                <a:gd name="T109" fmla="*/ 0 h 2318"/>
                <a:gd name="T110" fmla="*/ 4818 w 4993"/>
                <a:gd name="T111" fmla="*/ 55 h 2318"/>
                <a:gd name="T112" fmla="*/ 4993 w 4993"/>
                <a:gd name="T113" fmla="*/ 55 h 2318"/>
                <a:gd name="T114" fmla="*/ 4993 w 4993"/>
                <a:gd name="T115" fmla="*/ 2318 h 2318"/>
                <a:gd name="T116" fmla="*/ 4818 w 4993"/>
                <a:gd name="T117" fmla="*/ 2318 h 2318"/>
                <a:gd name="T118" fmla="*/ 4818 w 4993"/>
                <a:gd name="T119" fmla="*/ 55 h 2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3" h="2318">
                  <a:moveTo>
                    <a:pt x="0" y="204"/>
                  </a:moveTo>
                  <a:lnTo>
                    <a:pt x="175" y="204"/>
                  </a:lnTo>
                  <a:lnTo>
                    <a:pt x="175" y="2318"/>
                  </a:lnTo>
                  <a:lnTo>
                    <a:pt x="0" y="2318"/>
                  </a:lnTo>
                  <a:lnTo>
                    <a:pt x="0" y="204"/>
                  </a:lnTo>
                  <a:close/>
                  <a:moveTo>
                    <a:pt x="439" y="314"/>
                  </a:moveTo>
                  <a:lnTo>
                    <a:pt x="613" y="314"/>
                  </a:lnTo>
                  <a:lnTo>
                    <a:pt x="613" y="2318"/>
                  </a:lnTo>
                  <a:lnTo>
                    <a:pt x="439" y="2318"/>
                  </a:lnTo>
                  <a:lnTo>
                    <a:pt x="439" y="314"/>
                  </a:lnTo>
                  <a:close/>
                  <a:moveTo>
                    <a:pt x="876" y="317"/>
                  </a:moveTo>
                  <a:lnTo>
                    <a:pt x="1051" y="317"/>
                  </a:lnTo>
                  <a:lnTo>
                    <a:pt x="1051" y="2318"/>
                  </a:lnTo>
                  <a:lnTo>
                    <a:pt x="876" y="2318"/>
                  </a:lnTo>
                  <a:lnTo>
                    <a:pt x="876" y="317"/>
                  </a:lnTo>
                  <a:close/>
                  <a:moveTo>
                    <a:pt x="1314" y="351"/>
                  </a:moveTo>
                  <a:lnTo>
                    <a:pt x="1490" y="351"/>
                  </a:lnTo>
                  <a:lnTo>
                    <a:pt x="1490" y="2318"/>
                  </a:lnTo>
                  <a:lnTo>
                    <a:pt x="1314" y="2318"/>
                  </a:lnTo>
                  <a:lnTo>
                    <a:pt x="1314" y="351"/>
                  </a:lnTo>
                  <a:close/>
                  <a:moveTo>
                    <a:pt x="1752" y="345"/>
                  </a:moveTo>
                  <a:lnTo>
                    <a:pt x="1927" y="345"/>
                  </a:lnTo>
                  <a:lnTo>
                    <a:pt x="1927" y="2318"/>
                  </a:lnTo>
                  <a:lnTo>
                    <a:pt x="1752" y="2318"/>
                  </a:lnTo>
                  <a:lnTo>
                    <a:pt x="1752" y="345"/>
                  </a:lnTo>
                  <a:close/>
                  <a:moveTo>
                    <a:pt x="2191" y="259"/>
                  </a:moveTo>
                  <a:lnTo>
                    <a:pt x="2365" y="259"/>
                  </a:lnTo>
                  <a:lnTo>
                    <a:pt x="2365" y="2318"/>
                  </a:lnTo>
                  <a:lnTo>
                    <a:pt x="2191" y="2318"/>
                  </a:lnTo>
                  <a:lnTo>
                    <a:pt x="2191" y="259"/>
                  </a:lnTo>
                  <a:close/>
                  <a:moveTo>
                    <a:pt x="2628" y="204"/>
                  </a:moveTo>
                  <a:lnTo>
                    <a:pt x="2803" y="204"/>
                  </a:lnTo>
                  <a:lnTo>
                    <a:pt x="2803" y="2318"/>
                  </a:lnTo>
                  <a:lnTo>
                    <a:pt x="2628" y="2318"/>
                  </a:lnTo>
                  <a:lnTo>
                    <a:pt x="2628" y="204"/>
                  </a:lnTo>
                  <a:close/>
                  <a:moveTo>
                    <a:pt x="3066" y="193"/>
                  </a:moveTo>
                  <a:lnTo>
                    <a:pt x="3241" y="193"/>
                  </a:lnTo>
                  <a:lnTo>
                    <a:pt x="3241" y="2318"/>
                  </a:lnTo>
                  <a:lnTo>
                    <a:pt x="3066" y="2318"/>
                  </a:lnTo>
                  <a:lnTo>
                    <a:pt x="3066" y="193"/>
                  </a:lnTo>
                  <a:close/>
                  <a:moveTo>
                    <a:pt x="3504" y="142"/>
                  </a:moveTo>
                  <a:lnTo>
                    <a:pt x="3678" y="142"/>
                  </a:lnTo>
                  <a:lnTo>
                    <a:pt x="3678" y="2318"/>
                  </a:lnTo>
                  <a:lnTo>
                    <a:pt x="3504" y="2318"/>
                  </a:lnTo>
                  <a:lnTo>
                    <a:pt x="3504" y="142"/>
                  </a:lnTo>
                  <a:close/>
                  <a:moveTo>
                    <a:pt x="3942" y="20"/>
                  </a:moveTo>
                  <a:lnTo>
                    <a:pt x="4117" y="20"/>
                  </a:lnTo>
                  <a:lnTo>
                    <a:pt x="4117" y="2318"/>
                  </a:lnTo>
                  <a:lnTo>
                    <a:pt x="3942" y="2318"/>
                  </a:lnTo>
                  <a:lnTo>
                    <a:pt x="3942" y="20"/>
                  </a:lnTo>
                  <a:close/>
                  <a:moveTo>
                    <a:pt x="4379" y="0"/>
                  </a:moveTo>
                  <a:lnTo>
                    <a:pt x="4555" y="0"/>
                  </a:lnTo>
                  <a:lnTo>
                    <a:pt x="4555" y="2318"/>
                  </a:lnTo>
                  <a:lnTo>
                    <a:pt x="4379" y="2318"/>
                  </a:lnTo>
                  <a:lnTo>
                    <a:pt x="4379" y="0"/>
                  </a:lnTo>
                  <a:close/>
                  <a:moveTo>
                    <a:pt x="4818" y="55"/>
                  </a:moveTo>
                  <a:lnTo>
                    <a:pt x="4993" y="55"/>
                  </a:lnTo>
                  <a:lnTo>
                    <a:pt x="4993" y="2318"/>
                  </a:lnTo>
                  <a:lnTo>
                    <a:pt x="4818" y="2318"/>
                  </a:lnTo>
                  <a:lnTo>
                    <a:pt x="4818" y="55"/>
                  </a:lnTo>
                  <a:close/>
                </a:path>
              </a:pathLst>
            </a:custGeom>
            <a:solidFill>
              <a:schemeClr val="bg1">
                <a:lumMod val="75000"/>
              </a:schemeClr>
            </a:solidFill>
            <a:ln>
              <a:solidFill>
                <a:schemeClr val="tx1"/>
              </a:solidFill>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B546F530-5055-54F2-5695-7A40F04C5073}"/>
                </a:ext>
              </a:extLst>
            </p:cNvPr>
            <p:cNvSpPr>
              <a:spLocks noEditPoints="1"/>
            </p:cNvSpPr>
            <p:nvPr/>
          </p:nvSpPr>
          <p:spPr bwMode="auto">
            <a:xfrm>
              <a:off x="2034623" y="1463401"/>
              <a:ext cx="8678986" cy="655201"/>
            </a:xfrm>
            <a:custGeom>
              <a:avLst/>
              <a:gdLst>
                <a:gd name="T0" fmla="*/ 0 w 4993"/>
                <a:gd name="T1" fmla="*/ 200 h 377"/>
                <a:gd name="T2" fmla="*/ 175 w 4993"/>
                <a:gd name="T3" fmla="*/ 200 h 377"/>
                <a:gd name="T4" fmla="*/ 175 w 4993"/>
                <a:gd name="T5" fmla="*/ 230 h 377"/>
                <a:gd name="T6" fmla="*/ 0 w 4993"/>
                <a:gd name="T7" fmla="*/ 230 h 377"/>
                <a:gd name="T8" fmla="*/ 0 w 4993"/>
                <a:gd name="T9" fmla="*/ 200 h 377"/>
                <a:gd name="T10" fmla="*/ 439 w 4993"/>
                <a:gd name="T11" fmla="*/ 315 h 377"/>
                <a:gd name="T12" fmla="*/ 613 w 4993"/>
                <a:gd name="T13" fmla="*/ 315 h 377"/>
                <a:gd name="T14" fmla="*/ 613 w 4993"/>
                <a:gd name="T15" fmla="*/ 340 h 377"/>
                <a:gd name="T16" fmla="*/ 439 w 4993"/>
                <a:gd name="T17" fmla="*/ 340 h 377"/>
                <a:gd name="T18" fmla="*/ 439 w 4993"/>
                <a:gd name="T19" fmla="*/ 315 h 377"/>
                <a:gd name="T20" fmla="*/ 876 w 4993"/>
                <a:gd name="T21" fmla="*/ 323 h 377"/>
                <a:gd name="T22" fmla="*/ 1051 w 4993"/>
                <a:gd name="T23" fmla="*/ 323 h 377"/>
                <a:gd name="T24" fmla="*/ 1051 w 4993"/>
                <a:gd name="T25" fmla="*/ 343 h 377"/>
                <a:gd name="T26" fmla="*/ 876 w 4993"/>
                <a:gd name="T27" fmla="*/ 343 h 377"/>
                <a:gd name="T28" fmla="*/ 876 w 4993"/>
                <a:gd name="T29" fmla="*/ 323 h 377"/>
                <a:gd name="T30" fmla="*/ 1314 w 4993"/>
                <a:gd name="T31" fmla="*/ 354 h 377"/>
                <a:gd name="T32" fmla="*/ 1490 w 4993"/>
                <a:gd name="T33" fmla="*/ 354 h 377"/>
                <a:gd name="T34" fmla="*/ 1490 w 4993"/>
                <a:gd name="T35" fmla="*/ 377 h 377"/>
                <a:gd name="T36" fmla="*/ 1314 w 4993"/>
                <a:gd name="T37" fmla="*/ 377 h 377"/>
                <a:gd name="T38" fmla="*/ 1314 w 4993"/>
                <a:gd name="T39" fmla="*/ 354 h 377"/>
                <a:gd name="T40" fmla="*/ 1752 w 4993"/>
                <a:gd name="T41" fmla="*/ 344 h 377"/>
                <a:gd name="T42" fmla="*/ 1927 w 4993"/>
                <a:gd name="T43" fmla="*/ 344 h 377"/>
                <a:gd name="T44" fmla="*/ 1927 w 4993"/>
                <a:gd name="T45" fmla="*/ 371 h 377"/>
                <a:gd name="T46" fmla="*/ 1752 w 4993"/>
                <a:gd name="T47" fmla="*/ 371 h 377"/>
                <a:gd name="T48" fmla="*/ 1752 w 4993"/>
                <a:gd name="T49" fmla="*/ 344 h 377"/>
                <a:gd name="T50" fmla="*/ 2191 w 4993"/>
                <a:gd name="T51" fmla="*/ 263 h 377"/>
                <a:gd name="T52" fmla="*/ 2365 w 4993"/>
                <a:gd name="T53" fmla="*/ 263 h 377"/>
                <a:gd name="T54" fmla="*/ 2365 w 4993"/>
                <a:gd name="T55" fmla="*/ 285 h 377"/>
                <a:gd name="T56" fmla="*/ 2191 w 4993"/>
                <a:gd name="T57" fmla="*/ 285 h 377"/>
                <a:gd name="T58" fmla="*/ 2191 w 4993"/>
                <a:gd name="T59" fmla="*/ 263 h 377"/>
                <a:gd name="T60" fmla="*/ 2628 w 4993"/>
                <a:gd name="T61" fmla="*/ 207 h 377"/>
                <a:gd name="T62" fmla="*/ 2803 w 4993"/>
                <a:gd name="T63" fmla="*/ 207 h 377"/>
                <a:gd name="T64" fmla="*/ 2803 w 4993"/>
                <a:gd name="T65" fmla="*/ 230 h 377"/>
                <a:gd name="T66" fmla="*/ 2628 w 4993"/>
                <a:gd name="T67" fmla="*/ 230 h 377"/>
                <a:gd name="T68" fmla="*/ 2628 w 4993"/>
                <a:gd name="T69" fmla="*/ 207 h 377"/>
                <a:gd name="T70" fmla="*/ 3066 w 4993"/>
                <a:gd name="T71" fmla="*/ 194 h 377"/>
                <a:gd name="T72" fmla="*/ 3241 w 4993"/>
                <a:gd name="T73" fmla="*/ 194 h 377"/>
                <a:gd name="T74" fmla="*/ 3241 w 4993"/>
                <a:gd name="T75" fmla="*/ 219 h 377"/>
                <a:gd name="T76" fmla="*/ 3066 w 4993"/>
                <a:gd name="T77" fmla="*/ 219 h 377"/>
                <a:gd name="T78" fmla="*/ 3066 w 4993"/>
                <a:gd name="T79" fmla="*/ 194 h 377"/>
                <a:gd name="T80" fmla="*/ 3504 w 4993"/>
                <a:gd name="T81" fmla="*/ 143 h 377"/>
                <a:gd name="T82" fmla="*/ 3678 w 4993"/>
                <a:gd name="T83" fmla="*/ 143 h 377"/>
                <a:gd name="T84" fmla="*/ 3678 w 4993"/>
                <a:gd name="T85" fmla="*/ 168 h 377"/>
                <a:gd name="T86" fmla="*/ 3504 w 4993"/>
                <a:gd name="T87" fmla="*/ 168 h 377"/>
                <a:gd name="T88" fmla="*/ 3504 w 4993"/>
                <a:gd name="T89" fmla="*/ 143 h 377"/>
                <a:gd name="T90" fmla="*/ 3942 w 4993"/>
                <a:gd name="T91" fmla="*/ 20 h 377"/>
                <a:gd name="T92" fmla="*/ 4117 w 4993"/>
                <a:gd name="T93" fmla="*/ 20 h 377"/>
                <a:gd name="T94" fmla="*/ 4117 w 4993"/>
                <a:gd name="T95" fmla="*/ 46 h 377"/>
                <a:gd name="T96" fmla="*/ 3942 w 4993"/>
                <a:gd name="T97" fmla="*/ 46 h 377"/>
                <a:gd name="T98" fmla="*/ 3942 w 4993"/>
                <a:gd name="T99" fmla="*/ 20 h 377"/>
                <a:gd name="T100" fmla="*/ 4379 w 4993"/>
                <a:gd name="T101" fmla="*/ 0 h 377"/>
                <a:gd name="T102" fmla="*/ 4555 w 4993"/>
                <a:gd name="T103" fmla="*/ 0 h 377"/>
                <a:gd name="T104" fmla="*/ 4555 w 4993"/>
                <a:gd name="T105" fmla="*/ 26 h 377"/>
                <a:gd name="T106" fmla="*/ 4379 w 4993"/>
                <a:gd name="T107" fmla="*/ 26 h 377"/>
                <a:gd name="T108" fmla="*/ 4379 w 4993"/>
                <a:gd name="T109" fmla="*/ 0 h 377"/>
                <a:gd name="T110" fmla="*/ 4818 w 4993"/>
                <a:gd name="T111" fmla="*/ 57 h 377"/>
                <a:gd name="T112" fmla="*/ 4993 w 4993"/>
                <a:gd name="T113" fmla="*/ 57 h 377"/>
                <a:gd name="T114" fmla="*/ 4993 w 4993"/>
                <a:gd name="T115" fmla="*/ 81 h 377"/>
                <a:gd name="T116" fmla="*/ 4818 w 4993"/>
                <a:gd name="T117" fmla="*/ 81 h 377"/>
                <a:gd name="T118" fmla="*/ 4818 w 4993"/>
                <a:gd name="T119" fmla="*/ 5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3" h="377">
                  <a:moveTo>
                    <a:pt x="0" y="200"/>
                  </a:moveTo>
                  <a:lnTo>
                    <a:pt x="175" y="200"/>
                  </a:lnTo>
                  <a:lnTo>
                    <a:pt x="175" y="230"/>
                  </a:lnTo>
                  <a:lnTo>
                    <a:pt x="0" y="230"/>
                  </a:lnTo>
                  <a:lnTo>
                    <a:pt x="0" y="200"/>
                  </a:lnTo>
                  <a:close/>
                  <a:moveTo>
                    <a:pt x="439" y="315"/>
                  </a:moveTo>
                  <a:lnTo>
                    <a:pt x="613" y="315"/>
                  </a:lnTo>
                  <a:lnTo>
                    <a:pt x="613" y="340"/>
                  </a:lnTo>
                  <a:lnTo>
                    <a:pt x="439" y="340"/>
                  </a:lnTo>
                  <a:lnTo>
                    <a:pt x="439" y="315"/>
                  </a:lnTo>
                  <a:close/>
                  <a:moveTo>
                    <a:pt x="876" y="323"/>
                  </a:moveTo>
                  <a:lnTo>
                    <a:pt x="1051" y="323"/>
                  </a:lnTo>
                  <a:lnTo>
                    <a:pt x="1051" y="343"/>
                  </a:lnTo>
                  <a:lnTo>
                    <a:pt x="876" y="343"/>
                  </a:lnTo>
                  <a:lnTo>
                    <a:pt x="876" y="323"/>
                  </a:lnTo>
                  <a:close/>
                  <a:moveTo>
                    <a:pt x="1314" y="354"/>
                  </a:moveTo>
                  <a:lnTo>
                    <a:pt x="1490" y="354"/>
                  </a:lnTo>
                  <a:lnTo>
                    <a:pt x="1490" y="377"/>
                  </a:lnTo>
                  <a:lnTo>
                    <a:pt x="1314" y="377"/>
                  </a:lnTo>
                  <a:lnTo>
                    <a:pt x="1314" y="354"/>
                  </a:lnTo>
                  <a:close/>
                  <a:moveTo>
                    <a:pt x="1752" y="344"/>
                  </a:moveTo>
                  <a:lnTo>
                    <a:pt x="1927" y="344"/>
                  </a:lnTo>
                  <a:lnTo>
                    <a:pt x="1927" y="371"/>
                  </a:lnTo>
                  <a:lnTo>
                    <a:pt x="1752" y="371"/>
                  </a:lnTo>
                  <a:lnTo>
                    <a:pt x="1752" y="344"/>
                  </a:lnTo>
                  <a:close/>
                  <a:moveTo>
                    <a:pt x="2191" y="263"/>
                  </a:moveTo>
                  <a:lnTo>
                    <a:pt x="2365" y="263"/>
                  </a:lnTo>
                  <a:lnTo>
                    <a:pt x="2365" y="285"/>
                  </a:lnTo>
                  <a:lnTo>
                    <a:pt x="2191" y="285"/>
                  </a:lnTo>
                  <a:lnTo>
                    <a:pt x="2191" y="263"/>
                  </a:lnTo>
                  <a:close/>
                  <a:moveTo>
                    <a:pt x="2628" y="207"/>
                  </a:moveTo>
                  <a:lnTo>
                    <a:pt x="2803" y="207"/>
                  </a:lnTo>
                  <a:lnTo>
                    <a:pt x="2803" y="230"/>
                  </a:lnTo>
                  <a:lnTo>
                    <a:pt x="2628" y="230"/>
                  </a:lnTo>
                  <a:lnTo>
                    <a:pt x="2628" y="207"/>
                  </a:lnTo>
                  <a:close/>
                  <a:moveTo>
                    <a:pt x="3066" y="194"/>
                  </a:moveTo>
                  <a:lnTo>
                    <a:pt x="3241" y="194"/>
                  </a:lnTo>
                  <a:lnTo>
                    <a:pt x="3241" y="219"/>
                  </a:lnTo>
                  <a:lnTo>
                    <a:pt x="3066" y="219"/>
                  </a:lnTo>
                  <a:lnTo>
                    <a:pt x="3066" y="194"/>
                  </a:lnTo>
                  <a:close/>
                  <a:moveTo>
                    <a:pt x="3504" y="143"/>
                  </a:moveTo>
                  <a:lnTo>
                    <a:pt x="3678" y="143"/>
                  </a:lnTo>
                  <a:lnTo>
                    <a:pt x="3678" y="168"/>
                  </a:lnTo>
                  <a:lnTo>
                    <a:pt x="3504" y="168"/>
                  </a:lnTo>
                  <a:lnTo>
                    <a:pt x="3504" y="143"/>
                  </a:lnTo>
                  <a:close/>
                  <a:moveTo>
                    <a:pt x="3942" y="20"/>
                  </a:moveTo>
                  <a:lnTo>
                    <a:pt x="4117" y="20"/>
                  </a:lnTo>
                  <a:lnTo>
                    <a:pt x="4117" y="46"/>
                  </a:lnTo>
                  <a:lnTo>
                    <a:pt x="3942" y="46"/>
                  </a:lnTo>
                  <a:lnTo>
                    <a:pt x="3942" y="20"/>
                  </a:lnTo>
                  <a:close/>
                  <a:moveTo>
                    <a:pt x="4379" y="0"/>
                  </a:moveTo>
                  <a:lnTo>
                    <a:pt x="4555" y="0"/>
                  </a:lnTo>
                  <a:lnTo>
                    <a:pt x="4555" y="26"/>
                  </a:lnTo>
                  <a:lnTo>
                    <a:pt x="4379" y="26"/>
                  </a:lnTo>
                  <a:lnTo>
                    <a:pt x="4379" y="0"/>
                  </a:lnTo>
                  <a:close/>
                  <a:moveTo>
                    <a:pt x="4818" y="57"/>
                  </a:moveTo>
                  <a:lnTo>
                    <a:pt x="4993" y="57"/>
                  </a:lnTo>
                  <a:lnTo>
                    <a:pt x="4993" y="81"/>
                  </a:lnTo>
                  <a:lnTo>
                    <a:pt x="4818" y="81"/>
                  </a:lnTo>
                  <a:lnTo>
                    <a:pt x="4818" y="57"/>
                  </a:lnTo>
                  <a:close/>
                </a:path>
              </a:pathLst>
            </a:custGeom>
            <a:solidFill>
              <a:schemeClr val="tx1">
                <a:lumMod val="50000"/>
                <a:lumOff val="50000"/>
              </a:schemeClr>
            </a:solidFill>
            <a:ln>
              <a:solidFill>
                <a:schemeClr val="tx1"/>
              </a:solidFill>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769CE8DB-EE7A-2C2B-43AC-8EA93F8705C7}"/>
                </a:ext>
              </a:extLst>
            </p:cNvPr>
            <p:cNvSpPr>
              <a:spLocks noEditPoints="1"/>
            </p:cNvSpPr>
            <p:nvPr/>
          </p:nvSpPr>
          <p:spPr bwMode="auto">
            <a:xfrm>
              <a:off x="2034623" y="1369552"/>
              <a:ext cx="8678986" cy="709076"/>
            </a:xfrm>
            <a:custGeom>
              <a:avLst/>
              <a:gdLst>
                <a:gd name="T0" fmla="*/ 0 w 4993"/>
                <a:gd name="T1" fmla="*/ 220 h 408"/>
                <a:gd name="T2" fmla="*/ 175 w 4993"/>
                <a:gd name="T3" fmla="*/ 220 h 408"/>
                <a:gd name="T4" fmla="*/ 175 w 4993"/>
                <a:gd name="T5" fmla="*/ 254 h 408"/>
                <a:gd name="T6" fmla="*/ 0 w 4993"/>
                <a:gd name="T7" fmla="*/ 254 h 408"/>
                <a:gd name="T8" fmla="*/ 0 w 4993"/>
                <a:gd name="T9" fmla="*/ 220 h 408"/>
                <a:gd name="T10" fmla="*/ 439 w 4993"/>
                <a:gd name="T11" fmla="*/ 333 h 408"/>
                <a:gd name="T12" fmla="*/ 613 w 4993"/>
                <a:gd name="T13" fmla="*/ 333 h 408"/>
                <a:gd name="T14" fmla="*/ 613 w 4993"/>
                <a:gd name="T15" fmla="*/ 369 h 408"/>
                <a:gd name="T16" fmla="*/ 439 w 4993"/>
                <a:gd name="T17" fmla="*/ 369 h 408"/>
                <a:gd name="T18" fmla="*/ 439 w 4993"/>
                <a:gd name="T19" fmla="*/ 333 h 408"/>
                <a:gd name="T20" fmla="*/ 876 w 4993"/>
                <a:gd name="T21" fmla="*/ 342 h 408"/>
                <a:gd name="T22" fmla="*/ 1051 w 4993"/>
                <a:gd name="T23" fmla="*/ 342 h 408"/>
                <a:gd name="T24" fmla="*/ 1051 w 4993"/>
                <a:gd name="T25" fmla="*/ 377 h 408"/>
                <a:gd name="T26" fmla="*/ 876 w 4993"/>
                <a:gd name="T27" fmla="*/ 377 h 408"/>
                <a:gd name="T28" fmla="*/ 876 w 4993"/>
                <a:gd name="T29" fmla="*/ 342 h 408"/>
                <a:gd name="T30" fmla="*/ 1314 w 4993"/>
                <a:gd name="T31" fmla="*/ 367 h 408"/>
                <a:gd name="T32" fmla="*/ 1490 w 4993"/>
                <a:gd name="T33" fmla="*/ 367 h 408"/>
                <a:gd name="T34" fmla="*/ 1490 w 4993"/>
                <a:gd name="T35" fmla="*/ 408 h 408"/>
                <a:gd name="T36" fmla="*/ 1314 w 4993"/>
                <a:gd name="T37" fmla="*/ 408 h 408"/>
                <a:gd name="T38" fmla="*/ 1314 w 4993"/>
                <a:gd name="T39" fmla="*/ 367 h 408"/>
                <a:gd name="T40" fmla="*/ 1752 w 4993"/>
                <a:gd name="T41" fmla="*/ 358 h 408"/>
                <a:gd name="T42" fmla="*/ 1927 w 4993"/>
                <a:gd name="T43" fmla="*/ 358 h 408"/>
                <a:gd name="T44" fmla="*/ 1927 w 4993"/>
                <a:gd name="T45" fmla="*/ 398 h 408"/>
                <a:gd name="T46" fmla="*/ 1752 w 4993"/>
                <a:gd name="T47" fmla="*/ 398 h 408"/>
                <a:gd name="T48" fmla="*/ 1752 w 4993"/>
                <a:gd name="T49" fmla="*/ 358 h 408"/>
                <a:gd name="T50" fmla="*/ 2191 w 4993"/>
                <a:gd name="T51" fmla="*/ 269 h 408"/>
                <a:gd name="T52" fmla="*/ 2365 w 4993"/>
                <a:gd name="T53" fmla="*/ 269 h 408"/>
                <a:gd name="T54" fmla="*/ 2365 w 4993"/>
                <a:gd name="T55" fmla="*/ 317 h 408"/>
                <a:gd name="T56" fmla="*/ 2191 w 4993"/>
                <a:gd name="T57" fmla="*/ 317 h 408"/>
                <a:gd name="T58" fmla="*/ 2191 w 4993"/>
                <a:gd name="T59" fmla="*/ 269 h 408"/>
                <a:gd name="T60" fmla="*/ 2628 w 4993"/>
                <a:gd name="T61" fmla="*/ 205 h 408"/>
                <a:gd name="T62" fmla="*/ 2803 w 4993"/>
                <a:gd name="T63" fmla="*/ 205 h 408"/>
                <a:gd name="T64" fmla="*/ 2803 w 4993"/>
                <a:gd name="T65" fmla="*/ 261 h 408"/>
                <a:gd name="T66" fmla="*/ 2628 w 4993"/>
                <a:gd name="T67" fmla="*/ 261 h 408"/>
                <a:gd name="T68" fmla="*/ 2628 w 4993"/>
                <a:gd name="T69" fmla="*/ 205 h 408"/>
                <a:gd name="T70" fmla="*/ 3066 w 4993"/>
                <a:gd name="T71" fmla="*/ 186 h 408"/>
                <a:gd name="T72" fmla="*/ 3241 w 4993"/>
                <a:gd name="T73" fmla="*/ 186 h 408"/>
                <a:gd name="T74" fmla="*/ 3241 w 4993"/>
                <a:gd name="T75" fmla="*/ 248 h 408"/>
                <a:gd name="T76" fmla="*/ 3066 w 4993"/>
                <a:gd name="T77" fmla="*/ 248 h 408"/>
                <a:gd name="T78" fmla="*/ 3066 w 4993"/>
                <a:gd name="T79" fmla="*/ 186 h 408"/>
                <a:gd name="T80" fmla="*/ 3504 w 4993"/>
                <a:gd name="T81" fmla="*/ 132 h 408"/>
                <a:gd name="T82" fmla="*/ 3678 w 4993"/>
                <a:gd name="T83" fmla="*/ 132 h 408"/>
                <a:gd name="T84" fmla="*/ 3678 w 4993"/>
                <a:gd name="T85" fmla="*/ 197 h 408"/>
                <a:gd name="T86" fmla="*/ 3504 w 4993"/>
                <a:gd name="T87" fmla="*/ 197 h 408"/>
                <a:gd name="T88" fmla="*/ 3504 w 4993"/>
                <a:gd name="T89" fmla="*/ 132 h 408"/>
                <a:gd name="T90" fmla="*/ 3942 w 4993"/>
                <a:gd name="T91" fmla="*/ 17 h 408"/>
                <a:gd name="T92" fmla="*/ 4117 w 4993"/>
                <a:gd name="T93" fmla="*/ 17 h 408"/>
                <a:gd name="T94" fmla="*/ 4117 w 4993"/>
                <a:gd name="T95" fmla="*/ 74 h 408"/>
                <a:gd name="T96" fmla="*/ 3942 w 4993"/>
                <a:gd name="T97" fmla="*/ 74 h 408"/>
                <a:gd name="T98" fmla="*/ 3942 w 4993"/>
                <a:gd name="T99" fmla="*/ 17 h 408"/>
                <a:gd name="T100" fmla="*/ 4379 w 4993"/>
                <a:gd name="T101" fmla="*/ 0 h 408"/>
                <a:gd name="T102" fmla="*/ 4555 w 4993"/>
                <a:gd name="T103" fmla="*/ 0 h 408"/>
                <a:gd name="T104" fmla="*/ 4555 w 4993"/>
                <a:gd name="T105" fmla="*/ 54 h 408"/>
                <a:gd name="T106" fmla="*/ 4379 w 4993"/>
                <a:gd name="T107" fmla="*/ 54 h 408"/>
                <a:gd name="T108" fmla="*/ 4379 w 4993"/>
                <a:gd name="T109" fmla="*/ 0 h 408"/>
                <a:gd name="T110" fmla="*/ 4818 w 4993"/>
                <a:gd name="T111" fmla="*/ 63 h 408"/>
                <a:gd name="T112" fmla="*/ 4993 w 4993"/>
                <a:gd name="T113" fmla="*/ 63 h 408"/>
                <a:gd name="T114" fmla="*/ 4993 w 4993"/>
                <a:gd name="T115" fmla="*/ 111 h 408"/>
                <a:gd name="T116" fmla="*/ 4818 w 4993"/>
                <a:gd name="T117" fmla="*/ 111 h 408"/>
                <a:gd name="T118" fmla="*/ 4818 w 4993"/>
                <a:gd name="T119" fmla="*/ 6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3" h="408">
                  <a:moveTo>
                    <a:pt x="0" y="220"/>
                  </a:moveTo>
                  <a:lnTo>
                    <a:pt x="175" y="220"/>
                  </a:lnTo>
                  <a:lnTo>
                    <a:pt x="175" y="254"/>
                  </a:lnTo>
                  <a:lnTo>
                    <a:pt x="0" y="254"/>
                  </a:lnTo>
                  <a:lnTo>
                    <a:pt x="0" y="220"/>
                  </a:lnTo>
                  <a:close/>
                  <a:moveTo>
                    <a:pt x="439" y="333"/>
                  </a:moveTo>
                  <a:lnTo>
                    <a:pt x="613" y="333"/>
                  </a:lnTo>
                  <a:lnTo>
                    <a:pt x="613" y="369"/>
                  </a:lnTo>
                  <a:lnTo>
                    <a:pt x="439" y="369"/>
                  </a:lnTo>
                  <a:lnTo>
                    <a:pt x="439" y="333"/>
                  </a:lnTo>
                  <a:close/>
                  <a:moveTo>
                    <a:pt x="876" y="342"/>
                  </a:moveTo>
                  <a:lnTo>
                    <a:pt x="1051" y="342"/>
                  </a:lnTo>
                  <a:lnTo>
                    <a:pt x="1051" y="377"/>
                  </a:lnTo>
                  <a:lnTo>
                    <a:pt x="876" y="377"/>
                  </a:lnTo>
                  <a:lnTo>
                    <a:pt x="876" y="342"/>
                  </a:lnTo>
                  <a:close/>
                  <a:moveTo>
                    <a:pt x="1314" y="367"/>
                  </a:moveTo>
                  <a:lnTo>
                    <a:pt x="1490" y="367"/>
                  </a:lnTo>
                  <a:lnTo>
                    <a:pt x="1490" y="408"/>
                  </a:lnTo>
                  <a:lnTo>
                    <a:pt x="1314" y="408"/>
                  </a:lnTo>
                  <a:lnTo>
                    <a:pt x="1314" y="367"/>
                  </a:lnTo>
                  <a:close/>
                  <a:moveTo>
                    <a:pt x="1752" y="358"/>
                  </a:moveTo>
                  <a:lnTo>
                    <a:pt x="1927" y="358"/>
                  </a:lnTo>
                  <a:lnTo>
                    <a:pt x="1927" y="398"/>
                  </a:lnTo>
                  <a:lnTo>
                    <a:pt x="1752" y="398"/>
                  </a:lnTo>
                  <a:lnTo>
                    <a:pt x="1752" y="358"/>
                  </a:lnTo>
                  <a:close/>
                  <a:moveTo>
                    <a:pt x="2191" y="269"/>
                  </a:moveTo>
                  <a:lnTo>
                    <a:pt x="2365" y="269"/>
                  </a:lnTo>
                  <a:lnTo>
                    <a:pt x="2365" y="317"/>
                  </a:lnTo>
                  <a:lnTo>
                    <a:pt x="2191" y="317"/>
                  </a:lnTo>
                  <a:lnTo>
                    <a:pt x="2191" y="269"/>
                  </a:lnTo>
                  <a:close/>
                  <a:moveTo>
                    <a:pt x="2628" y="205"/>
                  </a:moveTo>
                  <a:lnTo>
                    <a:pt x="2803" y="205"/>
                  </a:lnTo>
                  <a:lnTo>
                    <a:pt x="2803" y="261"/>
                  </a:lnTo>
                  <a:lnTo>
                    <a:pt x="2628" y="261"/>
                  </a:lnTo>
                  <a:lnTo>
                    <a:pt x="2628" y="205"/>
                  </a:lnTo>
                  <a:close/>
                  <a:moveTo>
                    <a:pt x="3066" y="186"/>
                  </a:moveTo>
                  <a:lnTo>
                    <a:pt x="3241" y="186"/>
                  </a:lnTo>
                  <a:lnTo>
                    <a:pt x="3241" y="248"/>
                  </a:lnTo>
                  <a:lnTo>
                    <a:pt x="3066" y="248"/>
                  </a:lnTo>
                  <a:lnTo>
                    <a:pt x="3066" y="186"/>
                  </a:lnTo>
                  <a:close/>
                  <a:moveTo>
                    <a:pt x="3504" y="132"/>
                  </a:moveTo>
                  <a:lnTo>
                    <a:pt x="3678" y="132"/>
                  </a:lnTo>
                  <a:lnTo>
                    <a:pt x="3678" y="197"/>
                  </a:lnTo>
                  <a:lnTo>
                    <a:pt x="3504" y="197"/>
                  </a:lnTo>
                  <a:lnTo>
                    <a:pt x="3504" y="132"/>
                  </a:lnTo>
                  <a:close/>
                  <a:moveTo>
                    <a:pt x="3942" y="17"/>
                  </a:moveTo>
                  <a:lnTo>
                    <a:pt x="4117" y="17"/>
                  </a:lnTo>
                  <a:lnTo>
                    <a:pt x="4117" y="74"/>
                  </a:lnTo>
                  <a:lnTo>
                    <a:pt x="3942" y="74"/>
                  </a:lnTo>
                  <a:lnTo>
                    <a:pt x="3942" y="17"/>
                  </a:lnTo>
                  <a:close/>
                  <a:moveTo>
                    <a:pt x="4379" y="0"/>
                  </a:moveTo>
                  <a:lnTo>
                    <a:pt x="4555" y="0"/>
                  </a:lnTo>
                  <a:lnTo>
                    <a:pt x="4555" y="54"/>
                  </a:lnTo>
                  <a:lnTo>
                    <a:pt x="4379" y="54"/>
                  </a:lnTo>
                  <a:lnTo>
                    <a:pt x="4379" y="0"/>
                  </a:lnTo>
                  <a:close/>
                  <a:moveTo>
                    <a:pt x="4818" y="63"/>
                  </a:moveTo>
                  <a:lnTo>
                    <a:pt x="4993" y="63"/>
                  </a:lnTo>
                  <a:lnTo>
                    <a:pt x="4993" y="111"/>
                  </a:lnTo>
                  <a:lnTo>
                    <a:pt x="4818" y="111"/>
                  </a:lnTo>
                  <a:lnTo>
                    <a:pt x="4818" y="63"/>
                  </a:lnTo>
                  <a:close/>
                </a:path>
              </a:pathLst>
            </a:custGeom>
            <a:solidFill>
              <a:srgbClr val="7030A0"/>
            </a:solidFill>
            <a:ln>
              <a:solidFill>
                <a:schemeClr val="tx1"/>
              </a:solidFill>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3C32E11F-0A51-F5DA-8A77-8CE192380F16}"/>
                </a:ext>
              </a:extLst>
            </p:cNvPr>
            <p:cNvSpPr>
              <a:spLocks noEditPoints="1"/>
            </p:cNvSpPr>
            <p:nvPr/>
          </p:nvSpPr>
          <p:spPr bwMode="auto">
            <a:xfrm>
              <a:off x="2034623" y="1273966"/>
              <a:ext cx="8678986" cy="733407"/>
            </a:xfrm>
            <a:custGeom>
              <a:avLst/>
              <a:gdLst>
                <a:gd name="T0" fmla="*/ 0 w 4993"/>
                <a:gd name="T1" fmla="*/ 243 h 422"/>
                <a:gd name="T2" fmla="*/ 175 w 4993"/>
                <a:gd name="T3" fmla="*/ 243 h 422"/>
                <a:gd name="T4" fmla="*/ 175 w 4993"/>
                <a:gd name="T5" fmla="*/ 275 h 422"/>
                <a:gd name="T6" fmla="*/ 0 w 4993"/>
                <a:gd name="T7" fmla="*/ 275 h 422"/>
                <a:gd name="T8" fmla="*/ 0 w 4993"/>
                <a:gd name="T9" fmla="*/ 243 h 422"/>
                <a:gd name="T10" fmla="*/ 439 w 4993"/>
                <a:gd name="T11" fmla="*/ 355 h 422"/>
                <a:gd name="T12" fmla="*/ 613 w 4993"/>
                <a:gd name="T13" fmla="*/ 355 h 422"/>
                <a:gd name="T14" fmla="*/ 613 w 4993"/>
                <a:gd name="T15" fmla="*/ 388 h 422"/>
                <a:gd name="T16" fmla="*/ 439 w 4993"/>
                <a:gd name="T17" fmla="*/ 388 h 422"/>
                <a:gd name="T18" fmla="*/ 439 w 4993"/>
                <a:gd name="T19" fmla="*/ 355 h 422"/>
                <a:gd name="T20" fmla="*/ 876 w 4993"/>
                <a:gd name="T21" fmla="*/ 362 h 422"/>
                <a:gd name="T22" fmla="*/ 1051 w 4993"/>
                <a:gd name="T23" fmla="*/ 362 h 422"/>
                <a:gd name="T24" fmla="*/ 1051 w 4993"/>
                <a:gd name="T25" fmla="*/ 397 h 422"/>
                <a:gd name="T26" fmla="*/ 876 w 4993"/>
                <a:gd name="T27" fmla="*/ 397 h 422"/>
                <a:gd name="T28" fmla="*/ 876 w 4993"/>
                <a:gd name="T29" fmla="*/ 362 h 422"/>
                <a:gd name="T30" fmla="*/ 1314 w 4993"/>
                <a:gd name="T31" fmla="*/ 384 h 422"/>
                <a:gd name="T32" fmla="*/ 1490 w 4993"/>
                <a:gd name="T33" fmla="*/ 384 h 422"/>
                <a:gd name="T34" fmla="*/ 1490 w 4993"/>
                <a:gd name="T35" fmla="*/ 422 h 422"/>
                <a:gd name="T36" fmla="*/ 1314 w 4993"/>
                <a:gd name="T37" fmla="*/ 422 h 422"/>
                <a:gd name="T38" fmla="*/ 1314 w 4993"/>
                <a:gd name="T39" fmla="*/ 384 h 422"/>
                <a:gd name="T40" fmla="*/ 1752 w 4993"/>
                <a:gd name="T41" fmla="*/ 368 h 422"/>
                <a:gd name="T42" fmla="*/ 1927 w 4993"/>
                <a:gd name="T43" fmla="*/ 368 h 422"/>
                <a:gd name="T44" fmla="*/ 1927 w 4993"/>
                <a:gd name="T45" fmla="*/ 413 h 422"/>
                <a:gd name="T46" fmla="*/ 1752 w 4993"/>
                <a:gd name="T47" fmla="*/ 413 h 422"/>
                <a:gd name="T48" fmla="*/ 1752 w 4993"/>
                <a:gd name="T49" fmla="*/ 368 h 422"/>
                <a:gd name="T50" fmla="*/ 2191 w 4993"/>
                <a:gd name="T51" fmla="*/ 276 h 422"/>
                <a:gd name="T52" fmla="*/ 2365 w 4993"/>
                <a:gd name="T53" fmla="*/ 276 h 422"/>
                <a:gd name="T54" fmla="*/ 2365 w 4993"/>
                <a:gd name="T55" fmla="*/ 324 h 422"/>
                <a:gd name="T56" fmla="*/ 2191 w 4993"/>
                <a:gd name="T57" fmla="*/ 324 h 422"/>
                <a:gd name="T58" fmla="*/ 2191 w 4993"/>
                <a:gd name="T59" fmla="*/ 276 h 422"/>
                <a:gd name="T60" fmla="*/ 2628 w 4993"/>
                <a:gd name="T61" fmla="*/ 205 h 422"/>
                <a:gd name="T62" fmla="*/ 2803 w 4993"/>
                <a:gd name="T63" fmla="*/ 205 h 422"/>
                <a:gd name="T64" fmla="*/ 2803 w 4993"/>
                <a:gd name="T65" fmla="*/ 260 h 422"/>
                <a:gd name="T66" fmla="*/ 2628 w 4993"/>
                <a:gd name="T67" fmla="*/ 260 h 422"/>
                <a:gd name="T68" fmla="*/ 2628 w 4993"/>
                <a:gd name="T69" fmla="*/ 205 h 422"/>
                <a:gd name="T70" fmla="*/ 3066 w 4993"/>
                <a:gd name="T71" fmla="*/ 178 h 422"/>
                <a:gd name="T72" fmla="*/ 3241 w 4993"/>
                <a:gd name="T73" fmla="*/ 178 h 422"/>
                <a:gd name="T74" fmla="*/ 3241 w 4993"/>
                <a:gd name="T75" fmla="*/ 241 h 422"/>
                <a:gd name="T76" fmla="*/ 3066 w 4993"/>
                <a:gd name="T77" fmla="*/ 241 h 422"/>
                <a:gd name="T78" fmla="*/ 3066 w 4993"/>
                <a:gd name="T79" fmla="*/ 178 h 422"/>
                <a:gd name="T80" fmla="*/ 3504 w 4993"/>
                <a:gd name="T81" fmla="*/ 122 h 422"/>
                <a:gd name="T82" fmla="*/ 3678 w 4993"/>
                <a:gd name="T83" fmla="*/ 122 h 422"/>
                <a:gd name="T84" fmla="*/ 3678 w 4993"/>
                <a:gd name="T85" fmla="*/ 187 h 422"/>
                <a:gd name="T86" fmla="*/ 3504 w 4993"/>
                <a:gd name="T87" fmla="*/ 187 h 422"/>
                <a:gd name="T88" fmla="*/ 3504 w 4993"/>
                <a:gd name="T89" fmla="*/ 122 h 422"/>
                <a:gd name="T90" fmla="*/ 3942 w 4993"/>
                <a:gd name="T91" fmla="*/ 15 h 422"/>
                <a:gd name="T92" fmla="*/ 4117 w 4993"/>
                <a:gd name="T93" fmla="*/ 15 h 422"/>
                <a:gd name="T94" fmla="*/ 4117 w 4993"/>
                <a:gd name="T95" fmla="*/ 72 h 422"/>
                <a:gd name="T96" fmla="*/ 3942 w 4993"/>
                <a:gd name="T97" fmla="*/ 72 h 422"/>
                <a:gd name="T98" fmla="*/ 3942 w 4993"/>
                <a:gd name="T99" fmla="*/ 15 h 422"/>
                <a:gd name="T100" fmla="*/ 4379 w 4993"/>
                <a:gd name="T101" fmla="*/ 0 h 422"/>
                <a:gd name="T102" fmla="*/ 4555 w 4993"/>
                <a:gd name="T103" fmla="*/ 0 h 422"/>
                <a:gd name="T104" fmla="*/ 4555 w 4993"/>
                <a:gd name="T105" fmla="*/ 55 h 422"/>
                <a:gd name="T106" fmla="*/ 4379 w 4993"/>
                <a:gd name="T107" fmla="*/ 55 h 422"/>
                <a:gd name="T108" fmla="*/ 4379 w 4993"/>
                <a:gd name="T109" fmla="*/ 0 h 422"/>
                <a:gd name="T110" fmla="*/ 4818 w 4993"/>
                <a:gd name="T111" fmla="*/ 67 h 422"/>
                <a:gd name="T112" fmla="*/ 4993 w 4993"/>
                <a:gd name="T113" fmla="*/ 67 h 422"/>
                <a:gd name="T114" fmla="*/ 4993 w 4993"/>
                <a:gd name="T115" fmla="*/ 118 h 422"/>
                <a:gd name="T116" fmla="*/ 4818 w 4993"/>
                <a:gd name="T117" fmla="*/ 118 h 422"/>
                <a:gd name="T118" fmla="*/ 4818 w 4993"/>
                <a:gd name="T119" fmla="*/ 67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3" h="422">
                  <a:moveTo>
                    <a:pt x="0" y="243"/>
                  </a:moveTo>
                  <a:lnTo>
                    <a:pt x="175" y="243"/>
                  </a:lnTo>
                  <a:lnTo>
                    <a:pt x="175" y="275"/>
                  </a:lnTo>
                  <a:lnTo>
                    <a:pt x="0" y="275"/>
                  </a:lnTo>
                  <a:lnTo>
                    <a:pt x="0" y="243"/>
                  </a:lnTo>
                  <a:close/>
                  <a:moveTo>
                    <a:pt x="439" y="355"/>
                  </a:moveTo>
                  <a:lnTo>
                    <a:pt x="613" y="355"/>
                  </a:lnTo>
                  <a:lnTo>
                    <a:pt x="613" y="388"/>
                  </a:lnTo>
                  <a:lnTo>
                    <a:pt x="439" y="388"/>
                  </a:lnTo>
                  <a:lnTo>
                    <a:pt x="439" y="355"/>
                  </a:lnTo>
                  <a:close/>
                  <a:moveTo>
                    <a:pt x="876" y="362"/>
                  </a:moveTo>
                  <a:lnTo>
                    <a:pt x="1051" y="362"/>
                  </a:lnTo>
                  <a:lnTo>
                    <a:pt x="1051" y="397"/>
                  </a:lnTo>
                  <a:lnTo>
                    <a:pt x="876" y="397"/>
                  </a:lnTo>
                  <a:lnTo>
                    <a:pt x="876" y="362"/>
                  </a:lnTo>
                  <a:close/>
                  <a:moveTo>
                    <a:pt x="1314" y="384"/>
                  </a:moveTo>
                  <a:lnTo>
                    <a:pt x="1490" y="384"/>
                  </a:lnTo>
                  <a:lnTo>
                    <a:pt x="1490" y="422"/>
                  </a:lnTo>
                  <a:lnTo>
                    <a:pt x="1314" y="422"/>
                  </a:lnTo>
                  <a:lnTo>
                    <a:pt x="1314" y="384"/>
                  </a:lnTo>
                  <a:close/>
                  <a:moveTo>
                    <a:pt x="1752" y="368"/>
                  </a:moveTo>
                  <a:lnTo>
                    <a:pt x="1927" y="368"/>
                  </a:lnTo>
                  <a:lnTo>
                    <a:pt x="1927" y="413"/>
                  </a:lnTo>
                  <a:lnTo>
                    <a:pt x="1752" y="413"/>
                  </a:lnTo>
                  <a:lnTo>
                    <a:pt x="1752" y="368"/>
                  </a:lnTo>
                  <a:close/>
                  <a:moveTo>
                    <a:pt x="2191" y="276"/>
                  </a:moveTo>
                  <a:lnTo>
                    <a:pt x="2365" y="276"/>
                  </a:lnTo>
                  <a:lnTo>
                    <a:pt x="2365" y="324"/>
                  </a:lnTo>
                  <a:lnTo>
                    <a:pt x="2191" y="324"/>
                  </a:lnTo>
                  <a:lnTo>
                    <a:pt x="2191" y="276"/>
                  </a:lnTo>
                  <a:close/>
                  <a:moveTo>
                    <a:pt x="2628" y="205"/>
                  </a:moveTo>
                  <a:lnTo>
                    <a:pt x="2803" y="205"/>
                  </a:lnTo>
                  <a:lnTo>
                    <a:pt x="2803" y="260"/>
                  </a:lnTo>
                  <a:lnTo>
                    <a:pt x="2628" y="260"/>
                  </a:lnTo>
                  <a:lnTo>
                    <a:pt x="2628" y="205"/>
                  </a:lnTo>
                  <a:close/>
                  <a:moveTo>
                    <a:pt x="3066" y="178"/>
                  </a:moveTo>
                  <a:lnTo>
                    <a:pt x="3241" y="178"/>
                  </a:lnTo>
                  <a:lnTo>
                    <a:pt x="3241" y="241"/>
                  </a:lnTo>
                  <a:lnTo>
                    <a:pt x="3066" y="241"/>
                  </a:lnTo>
                  <a:lnTo>
                    <a:pt x="3066" y="178"/>
                  </a:lnTo>
                  <a:close/>
                  <a:moveTo>
                    <a:pt x="3504" y="122"/>
                  </a:moveTo>
                  <a:lnTo>
                    <a:pt x="3678" y="122"/>
                  </a:lnTo>
                  <a:lnTo>
                    <a:pt x="3678" y="187"/>
                  </a:lnTo>
                  <a:lnTo>
                    <a:pt x="3504" y="187"/>
                  </a:lnTo>
                  <a:lnTo>
                    <a:pt x="3504" y="122"/>
                  </a:lnTo>
                  <a:close/>
                  <a:moveTo>
                    <a:pt x="3942" y="15"/>
                  </a:moveTo>
                  <a:lnTo>
                    <a:pt x="4117" y="15"/>
                  </a:lnTo>
                  <a:lnTo>
                    <a:pt x="4117" y="72"/>
                  </a:lnTo>
                  <a:lnTo>
                    <a:pt x="3942" y="72"/>
                  </a:lnTo>
                  <a:lnTo>
                    <a:pt x="3942" y="15"/>
                  </a:lnTo>
                  <a:close/>
                  <a:moveTo>
                    <a:pt x="4379" y="0"/>
                  </a:moveTo>
                  <a:lnTo>
                    <a:pt x="4555" y="0"/>
                  </a:lnTo>
                  <a:lnTo>
                    <a:pt x="4555" y="55"/>
                  </a:lnTo>
                  <a:lnTo>
                    <a:pt x="4379" y="55"/>
                  </a:lnTo>
                  <a:lnTo>
                    <a:pt x="4379" y="0"/>
                  </a:lnTo>
                  <a:close/>
                  <a:moveTo>
                    <a:pt x="4818" y="67"/>
                  </a:moveTo>
                  <a:lnTo>
                    <a:pt x="4993" y="67"/>
                  </a:lnTo>
                  <a:lnTo>
                    <a:pt x="4993" y="118"/>
                  </a:lnTo>
                  <a:lnTo>
                    <a:pt x="4818" y="118"/>
                  </a:lnTo>
                  <a:lnTo>
                    <a:pt x="4818" y="67"/>
                  </a:lnTo>
                  <a:close/>
                </a:path>
              </a:pathLst>
            </a:custGeom>
            <a:solidFill>
              <a:srgbClr val="ED7D3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125CA034-76C4-47BB-EB8F-8EC7F024A2CE}"/>
                </a:ext>
              </a:extLst>
            </p:cNvPr>
            <p:cNvSpPr>
              <a:spLocks noEditPoints="1"/>
            </p:cNvSpPr>
            <p:nvPr/>
          </p:nvSpPr>
          <p:spPr bwMode="auto">
            <a:xfrm>
              <a:off x="2034623" y="1169690"/>
              <a:ext cx="8678986" cy="771641"/>
            </a:xfrm>
            <a:custGeom>
              <a:avLst/>
              <a:gdLst>
                <a:gd name="T0" fmla="*/ 0 w 4993"/>
                <a:gd name="T1" fmla="*/ 265 h 444"/>
                <a:gd name="T2" fmla="*/ 175 w 4993"/>
                <a:gd name="T3" fmla="*/ 265 h 444"/>
                <a:gd name="T4" fmla="*/ 175 w 4993"/>
                <a:gd name="T5" fmla="*/ 303 h 444"/>
                <a:gd name="T6" fmla="*/ 0 w 4993"/>
                <a:gd name="T7" fmla="*/ 303 h 444"/>
                <a:gd name="T8" fmla="*/ 0 w 4993"/>
                <a:gd name="T9" fmla="*/ 265 h 444"/>
                <a:gd name="T10" fmla="*/ 439 w 4993"/>
                <a:gd name="T11" fmla="*/ 371 h 444"/>
                <a:gd name="T12" fmla="*/ 613 w 4993"/>
                <a:gd name="T13" fmla="*/ 371 h 444"/>
                <a:gd name="T14" fmla="*/ 613 w 4993"/>
                <a:gd name="T15" fmla="*/ 415 h 444"/>
                <a:gd name="T16" fmla="*/ 439 w 4993"/>
                <a:gd name="T17" fmla="*/ 415 h 444"/>
                <a:gd name="T18" fmla="*/ 439 w 4993"/>
                <a:gd name="T19" fmla="*/ 371 h 444"/>
                <a:gd name="T20" fmla="*/ 876 w 4993"/>
                <a:gd name="T21" fmla="*/ 376 h 444"/>
                <a:gd name="T22" fmla="*/ 1051 w 4993"/>
                <a:gd name="T23" fmla="*/ 376 h 444"/>
                <a:gd name="T24" fmla="*/ 1051 w 4993"/>
                <a:gd name="T25" fmla="*/ 422 h 444"/>
                <a:gd name="T26" fmla="*/ 876 w 4993"/>
                <a:gd name="T27" fmla="*/ 422 h 444"/>
                <a:gd name="T28" fmla="*/ 876 w 4993"/>
                <a:gd name="T29" fmla="*/ 376 h 444"/>
                <a:gd name="T30" fmla="*/ 1314 w 4993"/>
                <a:gd name="T31" fmla="*/ 395 h 444"/>
                <a:gd name="T32" fmla="*/ 1490 w 4993"/>
                <a:gd name="T33" fmla="*/ 395 h 444"/>
                <a:gd name="T34" fmla="*/ 1490 w 4993"/>
                <a:gd name="T35" fmla="*/ 444 h 444"/>
                <a:gd name="T36" fmla="*/ 1314 w 4993"/>
                <a:gd name="T37" fmla="*/ 444 h 444"/>
                <a:gd name="T38" fmla="*/ 1314 w 4993"/>
                <a:gd name="T39" fmla="*/ 395 h 444"/>
                <a:gd name="T40" fmla="*/ 1752 w 4993"/>
                <a:gd name="T41" fmla="*/ 376 h 444"/>
                <a:gd name="T42" fmla="*/ 1927 w 4993"/>
                <a:gd name="T43" fmla="*/ 376 h 444"/>
                <a:gd name="T44" fmla="*/ 1927 w 4993"/>
                <a:gd name="T45" fmla="*/ 428 h 444"/>
                <a:gd name="T46" fmla="*/ 1752 w 4993"/>
                <a:gd name="T47" fmla="*/ 428 h 444"/>
                <a:gd name="T48" fmla="*/ 1752 w 4993"/>
                <a:gd name="T49" fmla="*/ 376 h 444"/>
                <a:gd name="T50" fmla="*/ 2191 w 4993"/>
                <a:gd name="T51" fmla="*/ 282 h 444"/>
                <a:gd name="T52" fmla="*/ 2365 w 4993"/>
                <a:gd name="T53" fmla="*/ 282 h 444"/>
                <a:gd name="T54" fmla="*/ 2365 w 4993"/>
                <a:gd name="T55" fmla="*/ 336 h 444"/>
                <a:gd name="T56" fmla="*/ 2191 w 4993"/>
                <a:gd name="T57" fmla="*/ 336 h 444"/>
                <a:gd name="T58" fmla="*/ 2191 w 4993"/>
                <a:gd name="T59" fmla="*/ 282 h 444"/>
                <a:gd name="T60" fmla="*/ 2628 w 4993"/>
                <a:gd name="T61" fmla="*/ 204 h 444"/>
                <a:gd name="T62" fmla="*/ 2803 w 4993"/>
                <a:gd name="T63" fmla="*/ 204 h 444"/>
                <a:gd name="T64" fmla="*/ 2803 w 4993"/>
                <a:gd name="T65" fmla="*/ 265 h 444"/>
                <a:gd name="T66" fmla="*/ 2628 w 4993"/>
                <a:gd name="T67" fmla="*/ 265 h 444"/>
                <a:gd name="T68" fmla="*/ 2628 w 4993"/>
                <a:gd name="T69" fmla="*/ 204 h 444"/>
                <a:gd name="T70" fmla="*/ 3066 w 4993"/>
                <a:gd name="T71" fmla="*/ 172 h 444"/>
                <a:gd name="T72" fmla="*/ 3241 w 4993"/>
                <a:gd name="T73" fmla="*/ 172 h 444"/>
                <a:gd name="T74" fmla="*/ 3241 w 4993"/>
                <a:gd name="T75" fmla="*/ 238 h 444"/>
                <a:gd name="T76" fmla="*/ 3066 w 4993"/>
                <a:gd name="T77" fmla="*/ 238 h 444"/>
                <a:gd name="T78" fmla="*/ 3066 w 4993"/>
                <a:gd name="T79" fmla="*/ 172 h 444"/>
                <a:gd name="T80" fmla="*/ 3504 w 4993"/>
                <a:gd name="T81" fmla="*/ 108 h 444"/>
                <a:gd name="T82" fmla="*/ 3678 w 4993"/>
                <a:gd name="T83" fmla="*/ 108 h 444"/>
                <a:gd name="T84" fmla="*/ 3678 w 4993"/>
                <a:gd name="T85" fmla="*/ 182 h 444"/>
                <a:gd name="T86" fmla="*/ 3504 w 4993"/>
                <a:gd name="T87" fmla="*/ 182 h 444"/>
                <a:gd name="T88" fmla="*/ 3504 w 4993"/>
                <a:gd name="T89" fmla="*/ 108 h 444"/>
                <a:gd name="T90" fmla="*/ 3942 w 4993"/>
                <a:gd name="T91" fmla="*/ 8 h 444"/>
                <a:gd name="T92" fmla="*/ 4117 w 4993"/>
                <a:gd name="T93" fmla="*/ 8 h 444"/>
                <a:gd name="T94" fmla="*/ 4117 w 4993"/>
                <a:gd name="T95" fmla="*/ 75 h 444"/>
                <a:gd name="T96" fmla="*/ 3942 w 4993"/>
                <a:gd name="T97" fmla="*/ 75 h 444"/>
                <a:gd name="T98" fmla="*/ 3942 w 4993"/>
                <a:gd name="T99" fmla="*/ 8 h 444"/>
                <a:gd name="T100" fmla="*/ 4379 w 4993"/>
                <a:gd name="T101" fmla="*/ 0 h 444"/>
                <a:gd name="T102" fmla="*/ 4555 w 4993"/>
                <a:gd name="T103" fmla="*/ 0 h 444"/>
                <a:gd name="T104" fmla="*/ 4555 w 4993"/>
                <a:gd name="T105" fmla="*/ 60 h 444"/>
                <a:gd name="T106" fmla="*/ 4379 w 4993"/>
                <a:gd name="T107" fmla="*/ 60 h 444"/>
                <a:gd name="T108" fmla="*/ 4379 w 4993"/>
                <a:gd name="T109" fmla="*/ 0 h 444"/>
                <a:gd name="T110" fmla="*/ 4818 w 4993"/>
                <a:gd name="T111" fmla="*/ 72 h 444"/>
                <a:gd name="T112" fmla="*/ 4993 w 4993"/>
                <a:gd name="T113" fmla="*/ 72 h 444"/>
                <a:gd name="T114" fmla="*/ 4993 w 4993"/>
                <a:gd name="T115" fmla="*/ 127 h 444"/>
                <a:gd name="T116" fmla="*/ 4818 w 4993"/>
                <a:gd name="T117" fmla="*/ 127 h 444"/>
                <a:gd name="T118" fmla="*/ 4818 w 4993"/>
                <a:gd name="T119" fmla="*/ 7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3" h="444">
                  <a:moveTo>
                    <a:pt x="0" y="265"/>
                  </a:moveTo>
                  <a:lnTo>
                    <a:pt x="175" y="265"/>
                  </a:lnTo>
                  <a:lnTo>
                    <a:pt x="175" y="303"/>
                  </a:lnTo>
                  <a:lnTo>
                    <a:pt x="0" y="303"/>
                  </a:lnTo>
                  <a:lnTo>
                    <a:pt x="0" y="265"/>
                  </a:lnTo>
                  <a:close/>
                  <a:moveTo>
                    <a:pt x="439" y="371"/>
                  </a:moveTo>
                  <a:lnTo>
                    <a:pt x="613" y="371"/>
                  </a:lnTo>
                  <a:lnTo>
                    <a:pt x="613" y="415"/>
                  </a:lnTo>
                  <a:lnTo>
                    <a:pt x="439" y="415"/>
                  </a:lnTo>
                  <a:lnTo>
                    <a:pt x="439" y="371"/>
                  </a:lnTo>
                  <a:close/>
                  <a:moveTo>
                    <a:pt x="876" y="376"/>
                  </a:moveTo>
                  <a:lnTo>
                    <a:pt x="1051" y="376"/>
                  </a:lnTo>
                  <a:lnTo>
                    <a:pt x="1051" y="422"/>
                  </a:lnTo>
                  <a:lnTo>
                    <a:pt x="876" y="422"/>
                  </a:lnTo>
                  <a:lnTo>
                    <a:pt x="876" y="376"/>
                  </a:lnTo>
                  <a:close/>
                  <a:moveTo>
                    <a:pt x="1314" y="395"/>
                  </a:moveTo>
                  <a:lnTo>
                    <a:pt x="1490" y="395"/>
                  </a:lnTo>
                  <a:lnTo>
                    <a:pt x="1490" y="444"/>
                  </a:lnTo>
                  <a:lnTo>
                    <a:pt x="1314" y="444"/>
                  </a:lnTo>
                  <a:lnTo>
                    <a:pt x="1314" y="395"/>
                  </a:lnTo>
                  <a:close/>
                  <a:moveTo>
                    <a:pt x="1752" y="376"/>
                  </a:moveTo>
                  <a:lnTo>
                    <a:pt x="1927" y="376"/>
                  </a:lnTo>
                  <a:lnTo>
                    <a:pt x="1927" y="428"/>
                  </a:lnTo>
                  <a:lnTo>
                    <a:pt x="1752" y="428"/>
                  </a:lnTo>
                  <a:lnTo>
                    <a:pt x="1752" y="376"/>
                  </a:lnTo>
                  <a:close/>
                  <a:moveTo>
                    <a:pt x="2191" y="282"/>
                  </a:moveTo>
                  <a:lnTo>
                    <a:pt x="2365" y="282"/>
                  </a:lnTo>
                  <a:lnTo>
                    <a:pt x="2365" y="336"/>
                  </a:lnTo>
                  <a:lnTo>
                    <a:pt x="2191" y="336"/>
                  </a:lnTo>
                  <a:lnTo>
                    <a:pt x="2191" y="282"/>
                  </a:lnTo>
                  <a:close/>
                  <a:moveTo>
                    <a:pt x="2628" y="204"/>
                  </a:moveTo>
                  <a:lnTo>
                    <a:pt x="2803" y="204"/>
                  </a:lnTo>
                  <a:lnTo>
                    <a:pt x="2803" y="265"/>
                  </a:lnTo>
                  <a:lnTo>
                    <a:pt x="2628" y="265"/>
                  </a:lnTo>
                  <a:lnTo>
                    <a:pt x="2628" y="204"/>
                  </a:lnTo>
                  <a:close/>
                  <a:moveTo>
                    <a:pt x="3066" y="172"/>
                  </a:moveTo>
                  <a:lnTo>
                    <a:pt x="3241" y="172"/>
                  </a:lnTo>
                  <a:lnTo>
                    <a:pt x="3241" y="238"/>
                  </a:lnTo>
                  <a:lnTo>
                    <a:pt x="3066" y="238"/>
                  </a:lnTo>
                  <a:lnTo>
                    <a:pt x="3066" y="172"/>
                  </a:lnTo>
                  <a:close/>
                  <a:moveTo>
                    <a:pt x="3504" y="108"/>
                  </a:moveTo>
                  <a:lnTo>
                    <a:pt x="3678" y="108"/>
                  </a:lnTo>
                  <a:lnTo>
                    <a:pt x="3678" y="182"/>
                  </a:lnTo>
                  <a:lnTo>
                    <a:pt x="3504" y="182"/>
                  </a:lnTo>
                  <a:lnTo>
                    <a:pt x="3504" y="108"/>
                  </a:lnTo>
                  <a:close/>
                  <a:moveTo>
                    <a:pt x="3942" y="8"/>
                  </a:moveTo>
                  <a:lnTo>
                    <a:pt x="4117" y="8"/>
                  </a:lnTo>
                  <a:lnTo>
                    <a:pt x="4117" y="75"/>
                  </a:lnTo>
                  <a:lnTo>
                    <a:pt x="3942" y="75"/>
                  </a:lnTo>
                  <a:lnTo>
                    <a:pt x="3942" y="8"/>
                  </a:lnTo>
                  <a:close/>
                  <a:moveTo>
                    <a:pt x="4379" y="0"/>
                  </a:moveTo>
                  <a:lnTo>
                    <a:pt x="4555" y="0"/>
                  </a:lnTo>
                  <a:lnTo>
                    <a:pt x="4555" y="60"/>
                  </a:lnTo>
                  <a:lnTo>
                    <a:pt x="4379" y="60"/>
                  </a:lnTo>
                  <a:lnTo>
                    <a:pt x="4379" y="0"/>
                  </a:lnTo>
                  <a:close/>
                  <a:moveTo>
                    <a:pt x="4818" y="72"/>
                  </a:moveTo>
                  <a:lnTo>
                    <a:pt x="4993" y="72"/>
                  </a:lnTo>
                  <a:lnTo>
                    <a:pt x="4993" y="127"/>
                  </a:lnTo>
                  <a:lnTo>
                    <a:pt x="4818" y="127"/>
                  </a:lnTo>
                  <a:lnTo>
                    <a:pt x="4818" y="72"/>
                  </a:lnTo>
                  <a:close/>
                </a:path>
              </a:pathLst>
            </a:custGeom>
            <a:solidFill>
              <a:srgbClr val="00AC4E"/>
            </a:solidFill>
            <a:ln>
              <a:solidFill>
                <a:schemeClr val="tx1"/>
              </a:solidFill>
            </a:ln>
          </p:spPr>
          <p:txBody>
            <a:bodyPr vert="horz" wrap="square" lIns="91440" tIns="45720" rIns="91440" bIns="45720" numCol="1" anchor="t" anchorCtr="0" compatLnSpc="1">
              <a:prstTxWarp prst="textNoShape">
                <a:avLst/>
              </a:prstTxWarp>
            </a:bodyPr>
            <a:lstStyle/>
            <a:p>
              <a:endParaRPr lang="en-GB"/>
            </a:p>
          </p:txBody>
        </p:sp>
      </p:grpSp>
      <p:pic>
        <p:nvPicPr>
          <p:cNvPr id="53" name="Picture 52">
            <a:extLst>
              <a:ext uri="{FF2B5EF4-FFF2-40B4-BE49-F238E27FC236}">
                <a16:creationId xmlns:a16="http://schemas.microsoft.com/office/drawing/2014/main" id="{F575A8F0-9BF8-EE7F-19EA-273154EE4865}"/>
              </a:ext>
            </a:extLst>
          </p:cNvPr>
          <p:cNvPicPr>
            <a:picLocks noChangeAspect="1"/>
          </p:cNvPicPr>
          <p:nvPr/>
        </p:nvPicPr>
        <p:blipFill>
          <a:blip r:embed="rId2"/>
          <a:stretch>
            <a:fillRect/>
          </a:stretch>
        </p:blipFill>
        <p:spPr>
          <a:xfrm>
            <a:off x="10799238" y="181918"/>
            <a:ext cx="1210793" cy="923439"/>
          </a:xfrm>
          <a:prstGeom prst="rect">
            <a:avLst/>
          </a:prstGeom>
        </p:spPr>
      </p:pic>
      <p:grpSp>
        <p:nvGrpSpPr>
          <p:cNvPr id="62" name="Group 61">
            <a:extLst>
              <a:ext uri="{FF2B5EF4-FFF2-40B4-BE49-F238E27FC236}">
                <a16:creationId xmlns:a16="http://schemas.microsoft.com/office/drawing/2014/main" id="{2403F8DC-1F65-5911-145C-8FDFFF9A8D9B}"/>
              </a:ext>
            </a:extLst>
          </p:cNvPr>
          <p:cNvGrpSpPr/>
          <p:nvPr/>
        </p:nvGrpSpPr>
        <p:grpSpPr>
          <a:xfrm>
            <a:off x="1790888" y="1479486"/>
            <a:ext cx="2023778" cy="1711266"/>
            <a:chOff x="11079988" y="1286268"/>
            <a:chExt cx="2023778" cy="1711266"/>
          </a:xfrm>
          <a:effectLst/>
        </p:grpSpPr>
        <p:sp>
          <p:nvSpPr>
            <p:cNvPr id="60" name="Rectangular Callout 41">
              <a:extLst>
                <a:ext uri="{FF2B5EF4-FFF2-40B4-BE49-F238E27FC236}">
                  <a16:creationId xmlns:a16="http://schemas.microsoft.com/office/drawing/2014/main" id="{3315F9D8-0208-CDE9-00CF-3BBAF8CC7788}"/>
                </a:ext>
              </a:extLst>
            </p:cNvPr>
            <p:cNvSpPr/>
            <p:nvPr/>
          </p:nvSpPr>
          <p:spPr>
            <a:xfrm>
              <a:off x="11079988" y="1852297"/>
              <a:ext cx="1976798" cy="794349"/>
            </a:xfrm>
            <a:custGeom>
              <a:avLst/>
              <a:gdLst>
                <a:gd name="connsiteX0" fmla="*/ 0 w 1626804"/>
                <a:gd name="connsiteY0" fmla="*/ 0 h 307712"/>
                <a:gd name="connsiteX1" fmla="*/ 948969 w 1626804"/>
                <a:gd name="connsiteY1" fmla="*/ 0 h 307712"/>
                <a:gd name="connsiteX2" fmla="*/ 1855337 w 1626804"/>
                <a:gd name="connsiteY2" fmla="*/ -456845 h 307712"/>
                <a:gd name="connsiteX3" fmla="*/ 1355670 w 1626804"/>
                <a:gd name="connsiteY3" fmla="*/ 0 h 307712"/>
                <a:gd name="connsiteX4" fmla="*/ 1626804 w 1626804"/>
                <a:gd name="connsiteY4" fmla="*/ 0 h 307712"/>
                <a:gd name="connsiteX5" fmla="*/ 1626804 w 1626804"/>
                <a:gd name="connsiteY5" fmla="*/ 51285 h 307712"/>
                <a:gd name="connsiteX6" fmla="*/ 1626804 w 1626804"/>
                <a:gd name="connsiteY6" fmla="*/ 51285 h 307712"/>
                <a:gd name="connsiteX7" fmla="*/ 1626804 w 1626804"/>
                <a:gd name="connsiteY7" fmla="*/ 128213 h 307712"/>
                <a:gd name="connsiteX8" fmla="*/ 1626804 w 1626804"/>
                <a:gd name="connsiteY8" fmla="*/ 307712 h 307712"/>
                <a:gd name="connsiteX9" fmla="*/ 1355670 w 1626804"/>
                <a:gd name="connsiteY9" fmla="*/ 307712 h 307712"/>
                <a:gd name="connsiteX10" fmla="*/ 948969 w 1626804"/>
                <a:gd name="connsiteY10" fmla="*/ 307712 h 307712"/>
                <a:gd name="connsiteX11" fmla="*/ 948969 w 1626804"/>
                <a:gd name="connsiteY11" fmla="*/ 307712 h 307712"/>
                <a:gd name="connsiteX12" fmla="*/ 0 w 1626804"/>
                <a:gd name="connsiteY12" fmla="*/ 307712 h 307712"/>
                <a:gd name="connsiteX13" fmla="*/ 0 w 1626804"/>
                <a:gd name="connsiteY13" fmla="*/ 128213 h 307712"/>
                <a:gd name="connsiteX14" fmla="*/ 0 w 1626804"/>
                <a:gd name="connsiteY14" fmla="*/ 51285 h 307712"/>
                <a:gd name="connsiteX15" fmla="*/ 0 w 1626804"/>
                <a:gd name="connsiteY15" fmla="*/ 51285 h 307712"/>
                <a:gd name="connsiteX16" fmla="*/ 0 w 1626804"/>
                <a:gd name="connsiteY16" fmla="*/ 0 h 307712"/>
                <a:gd name="connsiteX0" fmla="*/ 0 w 1976798"/>
                <a:gd name="connsiteY0" fmla="*/ 486637 h 794349"/>
                <a:gd name="connsiteX1" fmla="*/ 948969 w 1976798"/>
                <a:gd name="connsiteY1" fmla="*/ 486637 h 794349"/>
                <a:gd name="connsiteX2" fmla="*/ 1976798 w 1976798"/>
                <a:gd name="connsiteY2" fmla="*/ 0 h 794349"/>
                <a:gd name="connsiteX3" fmla="*/ 1355670 w 1976798"/>
                <a:gd name="connsiteY3" fmla="*/ 486637 h 794349"/>
                <a:gd name="connsiteX4" fmla="*/ 1626804 w 1976798"/>
                <a:gd name="connsiteY4" fmla="*/ 486637 h 794349"/>
                <a:gd name="connsiteX5" fmla="*/ 1626804 w 1976798"/>
                <a:gd name="connsiteY5" fmla="*/ 537922 h 794349"/>
                <a:gd name="connsiteX6" fmla="*/ 1626804 w 1976798"/>
                <a:gd name="connsiteY6" fmla="*/ 537922 h 794349"/>
                <a:gd name="connsiteX7" fmla="*/ 1626804 w 1976798"/>
                <a:gd name="connsiteY7" fmla="*/ 614850 h 794349"/>
                <a:gd name="connsiteX8" fmla="*/ 1626804 w 1976798"/>
                <a:gd name="connsiteY8" fmla="*/ 794349 h 794349"/>
                <a:gd name="connsiteX9" fmla="*/ 1355670 w 1976798"/>
                <a:gd name="connsiteY9" fmla="*/ 794349 h 794349"/>
                <a:gd name="connsiteX10" fmla="*/ 948969 w 1976798"/>
                <a:gd name="connsiteY10" fmla="*/ 794349 h 794349"/>
                <a:gd name="connsiteX11" fmla="*/ 948969 w 1976798"/>
                <a:gd name="connsiteY11" fmla="*/ 794349 h 794349"/>
                <a:gd name="connsiteX12" fmla="*/ 0 w 1976798"/>
                <a:gd name="connsiteY12" fmla="*/ 794349 h 794349"/>
                <a:gd name="connsiteX13" fmla="*/ 0 w 1976798"/>
                <a:gd name="connsiteY13" fmla="*/ 614850 h 794349"/>
                <a:gd name="connsiteX14" fmla="*/ 0 w 1976798"/>
                <a:gd name="connsiteY14" fmla="*/ 537922 h 794349"/>
                <a:gd name="connsiteX15" fmla="*/ 0 w 1976798"/>
                <a:gd name="connsiteY15" fmla="*/ 537922 h 794349"/>
                <a:gd name="connsiteX16" fmla="*/ 0 w 1976798"/>
                <a:gd name="connsiteY16" fmla="*/ 486637 h 794349"/>
                <a:gd name="connsiteX0" fmla="*/ 0 w 1976798"/>
                <a:gd name="connsiteY0" fmla="*/ 486637 h 794349"/>
                <a:gd name="connsiteX1" fmla="*/ 948969 w 1976798"/>
                <a:gd name="connsiteY1" fmla="*/ 486637 h 794349"/>
                <a:gd name="connsiteX2" fmla="*/ 1976798 w 1976798"/>
                <a:gd name="connsiteY2" fmla="*/ 0 h 794349"/>
                <a:gd name="connsiteX3" fmla="*/ 1626804 w 1976798"/>
                <a:gd name="connsiteY3" fmla="*/ 486637 h 794349"/>
                <a:gd name="connsiteX4" fmla="*/ 1626804 w 1976798"/>
                <a:gd name="connsiteY4" fmla="*/ 537922 h 794349"/>
                <a:gd name="connsiteX5" fmla="*/ 1626804 w 1976798"/>
                <a:gd name="connsiteY5" fmla="*/ 537922 h 794349"/>
                <a:gd name="connsiteX6" fmla="*/ 1626804 w 1976798"/>
                <a:gd name="connsiteY6" fmla="*/ 614850 h 794349"/>
                <a:gd name="connsiteX7" fmla="*/ 1626804 w 1976798"/>
                <a:gd name="connsiteY7" fmla="*/ 794349 h 794349"/>
                <a:gd name="connsiteX8" fmla="*/ 1355670 w 1976798"/>
                <a:gd name="connsiteY8" fmla="*/ 794349 h 794349"/>
                <a:gd name="connsiteX9" fmla="*/ 948969 w 1976798"/>
                <a:gd name="connsiteY9" fmla="*/ 794349 h 794349"/>
                <a:gd name="connsiteX10" fmla="*/ 948969 w 1976798"/>
                <a:gd name="connsiteY10" fmla="*/ 794349 h 794349"/>
                <a:gd name="connsiteX11" fmla="*/ 0 w 1976798"/>
                <a:gd name="connsiteY11" fmla="*/ 794349 h 794349"/>
                <a:gd name="connsiteX12" fmla="*/ 0 w 1976798"/>
                <a:gd name="connsiteY12" fmla="*/ 614850 h 794349"/>
                <a:gd name="connsiteX13" fmla="*/ 0 w 1976798"/>
                <a:gd name="connsiteY13" fmla="*/ 537922 h 794349"/>
                <a:gd name="connsiteX14" fmla="*/ 0 w 1976798"/>
                <a:gd name="connsiteY14" fmla="*/ 537922 h 794349"/>
                <a:gd name="connsiteX15" fmla="*/ 0 w 1976798"/>
                <a:gd name="connsiteY15" fmla="*/ 486637 h 794349"/>
                <a:gd name="connsiteX0" fmla="*/ 0 w 1976798"/>
                <a:gd name="connsiteY0" fmla="*/ 486637 h 794349"/>
                <a:gd name="connsiteX1" fmla="*/ 1363772 w 1976798"/>
                <a:gd name="connsiteY1" fmla="*/ 491221 h 794349"/>
                <a:gd name="connsiteX2" fmla="*/ 1976798 w 1976798"/>
                <a:gd name="connsiteY2" fmla="*/ 0 h 794349"/>
                <a:gd name="connsiteX3" fmla="*/ 1626804 w 1976798"/>
                <a:gd name="connsiteY3" fmla="*/ 486637 h 794349"/>
                <a:gd name="connsiteX4" fmla="*/ 1626804 w 1976798"/>
                <a:gd name="connsiteY4" fmla="*/ 537922 h 794349"/>
                <a:gd name="connsiteX5" fmla="*/ 1626804 w 1976798"/>
                <a:gd name="connsiteY5" fmla="*/ 537922 h 794349"/>
                <a:gd name="connsiteX6" fmla="*/ 1626804 w 1976798"/>
                <a:gd name="connsiteY6" fmla="*/ 614850 h 794349"/>
                <a:gd name="connsiteX7" fmla="*/ 1626804 w 1976798"/>
                <a:gd name="connsiteY7" fmla="*/ 794349 h 794349"/>
                <a:gd name="connsiteX8" fmla="*/ 1355670 w 1976798"/>
                <a:gd name="connsiteY8" fmla="*/ 794349 h 794349"/>
                <a:gd name="connsiteX9" fmla="*/ 948969 w 1976798"/>
                <a:gd name="connsiteY9" fmla="*/ 794349 h 794349"/>
                <a:gd name="connsiteX10" fmla="*/ 948969 w 1976798"/>
                <a:gd name="connsiteY10" fmla="*/ 794349 h 794349"/>
                <a:gd name="connsiteX11" fmla="*/ 0 w 1976798"/>
                <a:gd name="connsiteY11" fmla="*/ 794349 h 794349"/>
                <a:gd name="connsiteX12" fmla="*/ 0 w 1976798"/>
                <a:gd name="connsiteY12" fmla="*/ 614850 h 794349"/>
                <a:gd name="connsiteX13" fmla="*/ 0 w 1976798"/>
                <a:gd name="connsiteY13" fmla="*/ 537922 h 794349"/>
                <a:gd name="connsiteX14" fmla="*/ 0 w 1976798"/>
                <a:gd name="connsiteY14" fmla="*/ 537922 h 794349"/>
                <a:gd name="connsiteX15" fmla="*/ 0 w 1976798"/>
                <a:gd name="connsiteY15" fmla="*/ 486637 h 79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76798" h="794349">
                  <a:moveTo>
                    <a:pt x="0" y="486637"/>
                  </a:moveTo>
                  <a:lnTo>
                    <a:pt x="1363772" y="491221"/>
                  </a:lnTo>
                  <a:lnTo>
                    <a:pt x="1976798" y="0"/>
                  </a:lnTo>
                  <a:lnTo>
                    <a:pt x="1626804" y="486637"/>
                  </a:lnTo>
                  <a:lnTo>
                    <a:pt x="1626804" y="537922"/>
                  </a:lnTo>
                  <a:lnTo>
                    <a:pt x="1626804" y="537922"/>
                  </a:lnTo>
                  <a:lnTo>
                    <a:pt x="1626804" y="614850"/>
                  </a:lnTo>
                  <a:lnTo>
                    <a:pt x="1626804" y="794349"/>
                  </a:lnTo>
                  <a:lnTo>
                    <a:pt x="1355670" y="794349"/>
                  </a:lnTo>
                  <a:lnTo>
                    <a:pt x="948969" y="794349"/>
                  </a:lnTo>
                  <a:lnTo>
                    <a:pt x="948969" y="794349"/>
                  </a:lnTo>
                  <a:lnTo>
                    <a:pt x="0" y="794349"/>
                  </a:lnTo>
                  <a:lnTo>
                    <a:pt x="0" y="614850"/>
                  </a:lnTo>
                  <a:lnTo>
                    <a:pt x="0" y="537922"/>
                  </a:lnTo>
                  <a:lnTo>
                    <a:pt x="0" y="537922"/>
                  </a:lnTo>
                  <a:lnTo>
                    <a:pt x="0" y="486637"/>
                  </a:lnTo>
                  <a:close/>
                </a:path>
              </a:pathLst>
            </a:custGeom>
            <a:solidFill>
              <a:schemeClr val="tx1">
                <a:lumMod val="50000"/>
                <a:lumOff val="50000"/>
              </a:schemeClr>
            </a:solidFill>
            <a:ln w="9525">
              <a:solidFill>
                <a:schemeClr val="bg1"/>
              </a:solidFill>
            </a:ln>
            <a:effectLst/>
          </p:spPr>
          <p:txBody>
            <a:bodyPr lIns="72009" tIns="36000" rIns="72009" bIns="36005" rtlCol="0" anchor="b" anchorCtr="0">
              <a:noAutofit/>
            </a:bodyPr>
            <a:lstStyle/>
            <a:p>
              <a:pPr marL="85725">
                <a:lnSpc>
                  <a:spcPct val="120000"/>
                </a:lnSpc>
                <a:defRPr/>
              </a:pPr>
              <a:r>
                <a:rPr lang="en-GB" sz="1500" kern="0" dirty="0">
                  <a:solidFill>
                    <a:schemeClr val="bg1"/>
                  </a:solidFill>
                  <a:latin typeface="Verdana" pitchFamily="34" charset="0"/>
                  <a:ea typeface="Verdana" pitchFamily="34" charset="0"/>
                  <a:cs typeface="Verdana" pitchFamily="34" charset="0"/>
                </a:rPr>
                <a:t>Other</a:t>
              </a:r>
            </a:p>
          </p:txBody>
        </p:sp>
        <p:sp>
          <p:nvSpPr>
            <p:cNvPr id="59" name="Rectangular Callout 41">
              <a:extLst>
                <a:ext uri="{FF2B5EF4-FFF2-40B4-BE49-F238E27FC236}">
                  <a16:creationId xmlns:a16="http://schemas.microsoft.com/office/drawing/2014/main" id="{58B8183F-8AC0-93B0-F765-3C94453A6A29}"/>
                </a:ext>
              </a:extLst>
            </p:cNvPr>
            <p:cNvSpPr/>
            <p:nvPr/>
          </p:nvSpPr>
          <p:spPr>
            <a:xfrm>
              <a:off x="11079988" y="1815680"/>
              <a:ext cx="1875656" cy="480077"/>
            </a:xfrm>
            <a:custGeom>
              <a:avLst/>
              <a:gdLst>
                <a:gd name="connsiteX0" fmla="*/ 0 w 1626804"/>
                <a:gd name="connsiteY0" fmla="*/ 0 h 307712"/>
                <a:gd name="connsiteX1" fmla="*/ 948969 w 1626804"/>
                <a:gd name="connsiteY1" fmla="*/ 0 h 307712"/>
                <a:gd name="connsiteX2" fmla="*/ 1875656 w 1626804"/>
                <a:gd name="connsiteY2" fmla="*/ -172365 h 307712"/>
                <a:gd name="connsiteX3" fmla="*/ 1355670 w 1626804"/>
                <a:gd name="connsiteY3" fmla="*/ 0 h 307712"/>
                <a:gd name="connsiteX4" fmla="*/ 1626804 w 1626804"/>
                <a:gd name="connsiteY4" fmla="*/ 0 h 307712"/>
                <a:gd name="connsiteX5" fmla="*/ 1626804 w 1626804"/>
                <a:gd name="connsiteY5" fmla="*/ 51285 h 307712"/>
                <a:gd name="connsiteX6" fmla="*/ 1626804 w 1626804"/>
                <a:gd name="connsiteY6" fmla="*/ 51285 h 307712"/>
                <a:gd name="connsiteX7" fmla="*/ 1626804 w 1626804"/>
                <a:gd name="connsiteY7" fmla="*/ 128213 h 307712"/>
                <a:gd name="connsiteX8" fmla="*/ 1626804 w 1626804"/>
                <a:gd name="connsiteY8" fmla="*/ 307712 h 307712"/>
                <a:gd name="connsiteX9" fmla="*/ 1355670 w 1626804"/>
                <a:gd name="connsiteY9" fmla="*/ 307712 h 307712"/>
                <a:gd name="connsiteX10" fmla="*/ 948969 w 1626804"/>
                <a:gd name="connsiteY10" fmla="*/ 307712 h 307712"/>
                <a:gd name="connsiteX11" fmla="*/ 948969 w 1626804"/>
                <a:gd name="connsiteY11" fmla="*/ 307712 h 307712"/>
                <a:gd name="connsiteX12" fmla="*/ 0 w 1626804"/>
                <a:gd name="connsiteY12" fmla="*/ 307712 h 307712"/>
                <a:gd name="connsiteX13" fmla="*/ 0 w 1626804"/>
                <a:gd name="connsiteY13" fmla="*/ 128213 h 307712"/>
                <a:gd name="connsiteX14" fmla="*/ 0 w 1626804"/>
                <a:gd name="connsiteY14" fmla="*/ 51285 h 307712"/>
                <a:gd name="connsiteX15" fmla="*/ 0 w 1626804"/>
                <a:gd name="connsiteY15" fmla="*/ 51285 h 307712"/>
                <a:gd name="connsiteX16" fmla="*/ 0 w 1626804"/>
                <a:gd name="connsiteY16" fmla="*/ 0 h 307712"/>
                <a:gd name="connsiteX0" fmla="*/ 0 w 1875656"/>
                <a:gd name="connsiteY0" fmla="*/ 172365 h 480077"/>
                <a:gd name="connsiteX1" fmla="*/ 948969 w 1875656"/>
                <a:gd name="connsiteY1" fmla="*/ 172365 h 480077"/>
                <a:gd name="connsiteX2" fmla="*/ 1875656 w 1875656"/>
                <a:gd name="connsiteY2" fmla="*/ 0 h 480077"/>
                <a:gd name="connsiteX3" fmla="*/ 1626804 w 1875656"/>
                <a:gd name="connsiteY3" fmla="*/ 172365 h 480077"/>
                <a:gd name="connsiteX4" fmla="*/ 1626804 w 1875656"/>
                <a:gd name="connsiteY4" fmla="*/ 223650 h 480077"/>
                <a:gd name="connsiteX5" fmla="*/ 1626804 w 1875656"/>
                <a:gd name="connsiteY5" fmla="*/ 223650 h 480077"/>
                <a:gd name="connsiteX6" fmla="*/ 1626804 w 1875656"/>
                <a:gd name="connsiteY6" fmla="*/ 300578 h 480077"/>
                <a:gd name="connsiteX7" fmla="*/ 1626804 w 1875656"/>
                <a:gd name="connsiteY7" fmla="*/ 480077 h 480077"/>
                <a:gd name="connsiteX8" fmla="*/ 1355670 w 1875656"/>
                <a:gd name="connsiteY8" fmla="*/ 480077 h 480077"/>
                <a:gd name="connsiteX9" fmla="*/ 948969 w 1875656"/>
                <a:gd name="connsiteY9" fmla="*/ 480077 h 480077"/>
                <a:gd name="connsiteX10" fmla="*/ 948969 w 1875656"/>
                <a:gd name="connsiteY10" fmla="*/ 480077 h 480077"/>
                <a:gd name="connsiteX11" fmla="*/ 0 w 1875656"/>
                <a:gd name="connsiteY11" fmla="*/ 480077 h 480077"/>
                <a:gd name="connsiteX12" fmla="*/ 0 w 1875656"/>
                <a:gd name="connsiteY12" fmla="*/ 300578 h 480077"/>
                <a:gd name="connsiteX13" fmla="*/ 0 w 1875656"/>
                <a:gd name="connsiteY13" fmla="*/ 223650 h 480077"/>
                <a:gd name="connsiteX14" fmla="*/ 0 w 1875656"/>
                <a:gd name="connsiteY14" fmla="*/ 223650 h 480077"/>
                <a:gd name="connsiteX15" fmla="*/ 0 w 1875656"/>
                <a:gd name="connsiteY15" fmla="*/ 172365 h 48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75656" h="480077">
                  <a:moveTo>
                    <a:pt x="0" y="172365"/>
                  </a:moveTo>
                  <a:lnTo>
                    <a:pt x="948969" y="172365"/>
                  </a:lnTo>
                  <a:lnTo>
                    <a:pt x="1875656" y="0"/>
                  </a:lnTo>
                  <a:lnTo>
                    <a:pt x="1626804" y="172365"/>
                  </a:lnTo>
                  <a:lnTo>
                    <a:pt x="1626804" y="223650"/>
                  </a:lnTo>
                  <a:lnTo>
                    <a:pt x="1626804" y="223650"/>
                  </a:lnTo>
                  <a:lnTo>
                    <a:pt x="1626804" y="300578"/>
                  </a:lnTo>
                  <a:lnTo>
                    <a:pt x="1626804" y="480077"/>
                  </a:lnTo>
                  <a:lnTo>
                    <a:pt x="1355670" y="480077"/>
                  </a:lnTo>
                  <a:lnTo>
                    <a:pt x="948969" y="480077"/>
                  </a:lnTo>
                  <a:lnTo>
                    <a:pt x="948969" y="480077"/>
                  </a:lnTo>
                  <a:lnTo>
                    <a:pt x="0" y="480077"/>
                  </a:lnTo>
                  <a:lnTo>
                    <a:pt x="0" y="300578"/>
                  </a:lnTo>
                  <a:lnTo>
                    <a:pt x="0" y="223650"/>
                  </a:lnTo>
                  <a:lnTo>
                    <a:pt x="0" y="223650"/>
                  </a:lnTo>
                  <a:lnTo>
                    <a:pt x="0" y="172365"/>
                  </a:lnTo>
                  <a:close/>
                </a:path>
              </a:pathLst>
            </a:custGeom>
            <a:solidFill>
              <a:srgbClr val="7030A0"/>
            </a:solidFill>
            <a:ln w="9525">
              <a:solidFill>
                <a:schemeClr val="bg1"/>
              </a:solidFill>
            </a:ln>
            <a:effectLst/>
          </p:spPr>
          <p:txBody>
            <a:bodyPr lIns="72009" tIns="36000" rIns="72009" bIns="36005" rtlCol="0" anchor="b" anchorCtr="0">
              <a:noAutofit/>
            </a:bodyPr>
            <a:lstStyle/>
            <a:p>
              <a:pPr marL="85725">
                <a:lnSpc>
                  <a:spcPct val="120000"/>
                </a:lnSpc>
                <a:defRPr/>
              </a:pPr>
              <a:r>
                <a:rPr lang="en-GB" sz="1500" kern="0" dirty="0">
                  <a:solidFill>
                    <a:schemeClr val="bg1"/>
                  </a:solidFill>
                  <a:latin typeface="Verdana" pitchFamily="34" charset="0"/>
                  <a:ea typeface="Verdana" pitchFamily="34" charset="0"/>
                  <a:cs typeface="Verdana" pitchFamily="34" charset="0"/>
                </a:rPr>
                <a:t>Physics</a:t>
              </a:r>
            </a:p>
          </p:txBody>
        </p:sp>
        <p:sp>
          <p:nvSpPr>
            <p:cNvPr id="57" name="Rectangular Callout 41">
              <a:extLst>
                <a:ext uri="{FF2B5EF4-FFF2-40B4-BE49-F238E27FC236}">
                  <a16:creationId xmlns:a16="http://schemas.microsoft.com/office/drawing/2014/main" id="{571E292E-F995-1B56-8ABE-C41CCD565259}"/>
                </a:ext>
              </a:extLst>
            </p:cNvPr>
            <p:cNvSpPr/>
            <p:nvPr/>
          </p:nvSpPr>
          <p:spPr>
            <a:xfrm>
              <a:off x="11079988" y="1286268"/>
              <a:ext cx="1957875" cy="372993"/>
            </a:xfrm>
            <a:custGeom>
              <a:avLst/>
              <a:gdLst>
                <a:gd name="connsiteX0" fmla="*/ 0 w 1626804"/>
                <a:gd name="connsiteY0" fmla="*/ 0 h 307712"/>
                <a:gd name="connsiteX1" fmla="*/ 948969 w 1626804"/>
                <a:gd name="connsiteY1" fmla="*/ 0 h 307712"/>
                <a:gd name="connsiteX2" fmla="*/ 948969 w 1626804"/>
                <a:gd name="connsiteY2" fmla="*/ 0 h 307712"/>
                <a:gd name="connsiteX3" fmla="*/ 1355670 w 1626804"/>
                <a:gd name="connsiteY3" fmla="*/ 0 h 307712"/>
                <a:gd name="connsiteX4" fmla="*/ 1626804 w 1626804"/>
                <a:gd name="connsiteY4" fmla="*/ 0 h 307712"/>
                <a:gd name="connsiteX5" fmla="*/ 1626804 w 1626804"/>
                <a:gd name="connsiteY5" fmla="*/ 179499 h 307712"/>
                <a:gd name="connsiteX6" fmla="*/ 1626804 w 1626804"/>
                <a:gd name="connsiteY6" fmla="*/ 179499 h 307712"/>
                <a:gd name="connsiteX7" fmla="*/ 1626804 w 1626804"/>
                <a:gd name="connsiteY7" fmla="*/ 256427 h 307712"/>
                <a:gd name="connsiteX8" fmla="*/ 1626804 w 1626804"/>
                <a:gd name="connsiteY8" fmla="*/ 307712 h 307712"/>
                <a:gd name="connsiteX9" fmla="*/ 1355670 w 1626804"/>
                <a:gd name="connsiteY9" fmla="*/ 307712 h 307712"/>
                <a:gd name="connsiteX10" fmla="*/ 1957875 w 1626804"/>
                <a:gd name="connsiteY10" fmla="*/ 372993 h 307712"/>
                <a:gd name="connsiteX11" fmla="*/ 948969 w 1626804"/>
                <a:gd name="connsiteY11" fmla="*/ 307712 h 307712"/>
                <a:gd name="connsiteX12" fmla="*/ 0 w 1626804"/>
                <a:gd name="connsiteY12" fmla="*/ 307712 h 307712"/>
                <a:gd name="connsiteX13" fmla="*/ 0 w 1626804"/>
                <a:gd name="connsiteY13" fmla="*/ 256427 h 307712"/>
                <a:gd name="connsiteX14" fmla="*/ 0 w 1626804"/>
                <a:gd name="connsiteY14" fmla="*/ 179499 h 307712"/>
                <a:gd name="connsiteX15" fmla="*/ 0 w 1626804"/>
                <a:gd name="connsiteY15" fmla="*/ 179499 h 307712"/>
                <a:gd name="connsiteX16" fmla="*/ 0 w 1626804"/>
                <a:gd name="connsiteY16" fmla="*/ 0 h 307712"/>
                <a:gd name="connsiteX0" fmla="*/ 0 w 1957875"/>
                <a:gd name="connsiteY0" fmla="*/ 0 h 372993"/>
                <a:gd name="connsiteX1" fmla="*/ 948969 w 1957875"/>
                <a:gd name="connsiteY1" fmla="*/ 0 h 372993"/>
                <a:gd name="connsiteX2" fmla="*/ 948969 w 1957875"/>
                <a:gd name="connsiteY2" fmla="*/ 0 h 372993"/>
                <a:gd name="connsiteX3" fmla="*/ 1355670 w 1957875"/>
                <a:gd name="connsiteY3" fmla="*/ 0 h 372993"/>
                <a:gd name="connsiteX4" fmla="*/ 1626804 w 1957875"/>
                <a:gd name="connsiteY4" fmla="*/ 0 h 372993"/>
                <a:gd name="connsiteX5" fmla="*/ 1626804 w 1957875"/>
                <a:gd name="connsiteY5" fmla="*/ 179499 h 372993"/>
                <a:gd name="connsiteX6" fmla="*/ 1626804 w 1957875"/>
                <a:gd name="connsiteY6" fmla="*/ 179499 h 372993"/>
                <a:gd name="connsiteX7" fmla="*/ 1626804 w 1957875"/>
                <a:gd name="connsiteY7" fmla="*/ 256427 h 372993"/>
                <a:gd name="connsiteX8" fmla="*/ 1626804 w 1957875"/>
                <a:gd name="connsiteY8" fmla="*/ 307712 h 372993"/>
                <a:gd name="connsiteX9" fmla="*/ 1957875 w 1957875"/>
                <a:gd name="connsiteY9" fmla="*/ 372993 h 372993"/>
                <a:gd name="connsiteX10" fmla="*/ 948969 w 1957875"/>
                <a:gd name="connsiteY10" fmla="*/ 307712 h 372993"/>
                <a:gd name="connsiteX11" fmla="*/ 0 w 1957875"/>
                <a:gd name="connsiteY11" fmla="*/ 307712 h 372993"/>
                <a:gd name="connsiteX12" fmla="*/ 0 w 1957875"/>
                <a:gd name="connsiteY12" fmla="*/ 256427 h 372993"/>
                <a:gd name="connsiteX13" fmla="*/ 0 w 1957875"/>
                <a:gd name="connsiteY13" fmla="*/ 179499 h 372993"/>
                <a:gd name="connsiteX14" fmla="*/ 0 w 1957875"/>
                <a:gd name="connsiteY14" fmla="*/ 179499 h 372993"/>
                <a:gd name="connsiteX15" fmla="*/ 0 w 1957875"/>
                <a:gd name="connsiteY15" fmla="*/ 0 h 37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7875" h="372993">
                  <a:moveTo>
                    <a:pt x="0" y="0"/>
                  </a:moveTo>
                  <a:lnTo>
                    <a:pt x="948969" y="0"/>
                  </a:lnTo>
                  <a:lnTo>
                    <a:pt x="948969" y="0"/>
                  </a:lnTo>
                  <a:lnTo>
                    <a:pt x="1355670" y="0"/>
                  </a:lnTo>
                  <a:lnTo>
                    <a:pt x="1626804" y="0"/>
                  </a:lnTo>
                  <a:lnTo>
                    <a:pt x="1626804" y="179499"/>
                  </a:lnTo>
                  <a:lnTo>
                    <a:pt x="1626804" y="179499"/>
                  </a:lnTo>
                  <a:lnTo>
                    <a:pt x="1626804" y="256427"/>
                  </a:lnTo>
                  <a:lnTo>
                    <a:pt x="1626804" y="307712"/>
                  </a:lnTo>
                  <a:lnTo>
                    <a:pt x="1957875" y="372993"/>
                  </a:lnTo>
                  <a:lnTo>
                    <a:pt x="948969" y="307712"/>
                  </a:lnTo>
                  <a:lnTo>
                    <a:pt x="0" y="307712"/>
                  </a:lnTo>
                  <a:lnTo>
                    <a:pt x="0" y="256427"/>
                  </a:lnTo>
                  <a:lnTo>
                    <a:pt x="0" y="179499"/>
                  </a:lnTo>
                  <a:lnTo>
                    <a:pt x="0" y="179499"/>
                  </a:lnTo>
                  <a:lnTo>
                    <a:pt x="0" y="0"/>
                  </a:lnTo>
                  <a:close/>
                </a:path>
              </a:pathLst>
            </a:custGeom>
            <a:solidFill>
              <a:srgbClr val="00AC4E"/>
            </a:solidFill>
            <a:ln w="9525">
              <a:solidFill>
                <a:schemeClr val="bg1"/>
              </a:solidFill>
            </a:ln>
            <a:effectLst/>
          </p:spPr>
          <p:txBody>
            <a:bodyPr lIns="72009" tIns="36000" rIns="72009" bIns="36005" rtlCol="0" anchor="t" anchorCtr="0">
              <a:noAutofit/>
            </a:bodyPr>
            <a:lstStyle/>
            <a:p>
              <a:pPr marL="85725">
                <a:lnSpc>
                  <a:spcPct val="120000"/>
                </a:lnSpc>
                <a:defRPr/>
              </a:pPr>
              <a:r>
                <a:rPr lang="en-GB" sz="1500" kern="0" dirty="0">
                  <a:solidFill>
                    <a:schemeClr val="bg1"/>
                  </a:solidFill>
                  <a:latin typeface="Verdana" pitchFamily="34" charset="0"/>
                  <a:ea typeface="Verdana" pitchFamily="34" charset="0"/>
                  <a:cs typeface="Verdana" pitchFamily="34" charset="0"/>
                </a:rPr>
                <a:t>Biology</a:t>
              </a:r>
            </a:p>
          </p:txBody>
        </p:sp>
        <p:sp>
          <p:nvSpPr>
            <p:cNvPr id="58" name="Rectangular Callout 41">
              <a:extLst>
                <a:ext uri="{FF2B5EF4-FFF2-40B4-BE49-F238E27FC236}">
                  <a16:creationId xmlns:a16="http://schemas.microsoft.com/office/drawing/2014/main" id="{128B0A44-EB4D-7C05-9896-95F2DCBE3DAD}"/>
                </a:ext>
              </a:extLst>
            </p:cNvPr>
            <p:cNvSpPr/>
            <p:nvPr/>
          </p:nvSpPr>
          <p:spPr>
            <a:xfrm>
              <a:off x="11079988" y="1637157"/>
              <a:ext cx="1626804" cy="307712"/>
            </a:xfrm>
            <a:prstGeom prst="wedgeRectCallout">
              <a:avLst>
                <a:gd name="adj1" fmla="val 70918"/>
                <a:gd name="adj2" fmla="val -16867"/>
              </a:avLst>
            </a:prstGeom>
            <a:solidFill>
              <a:srgbClr val="ED7D31"/>
            </a:solidFill>
            <a:ln w="9525">
              <a:solidFill>
                <a:schemeClr val="bg1"/>
              </a:solidFill>
            </a:ln>
            <a:effectLst/>
          </p:spPr>
          <p:txBody>
            <a:bodyPr lIns="72009" tIns="36000" rIns="72009" bIns="36005" rtlCol="0" anchor="b" anchorCtr="0">
              <a:noAutofit/>
            </a:bodyPr>
            <a:lstStyle/>
            <a:p>
              <a:pPr marL="85725">
                <a:lnSpc>
                  <a:spcPct val="120000"/>
                </a:lnSpc>
                <a:defRPr/>
              </a:pPr>
              <a:r>
                <a:rPr lang="en-GB" sz="1500" kern="0" dirty="0">
                  <a:solidFill>
                    <a:schemeClr val="bg1"/>
                  </a:solidFill>
                  <a:latin typeface="Verdana" pitchFamily="34" charset="0"/>
                  <a:ea typeface="Verdana" pitchFamily="34" charset="0"/>
                  <a:cs typeface="Verdana" pitchFamily="34" charset="0"/>
                </a:rPr>
                <a:t>Chemistry</a:t>
              </a:r>
            </a:p>
          </p:txBody>
        </p:sp>
        <p:sp>
          <p:nvSpPr>
            <p:cNvPr id="61" name="Rectangular Callout 41">
              <a:extLst>
                <a:ext uri="{FF2B5EF4-FFF2-40B4-BE49-F238E27FC236}">
                  <a16:creationId xmlns:a16="http://schemas.microsoft.com/office/drawing/2014/main" id="{15813B84-9EE6-63CA-6BC6-DDA69BCBD4E5}"/>
                </a:ext>
              </a:extLst>
            </p:cNvPr>
            <p:cNvSpPr/>
            <p:nvPr/>
          </p:nvSpPr>
          <p:spPr>
            <a:xfrm>
              <a:off x="11079988" y="2632197"/>
              <a:ext cx="2023778" cy="365337"/>
            </a:xfrm>
            <a:custGeom>
              <a:avLst/>
              <a:gdLst>
                <a:gd name="connsiteX0" fmla="*/ 0 w 1626804"/>
                <a:gd name="connsiteY0" fmla="*/ 0 h 307712"/>
                <a:gd name="connsiteX1" fmla="*/ 948969 w 1626804"/>
                <a:gd name="connsiteY1" fmla="*/ 0 h 307712"/>
                <a:gd name="connsiteX2" fmla="*/ 948969 w 1626804"/>
                <a:gd name="connsiteY2" fmla="*/ 0 h 307712"/>
                <a:gd name="connsiteX3" fmla="*/ 1355670 w 1626804"/>
                <a:gd name="connsiteY3" fmla="*/ 0 h 307712"/>
                <a:gd name="connsiteX4" fmla="*/ 1626804 w 1626804"/>
                <a:gd name="connsiteY4" fmla="*/ 0 h 307712"/>
                <a:gd name="connsiteX5" fmla="*/ 1626804 w 1626804"/>
                <a:gd name="connsiteY5" fmla="*/ 179499 h 307712"/>
                <a:gd name="connsiteX6" fmla="*/ 2007736 w 1626804"/>
                <a:gd name="connsiteY6" fmla="*/ 274676 h 307712"/>
                <a:gd name="connsiteX7" fmla="*/ 1626804 w 1626804"/>
                <a:gd name="connsiteY7" fmla="*/ 256427 h 307712"/>
                <a:gd name="connsiteX8" fmla="*/ 1626804 w 1626804"/>
                <a:gd name="connsiteY8" fmla="*/ 307712 h 307712"/>
                <a:gd name="connsiteX9" fmla="*/ 1355670 w 1626804"/>
                <a:gd name="connsiteY9" fmla="*/ 307712 h 307712"/>
                <a:gd name="connsiteX10" fmla="*/ 948969 w 1626804"/>
                <a:gd name="connsiteY10" fmla="*/ 307712 h 307712"/>
                <a:gd name="connsiteX11" fmla="*/ 948969 w 1626804"/>
                <a:gd name="connsiteY11" fmla="*/ 307712 h 307712"/>
                <a:gd name="connsiteX12" fmla="*/ 0 w 1626804"/>
                <a:gd name="connsiteY12" fmla="*/ 307712 h 307712"/>
                <a:gd name="connsiteX13" fmla="*/ 0 w 1626804"/>
                <a:gd name="connsiteY13" fmla="*/ 256427 h 307712"/>
                <a:gd name="connsiteX14" fmla="*/ 0 w 1626804"/>
                <a:gd name="connsiteY14" fmla="*/ 179499 h 307712"/>
                <a:gd name="connsiteX15" fmla="*/ 0 w 1626804"/>
                <a:gd name="connsiteY15" fmla="*/ 179499 h 307712"/>
                <a:gd name="connsiteX16" fmla="*/ 0 w 1626804"/>
                <a:gd name="connsiteY16" fmla="*/ 0 h 307712"/>
                <a:gd name="connsiteX0" fmla="*/ 0 w 2007736"/>
                <a:gd name="connsiteY0" fmla="*/ 0 h 307712"/>
                <a:gd name="connsiteX1" fmla="*/ 948969 w 2007736"/>
                <a:gd name="connsiteY1" fmla="*/ 0 h 307712"/>
                <a:gd name="connsiteX2" fmla="*/ 948969 w 2007736"/>
                <a:gd name="connsiteY2" fmla="*/ 0 h 307712"/>
                <a:gd name="connsiteX3" fmla="*/ 1355670 w 2007736"/>
                <a:gd name="connsiteY3" fmla="*/ 0 h 307712"/>
                <a:gd name="connsiteX4" fmla="*/ 1626804 w 2007736"/>
                <a:gd name="connsiteY4" fmla="*/ 0 h 307712"/>
                <a:gd name="connsiteX5" fmla="*/ 2007736 w 2007736"/>
                <a:gd name="connsiteY5" fmla="*/ 274676 h 307712"/>
                <a:gd name="connsiteX6" fmla="*/ 1626804 w 2007736"/>
                <a:gd name="connsiteY6" fmla="*/ 256427 h 307712"/>
                <a:gd name="connsiteX7" fmla="*/ 1626804 w 2007736"/>
                <a:gd name="connsiteY7" fmla="*/ 307712 h 307712"/>
                <a:gd name="connsiteX8" fmla="*/ 1355670 w 2007736"/>
                <a:gd name="connsiteY8" fmla="*/ 307712 h 307712"/>
                <a:gd name="connsiteX9" fmla="*/ 948969 w 2007736"/>
                <a:gd name="connsiteY9" fmla="*/ 307712 h 307712"/>
                <a:gd name="connsiteX10" fmla="*/ 948969 w 2007736"/>
                <a:gd name="connsiteY10" fmla="*/ 307712 h 307712"/>
                <a:gd name="connsiteX11" fmla="*/ 0 w 2007736"/>
                <a:gd name="connsiteY11" fmla="*/ 307712 h 307712"/>
                <a:gd name="connsiteX12" fmla="*/ 0 w 2007736"/>
                <a:gd name="connsiteY12" fmla="*/ 256427 h 307712"/>
                <a:gd name="connsiteX13" fmla="*/ 0 w 2007736"/>
                <a:gd name="connsiteY13" fmla="*/ 179499 h 307712"/>
                <a:gd name="connsiteX14" fmla="*/ 0 w 2007736"/>
                <a:gd name="connsiteY14" fmla="*/ 179499 h 307712"/>
                <a:gd name="connsiteX15" fmla="*/ 0 w 2007736"/>
                <a:gd name="connsiteY15" fmla="*/ 0 h 307712"/>
                <a:gd name="connsiteX0" fmla="*/ 0 w 2023778"/>
                <a:gd name="connsiteY0" fmla="*/ 57625 h 365337"/>
                <a:gd name="connsiteX1" fmla="*/ 948969 w 2023778"/>
                <a:gd name="connsiteY1" fmla="*/ 57625 h 365337"/>
                <a:gd name="connsiteX2" fmla="*/ 948969 w 2023778"/>
                <a:gd name="connsiteY2" fmla="*/ 57625 h 365337"/>
                <a:gd name="connsiteX3" fmla="*/ 1355670 w 2023778"/>
                <a:gd name="connsiteY3" fmla="*/ 57625 h 365337"/>
                <a:gd name="connsiteX4" fmla="*/ 1626804 w 2023778"/>
                <a:gd name="connsiteY4" fmla="*/ 57625 h 365337"/>
                <a:gd name="connsiteX5" fmla="*/ 2023778 w 2023778"/>
                <a:gd name="connsiteY5" fmla="*/ 0 h 365337"/>
                <a:gd name="connsiteX6" fmla="*/ 1626804 w 2023778"/>
                <a:gd name="connsiteY6" fmla="*/ 314052 h 365337"/>
                <a:gd name="connsiteX7" fmla="*/ 1626804 w 2023778"/>
                <a:gd name="connsiteY7" fmla="*/ 365337 h 365337"/>
                <a:gd name="connsiteX8" fmla="*/ 1355670 w 2023778"/>
                <a:gd name="connsiteY8" fmla="*/ 365337 h 365337"/>
                <a:gd name="connsiteX9" fmla="*/ 948969 w 2023778"/>
                <a:gd name="connsiteY9" fmla="*/ 365337 h 365337"/>
                <a:gd name="connsiteX10" fmla="*/ 948969 w 2023778"/>
                <a:gd name="connsiteY10" fmla="*/ 365337 h 365337"/>
                <a:gd name="connsiteX11" fmla="*/ 0 w 2023778"/>
                <a:gd name="connsiteY11" fmla="*/ 365337 h 365337"/>
                <a:gd name="connsiteX12" fmla="*/ 0 w 2023778"/>
                <a:gd name="connsiteY12" fmla="*/ 314052 h 365337"/>
                <a:gd name="connsiteX13" fmla="*/ 0 w 2023778"/>
                <a:gd name="connsiteY13" fmla="*/ 237124 h 365337"/>
                <a:gd name="connsiteX14" fmla="*/ 0 w 2023778"/>
                <a:gd name="connsiteY14" fmla="*/ 237124 h 365337"/>
                <a:gd name="connsiteX15" fmla="*/ 0 w 2023778"/>
                <a:gd name="connsiteY15" fmla="*/ 57625 h 365337"/>
                <a:gd name="connsiteX0" fmla="*/ 0 w 2023778"/>
                <a:gd name="connsiteY0" fmla="*/ 57625 h 365337"/>
                <a:gd name="connsiteX1" fmla="*/ 948969 w 2023778"/>
                <a:gd name="connsiteY1" fmla="*/ 57625 h 365337"/>
                <a:gd name="connsiteX2" fmla="*/ 948969 w 2023778"/>
                <a:gd name="connsiteY2" fmla="*/ 57625 h 365337"/>
                <a:gd name="connsiteX3" fmla="*/ 1355670 w 2023778"/>
                <a:gd name="connsiteY3" fmla="*/ 57625 h 365337"/>
                <a:gd name="connsiteX4" fmla="*/ 1626804 w 2023778"/>
                <a:gd name="connsiteY4" fmla="*/ 57625 h 365337"/>
                <a:gd name="connsiteX5" fmla="*/ 2023778 w 2023778"/>
                <a:gd name="connsiteY5" fmla="*/ 0 h 365337"/>
                <a:gd name="connsiteX6" fmla="*/ 1640251 w 2023778"/>
                <a:gd name="connsiteY6" fmla="*/ 186305 h 365337"/>
                <a:gd name="connsiteX7" fmla="*/ 1626804 w 2023778"/>
                <a:gd name="connsiteY7" fmla="*/ 365337 h 365337"/>
                <a:gd name="connsiteX8" fmla="*/ 1355670 w 2023778"/>
                <a:gd name="connsiteY8" fmla="*/ 365337 h 365337"/>
                <a:gd name="connsiteX9" fmla="*/ 948969 w 2023778"/>
                <a:gd name="connsiteY9" fmla="*/ 365337 h 365337"/>
                <a:gd name="connsiteX10" fmla="*/ 948969 w 2023778"/>
                <a:gd name="connsiteY10" fmla="*/ 365337 h 365337"/>
                <a:gd name="connsiteX11" fmla="*/ 0 w 2023778"/>
                <a:gd name="connsiteY11" fmla="*/ 365337 h 365337"/>
                <a:gd name="connsiteX12" fmla="*/ 0 w 2023778"/>
                <a:gd name="connsiteY12" fmla="*/ 314052 h 365337"/>
                <a:gd name="connsiteX13" fmla="*/ 0 w 2023778"/>
                <a:gd name="connsiteY13" fmla="*/ 237124 h 365337"/>
                <a:gd name="connsiteX14" fmla="*/ 0 w 2023778"/>
                <a:gd name="connsiteY14" fmla="*/ 237124 h 365337"/>
                <a:gd name="connsiteX15" fmla="*/ 0 w 2023778"/>
                <a:gd name="connsiteY15" fmla="*/ 57625 h 36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23778" h="365337">
                  <a:moveTo>
                    <a:pt x="0" y="57625"/>
                  </a:moveTo>
                  <a:lnTo>
                    <a:pt x="948969" y="57625"/>
                  </a:lnTo>
                  <a:lnTo>
                    <a:pt x="948969" y="57625"/>
                  </a:lnTo>
                  <a:lnTo>
                    <a:pt x="1355670" y="57625"/>
                  </a:lnTo>
                  <a:lnTo>
                    <a:pt x="1626804" y="57625"/>
                  </a:lnTo>
                  <a:lnTo>
                    <a:pt x="2023778" y="0"/>
                  </a:lnTo>
                  <a:lnTo>
                    <a:pt x="1640251" y="186305"/>
                  </a:lnTo>
                  <a:lnTo>
                    <a:pt x="1626804" y="365337"/>
                  </a:lnTo>
                  <a:lnTo>
                    <a:pt x="1355670" y="365337"/>
                  </a:lnTo>
                  <a:lnTo>
                    <a:pt x="948969" y="365337"/>
                  </a:lnTo>
                  <a:lnTo>
                    <a:pt x="948969" y="365337"/>
                  </a:lnTo>
                  <a:lnTo>
                    <a:pt x="0" y="365337"/>
                  </a:lnTo>
                  <a:lnTo>
                    <a:pt x="0" y="314052"/>
                  </a:lnTo>
                  <a:lnTo>
                    <a:pt x="0" y="237124"/>
                  </a:lnTo>
                  <a:lnTo>
                    <a:pt x="0" y="237124"/>
                  </a:lnTo>
                  <a:lnTo>
                    <a:pt x="0" y="57625"/>
                  </a:lnTo>
                  <a:close/>
                </a:path>
              </a:pathLst>
            </a:custGeom>
            <a:solidFill>
              <a:schemeClr val="bg1">
                <a:lumMod val="75000"/>
              </a:schemeClr>
            </a:solidFill>
            <a:ln w="9525">
              <a:solidFill>
                <a:schemeClr val="bg1"/>
              </a:solidFill>
            </a:ln>
            <a:effectLst/>
          </p:spPr>
          <p:txBody>
            <a:bodyPr lIns="72009" tIns="36000" rIns="72009" bIns="36005" rtlCol="0" anchor="b" anchorCtr="0">
              <a:noAutofit/>
            </a:bodyPr>
            <a:lstStyle/>
            <a:p>
              <a:pPr marL="85725">
                <a:lnSpc>
                  <a:spcPct val="120000"/>
                </a:lnSpc>
                <a:defRPr/>
              </a:pPr>
              <a:r>
                <a:rPr lang="en-GB" sz="1500" kern="0" dirty="0">
                  <a:solidFill>
                    <a:sysClr val="windowText" lastClr="000000"/>
                  </a:solidFill>
                  <a:latin typeface="Verdana" pitchFamily="34" charset="0"/>
                  <a:ea typeface="Verdana" pitchFamily="34" charset="0"/>
                  <a:cs typeface="Verdana" pitchFamily="34" charset="0"/>
                </a:rPr>
                <a:t>General</a:t>
              </a:r>
            </a:p>
          </p:txBody>
        </p:sp>
      </p:grpSp>
      <p:sp>
        <p:nvSpPr>
          <p:cNvPr id="85" name="Rectangular Callout 41">
            <a:extLst>
              <a:ext uri="{FF2B5EF4-FFF2-40B4-BE49-F238E27FC236}">
                <a16:creationId xmlns:a16="http://schemas.microsoft.com/office/drawing/2014/main" id="{EC799FF4-7CF5-29E0-FD60-2E17447BFEF8}"/>
              </a:ext>
            </a:extLst>
          </p:cNvPr>
          <p:cNvSpPr/>
          <p:nvPr/>
        </p:nvSpPr>
        <p:spPr>
          <a:xfrm>
            <a:off x="8056709" y="2248936"/>
            <a:ext cx="3083141" cy="1746620"/>
          </a:xfrm>
          <a:prstGeom prst="wedgeRectCallout">
            <a:avLst>
              <a:gd name="adj1" fmla="val 12939"/>
              <a:gd name="adj2" fmla="val 73845"/>
            </a:avLst>
          </a:prstGeom>
          <a:solidFill>
            <a:srgbClr val="FFFFCC"/>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defRPr/>
            </a:pPr>
            <a:r>
              <a:rPr lang="en-GB" sz="2000" dirty="0">
                <a:latin typeface="Verdana" panose="020B0604030504040204" pitchFamily="34" charset="0"/>
                <a:ea typeface="Verdana" panose="020B0604030504040204" pitchFamily="34" charset="0"/>
              </a:rPr>
              <a:t>Very few hours have been badged as separate specialisms at KS3 in recent rounds of the census</a:t>
            </a:r>
            <a:endParaRPr lang="en-GB" sz="2000" i="1" kern="0" dirty="0">
              <a:solidFill>
                <a:srgbClr val="00000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19453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10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09F5E0F-8CC6-4FDC-C309-5F8EF677C6D9}"/>
              </a:ext>
            </a:extLst>
          </p:cNvPr>
          <p:cNvGrpSpPr/>
          <p:nvPr/>
        </p:nvGrpSpPr>
        <p:grpSpPr>
          <a:xfrm>
            <a:off x="2034623" y="1105357"/>
            <a:ext cx="8653463" cy="4431754"/>
            <a:chOff x="2054905" y="938213"/>
            <a:chExt cx="8653463" cy="4592638"/>
          </a:xfrm>
        </p:grpSpPr>
        <p:sp>
          <p:nvSpPr>
            <p:cNvPr id="61" name="Freeform 7">
              <a:extLst>
                <a:ext uri="{FF2B5EF4-FFF2-40B4-BE49-F238E27FC236}">
                  <a16:creationId xmlns:a16="http://schemas.microsoft.com/office/drawing/2014/main" id="{7FF18545-D1D4-58C1-BAEB-F9F9EAE660A0}"/>
                </a:ext>
              </a:extLst>
            </p:cNvPr>
            <p:cNvSpPr>
              <a:spLocks noEditPoints="1"/>
            </p:cNvSpPr>
            <p:nvPr/>
          </p:nvSpPr>
          <p:spPr bwMode="auto">
            <a:xfrm>
              <a:off x="2054905" y="1990726"/>
              <a:ext cx="8653463" cy="3540125"/>
            </a:xfrm>
            <a:custGeom>
              <a:avLst/>
              <a:gdLst>
                <a:gd name="T0" fmla="*/ 0 w 5451"/>
                <a:gd name="T1" fmla="*/ 0 h 2230"/>
                <a:gd name="T2" fmla="*/ 192 w 5451"/>
                <a:gd name="T3" fmla="*/ 0 h 2230"/>
                <a:gd name="T4" fmla="*/ 192 w 5451"/>
                <a:gd name="T5" fmla="*/ 2230 h 2230"/>
                <a:gd name="T6" fmla="*/ 0 w 5451"/>
                <a:gd name="T7" fmla="*/ 2230 h 2230"/>
                <a:gd name="T8" fmla="*/ 0 w 5451"/>
                <a:gd name="T9" fmla="*/ 0 h 2230"/>
                <a:gd name="T10" fmla="*/ 479 w 5451"/>
                <a:gd name="T11" fmla="*/ 109 h 2230"/>
                <a:gd name="T12" fmla="*/ 670 w 5451"/>
                <a:gd name="T13" fmla="*/ 109 h 2230"/>
                <a:gd name="T14" fmla="*/ 670 w 5451"/>
                <a:gd name="T15" fmla="*/ 2230 h 2230"/>
                <a:gd name="T16" fmla="*/ 479 w 5451"/>
                <a:gd name="T17" fmla="*/ 2230 h 2230"/>
                <a:gd name="T18" fmla="*/ 479 w 5451"/>
                <a:gd name="T19" fmla="*/ 109 h 2230"/>
                <a:gd name="T20" fmla="*/ 957 w 5451"/>
                <a:gd name="T21" fmla="*/ 123 h 2230"/>
                <a:gd name="T22" fmla="*/ 1149 w 5451"/>
                <a:gd name="T23" fmla="*/ 123 h 2230"/>
                <a:gd name="T24" fmla="*/ 1149 w 5451"/>
                <a:gd name="T25" fmla="*/ 2230 h 2230"/>
                <a:gd name="T26" fmla="*/ 957 w 5451"/>
                <a:gd name="T27" fmla="*/ 2230 h 2230"/>
                <a:gd name="T28" fmla="*/ 957 w 5451"/>
                <a:gd name="T29" fmla="*/ 123 h 2230"/>
                <a:gd name="T30" fmla="*/ 1436 w 5451"/>
                <a:gd name="T31" fmla="*/ 165 h 2230"/>
                <a:gd name="T32" fmla="*/ 1626 w 5451"/>
                <a:gd name="T33" fmla="*/ 165 h 2230"/>
                <a:gd name="T34" fmla="*/ 1626 w 5451"/>
                <a:gd name="T35" fmla="*/ 2230 h 2230"/>
                <a:gd name="T36" fmla="*/ 1436 w 5451"/>
                <a:gd name="T37" fmla="*/ 2230 h 2230"/>
                <a:gd name="T38" fmla="*/ 1436 w 5451"/>
                <a:gd name="T39" fmla="*/ 165 h 2230"/>
                <a:gd name="T40" fmla="*/ 1913 w 5451"/>
                <a:gd name="T41" fmla="*/ 223 h 2230"/>
                <a:gd name="T42" fmla="*/ 2104 w 5451"/>
                <a:gd name="T43" fmla="*/ 223 h 2230"/>
                <a:gd name="T44" fmla="*/ 2104 w 5451"/>
                <a:gd name="T45" fmla="*/ 2230 h 2230"/>
                <a:gd name="T46" fmla="*/ 1913 w 5451"/>
                <a:gd name="T47" fmla="*/ 2230 h 2230"/>
                <a:gd name="T48" fmla="*/ 1913 w 5451"/>
                <a:gd name="T49" fmla="*/ 223 h 2230"/>
                <a:gd name="T50" fmla="*/ 2391 w 5451"/>
                <a:gd name="T51" fmla="*/ 263 h 2230"/>
                <a:gd name="T52" fmla="*/ 2583 w 5451"/>
                <a:gd name="T53" fmla="*/ 263 h 2230"/>
                <a:gd name="T54" fmla="*/ 2583 w 5451"/>
                <a:gd name="T55" fmla="*/ 2230 h 2230"/>
                <a:gd name="T56" fmla="*/ 2391 w 5451"/>
                <a:gd name="T57" fmla="*/ 2230 h 2230"/>
                <a:gd name="T58" fmla="*/ 2391 w 5451"/>
                <a:gd name="T59" fmla="*/ 263 h 2230"/>
                <a:gd name="T60" fmla="*/ 2870 w 5451"/>
                <a:gd name="T61" fmla="*/ 288 h 2230"/>
                <a:gd name="T62" fmla="*/ 3061 w 5451"/>
                <a:gd name="T63" fmla="*/ 288 h 2230"/>
                <a:gd name="T64" fmla="*/ 3061 w 5451"/>
                <a:gd name="T65" fmla="*/ 2230 h 2230"/>
                <a:gd name="T66" fmla="*/ 2870 w 5451"/>
                <a:gd name="T67" fmla="*/ 2230 h 2230"/>
                <a:gd name="T68" fmla="*/ 2870 w 5451"/>
                <a:gd name="T69" fmla="*/ 288 h 2230"/>
                <a:gd name="T70" fmla="*/ 3348 w 5451"/>
                <a:gd name="T71" fmla="*/ 282 h 2230"/>
                <a:gd name="T72" fmla="*/ 3539 w 5451"/>
                <a:gd name="T73" fmla="*/ 282 h 2230"/>
                <a:gd name="T74" fmla="*/ 3539 w 5451"/>
                <a:gd name="T75" fmla="*/ 2230 h 2230"/>
                <a:gd name="T76" fmla="*/ 3348 w 5451"/>
                <a:gd name="T77" fmla="*/ 2230 h 2230"/>
                <a:gd name="T78" fmla="*/ 3348 w 5451"/>
                <a:gd name="T79" fmla="*/ 282 h 2230"/>
                <a:gd name="T80" fmla="*/ 3825 w 5451"/>
                <a:gd name="T81" fmla="*/ 274 h 2230"/>
                <a:gd name="T82" fmla="*/ 4017 w 5451"/>
                <a:gd name="T83" fmla="*/ 274 h 2230"/>
                <a:gd name="T84" fmla="*/ 4017 w 5451"/>
                <a:gd name="T85" fmla="*/ 2230 h 2230"/>
                <a:gd name="T86" fmla="*/ 3825 w 5451"/>
                <a:gd name="T87" fmla="*/ 2230 h 2230"/>
                <a:gd name="T88" fmla="*/ 3825 w 5451"/>
                <a:gd name="T89" fmla="*/ 274 h 2230"/>
                <a:gd name="T90" fmla="*/ 4304 w 5451"/>
                <a:gd name="T91" fmla="*/ 178 h 2230"/>
                <a:gd name="T92" fmla="*/ 4496 w 5451"/>
                <a:gd name="T93" fmla="*/ 178 h 2230"/>
                <a:gd name="T94" fmla="*/ 4496 w 5451"/>
                <a:gd name="T95" fmla="*/ 2230 h 2230"/>
                <a:gd name="T96" fmla="*/ 4304 w 5451"/>
                <a:gd name="T97" fmla="*/ 2230 h 2230"/>
                <a:gd name="T98" fmla="*/ 4304 w 5451"/>
                <a:gd name="T99" fmla="*/ 178 h 2230"/>
                <a:gd name="T100" fmla="*/ 4782 w 5451"/>
                <a:gd name="T101" fmla="*/ 118 h 2230"/>
                <a:gd name="T102" fmla="*/ 4974 w 5451"/>
                <a:gd name="T103" fmla="*/ 118 h 2230"/>
                <a:gd name="T104" fmla="*/ 4974 w 5451"/>
                <a:gd name="T105" fmla="*/ 2230 h 2230"/>
                <a:gd name="T106" fmla="*/ 4782 w 5451"/>
                <a:gd name="T107" fmla="*/ 2230 h 2230"/>
                <a:gd name="T108" fmla="*/ 4782 w 5451"/>
                <a:gd name="T109" fmla="*/ 118 h 2230"/>
                <a:gd name="T110" fmla="*/ 5261 w 5451"/>
                <a:gd name="T111" fmla="*/ 77 h 2230"/>
                <a:gd name="T112" fmla="*/ 5451 w 5451"/>
                <a:gd name="T113" fmla="*/ 77 h 2230"/>
                <a:gd name="T114" fmla="*/ 5451 w 5451"/>
                <a:gd name="T115" fmla="*/ 2230 h 2230"/>
                <a:gd name="T116" fmla="*/ 5261 w 5451"/>
                <a:gd name="T117" fmla="*/ 2230 h 2230"/>
                <a:gd name="T118" fmla="*/ 5261 w 5451"/>
                <a:gd name="T119" fmla="*/ 77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51" h="2230">
                  <a:moveTo>
                    <a:pt x="0" y="0"/>
                  </a:moveTo>
                  <a:lnTo>
                    <a:pt x="192" y="0"/>
                  </a:lnTo>
                  <a:lnTo>
                    <a:pt x="192" y="2230"/>
                  </a:lnTo>
                  <a:lnTo>
                    <a:pt x="0" y="2230"/>
                  </a:lnTo>
                  <a:lnTo>
                    <a:pt x="0" y="0"/>
                  </a:lnTo>
                  <a:close/>
                  <a:moveTo>
                    <a:pt x="479" y="109"/>
                  </a:moveTo>
                  <a:lnTo>
                    <a:pt x="670" y="109"/>
                  </a:lnTo>
                  <a:lnTo>
                    <a:pt x="670" y="2230"/>
                  </a:lnTo>
                  <a:lnTo>
                    <a:pt x="479" y="2230"/>
                  </a:lnTo>
                  <a:lnTo>
                    <a:pt x="479" y="109"/>
                  </a:lnTo>
                  <a:close/>
                  <a:moveTo>
                    <a:pt x="957" y="123"/>
                  </a:moveTo>
                  <a:lnTo>
                    <a:pt x="1149" y="123"/>
                  </a:lnTo>
                  <a:lnTo>
                    <a:pt x="1149" y="2230"/>
                  </a:lnTo>
                  <a:lnTo>
                    <a:pt x="957" y="2230"/>
                  </a:lnTo>
                  <a:lnTo>
                    <a:pt x="957" y="123"/>
                  </a:lnTo>
                  <a:close/>
                  <a:moveTo>
                    <a:pt x="1436" y="165"/>
                  </a:moveTo>
                  <a:lnTo>
                    <a:pt x="1626" y="165"/>
                  </a:lnTo>
                  <a:lnTo>
                    <a:pt x="1626" y="2230"/>
                  </a:lnTo>
                  <a:lnTo>
                    <a:pt x="1436" y="2230"/>
                  </a:lnTo>
                  <a:lnTo>
                    <a:pt x="1436" y="165"/>
                  </a:lnTo>
                  <a:close/>
                  <a:moveTo>
                    <a:pt x="1913" y="223"/>
                  </a:moveTo>
                  <a:lnTo>
                    <a:pt x="2104" y="223"/>
                  </a:lnTo>
                  <a:lnTo>
                    <a:pt x="2104" y="2230"/>
                  </a:lnTo>
                  <a:lnTo>
                    <a:pt x="1913" y="2230"/>
                  </a:lnTo>
                  <a:lnTo>
                    <a:pt x="1913" y="223"/>
                  </a:lnTo>
                  <a:close/>
                  <a:moveTo>
                    <a:pt x="2391" y="263"/>
                  </a:moveTo>
                  <a:lnTo>
                    <a:pt x="2583" y="263"/>
                  </a:lnTo>
                  <a:lnTo>
                    <a:pt x="2583" y="2230"/>
                  </a:lnTo>
                  <a:lnTo>
                    <a:pt x="2391" y="2230"/>
                  </a:lnTo>
                  <a:lnTo>
                    <a:pt x="2391" y="263"/>
                  </a:lnTo>
                  <a:close/>
                  <a:moveTo>
                    <a:pt x="2870" y="288"/>
                  </a:moveTo>
                  <a:lnTo>
                    <a:pt x="3061" y="288"/>
                  </a:lnTo>
                  <a:lnTo>
                    <a:pt x="3061" y="2230"/>
                  </a:lnTo>
                  <a:lnTo>
                    <a:pt x="2870" y="2230"/>
                  </a:lnTo>
                  <a:lnTo>
                    <a:pt x="2870" y="288"/>
                  </a:lnTo>
                  <a:close/>
                  <a:moveTo>
                    <a:pt x="3348" y="282"/>
                  </a:moveTo>
                  <a:lnTo>
                    <a:pt x="3539" y="282"/>
                  </a:lnTo>
                  <a:lnTo>
                    <a:pt x="3539" y="2230"/>
                  </a:lnTo>
                  <a:lnTo>
                    <a:pt x="3348" y="2230"/>
                  </a:lnTo>
                  <a:lnTo>
                    <a:pt x="3348" y="282"/>
                  </a:lnTo>
                  <a:close/>
                  <a:moveTo>
                    <a:pt x="3825" y="274"/>
                  </a:moveTo>
                  <a:lnTo>
                    <a:pt x="4017" y="274"/>
                  </a:lnTo>
                  <a:lnTo>
                    <a:pt x="4017" y="2230"/>
                  </a:lnTo>
                  <a:lnTo>
                    <a:pt x="3825" y="2230"/>
                  </a:lnTo>
                  <a:lnTo>
                    <a:pt x="3825" y="274"/>
                  </a:lnTo>
                  <a:close/>
                  <a:moveTo>
                    <a:pt x="4304" y="178"/>
                  </a:moveTo>
                  <a:lnTo>
                    <a:pt x="4496" y="178"/>
                  </a:lnTo>
                  <a:lnTo>
                    <a:pt x="4496" y="2230"/>
                  </a:lnTo>
                  <a:lnTo>
                    <a:pt x="4304" y="2230"/>
                  </a:lnTo>
                  <a:lnTo>
                    <a:pt x="4304" y="178"/>
                  </a:lnTo>
                  <a:close/>
                  <a:moveTo>
                    <a:pt x="4782" y="118"/>
                  </a:moveTo>
                  <a:lnTo>
                    <a:pt x="4974" y="118"/>
                  </a:lnTo>
                  <a:lnTo>
                    <a:pt x="4974" y="2230"/>
                  </a:lnTo>
                  <a:lnTo>
                    <a:pt x="4782" y="2230"/>
                  </a:lnTo>
                  <a:lnTo>
                    <a:pt x="4782" y="118"/>
                  </a:lnTo>
                  <a:close/>
                  <a:moveTo>
                    <a:pt x="5261" y="77"/>
                  </a:moveTo>
                  <a:lnTo>
                    <a:pt x="5451" y="77"/>
                  </a:lnTo>
                  <a:lnTo>
                    <a:pt x="5451" y="2230"/>
                  </a:lnTo>
                  <a:lnTo>
                    <a:pt x="5261" y="2230"/>
                  </a:lnTo>
                  <a:lnTo>
                    <a:pt x="5261" y="77"/>
                  </a:lnTo>
                  <a:close/>
                </a:path>
              </a:pathLst>
            </a:custGeom>
            <a:solidFill>
              <a:schemeClr val="bg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8">
              <a:extLst>
                <a:ext uri="{FF2B5EF4-FFF2-40B4-BE49-F238E27FC236}">
                  <a16:creationId xmlns:a16="http://schemas.microsoft.com/office/drawing/2014/main" id="{8F2AC6D6-75ED-CB54-B938-C5AFF43046BB}"/>
                </a:ext>
              </a:extLst>
            </p:cNvPr>
            <p:cNvSpPr>
              <a:spLocks noEditPoints="1"/>
            </p:cNvSpPr>
            <p:nvPr/>
          </p:nvSpPr>
          <p:spPr bwMode="auto">
            <a:xfrm>
              <a:off x="2054905" y="1865313"/>
              <a:ext cx="8653463" cy="582613"/>
            </a:xfrm>
            <a:custGeom>
              <a:avLst/>
              <a:gdLst>
                <a:gd name="T0" fmla="*/ 0 w 5451"/>
                <a:gd name="T1" fmla="*/ 0 h 367"/>
                <a:gd name="T2" fmla="*/ 192 w 5451"/>
                <a:gd name="T3" fmla="*/ 0 h 367"/>
                <a:gd name="T4" fmla="*/ 192 w 5451"/>
                <a:gd name="T5" fmla="*/ 79 h 367"/>
                <a:gd name="T6" fmla="*/ 0 w 5451"/>
                <a:gd name="T7" fmla="*/ 79 h 367"/>
                <a:gd name="T8" fmla="*/ 0 w 5451"/>
                <a:gd name="T9" fmla="*/ 0 h 367"/>
                <a:gd name="T10" fmla="*/ 479 w 5451"/>
                <a:gd name="T11" fmla="*/ 129 h 367"/>
                <a:gd name="T12" fmla="*/ 670 w 5451"/>
                <a:gd name="T13" fmla="*/ 129 h 367"/>
                <a:gd name="T14" fmla="*/ 670 w 5451"/>
                <a:gd name="T15" fmla="*/ 188 h 367"/>
                <a:gd name="T16" fmla="*/ 479 w 5451"/>
                <a:gd name="T17" fmla="*/ 188 h 367"/>
                <a:gd name="T18" fmla="*/ 479 w 5451"/>
                <a:gd name="T19" fmla="*/ 129 h 367"/>
                <a:gd name="T20" fmla="*/ 957 w 5451"/>
                <a:gd name="T21" fmla="*/ 143 h 367"/>
                <a:gd name="T22" fmla="*/ 1149 w 5451"/>
                <a:gd name="T23" fmla="*/ 143 h 367"/>
                <a:gd name="T24" fmla="*/ 1149 w 5451"/>
                <a:gd name="T25" fmla="*/ 202 h 367"/>
                <a:gd name="T26" fmla="*/ 957 w 5451"/>
                <a:gd name="T27" fmla="*/ 202 h 367"/>
                <a:gd name="T28" fmla="*/ 957 w 5451"/>
                <a:gd name="T29" fmla="*/ 143 h 367"/>
                <a:gd name="T30" fmla="*/ 1436 w 5451"/>
                <a:gd name="T31" fmla="*/ 189 h 367"/>
                <a:gd name="T32" fmla="*/ 1626 w 5451"/>
                <a:gd name="T33" fmla="*/ 189 h 367"/>
                <a:gd name="T34" fmla="*/ 1626 w 5451"/>
                <a:gd name="T35" fmla="*/ 244 h 367"/>
                <a:gd name="T36" fmla="*/ 1436 w 5451"/>
                <a:gd name="T37" fmla="*/ 244 h 367"/>
                <a:gd name="T38" fmla="*/ 1436 w 5451"/>
                <a:gd name="T39" fmla="*/ 189 h 367"/>
                <a:gd name="T40" fmla="*/ 1913 w 5451"/>
                <a:gd name="T41" fmla="*/ 252 h 367"/>
                <a:gd name="T42" fmla="*/ 2104 w 5451"/>
                <a:gd name="T43" fmla="*/ 252 h 367"/>
                <a:gd name="T44" fmla="*/ 2104 w 5451"/>
                <a:gd name="T45" fmla="*/ 302 h 367"/>
                <a:gd name="T46" fmla="*/ 1913 w 5451"/>
                <a:gd name="T47" fmla="*/ 302 h 367"/>
                <a:gd name="T48" fmla="*/ 1913 w 5451"/>
                <a:gd name="T49" fmla="*/ 252 h 367"/>
                <a:gd name="T50" fmla="*/ 2391 w 5451"/>
                <a:gd name="T51" fmla="*/ 308 h 367"/>
                <a:gd name="T52" fmla="*/ 2583 w 5451"/>
                <a:gd name="T53" fmla="*/ 308 h 367"/>
                <a:gd name="T54" fmla="*/ 2583 w 5451"/>
                <a:gd name="T55" fmla="*/ 342 h 367"/>
                <a:gd name="T56" fmla="*/ 2391 w 5451"/>
                <a:gd name="T57" fmla="*/ 342 h 367"/>
                <a:gd name="T58" fmla="*/ 2391 w 5451"/>
                <a:gd name="T59" fmla="*/ 308 h 367"/>
                <a:gd name="T60" fmla="*/ 2870 w 5451"/>
                <a:gd name="T61" fmla="*/ 339 h 367"/>
                <a:gd name="T62" fmla="*/ 3061 w 5451"/>
                <a:gd name="T63" fmla="*/ 339 h 367"/>
                <a:gd name="T64" fmla="*/ 3061 w 5451"/>
                <a:gd name="T65" fmla="*/ 367 h 367"/>
                <a:gd name="T66" fmla="*/ 2870 w 5451"/>
                <a:gd name="T67" fmla="*/ 367 h 367"/>
                <a:gd name="T68" fmla="*/ 2870 w 5451"/>
                <a:gd name="T69" fmla="*/ 339 h 367"/>
                <a:gd name="T70" fmla="*/ 3348 w 5451"/>
                <a:gd name="T71" fmla="*/ 331 h 367"/>
                <a:gd name="T72" fmla="*/ 3539 w 5451"/>
                <a:gd name="T73" fmla="*/ 331 h 367"/>
                <a:gd name="T74" fmla="*/ 3539 w 5451"/>
                <a:gd name="T75" fmla="*/ 361 h 367"/>
                <a:gd name="T76" fmla="*/ 3348 w 5451"/>
                <a:gd name="T77" fmla="*/ 361 h 367"/>
                <a:gd name="T78" fmla="*/ 3348 w 5451"/>
                <a:gd name="T79" fmla="*/ 331 h 367"/>
                <a:gd name="T80" fmla="*/ 3825 w 5451"/>
                <a:gd name="T81" fmla="*/ 323 h 367"/>
                <a:gd name="T82" fmla="*/ 4017 w 5451"/>
                <a:gd name="T83" fmla="*/ 323 h 367"/>
                <a:gd name="T84" fmla="*/ 4017 w 5451"/>
                <a:gd name="T85" fmla="*/ 353 h 367"/>
                <a:gd name="T86" fmla="*/ 3825 w 5451"/>
                <a:gd name="T87" fmla="*/ 353 h 367"/>
                <a:gd name="T88" fmla="*/ 3825 w 5451"/>
                <a:gd name="T89" fmla="*/ 323 h 367"/>
                <a:gd name="T90" fmla="*/ 4304 w 5451"/>
                <a:gd name="T91" fmla="*/ 221 h 367"/>
                <a:gd name="T92" fmla="*/ 4496 w 5451"/>
                <a:gd name="T93" fmla="*/ 221 h 367"/>
                <a:gd name="T94" fmla="*/ 4496 w 5451"/>
                <a:gd name="T95" fmla="*/ 257 h 367"/>
                <a:gd name="T96" fmla="*/ 4304 w 5451"/>
                <a:gd name="T97" fmla="*/ 257 h 367"/>
                <a:gd name="T98" fmla="*/ 4304 w 5451"/>
                <a:gd name="T99" fmla="*/ 221 h 367"/>
                <a:gd name="T100" fmla="*/ 4782 w 5451"/>
                <a:gd name="T101" fmla="*/ 165 h 367"/>
                <a:gd name="T102" fmla="*/ 4974 w 5451"/>
                <a:gd name="T103" fmla="*/ 165 h 367"/>
                <a:gd name="T104" fmla="*/ 4974 w 5451"/>
                <a:gd name="T105" fmla="*/ 197 h 367"/>
                <a:gd name="T106" fmla="*/ 4782 w 5451"/>
                <a:gd name="T107" fmla="*/ 197 h 367"/>
                <a:gd name="T108" fmla="*/ 4782 w 5451"/>
                <a:gd name="T109" fmla="*/ 165 h 367"/>
                <a:gd name="T110" fmla="*/ 5261 w 5451"/>
                <a:gd name="T111" fmla="*/ 121 h 367"/>
                <a:gd name="T112" fmla="*/ 5451 w 5451"/>
                <a:gd name="T113" fmla="*/ 121 h 367"/>
                <a:gd name="T114" fmla="*/ 5451 w 5451"/>
                <a:gd name="T115" fmla="*/ 156 h 367"/>
                <a:gd name="T116" fmla="*/ 5261 w 5451"/>
                <a:gd name="T117" fmla="*/ 156 h 367"/>
                <a:gd name="T118" fmla="*/ 5261 w 5451"/>
                <a:gd name="T119" fmla="*/ 121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51" h="367">
                  <a:moveTo>
                    <a:pt x="0" y="0"/>
                  </a:moveTo>
                  <a:lnTo>
                    <a:pt x="192" y="0"/>
                  </a:lnTo>
                  <a:lnTo>
                    <a:pt x="192" y="79"/>
                  </a:lnTo>
                  <a:lnTo>
                    <a:pt x="0" y="79"/>
                  </a:lnTo>
                  <a:lnTo>
                    <a:pt x="0" y="0"/>
                  </a:lnTo>
                  <a:close/>
                  <a:moveTo>
                    <a:pt x="479" y="129"/>
                  </a:moveTo>
                  <a:lnTo>
                    <a:pt x="670" y="129"/>
                  </a:lnTo>
                  <a:lnTo>
                    <a:pt x="670" y="188"/>
                  </a:lnTo>
                  <a:lnTo>
                    <a:pt x="479" y="188"/>
                  </a:lnTo>
                  <a:lnTo>
                    <a:pt x="479" y="129"/>
                  </a:lnTo>
                  <a:close/>
                  <a:moveTo>
                    <a:pt x="957" y="143"/>
                  </a:moveTo>
                  <a:lnTo>
                    <a:pt x="1149" y="143"/>
                  </a:lnTo>
                  <a:lnTo>
                    <a:pt x="1149" y="202"/>
                  </a:lnTo>
                  <a:lnTo>
                    <a:pt x="957" y="202"/>
                  </a:lnTo>
                  <a:lnTo>
                    <a:pt x="957" y="143"/>
                  </a:lnTo>
                  <a:close/>
                  <a:moveTo>
                    <a:pt x="1436" y="189"/>
                  </a:moveTo>
                  <a:lnTo>
                    <a:pt x="1626" y="189"/>
                  </a:lnTo>
                  <a:lnTo>
                    <a:pt x="1626" y="244"/>
                  </a:lnTo>
                  <a:lnTo>
                    <a:pt x="1436" y="244"/>
                  </a:lnTo>
                  <a:lnTo>
                    <a:pt x="1436" y="189"/>
                  </a:lnTo>
                  <a:close/>
                  <a:moveTo>
                    <a:pt x="1913" y="252"/>
                  </a:moveTo>
                  <a:lnTo>
                    <a:pt x="2104" y="252"/>
                  </a:lnTo>
                  <a:lnTo>
                    <a:pt x="2104" y="302"/>
                  </a:lnTo>
                  <a:lnTo>
                    <a:pt x="1913" y="302"/>
                  </a:lnTo>
                  <a:lnTo>
                    <a:pt x="1913" y="252"/>
                  </a:lnTo>
                  <a:close/>
                  <a:moveTo>
                    <a:pt x="2391" y="308"/>
                  </a:moveTo>
                  <a:lnTo>
                    <a:pt x="2583" y="308"/>
                  </a:lnTo>
                  <a:lnTo>
                    <a:pt x="2583" y="342"/>
                  </a:lnTo>
                  <a:lnTo>
                    <a:pt x="2391" y="342"/>
                  </a:lnTo>
                  <a:lnTo>
                    <a:pt x="2391" y="308"/>
                  </a:lnTo>
                  <a:close/>
                  <a:moveTo>
                    <a:pt x="2870" y="339"/>
                  </a:moveTo>
                  <a:lnTo>
                    <a:pt x="3061" y="339"/>
                  </a:lnTo>
                  <a:lnTo>
                    <a:pt x="3061" y="367"/>
                  </a:lnTo>
                  <a:lnTo>
                    <a:pt x="2870" y="367"/>
                  </a:lnTo>
                  <a:lnTo>
                    <a:pt x="2870" y="339"/>
                  </a:lnTo>
                  <a:close/>
                  <a:moveTo>
                    <a:pt x="3348" y="331"/>
                  </a:moveTo>
                  <a:lnTo>
                    <a:pt x="3539" y="331"/>
                  </a:lnTo>
                  <a:lnTo>
                    <a:pt x="3539" y="361"/>
                  </a:lnTo>
                  <a:lnTo>
                    <a:pt x="3348" y="361"/>
                  </a:lnTo>
                  <a:lnTo>
                    <a:pt x="3348" y="331"/>
                  </a:lnTo>
                  <a:close/>
                  <a:moveTo>
                    <a:pt x="3825" y="323"/>
                  </a:moveTo>
                  <a:lnTo>
                    <a:pt x="4017" y="323"/>
                  </a:lnTo>
                  <a:lnTo>
                    <a:pt x="4017" y="353"/>
                  </a:lnTo>
                  <a:lnTo>
                    <a:pt x="3825" y="353"/>
                  </a:lnTo>
                  <a:lnTo>
                    <a:pt x="3825" y="323"/>
                  </a:lnTo>
                  <a:close/>
                  <a:moveTo>
                    <a:pt x="4304" y="221"/>
                  </a:moveTo>
                  <a:lnTo>
                    <a:pt x="4496" y="221"/>
                  </a:lnTo>
                  <a:lnTo>
                    <a:pt x="4496" y="257"/>
                  </a:lnTo>
                  <a:lnTo>
                    <a:pt x="4304" y="257"/>
                  </a:lnTo>
                  <a:lnTo>
                    <a:pt x="4304" y="221"/>
                  </a:lnTo>
                  <a:close/>
                  <a:moveTo>
                    <a:pt x="4782" y="165"/>
                  </a:moveTo>
                  <a:lnTo>
                    <a:pt x="4974" y="165"/>
                  </a:lnTo>
                  <a:lnTo>
                    <a:pt x="4974" y="197"/>
                  </a:lnTo>
                  <a:lnTo>
                    <a:pt x="4782" y="197"/>
                  </a:lnTo>
                  <a:lnTo>
                    <a:pt x="4782" y="165"/>
                  </a:lnTo>
                  <a:close/>
                  <a:moveTo>
                    <a:pt x="5261" y="121"/>
                  </a:moveTo>
                  <a:lnTo>
                    <a:pt x="5451" y="121"/>
                  </a:lnTo>
                  <a:lnTo>
                    <a:pt x="5451" y="156"/>
                  </a:lnTo>
                  <a:lnTo>
                    <a:pt x="5261" y="156"/>
                  </a:lnTo>
                  <a:lnTo>
                    <a:pt x="5261" y="121"/>
                  </a:lnTo>
                  <a:close/>
                </a:path>
              </a:pathLst>
            </a:custGeom>
            <a:solidFill>
              <a:schemeClr val="tx1">
                <a:lumMod val="50000"/>
                <a:lumOff val="5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9">
              <a:extLst>
                <a:ext uri="{FF2B5EF4-FFF2-40B4-BE49-F238E27FC236}">
                  <a16:creationId xmlns:a16="http://schemas.microsoft.com/office/drawing/2014/main" id="{02C98C2C-5114-08A3-514E-DA687197D7B2}"/>
                </a:ext>
              </a:extLst>
            </p:cNvPr>
            <p:cNvSpPr>
              <a:spLocks noEditPoints="1"/>
            </p:cNvSpPr>
            <p:nvPr/>
          </p:nvSpPr>
          <p:spPr bwMode="auto">
            <a:xfrm>
              <a:off x="2054905" y="1627188"/>
              <a:ext cx="8653463" cy="776288"/>
            </a:xfrm>
            <a:custGeom>
              <a:avLst/>
              <a:gdLst>
                <a:gd name="T0" fmla="*/ 0 w 5451"/>
                <a:gd name="T1" fmla="*/ 0 h 489"/>
                <a:gd name="T2" fmla="*/ 192 w 5451"/>
                <a:gd name="T3" fmla="*/ 0 h 489"/>
                <a:gd name="T4" fmla="*/ 192 w 5451"/>
                <a:gd name="T5" fmla="*/ 150 h 489"/>
                <a:gd name="T6" fmla="*/ 0 w 5451"/>
                <a:gd name="T7" fmla="*/ 150 h 489"/>
                <a:gd name="T8" fmla="*/ 0 w 5451"/>
                <a:gd name="T9" fmla="*/ 0 h 489"/>
                <a:gd name="T10" fmla="*/ 479 w 5451"/>
                <a:gd name="T11" fmla="*/ 113 h 489"/>
                <a:gd name="T12" fmla="*/ 670 w 5451"/>
                <a:gd name="T13" fmla="*/ 113 h 489"/>
                <a:gd name="T14" fmla="*/ 670 w 5451"/>
                <a:gd name="T15" fmla="*/ 279 h 489"/>
                <a:gd name="T16" fmla="*/ 479 w 5451"/>
                <a:gd name="T17" fmla="*/ 279 h 489"/>
                <a:gd name="T18" fmla="*/ 479 w 5451"/>
                <a:gd name="T19" fmla="*/ 113 h 489"/>
                <a:gd name="T20" fmla="*/ 957 w 5451"/>
                <a:gd name="T21" fmla="*/ 119 h 489"/>
                <a:gd name="T22" fmla="*/ 1149 w 5451"/>
                <a:gd name="T23" fmla="*/ 119 h 489"/>
                <a:gd name="T24" fmla="*/ 1149 w 5451"/>
                <a:gd name="T25" fmla="*/ 293 h 489"/>
                <a:gd name="T26" fmla="*/ 957 w 5451"/>
                <a:gd name="T27" fmla="*/ 293 h 489"/>
                <a:gd name="T28" fmla="*/ 957 w 5451"/>
                <a:gd name="T29" fmla="*/ 119 h 489"/>
                <a:gd name="T30" fmla="*/ 1436 w 5451"/>
                <a:gd name="T31" fmla="*/ 154 h 489"/>
                <a:gd name="T32" fmla="*/ 1626 w 5451"/>
                <a:gd name="T33" fmla="*/ 154 h 489"/>
                <a:gd name="T34" fmla="*/ 1626 w 5451"/>
                <a:gd name="T35" fmla="*/ 339 h 489"/>
                <a:gd name="T36" fmla="*/ 1436 w 5451"/>
                <a:gd name="T37" fmla="*/ 339 h 489"/>
                <a:gd name="T38" fmla="*/ 1436 w 5451"/>
                <a:gd name="T39" fmla="*/ 154 h 489"/>
                <a:gd name="T40" fmla="*/ 1913 w 5451"/>
                <a:gd name="T41" fmla="*/ 213 h 489"/>
                <a:gd name="T42" fmla="*/ 2104 w 5451"/>
                <a:gd name="T43" fmla="*/ 213 h 489"/>
                <a:gd name="T44" fmla="*/ 2104 w 5451"/>
                <a:gd name="T45" fmla="*/ 402 h 489"/>
                <a:gd name="T46" fmla="*/ 1913 w 5451"/>
                <a:gd name="T47" fmla="*/ 402 h 489"/>
                <a:gd name="T48" fmla="*/ 1913 w 5451"/>
                <a:gd name="T49" fmla="*/ 213 h 489"/>
                <a:gd name="T50" fmla="*/ 2391 w 5451"/>
                <a:gd name="T51" fmla="*/ 252 h 489"/>
                <a:gd name="T52" fmla="*/ 2583 w 5451"/>
                <a:gd name="T53" fmla="*/ 252 h 489"/>
                <a:gd name="T54" fmla="*/ 2583 w 5451"/>
                <a:gd name="T55" fmla="*/ 458 h 489"/>
                <a:gd name="T56" fmla="*/ 2391 w 5451"/>
                <a:gd name="T57" fmla="*/ 458 h 489"/>
                <a:gd name="T58" fmla="*/ 2391 w 5451"/>
                <a:gd name="T59" fmla="*/ 252 h 489"/>
                <a:gd name="T60" fmla="*/ 2870 w 5451"/>
                <a:gd name="T61" fmla="*/ 275 h 489"/>
                <a:gd name="T62" fmla="*/ 3061 w 5451"/>
                <a:gd name="T63" fmla="*/ 275 h 489"/>
                <a:gd name="T64" fmla="*/ 3061 w 5451"/>
                <a:gd name="T65" fmla="*/ 489 h 489"/>
                <a:gd name="T66" fmla="*/ 2870 w 5451"/>
                <a:gd name="T67" fmla="*/ 489 h 489"/>
                <a:gd name="T68" fmla="*/ 2870 w 5451"/>
                <a:gd name="T69" fmla="*/ 275 h 489"/>
                <a:gd name="T70" fmla="*/ 3348 w 5451"/>
                <a:gd name="T71" fmla="*/ 255 h 489"/>
                <a:gd name="T72" fmla="*/ 3539 w 5451"/>
                <a:gd name="T73" fmla="*/ 255 h 489"/>
                <a:gd name="T74" fmla="*/ 3539 w 5451"/>
                <a:gd name="T75" fmla="*/ 481 h 489"/>
                <a:gd name="T76" fmla="*/ 3348 w 5451"/>
                <a:gd name="T77" fmla="*/ 481 h 489"/>
                <a:gd name="T78" fmla="*/ 3348 w 5451"/>
                <a:gd name="T79" fmla="*/ 255 h 489"/>
                <a:gd name="T80" fmla="*/ 3825 w 5451"/>
                <a:gd name="T81" fmla="*/ 240 h 489"/>
                <a:gd name="T82" fmla="*/ 4017 w 5451"/>
                <a:gd name="T83" fmla="*/ 240 h 489"/>
                <a:gd name="T84" fmla="*/ 4017 w 5451"/>
                <a:gd name="T85" fmla="*/ 473 h 489"/>
                <a:gd name="T86" fmla="*/ 3825 w 5451"/>
                <a:gd name="T87" fmla="*/ 473 h 489"/>
                <a:gd name="T88" fmla="*/ 3825 w 5451"/>
                <a:gd name="T89" fmla="*/ 240 h 489"/>
                <a:gd name="T90" fmla="*/ 4304 w 5451"/>
                <a:gd name="T91" fmla="*/ 133 h 489"/>
                <a:gd name="T92" fmla="*/ 4496 w 5451"/>
                <a:gd name="T93" fmla="*/ 133 h 489"/>
                <a:gd name="T94" fmla="*/ 4496 w 5451"/>
                <a:gd name="T95" fmla="*/ 371 h 489"/>
                <a:gd name="T96" fmla="*/ 4304 w 5451"/>
                <a:gd name="T97" fmla="*/ 371 h 489"/>
                <a:gd name="T98" fmla="*/ 4304 w 5451"/>
                <a:gd name="T99" fmla="*/ 133 h 489"/>
                <a:gd name="T100" fmla="*/ 4782 w 5451"/>
                <a:gd name="T101" fmla="*/ 79 h 489"/>
                <a:gd name="T102" fmla="*/ 4974 w 5451"/>
                <a:gd name="T103" fmla="*/ 79 h 489"/>
                <a:gd name="T104" fmla="*/ 4974 w 5451"/>
                <a:gd name="T105" fmla="*/ 315 h 489"/>
                <a:gd name="T106" fmla="*/ 4782 w 5451"/>
                <a:gd name="T107" fmla="*/ 315 h 489"/>
                <a:gd name="T108" fmla="*/ 4782 w 5451"/>
                <a:gd name="T109" fmla="*/ 79 h 489"/>
                <a:gd name="T110" fmla="*/ 5261 w 5451"/>
                <a:gd name="T111" fmla="*/ 42 h 489"/>
                <a:gd name="T112" fmla="*/ 5451 w 5451"/>
                <a:gd name="T113" fmla="*/ 42 h 489"/>
                <a:gd name="T114" fmla="*/ 5451 w 5451"/>
                <a:gd name="T115" fmla="*/ 271 h 489"/>
                <a:gd name="T116" fmla="*/ 5261 w 5451"/>
                <a:gd name="T117" fmla="*/ 271 h 489"/>
                <a:gd name="T118" fmla="*/ 5261 w 5451"/>
                <a:gd name="T119" fmla="*/ 4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51" h="489">
                  <a:moveTo>
                    <a:pt x="0" y="0"/>
                  </a:moveTo>
                  <a:lnTo>
                    <a:pt x="192" y="0"/>
                  </a:lnTo>
                  <a:lnTo>
                    <a:pt x="192" y="150"/>
                  </a:lnTo>
                  <a:lnTo>
                    <a:pt x="0" y="150"/>
                  </a:lnTo>
                  <a:lnTo>
                    <a:pt x="0" y="0"/>
                  </a:lnTo>
                  <a:close/>
                  <a:moveTo>
                    <a:pt x="479" y="113"/>
                  </a:moveTo>
                  <a:lnTo>
                    <a:pt x="670" y="113"/>
                  </a:lnTo>
                  <a:lnTo>
                    <a:pt x="670" y="279"/>
                  </a:lnTo>
                  <a:lnTo>
                    <a:pt x="479" y="279"/>
                  </a:lnTo>
                  <a:lnTo>
                    <a:pt x="479" y="113"/>
                  </a:lnTo>
                  <a:close/>
                  <a:moveTo>
                    <a:pt x="957" y="119"/>
                  </a:moveTo>
                  <a:lnTo>
                    <a:pt x="1149" y="119"/>
                  </a:lnTo>
                  <a:lnTo>
                    <a:pt x="1149" y="293"/>
                  </a:lnTo>
                  <a:lnTo>
                    <a:pt x="957" y="293"/>
                  </a:lnTo>
                  <a:lnTo>
                    <a:pt x="957" y="119"/>
                  </a:lnTo>
                  <a:close/>
                  <a:moveTo>
                    <a:pt x="1436" y="154"/>
                  </a:moveTo>
                  <a:lnTo>
                    <a:pt x="1626" y="154"/>
                  </a:lnTo>
                  <a:lnTo>
                    <a:pt x="1626" y="339"/>
                  </a:lnTo>
                  <a:lnTo>
                    <a:pt x="1436" y="339"/>
                  </a:lnTo>
                  <a:lnTo>
                    <a:pt x="1436" y="154"/>
                  </a:lnTo>
                  <a:close/>
                  <a:moveTo>
                    <a:pt x="1913" y="213"/>
                  </a:moveTo>
                  <a:lnTo>
                    <a:pt x="2104" y="213"/>
                  </a:lnTo>
                  <a:lnTo>
                    <a:pt x="2104" y="402"/>
                  </a:lnTo>
                  <a:lnTo>
                    <a:pt x="1913" y="402"/>
                  </a:lnTo>
                  <a:lnTo>
                    <a:pt x="1913" y="213"/>
                  </a:lnTo>
                  <a:close/>
                  <a:moveTo>
                    <a:pt x="2391" y="252"/>
                  </a:moveTo>
                  <a:lnTo>
                    <a:pt x="2583" y="252"/>
                  </a:lnTo>
                  <a:lnTo>
                    <a:pt x="2583" y="458"/>
                  </a:lnTo>
                  <a:lnTo>
                    <a:pt x="2391" y="458"/>
                  </a:lnTo>
                  <a:lnTo>
                    <a:pt x="2391" y="252"/>
                  </a:lnTo>
                  <a:close/>
                  <a:moveTo>
                    <a:pt x="2870" y="275"/>
                  </a:moveTo>
                  <a:lnTo>
                    <a:pt x="3061" y="275"/>
                  </a:lnTo>
                  <a:lnTo>
                    <a:pt x="3061" y="489"/>
                  </a:lnTo>
                  <a:lnTo>
                    <a:pt x="2870" y="489"/>
                  </a:lnTo>
                  <a:lnTo>
                    <a:pt x="2870" y="275"/>
                  </a:lnTo>
                  <a:close/>
                  <a:moveTo>
                    <a:pt x="3348" y="255"/>
                  </a:moveTo>
                  <a:lnTo>
                    <a:pt x="3539" y="255"/>
                  </a:lnTo>
                  <a:lnTo>
                    <a:pt x="3539" y="481"/>
                  </a:lnTo>
                  <a:lnTo>
                    <a:pt x="3348" y="481"/>
                  </a:lnTo>
                  <a:lnTo>
                    <a:pt x="3348" y="255"/>
                  </a:lnTo>
                  <a:close/>
                  <a:moveTo>
                    <a:pt x="3825" y="240"/>
                  </a:moveTo>
                  <a:lnTo>
                    <a:pt x="4017" y="240"/>
                  </a:lnTo>
                  <a:lnTo>
                    <a:pt x="4017" y="473"/>
                  </a:lnTo>
                  <a:lnTo>
                    <a:pt x="3825" y="473"/>
                  </a:lnTo>
                  <a:lnTo>
                    <a:pt x="3825" y="240"/>
                  </a:lnTo>
                  <a:close/>
                  <a:moveTo>
                    <a:pt x="4304" y="133"/>
                  </a:moveTo>
                  <a:lnTo>
                    <a:pt x="4496" y="133"/>
                  </a:lnTo>
                  <a:lnTo>
                    <a:pt x="4496" y="371"/>
                  </a:lnTo>
                  <a:lnTo>
                    <a:pt x="4304" y="371"/>
                  </a:lnTo>
                  <a:lnTo>
                    <a:pt x="4304" y="133"/>
                  </a:lnTo>
                  <a:close/>
                  <a:moveTo>
                    <a:pt x="4782" y="79"/>
                  </a:moveTo>
                  <a:lnTo>
                    <a:pt x="4974" y="79"/>
                  </a:lnTo>
                  <a:lnTo>
                    <a:pt x="4974" y="315"/>
                  </a:lnTo>
                  <a:lnTo>
                    <a:pt x="4782" y="315"/>
                  </a:lnTo>
                  <a:lnTo>
                    <a:pt x="4782" y="79"/>
                  </a:lnTo>
                  <a:close/>
                  <a:moveTo>
                    <a:pt x="5261" y="42"/>
                  </a:moveTo>
                  <a:lnTo>
                    <a:pt x="5451" y="42"/>
                  </a:lnTo>
                  <a:lnTo>
                    <a:pt x="5451" y="271"/>
                  </a:lnTo>
                  <a:lnTo>
                    <a:pt x="5261" y="271"/>
                  </a:lnTo>
                  <a:lnTo>
                    <a:pt x="5261" y="42"/>
                  </a:lnTo>
                  <a:close/>
                </a:path>
              </a:pathLst>
            </a:custGeom>
            <a:solidFill>
              <a:srgbClr val="7030A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10">
              <a:extLst>
                <a:ext uri="{FF2B5EF4-FFF2-40B4-BE49-F238E27FC236}">
                  <a16:creationId xmlns:a16="http://schemas.microsoft.com/office/drawing/2014/main" id="{5849FEE8-C272-7C4C-76F0-F167C72E8D90}"/>
                </a:ext>
              </a:extLst>
            </p:cNvPr>
            <p:cNvSpPr>
              <a:spLocks noEditPoints="1"/>
            </p:cNvSpPr>
            <p:nvPr/>
          </p:nvSpPr>
          <p:spPr bwMode="auto">
            <a:xfrm>
              <a:off x="2054905" y="1325563"/>
              <a:ext cx="8653463" cy="738188"/>
            </a:xfrm>
            <a:custGeom>
              <a:avLst/>
              <a:gdLst>
                <a:gd name="T0" fmla="*/ 0 w 5451"/>
                <a:gd name="T1" fmla="*/ 40 h 465"/>
                <a:gd name="T2" fmla="*/ 192 w 5451"/>
                <a:gd name="T3" fmla="*/ 40 h 465"/>
                <a:gd name="T4" fmla="*/ 192 w 5451"/>
                <a:gd name="T5" fmla="*/ 190 h 465"/>
                <a:gd name="T6" fmla="*/ 0 w 5451"/>
                <a:gd name="T7" fmla="*/ 190 h 465"/>
                <a:gd name="T8" fmla="*/ 0 w 5451"/>
                <a:gd name="T9" fmla="*/ 40 h 465"/>
                <a:gd name="T10" fmla="*/ 479 w 5451"/>
                <a:gd name="T11" fmla="*/ 136 h 465"/>
                <a:gd name="T12" fmla="*/ 670 w 5451"/>
                <a:gd name="T13" fmla="*/ 136 h 465"/>
                <a:gd name="T14" fmla="*/ 670 w 5451"/>
                <a:gd name="T15" fmla="*/ 303 h 465"/>
                <a:gd name="T16" fmla="*/ 479 w 5451"/>
                <a:gd name="T17" fmla="*/ 303 h 465"/>
                <a:gd name="T18" fmla="*/ 479 w 5451"/>
                <a:gd name="T19" fmla="*/ 136 h 465"/>
                <a:gd name="T20" fmla="*/ 957 w 5451"/>
                <a:gd name="T21" fmla="*/ 132 h 465"/>
                <a:gd name="T22" fmla="*/ 1149 w 5451"/>
                <a:gd name="T23" fmla="*/ 132 h 465"/>
                <a:gd name="T24" fmla="*/ 1149 w 5451"/>
                <a:gd name="T25" fmla="*/ 309 h 465"/>
                <a:gd name="T26" fmla="*/ 957 w 5451"/>
                <a:gd name="T27" fmla="*/ 309 h 465"/>
                <a:gd name="T28" fmla="*/ 957 w 5451"/>
                <a:gd name="T29" fmla="*/ 132 h 465"/>
                <a:gd name="T30" fmla="*/ 1436 w 5451"/>
                <a:gd name="T31" fmla="*/ 158 h 465"/>
                <a:gd name="T32" fmla="*/ 1626 w 5451"/>
                <a:gd name="T33" fmla="*/ 158 h 465"/>
                <a:gd name="T34" fmla="*/ 1626 w 5451"/>
                <a:gd name="T35" fmla="*/ 344 h 465"/>
                <a:gd name="T36" fmla="*/ 1436 w 5451"/>
                <a:gd name="T37" fmla="*/ 344 h 465"/>
                <a:gd name="T38" fmla="*/ 1436 w 5451"/>
                <a:gd name="T39" fmla="*/ 158 h 465"/>
                <a:gd name="T40" fmla="*/ 1913 w 5451"/>
                <a:gd name="T41" fmla="*/ 211 h 465"/>
                <a:gd name="T42" fmla="*/ 2104 w 5451"/>
                <a:gd name="T43" fmla="*/ 211 h 465"/>
                <a:gd name="T44" fmla="*/ 2104 w 5451"/>
                <a:gd name="T45" fmla="*/ 403 h 465"/>
                <a:gd name="T46" fmla="*/ 1913 w 5451"/>
                <a:gd name="T47" fmla="*/ 403 h 465"/>
                <a:gd name="T48" fmla="*/ 1913 w 5451"/>
                <a:gd name="T49" fmla="*/ 211 h 465"/>
                <a:gd name="T50" fmla="*/ 2391 w 5451"/>
                <a:gd name="T51" fmla="*/ 236 h 465"/>
                <a:gd name="T52" fmla="*/ 2583 w 5451"/>
                <a:gd name="T53" fmla="*/ 236 h 465"/>
                <a:gd name="T54" fmla="*/ 2583 w 5451"/>
                <a:gd name="T55" fmla="*/ 442 h 465"/>
                <a:gd name="T56" fmla="*/ 2391 w 5451"/>
                <a:gd name="T57" fmla="*/ 442 h 465"/>
                <a:gd name="T58" fmla="*/ 2391 w 5451"/>
                <a:gd name="T59" fmla="*/ 236 h 465"/>
                <a:gd name="T60" fmla="*/ 2870 w 5451"/>
                <a:gd name="T61" fmla="*/ 248 h 465"/>
                <a:gd name="T62" fmla="*/ 3061 w 5451"/>
                <a:gd name="T63" fmla="*/ 248 h 465"/>
                <a:gd name="T64" fmla="*/ 3061 w 5451"/>
                <a:gd name="T65" fmla="*/ 465 h 465"/>
                <a:gd name="T66" fmla="*/ 2870 w 5451"/>
                <a:gd name="T67" fmla="*/ 465 h 465"/>
                <a:gd name="T68" fmla="*/ 2870 w 5451"/>
                <a:gd name="T69" fmla="*/ 248 h 465"/>
                <a:gd name="T70" fmla="*/ 3348 w 5451"/>
                <a:gd name="T71" fmla="*/ 218 h 465"/>
                <a:gd name="T72" fmla="*/ 3539 w 5451"/>
                <a:gd name="T73" fmla="*/ 218 h 465"/>
                <a:gd name="T74" fmla="*/ 3539 w 5451"/>
                <a:gd name="T75" fmla="*/ 445 h 465"/>
                <a:gd name="T76" fmla="*/ 3348 w 5451"/>
                <a:gd name="T77" fmla="*/ 445 h 465"/>
                <a:gd name="T78" fmla="*/ 3348 w 5451"/>
                <a:gd name="T79" fmla="*/ 218 h 465"/>
                <a:gd name="T80" fmla="*/ 3825 w 5451"/>
                <a:gd name="T81" fmla="*/ 194 h 465"/>
                <a:gd name="T82" fmla="*/ 4017 w 5451"/>
                <a:gd name="T83" fmla="*/ 194 h 465"/>
                <a:gd name="T84" fmla="*/ 4017 w 5451"/>
                <a:gd name="T85" fmla="*/ 430 h 465"/>
                <a:gd name="T86" fmla="*/ 3825 w 5451"/>
                <a:gd name="T87" fmla="*/ 430 h 465"/>
                <a:gd name="T88" fmla="*/ 3825 w 5451"/>
                <a:gd name="T89" fmla="*/ 194 h 465"/>
                <a:gd name="T90" fmla="*/ 4304 w 5451"/>
                <a:gd name="T91" fmla="*/ 81 h 465"/>
                <a:gd name="T92" fmla="*/ 4496 w 5451"/>
                <a:gd name="T93" fmla="*/ 81 h 465"/>
                <a:gd name="T94" fmla="*/ 4496 w 5451"/>
                <a:gd name="T95" fmla="*/ 323 h 465"/>
                <a:gd name="T96" fmla="*/ 4304 w 5451"/>
                <a:gd name="T97" fmla="*/ 323 h 465"/>
                <a:gd name="T98" fmla="*/ 4304 w 5451"/>
                <a:gd name="T99" fmla="*/ 81 h 465"/>
                <a:gd name="T100" fmla="*/ 4782 w 5451"/>
                <a:gd name="T101" fmla="*/ 28 h 465"/>
                <a:gd name="T102" fmla="*/ 4974 w 5451"/>
                <a:gd name="T103" fmla="*/ 28 h 465"/>
                <a:gd name="T104" fmla="*/ 4974 w 5451"/>
                <a:gd name="T105" fmla="*/ 269 h 465"/>
                <a:gd name="T106" fmla="*/ 4782 w 5451"/>
                <a:gd name="T107" fmla="*/ 269 h 465"/>
                <a:gd name="T108" fmla="*/ 4782 w 5451"/>
                <a:gd name="T109" fmla="*/ 28 h 465"/>
                <a:gd name="T110" fmla="*/ 5261 w 5451"/>
                <a:gd name="T111" fmla="*/ 0 h 465"/>
                <a:gd name="T112" fmla="*/ 5451 w 5451"/>
                <a:gd name="T113" fmla="*/ 0 h 465"/>
                <a:gd name="T114" fmla="*/ 5451 w 5451"/>
                <a:gd name="T115" fmla="*/ 232 h 465"/>
                <a:gd name="T116" fmla="*/ 5261 w 5451"/>
                <a:gd name="T117" fmla="*/ 232 h 465"/>
                <a:gd name="T118" fmla="*/ 5261 w 5451"/>
                <a:gd name="T119"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51" h="465">
                  <a:moveTo>
                    <a:pt x="0" y="40"/>
                  </a:moveTo>
                  <a:lnTo>
                    <a:pt x="192" y="40"/>
                  </a:lnTo>
                  <a:lnTo>
                    <a:pt x="192" y="190"/>
                  </a:lnTo>
                  <a:lnTo>
                    <a:pt x="0" y="190"/>
                  </a:lnTo>
                  <a:lnTo>
                    <a:pt x="0" y="40"/>
                  </a:lnTo>
                  <a:close/>
                  <a:moveTo>
                    <a:pt x="479" y="136"/>
                  </a:moveTo>
                  <a:lnTo>
                    <a:pt x="670" y="136"/>
                  </a:lnTo>
                  <a:lnTo>
                    <a:pt x="670" y="303"/>
                  </a:lnTo>
                  <a:lnTo>
                    <a:pt x="479" y="303"/>
                  </a:lnTo>
                  <a:lnTo>
                    <a:pt x="479" y="136"/>
                  </a:lnTo>
                  <a:close/>
                  <a:moveTo>
                    <a:pt x="957" y="132"/>
                  </a:moveTo>
                  <a:lnTo>
                    <a:pt x="1149" y="132"/>
                  </a:lnTo>
                  <a:lnTo>
                    <a:pt x="1149" y="309"/>
                  </a:lnTo>
                  <a:lnTo>
                    <a:pt x="957" y="309"/>
                  </a:lnTo>
                  <a:lnTo>
                    <a:pt x="957" y="132"/>
                  </a:lnTo>
                  <a:close/>
                  <a:moveTo>
                    <a:pt x="1436" y="158"/>
                  </a:moveTo>
                  <a:lnTo>
                    <a:pt x="1626" y="158"/>
                  </a:lnTo>
                  <a:lnTo>
                    <a:pt x="1626" y="344"/>
                  </a:lnTo>
                  <a:lnTo>
                    <a:pt x="1436" y="344"/>
                  </a:lnTo>
                  <a:lnTo>
                    <a:pt x="1436" y="158"/>
                  </a:lnTo>
                  <a:close/>
                  <a:moveTo>
                    <a:pt x="1913" y="211"/>
                  </a:moveTo>
                  <a:lnTo>
                    <a:pt x="2104" y="211"/>
                  </a:lnTo>
                  <a:lnTo>
                    <a:pt x="2104" y="403"/>
                  </a:lnTo>
                  <a:lnTo>
                    <a:pt x="1913" y="403"/>
                  </a:lnTo>
                  <a:lnTo>
                    <a:pt x="1913" y="211"/>
                  </a:lnTo>
                  <a:close/>
                  <a:moveTo>
                    <a:pt x="2391" y="236"/>
                  </a:moveTo>
                  <a:lnTo>
                    <a:pt x="2583" y="236"/>
                  </a:lnTo>
                  <a:lnTo>
                    <a:pt x="2583" y="442"/>
                  </a:lnTo>
                  <a:lnTo>
                    <a:pt x="2391" y="442"/>
                  </a:lnTo>
                  <a:lnTo>
                    <a:pt x="2391" y="236"/>
                  </a:lnTo>
                  <a:close/>
                  <a:moveTo>
                    <a:pt x="2870" y="248"/>
                  </a:moveTo>
                  <a:lnTo>
                    <a:pt x="3061" y="248"/>
                  </a:lnTo>
                  <a:lnTo>
                    <a:pt x="3061" y="465"/>
                  </a:lnTo>
                  <a:lnTo>
                    <a:pt x="2870" y="465"/>
                  </a:lnTo>
                  <a:lnTo>
                    <a:pt x="2870" y="248"/>
                  </a:lnTo>
                  <a:close/>
                  <a:moveTo>
                    <a:pt x="3348" y="218"/>
                  </a:moveTo>
                  <a:lnTo>
                    <a:pt x="3539" y="218"/>
                  </a:lnTo>
                  <a:lnTo>
                    <a:pt x="3539" y="445"/>
                  </a:lnTo>
                  <a:lnTo>
                    <a:pt x="3348" y="445"/>
                  </a:lnTo>
                  <a:lnTo>
                    <a:pt x="3348" y="218"/>
                  </a:lnTo>
                  <a:close/>
                  <a:moveTo>
                    <a:pt x="3825" y="194"/>
                  </a:moveTo>
                  <a:lnTo>
                    <a:pt x="4017" y="194"/>
                  </a:lnTo>
                  <a:lnTo>
                    <a:pt x="4017" y="430"/>
                  </a:lnTo>
                  <a:lnTo>
                    <a:pt x="3825" y="430"/>
                  </a:lnTo>
                  <a:lnTo>
                    <a:pt x="3825" y="194"/>
                  </a:lnTo>
                  <a:close/>
                  <a:moveTo>
                    <a:pt x="4304" y="81"/>
                  </a:moveTo>
                  <a:lnTo>
                    <a:pt x="4496" y="81"/>
                  </a:lnTo>
                  <a:lnTo>
                    <a:pt x="4496" y="323"/>
                  </a:lnTo>
                  <a:lnTo>
                    <a:pt x="4304" y="323"/>
                  </a:lnTo>
                  <a:lnTo>
                    <a:pt x="4304" y="81"/>
                  </a:lnTo>
                  <a:close/>
                  <a:moveTo>
                    <a:pt x="4782" y="28"/>
                  </a:moveTo>
                  <a:lnTo>
                    <a:pt x="4974" y="28"/>
                  </a:lnTo>
                  <a:lnTo>
                    <a:pt x="4974" y="269"/>
                  </a:lnTo>
                  <a:lnTo>
                    <a:pt x="4782" y="269"/>
                  </a:lnTo>
                  <a:lnTo>
                    <a:pt x="4782" y="28"/>
                  </a:lnTo>
                  <a:close/>
                  <a:moveTo>
                    <a:pt x="5261" y="0"/>
                  </a:moveTo>
                  <a:lnTo>
                    <a:pt x="5451" y="0"/>
                  </a:lnTo>
                  <a:lnTo>
                    <a:pt x="5451" y="232"/>
                  </a:lnTo>
                  <a:lnTo>
                    <a:pt x="5261" y="232"/>
                  </a:lnTo>
                  <a:lnTo>
                    <a:pt x="5261" y="0"/>
                  </a:lnTo>
                  <a:close/>
                </a:path>
              </a:pathLst>
            </a:custGeom>
            <a:solidFill>
              <a:srgbClr val="ED7D3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11">
              <a:extLst>
                <a:ext uri="{FF2B5EF4-FFF2-40B4-BE49-F238E27FC236}">
                  <a16:creationId xmlns:a16="http://schemas.microsoft.com/office/drawing/2014/main" id="{9F7895BD-428E-4E03-E554-8EAA577CEC5C}"/>
                </a:ext>
              </a:extLst>
            </p:cNvPr>
            <p:cNvSpPr>
              <a:spLocks noEditPoints="1"/>
            </p:cNvSpPr>
            <p:nvPr/>
          </p:nvSpPr>
          <p:spPr bwMode="auto">
            <a:xfrm>
              <a:off x="2054905" y="938213"/>
              <a:ext cx="8653463" cy="781050"/>
            </a:xfrm>
            <a:custGeom>
              <a:avLst/>
              <a:gdLst>
                <a:gd name="T0" fmla="*/ 0 w 5451"/>
                <a:gd name="T1" fmla="*/ 127 h 492"/>
                <a:gd name="T2" fmla="*/ 192 w 5451"/>
                <a:gd name="T3" fmla="*/ 127 h 492"/>
                <a:gd name="T4" fmla="*/ 192 w 5451"/>
                <a:gd name="T5" fmla="*/ 284 h 492"/>
                <a:gd name="T6" fmla="*/ 0 w 5451"/>
                <a:gd name="T7" fmla="*/ 284 h 492"/>
                <a:gd name="T8" fmla="*/ 0 w 5451"/>
                <a:gd name="T9" fmla="*/ 127 h 492"/>
                <a:gd name="T10" fmla="*/ 479 w 5451"/>
                <a:gd name="T11" fmla="*/ 202 h 492"/>
                <a:gd name="T12" fmla="*/ 670 w 5451"/>
                <a:gd name="T13" fmla="*/ 202 h 492"/>
                <a:gd name="T14" fmla="*/ 670 w 5451"/>
                <a:gd name="T15" fmla="*/ 380 h 492"/>
                <a:gd name="T16" fmla="*/ 479 w 5451"/>
                <a:gd name="T17" fmla="*/ 380 h 492"/>
                <a:gd name="T18" fmla="*/ 479 w 5451"/>
                <a:gd name="T19" fmla="*/ 202 h 492"/>
                <a:gd name="T20" fmla="*/ 957 w 5451"/>
                <a:gd name="T21" fmla="*/ 183 h 492"/>
                <a:gd name="T22" fmla="*/ 1149 w 5451"/>
                <a:gd name="T23" fmla="*/ 183 h 492"/>
                <a:gd name="T24" fmla="*/ 1149 w 5451"/>
                <a:gd name="T25" fmla="*/ 376 h 492"/>
                <a:gd name="T26" fmla="*/ 957 w 5451"/>
                <a:gd name="T27" fmla="*/ 376 h 492"/>
                <a:gd name="T28" fmla="*/ 957 w 5451"/>
                <a:gd name="T29" fmla="*/ 183 h 492"/>
                <a:gd name="T30" fmla="*/ 1436 w 5451"/>
                <a:gd name="T31" fmla="*/ 203 h 492"/>
                <a:gd name="T32" fmla="*/ 1626 w 5451"/>
                <a:gd name="T33" fmla="*/ 203 h 492"/>
                <a:gd name="T34" fmla="*/ 1626 w 5451"/>
                <a:gd name="T35" fmla="*/ 402 h 492"/>
                <a:gd name="T36" fmla="*/ 1436 w 5451"/>
                <a:gd name="T37" fmla="*/ 402 h 492"/>
                <a:gd name="T38" fmla="*/ 1436 w 5451"/>
                <a:gd name="T39" fmla="*/ 203 h 492"/>
                <a:gd name="T40" fmla="*/ 1913 w 5451"/>
                <a:gd name="T41" fmla="*/ 252 h 492"/>
                <a:gd name="T42" fmla="*/ 2104 w 5451"/>
                <a:gd name="T43" fmla="*/ 252 h 492"/>
                <a:gd name="T44" fmla="*/ 2104 w 5451"/>
                <a:gd name="T45" fmla="*/ 455 h 492"/>
                <a:gd name="T46" fmla="*/ 1913 w 5451"/>
                <a:gd name="T47" fmla="*/ 455 h 492"/>
                <a:gd name="T48" fmla="*/ 1913 w 5451"/>
                <a:gd name="T49" fmla="*/ 252 h 492"/>
                <a:gd name="T50" fmla="*/ 2391 w 5451"/>
                <a:gd name="T51" fmla="*/ 265 h 492"/>
                <a:gd name="T52" fmla="*/ 2583 w 5451"/>
                <a:gd name="T53" fmla="*/ 265 h 492"/>
                <a:gd name="T54" fmla="*/ 2583 w 5451"/>
                <a:gd name="T55" fmla="*/ 480 h 492"/>
                <a:gd name="T56" fmla="*/ 2391 w 5451"/>
                <a:gd name="T57" fmla="*/ 480 h 492"/>
                <a:gd name="T58" fmla="*/ 2391 w 5451"/>
                <a:gd name="T59" fmla="*/ 265 h 492"/>
                <a:gd name="T60" fmla="*/ 2870 w 5451"/>
                <a:gd name="T61" fmla="*/ 268 h 492"/>
                <a:gd name="T62" fmla="*/ 3061 w 5451"/>
                <a:gd name="T63" fmla="*/ 268 h 492"/>
                <a:gd name="T64" fmla="*/ 3061 w 5451"/>
                <a:gd name="T65" fmla="*/ 492 h 492"/>
                <a:gd name="T66" fmla="*/ 2870 w 5451"/>
                <a:gd name="T67" fmla="*/ 492 h 492"/>
                <a:gd name="T68" fmla="*/ 2870 w 5451"/>
                <a:gd name="T69" fmla="*/ 268 h 492"/>
                <a:gd name="T70" fmla="*/ 3348 w 5451"/>
                <a:gd name="T71" fmla="*/ 228 h 492"/>
                <a:gd name="T72" fmla="*/ 3539 w 5451"/>
                <a:gd name="T73" fmla="*/ 228 h 492"/>
                <a:gd name="T74" fmla="*/ 3539 w 5451"/>
                <a:gd name="T75" fmla="*/ 462 h 492"/>
                <a:gd name="T76" fmla="*/ 3348 w 5451"/>
                <a:gd name="T77" fmla="*/ 462 h 492"/>
                <a:gd name="T78" fmla="*/ 3348 w 5451"/>
                <a:gd name="T79" fmla="*/ 228 h 492"/>
                <a:gd name="T80" fmla="*/ 3825 w 5451"/>
                <a:gd name="T81" fmla="*/ 190 h 492"/>
                <a:gd name="T82" fmla="*/ 4017 w 5451"/>
                <a:gd name="T83" fmla="*/ 190 h 492"/>
                <a:gd name="T84" fmla="*/ 4017 w 5451"/>
                <a:gd name="T85" fmla="*/ 438 h 492"/>
                <a:gd name="T86" fmla="*/ 3825 w 5451"/>
                <a:gd name="T87" fmla="*/ 438 h 492"/>
                <a:gd name="T88" fmla="*/ 3825 w 5451"/>
                <a:gd name="T89" fmla="*/ 190 h 492"/>
                <a:gd name="T90" fmla="*/ 4304 w 5451"/>
                <a:gd name="T91" fmla="*/ 72 h 492"/>
                <a:gd name="T92" fmla="*/ 4496 w 5451"/>
                <a:gd name="T93" fmla="*/ 72 h 492"/>
                <a:gd name="T94" fmla="*/ 4496 w 5451"/>
                <a:gd name="T95" fmla="*/ 325 h 492"/>
                <a:gd name="T96" fmla="*/ 4304 w 5451"/>
                <a:gd name="T97" fmla="*/ 325 h 492"/>
                <a:gd name="T98" fmla="*/ 4304 w 5451"/>
                <a:gd name="T99" fmla="*/ 72 h 492"/>
                <a:gd name="T100" fmla="*/ 4782 w 5451"/>
                <a:gd name="T101" fmla="*/ 20 h 492"/>
                <a:gd name="T102" fmla="*/ 4974 w 5451"/>
                <a:gd name="T103" fmla="*/ 20 h 492"/>
                <a:gd name="T104" fmla="*/ 4974 w 5451"/>
                <a:gd name="T105" fmla="*/ 272 h 492"/>
                <a:gd name="T106" fmla="*/ 4782 w 5451"/>
                <a:gd name="T107" fmla="*/ 272 h 492"/>
                <a:gd name="T108" fmla="*/ 4782 w 5451"/>
                <a:gd name="T109" fmla="*/ 20 h 492"/>
                <a:gd name="T110" fmla="*/ 5261 w 5451"/>
                <a:gd name="T111" fmla="*/ 0 h 492"/>
                <a:gd name="T112" fmla="*/ 5451 w 5451"/>
                <a:gd name="T113" fmla="*/ 0 h 492"/>
                <a:gd name="T114" fmla="*/ 5451 w 5451"/>
                <a:gd name="T115" fmla="*/ 244 h 492"/>
                <a:gd name="T116" fmla="*/ 5261 w 5451"/>
                <a:gd name="T117" fmla="*/ 244 h 492"/>
                <a:gd name="T118" fmla="*/ 5261 w 5451"/>
                <a:gd name="T119"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51" h="492">
                  <a:moveTo>
                    <a:pt x="0" y="127"/>
                  </a:moveTo>
                  <a:lnTo>
                    <a:pt x="192" y="127"/>
                  </a:lnTo>
                  <a:lnTo>
                    <a:pt x="192" y="284"/>
                  </a:lnTo>
                  <a:lnTo>
                    <a:pt x="0" y="284"/>
                  </a:lnTo>
                  <a:lnTo>
                    <a:pt x="0" y="127"/>
                  </a:lnTo>
                  <a:close/>
                  <a:moveTo>
                    <a:pt x="479" y="202"/>
                  </a:moveTo>
                  <a:lnTo>
                    <a:pt x="670" y="202"/>
                  </a:lnTo>
                  <a:lnTo>
                    <a:pt x="670" y="380"/>
                  </a:lnTo>
                  <a:lnTo>
                    <a:pt x="479" y="380"/>
                  </a:lnTo>
                  <a:lnTo>
                    <a:pt x="479" y="202"/>
                  </a:lnTo>
                  <a:close/>
                  <a:moveTo>
                    <a:pt x="957" y="183"/>
                  </a:moveTo>
                  <a:lnTo>
                    <a:pt x="1149" y="183"/>
                  </a:lnTo>
                  <a:lnTo>
                    <a:pt x="1149" y="376"/>
                  </a:lnTo>
                  <a:lnTo>
                    <a:pt x="957" y="376"/>
                  </a:lnTo>
                  <a:lnTo>
                    <a:pt x="957" y="183"/>
                  </a:lnTo>
                  <a:close/>
                  <a:moveTo>
                    <a:pt x="1436" y="203"/>
                  </a:moveTo>
                  <a:lnTo>
                    <a:pt x="1626" y="203"/>
                  </a:lnTo>
                  <a:lnTo>
                    <a:pt x="1626" y="402"/>
                  </a:lnTo>
                  <a:lnTo>
                    <a:pt x="1436" y="402"/>
                  </a:lnTo>
                  <a:lnTo>
                    <a:pt x="1436" y="203"/>
                  </a:lnTo>
                  <a:close/>
                  <a:moveTo>
                    <a:pt x="1913" y="252"/>
                  </a:moveTo>
                  <a:lnTo>
                    <a:pt x="2104" y="252"/>
                  </a:lnTo>
                  <a:lnTo>
                    <a:pt x="2104" y="455"/>
                  </a:lnTo>
                  <a:lnTo>
                    <a:pt x="1913" y="455"/>
                  </a:lnTo>
                  <a:lnTo>
                    <a:pt x="1913" y="252"/>
                  </a:lnTo>
                  <a:close/>
                  <a:moveTo>
                    <a:pt x="2391" y="265"/>
                  </a:moveTo>
                  <a:lnTo>
                    <a:pt x="2583" y="265"/>
                  </a:lnTo>
                  <a:lnTo>
                    <a:pt x="2583" y="480"/>
                  </a:lnTo>
                  <a:lnTo>
                    <a:pt x="2391" y="480"/>
                  </a:lnTo>
                  <a:lnTo>
                    <a:pt x="2391" y="265"/>
                  </a:lnTo>
                  <a:close/>
                  <a:moveTo>
                    <a:pt x="2870" y="268"/>
                  </a:moveTo>
                  <a:lnTo>
                    <a:pt x="3061" y="268"/>
                  </a:lnTo>
                  <a:lnTo>
                    <a:pt x="3061" y="492"/>
                  </a:lnTo>
                  <a:lnTo>
                    <a:pt x="2870" y="492"/>
                  </a:lnTo>
                  <a:lnTo>
                    <a:pt x="2870" y="268"/>
                  </a:lnTo>
                  <a:close/>
                  <a:moveTo>
                    <a:pt x="3348" y="228"/>
                  </a:moveTo>
                  <a:lnTo>
                    <a:pt x="3539" y="228"/>
                  </a:lnTo>
                  <a:lnTo>
                    <a:pt x="3539" y="462"/>
                  </a:lnTo>
                  <a:lnTo>
                    <a:pt x="3348" y="462"/>
                  </a:lnTo>
                  <a:lnTo>
                    <a:pt x="3348" y="228"/>
                  </a:lnTo>
                  <a:close/>
                  <a:moveTo>
                    <a:pt x="3825" y="190"/>
                  </a:moveTo>
                  <a:lnTo>
                    <a:pt x="4017" y="190"/>
                  </a:lnTo>
                  <a:lnTo>
                    <a:pt x="4017" y="438"/>
                  </a:lnTo>
                  <a:lnTo>
                    <a:pt x="3825" y="438"/>
                  </a:lnTo>
                  <a:lnTo>
                    <a:pt x="3825" y="190"/>
                  </a:lnTo>
                  <a:close/>
                  <a:moveTo>
                    <a:pt x="4304" y="72"/>
                  </a:moveTo>
                  <a:lnTo>
                    <a:pt x="4496" y="72"/>
                  </a:lnTo>
                  <a:lnTo>
                    <a:pt x="4496" y="325"/>
                  </a:lnTo>
                  <a:lnTo>
                    <a:pt x="4304" y="325"/>
                  </a:lnTo>
                  <a:lnTo>
                    <a:pt x="4304" y="72"/>
                  </a:lnTo>
                  <a:close/>
                  <a:moveTo>
                    <a:pt x="4782" y="20"/>
                  </a:moveTo>
                  <a:lnTo>
                    <a:pt x="4974" y="20"/>
                  </a:lnTo>
                  <a:lnTo>
                    <a:pt x="4974" y="272"/>
                  </a:lnTo>
                  <a:lnTo>
                    <a:pt x="4782" y="272"/>
                  </a:lnTo>
                  <a:lnTo>
                    <a:pt x="4782" y="20"/>
                  </a:lnTo>
                  <a:close/>
                  <a:moveTo>
                    <a:pt x="5261" y="0"/>
                  </a:moveTo>
                  <a:lnTo>
                    <a:pt x="5451" y="0"/>
                  </a:lnTo>
                  <a:lnTo>
                    <a:pt x="5451" y="244"/>
                  </a:lnTo>
                  <a:lnTo>
                    <a:pt x="5261" y="244"/>
                  </a:lnTo>
                  <a:lnTo>
                    <a:pt x="5261" y="0"/>
                  </a:lnTo>
                  <a:close/>
                </a:path>
              </a:pathLst>
            </a:custGeom>
            <a:solidFill>
              <a:srgbClr val="00AC4E"/>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 name="Title 1">
            <a:extLst>
              <a:ext uri="{FF2B5EF4-FFF2-40B4-BE49-F238E27FC236}">
                <a16:creationId xmlns:a16="http://schemas.microsoft.com/office/drawing/2014/main" id="{253C5F43-1062-75BB-B14D-6867DEE2BBD1}"/>
              </a:ext>
            </a:extLst>
          </p:cNvPr>
          <p:cNvSpPr>
            <a:spLocks noGrp="1"/>
          </p:cNvSpPr>
          <p:nvPr>
            <p:ph type="title"/>
          </p:nvPr>
        </p:nvSpPr>
        <p:spPr/>
        <p:txBody>
          <a:bodyPr/>
          <a:lstStyle/>
          <a:p>
            <a:r>
              <a:rPr lang="en-GB" dirty="0"/>
              <a:t>Key Stage 4 Science hours</a:t>
            </a:r>
          </a:p>
        </p:txBody>
      </p:sp>
      <p:pic>
        <p:nvPicPr>
          <p:cNvPr id="73" name="Picture 72">
            <a:extLst>
              <a:ext uri="{FF2B5EF4-FFF2-40B4-BE49-F238E27FC236}">
                <a16:creationId xmlns:a16="http://schemas.microsoft.com/office/drawing/2014/main" id="{FFF3C1F6-800D-5E9C-246C-B13888E87248}"/>
              </a:ext>
            </a:extLst>
          </p:cNvPr>
          <p:cNvPicPr>
            <a:picLocks noChangeAspect="1"/>
          </p:cNvPicPr>
          <p:nvPr/>
        </p:nvPicPr>
        <p:blipFill>
          <a:blip r:embed="rId2"/>
          <a:stretch>
            <a:fillRect/>
          </a:stretch>
        </p:blipFill>
        <p:spPr>
          <a:xfrm>
            <a:off x="10788352" y="181918"/>
            <a:ext cx="1210793" cy="923439"/>
          </a:xfrm>
          <a:prstGeom prst="rect">
            <a:avLst/>
          </a:prstGeom>
        </p:spPr>
      </p:pic>
      <p:grpSp>
        <p:nvGrpSpPr>
          <p:cNvPr id="86" name="Group 85">
            <a:extLst>
              <a:ext uri="{FF2B5EF4-FFF2-40B4-BE49-F238E27FC236}">
                <a16:creationId xmlns:a16="http://schemas.microsoft.com/office/drawing/2014/main" id="{3716B251-F594-1A57-0474-2576E5CFABA8}"/>
              </a:ext>
            </a:extLst>
          </p:cNvPr>
          <p:cNvGrpSpPr/>
          <p:nvPr/>
        </p:nvGrpSpPr>
        <p:grpSpPr>
          <a:xfrm>
            <a:off x="946320" y="997635"/>
            <a:ext cx="10005607" cy="4823203"/>
            <a:chOff x="946320" y="997635"/>
            <a:chExt cx="10005607" cy="4823203"/>
          </a:xfrm>
        </p:grpSpPr>
        <p:sp>
          <p:nvSpPr>
            <p:cNvPr id="87" name="Freeform 6">
              <a:extLst>
                <a:ext uri="{FF2B5EF4-FFF2-40B4-BE49-F238E27FC236}">
                  <a16:creationId xmlns:a16="http://schemas.microsoft.com/office/drawing/2014/main" id="{FF736CC3-9E55-1193-260B-74C9EB1B4999}"/>
                </a:ext>
              </a:extLst>
            </p:cNvPr>
            <p:cNvSpPr>
              <a:spLocks noEditPoints="1"/>
            </p:cNvSpPr>
            <p:nvPr/>
          </p:nvSpPr>
          <p:spPr bwMode="auto">
            <a:xfrm>
              <a:off x="1806916" y="1105387"/>
              <a:ext cx="9136141" cy="3545379"/>
            </a:xfrm>
            <a:custGeom>
              <a:avLst/>
              <a:gdLst>
                <a:gd name="T0" fmla="*/ 0 w 5256"/>
                <a:gd name="T1" fmla="*/ 2040 h 2040"/>
                <a:gd name="T2" fmla="*/ 5256 w 5256"/>
                <a:gd name="T3" fmla="*/ 2040 h 2040"/>
                <a:gd name="T4" fmla="*/ 0 w 5256"/>
                <a:gd name="T5" fmla="*/ 1530 h 2040"/>
                <a:gd name="T6" fmla="*/ 5256 w 5256"/>
                <a:gd name="T7" fmla="*/ 1530 h 2040"/>
                <a:gd name="T8" fmla="*/ 0 w 5256"/>
                <a:gd name="T9" fmla="*/ 1019 h 2040"/>
                <a:gd name="T10" fmla="*/ 5256 w 5256"/>
                <a:gd name="T11" fmla="*/ 1019 h 2040"/>
                <a:gd name="T12" fmla="*/ 0 w 5256"/>
                <a:gd name="T13" fmla="*/ 510 h 2040"/>
                <a:gd name="T14" fmla="*/ 5256 w 5256"/>
                <a:gd name="T15" fmla="*/ 510 h 2040"/>
                <a:gd name="T16" fmla="*/ 0 w 5256"/>
                <a:gd name="T17" fmla="*/ 0 h 2040"/>
                <a:gd name="T18" fmla="*/ 5256 w 5256"/>
                <a:gd name="T19" fmla="*/ 0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56" h="2040">
                  <a:moveTo>
                    <a:pt x="0" y="2040"/>
                  </a:moveTo>
                  <a:lnTo>
                    <a:pt x="5256" y="2040"/>
                  </a:lnTo>
                  <a:moveTo>
                    <a:pt x="0" y="1530"/>
                  </a:moveTo>
                  <a:lnTo>
                    <a:pt x="5256" y="1530"/>
                  </a:lnTo>
                  <a:moveTo>
                    <a:pt x="0" y="1019"/>
                  </a:moveTo>
                  <a:lnTo>
                    <a:pt x="5256" y="1019"/>
                  </a:lnTo>
                  <a:moveTo>
                    <a:pt x="0" y="510"/>
                  </a:moveTo>
                  <a:lnTo>
                    <a:pt x="5256" y="510"/>
                  </a:lnTo>
                  <a:moveTo>
                    <a:pt x="0" y="0"/>
                  </a:moveTo>
                  <a:lnTo>
                    <a:pt x="5256" y="0"/>
                  </a:lnTo>
                </a:path>
              </a:pathLst>
            </a:custGeom>
            <a:noFill/>
            <a:ln w="12700" cap="flat">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12">
              <a:extLst>
                <a:ext uri="{FF2B5EF4-FFF2-40B4-BE49-F238E27FC236}">
                  <a16:creationId xmlns:a16="http://schemas.microsoft.com/office/drawing/2014/main" id="{91B6BCA6-0B85-3DCB-CEC7-D5DD690002D1}"/>
                </a:ext>
              </a:extLst>
            </p:cNvPr>
            <p:cNvSpPr>
              <a:spLocks noChangeShapeType="1"/>
            </p:cNvSpPr>
            <p:nvPr/>
          </p:nvSpPr>
          <p:spPr bwMode="auto">
            <a:xfrm>
              <a:off x="1806916" y="5537111"/>
              <a:ext cx="9136141" cy="0"/>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Verdana" panose="020B0604030504040204" pitchFamily="34" charset="0"/>
                <a:ea typeface="Verdana" panose="020B0604030504040204" pitchFamily="34" charset="0"/>
              </a:endParaRPr>
            </a:p>
          </p:txBody>
        </p:sp>
        <p:grpSp>
          <p:nvGrpSpPr>
            <p:cNvPr id="89" name="Group 88">
              <a:extLst>
                <a:ext uri="{FF2B5EF4-FFF2-40B4-BE49-F238E27FC236}">
                  <a16:creationId xmlns:a16="http://schemas.microsoft.com/office/drawing/2014/main" id="{6B483534-8DB2-5376-53EC-728C98052226}"/>
                </a:ext>
              </a:extLst>
            </p:cNvPr>
            <p:cNvGrpSpPr/>
            <p:nvPr/>
          </p:nvGrpSpPr>
          <p:grpSpPr>
            <a:xfrm>
              <a:off x="946320" y="997635"/>
              <a:ext cx="764631" cy="4648906"/>
              <a:chOff x="1172461" y="997635"/>
              <a:chExt cx="764631" cy="4648906"/>
            </a:xfrm>
          </p:grpSpPr>
          <p:sp>
            <p:nvSpPr>
              <p:cNvPr id="102" name="Rectangle 13">
                <a:extLst>
                  <a:ext uri="{FF2B5EF4-FFF2-40B4-BE49-F238E27FC236}">
                    <a16:creationId xmlns:a16="http://schemas.microsoft.com/office/drawing/2014/main" id="{61F6D8A6-5446-79BB-63AB-D3A691784E2E}"/>
                  </a:ext>
                </a:extLst>
              </p:cNvPr>
              <p:cNvSpPr>
                <a:spLocks noChangeArrowheads="1"/>
              </p:cNvSpPr>
              <p:nvPr/>
            </p:nvSpPr>
            <p:spPr bwMode="auto">
              <a:xfrm>
                <a:off x="1821676" y="5431097"/>
                <a:ext cx="1138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rPr>
                  <a:t>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103" name="Rectangle 14">
                <a:extLst>
                  <a:ext uri="{FF2B5EF4-FFF2-40B4-BE49-F238E27FC236}">
                    <a16:creationId xmlns:a16="http://schemas.microsoft.com/office/drawing/2014/main" id="{944D5F5A-02C3-02D7-2E98-5769C26F68F1}"/>
                  </a:ext>
                </a:extLst>
              </p:cNvPr>
              <p:cNvSpPr>
                <a:spLocks noChangeArrowheads="1"/>
              </p:cNvSpPr>
              <p:nvPr/>
            </p:nvSpPr>
            <p:spPr bwMode="auto">
              <a:xfrm>
                <a:off x="1302303" y="4541276"/>
                <a:ext cx="634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50,000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104" name="Rectangle 15">
                <a:extLst>
                  <a:ext uri="{FF2B5EF4-FFF2-40B4-BE49-F238E27FC236}">
                    <a16:creationId xmlns:a16="http://schemas.microsoft.com/office/drawing/2014/main" id="{38885B28-5776-9798-1A3F-2B87847A84C5}"/>
                  </a:ext>
                </a:extLst>
              </p:cNvPr>
              <p:cNvSpPr>
                <a:spLocks noChangeArrowheads="1"/>
              </p:cNvSpPr>
              <p:nvPr/>
            </p:nvSpPr>
            <p:spPr bwMode="auto">
              <a:xfrm>
                <a:off x="1172461" y="3654931"/>
                <a:ext cx="7486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100,000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105" name="Rectangle 16">
                <a:extLst>
                  <a:ext uri="{FF2B5EF4-FFF2-40B4-BE49-F238E27FC236}">
                    <a16:creationId xmlns:a16="http://schemas.microsoft.com/office/drawing/2014/main" id="{12B893E5-677F-1C60-C582-33F7D64EC1A0}"/>
                  </a:ext>
                </a:extLst>
              </p:cNvPr>
              <p:cNvSpPr>
                <a:spLocks noChangeArrowheads="1"/>
              </p:cNvSpPr>
              <p:nvPr/>
            </p:nvSpPr>
            <p:spPr bwMode="auto">
              <a:xfrm>
                <a:off x="1172461" y="2768586"/>
                <a:ext cx="7486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150,000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106" name="Rectangle 17">
                <a:extLst>
                  <a:ext uri="{FF2B5EF4-FFF2-40B4-BE49-F238E27FC236}">
                    <a16:creationId xmlns:a16="http://schemas.microsoft.com/office/drawing/2014/main" id="{299C54B9-1C6F-5E90-A97A-06A5067113A6}"/>
                  </a:ext>
                </a:extLst>
              </p:cNvPr>
              <p:cNvSpPr>
                <a:spLocks noChangeArrowheads="1"/>
              </p:cNvSpPr>
              <p:nvPr/>
            </p:nvSpPr>
            <p:spPr bwMode="auto">
              <a:xfrm>
                <a:off x="1172461" y="1883980"/>
                <a:ext cx="7486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200.000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107" name="Rectangle 18">
                <a:extLst>
                  <a:ext uri="{FF2B5EF4-FFF2-40B4-BE49-F238E27FC236}">
                    <a16:creationId xmlns:a16="http://schemas.microsoft.com/office/drawing/2014/main" id="{752FBF70-930F-EACD-4305-3CA2DC8142AC}"/>
                  </a:ext>
                </a:extLst>
              </p:cNvPr>
              <p:cNvSpPr>
                <a:spLocks noChangeArrowheads="1"/>
              </p:cNvSpPr>
              <p:nvPr/>
            </p:nvSpPr>
            <p:spPr bwMode="auto">
              <a:xfrm>
                <a:off x="1172461" y="997635"/>
                <a:ext cx="7486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250,000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grpSp>
        <p:sp>
          <p:nvSpPr>
            <p:cNvPr id="90" name="Rectangle 19">
              <a:extLst>
                <a:ext uri="{FF2B5EF4-FFF2-40B4-BE49-F238E27FC236}">
                  <a16:creationId xmlns:a16="http://schemas.microsoft.com/office/drawing/2014/main" id="{38F93D50-EBF0-B499-9C68-11BA6D836474}"/>
                </a:ext>
              </a:extLst>
            </p:cNvPr>
            <p:cNvSpPr>
              <a:spLocks noChangeArrowheads="1"/>
            </p:cNvSpPr>
            <p:nvPr/>
          </p:nvSpPr>
          <p:spPr bwMode="auto">
            <a:xfrm>
              <a:off x="1919900"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CC6600"/>
                  </a:solidFill>
                  <a:effectLst/>
                  <a:latin typeface="Verdana" panose="020B0604030504040204" pitchFamily="34" charset="0"/>
                  <a:ea typeface="Verdana" panose="020B0604030504040204" pitchFamily="34" charset="0"/>
                </a:rPr>
                <a:t>2011-12</a:t>
              </a:r>
              <a:endParaRPr kumimoji="0" lang="en-US" altLang="en-US" sz="1800" b="0" i="0" u="none" strike="noStrike" cap="none" normalizeH="0" baseline="0" dirty="0">
                <a:ln>
                  <a:noFill/>
                </a:ln>
                <a:solidFill>
                  <a:srgbClr val="CC6600"/>
                </a:solidFill>
                <a:effectLst/>
                <a:latin typeface="Verdana" panose="020B0604030504040204" pitchFamily="34" charset="0"/>
                <a:ea typeface="Verdana" panose="020B0604030504040204" pitchFamily="34" charset="0"/>
              </a:endParaRPr>
            </a:p>
          </p:txBody>
        </p:sp>
        <p:sp>
          <p:nvSpPr>
            <p:cNvPr id="91" name="Rectangle 20">
              <a:extLst>
                <a:ext uri="{FF2B5EF4-FFF2-40B4-BE49-F238E27FC236}">
                  <a16:creationId xmlns:a16="http://schemas.microsoft.com/office/drawing/2014/main" id="{52881743-4BA1-0823-8A09-A01FA43E2446}"/>
                </a:ext>
              </a:extLst>
            </p:cNvPr>
            <p:cNvSpPr>
              <a:spLocks noChangeArrowheads="1"/>
            </p:cNvSpPr>
            <p:nvPr/>
          </p:nvSpPr>
          <p:spPr bwMode="auto">
            <a:xfrm>
              <a:off x="2681245"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2012-13</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92" name="Rectangle 21">
              <a:extLst>
                <a:ext uri="{FF2B5EF4-FFF2-40B4-BE49-F238E27FC236}">
                  <a16:creationId xmlns:a16="http://schemas.microsoft.com/office/drawing/2014/main" id="{D9FB2508-4EF8-6A10-F679-209E079ADBC9}"/>
                </a:ext>
              </a:extLst>
            </p:cNvPr>
            <p:cNvSpPr>
              <a:spLocks noChangeArrowheads="1"/>
            </p:cNvSpPr>
            <p:nvPr/>
          </p:nvSpPr>
          <p:spPr bwMode="auto">
            <a:xfrm>
              <a:off x="3442590"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2013-14</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93" name="Rectangle 22">
              <a:extLst>
                <a:ext uri="{FF2B5EF4-FFF2-40B4-BE49-F238E27FC236}">
                  <a16:creationId xmlns:a16="http://schemas.microsoft.com/office/drawing/2014/main" id="{F3C88B5A-4076-48B9-7AF6-511BE3CE2B33}"/>
                </a:ext>
              </a:extLst>
            </p:cNvPr>
            <p:cNvSpPr>
              <a:spLocks noChangeArrowheads="1"/>
            </p:cNvSpPr>
            <p:nvPr/>
          </p:nvSpPr>
          <p:spPr bwMode="auto">
            <a:xfrm>
              <a:off x="4203935"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2014-15</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94" name="Rectangle 23">
              <a:extLst>
                <a:ext uri="{FF2B5EF4-FFF2-40B4-BE49-F238E27FC236}">
                  <a16:creationId xmlns:a16="http://schemas.microsoft.com/office/drawing/2014/main" id="{92FB85D0-48D7-E3B8-DB24-AF49AED88607}"/>
                </a:ext>
              </a:extLst>
            </p:cNvPr>
            <p:cNvSpPr>
              <a:spLocks noChangeArrowheads="1"/>
            </p:cNvSpPr>
            <p:nvPr/>
          </p:nvSpPr>
          <p:spPr bwMode="auto">
            <a:xfrm>
              <a:off x="4965281"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2015-16</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95" name="Rectangle 24">
              <a:extLst>
                <a:ext uri="{FF2B5EF4-FFF2-40B4-BE49-F238E27FC236}">
                  <a16:creationId xmlns:a16="http://schemas.microsoft.com/office/drawing/2014/main" id="{0C6E660E-992D-58BB-9A86-CBDF329818D6}"/>
                </a:ext>
              </a:extLst>
            </p:cNvPr>
            <p:cNvSpPr>
              <a:spLocks noChangeArrowheads="1"/>
            </p:cNvSpPr>
            <p:nvPr/>
          </p:nvSpPr>
          <p:spPr bwMode="auto">
            <a:xfrm>
              <a:off x="5726626"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2016-17</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96" name="Rectangle 25">
              <a:extLst>
                <a:ext uri="{FF2B5EF4-FFF2-40B4-BE49-F238E27FC236}">
                  <a16:creationId xmlns:a16="http://schemas.microsoft.com/office/drawing/2014/main" id="{AED48CEC-EF44-287F-5423-E41455ADA765}"/>
                </a:ext>
              </a:extLst>
            </p:cNvPr>
            <p:cNvSpPr>
              <a:spLocks noChangeArrowheads="1"/>
            </p:cNvSpPr>
            <p:nvPr/>
          </p:nvSpPr>
          <p:spPr bwMode="auto">
            <a:xfrm>
              <a:off x="6487971"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2017-18</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97" name="Rectangle 26">
              <a:extLst>
                <a:ext uri="{FF2B5EF4-FFF2-40B4-BE49-F238E27FC236}">
                  <a16:creationId xmlns:a16="http://schemas.microsoft.com/office/drawing/2014/main" id="{BF6F800D-85A2-25AE-0FFF-2D3144AFD38E}"/>
                </a:ext>
              </a:extLst>
            </p:cNvPr>
            <p:cNvSpPr>
              <a:spLocks noChangeArrowheads="1"/>
            </p:cNvSpPr>
            <p:nvPr/>
          </p:nvSpPr>
          <p:spPr bwMode="auto">
            <a:xfrm>
              <a:off x="7249316"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2018-19</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98" name="Rectangle 27">
              <a:extLst>
                <a:ext uri="{FF2B5EF4-FFF2-40B4-BE49-F238E27FC236}">
                  <a16:creationId xmlns:a16="http://schemas.microsoft.com/office/drawing/2014/main" id="{F3A611E8-97C2-BAC9-6E1D-DC55B9B27CE4}"/>
                </a:ext>
              </a:extLst>
            </p:cNvPr>
            <p:cNvSpPr>
              <a:spLocks noChangeArrowheads="1"/>
            </p:cNvSpPr>
            <p:nvPr/>
          </p:nvSpPr>
          <p:spPr bwMode="auto">
            <a:xfrm>
              <a:off x="8010661"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2019-20</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99" name="Rectangle 28">
              <a:extLst>
                <a:ext uri="{FF2B5EF4-FFF2-40B4-BE49-F238E27FC236}">
                  <a16:creationId xmlns:a16="http://schemas.microsoft.com/office/drawing/2014/main" id="{E0043B06-9EC4-B134-0CFF-07CD0683E566}"/>
                </a:ext>
              </a:extLst>
            </p:cNvPr>
            <p:cNvSpPr>
              <a:spLocks noChangeArrowheads="1"/>
            </p:cNvSpPr>
            <p:nvPr/>
          </p:nvSpPr>
          <p:spPr bwMode="auto">
            <a:xfrm>
              <a:off x="8772006"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2020-21</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100" name="Rectangle 29">
              <a:extLst>
                <a:ext uri="{FF2B5EF4-FFF2-40B4-BE49-F238E27FC236}">
                  <a16:creationId xmlns:a16="http://schemas.microsoft.com/office/drawing/2014/main" id="{C866C667-F571-6607-7802-59B8A714E8D5}"/>
                </a:ext>
              </a:extLst>
            </p:cNvPr>
            <p:cNvSpPr>
              <a:spLocks noChangeArrowheads="1"/>
            </p:cNvSpPr>
            <p:nvPr/>
          </p:nvSpPr>
          <p:spPr bwMode="auto">
            <a:xfrm>
              <a:off x="9533351"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2021-22</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101" name="Rectangle 30">
              <a:extLst>
                <a:ext uri="{FF2B5EF4-FFF2-40B4-BE49-F238E27FC236}">
                  <a16:creationId xmlns:a16="http://schemas.microsoft.com/office/drawing/2014/main" id="{C41DC248-5245-7F7E-0C8B-E62562BB04D8}"/>
                </a:ext>
              </a:extLst>
            </p:cNvPr>
            <p:cNvSpPr>
              <a:spLocks noChangeArrowheads="1"/>
            </p:cNvSpPr>
            <p:nvPr/>
          </p:nvSpPr>
          <p:spPr bwMode="auto">
            <a:xfrm>
              <a:off x="10294696"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2022-23</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grpSp>
      <p:sp>
        <p:nvSpPr>
          <p:cNvPr id="114" name="Rectangular Callout 41">
            <a:extLst>
              <a:ext uri="{FF2B5EF4-FFF2-40B4-BE49-F238E27FC236}">
                <a16:creationId xmlns:a16="http://schemas.microsoft.com/office/drawing/2014/main" id="{6E48F7E9-D72B-DE4A-52BC-7180794B6F0D}"/>
              </a:ext>
            </a:extLst>
          </p:cNvPr>
          <p:cNvSpPr/>
          <p:nvPr/>
        </p:nvSpPr>
        <p:spPr>
          <a:xfrm>
            <a:off x="7124607" y="3046648"/>
            <a:ext cx="3981592" cy="1216271"/>
          </a:xfrm>
          <a:prstGeom prst="wedgeRectCallout">
            <a:avLst>
              <a:gd name="adj1" fmla="val 12939"/>
              <a:gd name="adj2" fmla="val 73845"/>
            </a:avLst>
          </a:prstGeom>
          <a:solidFill>
            <a:srgbClr val="FFFFCC"/>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defRPr/>
            </a:pPr>
            <a:r>
              <a:rPr lang="en-GB" sz="2000" dirty="0">
                <a:latin typeface="Verdana" panose="020B0604030504040204" pitchFamily="34" charset="0"/>
                <a:ea typeface="Verdana" panose="020B0604030504040204" pitchFamily="34" charset="0"/>
              </a:rPr>
              <a:t>Most KS4 teaching is also recorded as being delivered as “General Science” </a:t>
            </a:r>
            <a:endParaRPr lang="en-GB" sz="2000" i="1" kern="0" dirty="0">
              <a:solidFill>
                <a:srgbClr val="000000"/>
              </a:solidFill>
              <a:latin typeface="Verdana" pitchFamily="34" charset="0"/>
              <a:ea typeface="Verdana" pitchFamily="34" charset="0"/>
              <a:cs typeface="Verdana" pitchFamily="34" charset="0"/>
            </a:endParaRPr>
          </a:p>
        </p:txBody>
      </p:sp>
      <p:sp>
        <p:nvSpPr>
          <p:cNvPr id="3" name="TextBox 2">
            <a:extLst>
              <a:ext uri="{FF2B5EF4-FFF2-40B4-BE49-F238E27FC236}">
                <a16:creationId xmlns:a16="http://schemas.microsoft.com/office/drawing/2014/main" id="{801F6BB6-2663-AAEE-786B-AA02F4783C61}"/>
              </a:ext>
            </a:extLst>
          </p:cNvPr>
          <p:cNvSpPr txBox="1"/>
          <p:nvPr/>
        </p:nvSpPr>
        <p:spPr>
          <a:xfrm>
            <a:off x="2724148" y="6453567"/>
            <a:ext cx="9554497" cy="246221"/>
          </a:xfrm>
          <a:prstGeom prst="rect">
            <a:avLst/>
          </a:prstGeom>
          <a:noFill/>
        </p:spPr>
        <p:txBody>
          <a:bodyPr wrap="square">
            <a:spAutoFit/>
          </a:bodyPr>
          <a:lstStyle/>
          <a:p>
            <a:r>
              <a:rPr lang="en-GB" sz="1000" dirty="0">
                <a:solidFill>
                  <a:schemeClr val="accent6">
                    <a:lumMod val="60000"/>
                    <a:lumOff val="40000"/>
                  </a:schemeClr>
                </a:solidFill>
                <a:latin typeface="Verdana" panose="020B0604030504040204" pitchFamily="34" charset="0"/>
                <a:ea typeface="Verdana" panose="020B0604030504040204" pitchFamily="34" charset="0"/>
              </a:rPr>
              <a:t>https://explore-education-statistics.service.gov.uk/data-tables/permalink/97a3f6d1-13aa-49ad-4c6e-08dc5d297e6b</a:t>
            </a:r>
          </a:p>
        </p:txBody>
      </p:sp>
      <p:grpSp>
        <p:nvGrpSpPr>
          <p:cNvPr id="4" name="Group 3">
            <a:extLst>
              <a:ext uri="{FF2B5EF4-FFF2-40B4-BE49-F238E27FC236}">
                <a16:creationId xmlns:a16="http://schemas.microsoft.com/office/drawing/2014/main" id="{EC159D81-18DF-74DE-F448-F7EFE96501FF}"/>
              </a:ext>
            </a:extLst>
          </p:cNvPr>
          <p:cNvGrpSpPr/>
          <p:nvPr/>
        </p:nvGrpSpPr>
        <p:grpSpPr>
          <a:xfrm>
            <a:off x="1790888" y="1479486"/>
            <a:ext cx="2023778" cy="1711266"/>
            <a:chOff x="11079988" y="1286268"/>
            <a:chExt cx="2023778" cy="1711266"/>
          </a:xfrm>
          <a:effectLst/>
        </p:grpSpPr>
        <p:sp>
          <p:nvSpPr>
            <p:cNvPr id="5" name="Rectangular Callout 41">
              <a:extLst>
                <a:ext uri="{FF2B5EF4-FFF2-40B4-BE49-F238E27FC236}">
                  <a16:creationId xmlns:a16="http://schemas.microsoft.com/office/drawing/2014/main" id="{5EAD56AD-C009-A05B-5F6F-ECADF7211CC0}"/>
                </a:ext>
              </a:extLst>
            </p:cNvPr>
            <p:cNvSpPr/>
            <p:nvPr/>
          </p:nvSpPr>
          <p:spPr>
            <a:xfrm>
              <a:off x="11079988" y="2104077"/>
              <a:ext cx="1969704" cy="542570"/>
            </a:xfrm>
            <a:custGeom>
              <a:avLst/>
              <a:gdLst>
                <a:gd name="connsiteX0" fmla="*/ 0 w 1626804"/>
                <a:gd name="connsiteY0" fmla="*/ 0 h 307712"/>
                <a:gd name="connsiteX1" fmla="*/ 948969 w 1626804"/>
                <a:gd name="connsiteY1" fmla="*/ 0 h 307712"/>
                <a:gd name="connsiteX2" fmla="*/ 1855337 w 1626804"/>
                <a:gd name="connsiteY2" fmla="*/ -456845 h 307712"/>
                <a:gd name="connsiteX3" fmla="*/ 1355670 w 1626804"/>
                <a:gd name="connsiteY3" fmla="*/ 0 h 307712"/>
                <a:gd name="connsiteX4" fmla="*/ 1626804 w 1626804"/>
                <a:gd name="connsiteY4" fmla="*/ 0 h 307712"/>
                <a:gd name="connsiteX5" fmla="*/ 1626804 w 1626804"/>
                <a:gd name="connsiteY5" fmla="*/ 51285 h 307712"/>
                <a:gd name="connsiteX6" fmla="*/ 1626804 w 1626804"/>
                <a:gd name="connsiteY6" fmla="*/ 51285 h 307712"/>
                <a:gd name="connsiteX7" fmla="*/ 1626804 w 1626804"/>
                <a:gd name="connsiteY7" fmla="*/ 128213 h 307712"/>
                <a:gd name="connsiteX8" fmla="*/ 1626804 w 1626804"/>
                <a:gd name="connsiteY8" fmla="*/ 307712 h 307712"/>
                <a:gd name="connsiteX9" fmla="*/ 1355670 w 1626804"/>
                <a:gd name="connsiteY9" fmla="*/ 307712 h 307712"/>
                <a:gd name="connsiteX10" fmla="*/ 948969 w 1626804"/>
                <a:gd name="connsiteY10" fmla="*/ 307712 h 307712"/>
                <a:gd name="connsiteX11" fmla="*/ 948969 w 1626804"/>
                <a:gd name="connsiteY11" fmla="*/ 307712 h 307712"/>
                <a:gd name="connsiteX12" fmla="*/ 0 w 1626804"/>
                <a:gd name="connsiteY12" fmla="*/ 307712 h 307712"/>
                <a:gd name="connsiteX13" fmla="*/ 0 w 1626804"/>
                <a:gd name="connsiteY13" fmla="*/ 128213 h 307712"/>
                <a:gd name="connsiteX14" fmla="*/ 0 w 1626804"/>
                <a:gd name="connsiteY14" fmla="*/ 51285 h 307712"/>
                <a:gd name="connsiteX15" fmla="*/ 0 w 1626804"/>
                <a:gd name="connsiteY15" fmla="*/ 51285 h 307712"/>
                <a:gd name="connsiteX16" fmla="*/ 0 w 1626804"/>
                <a:gd name="connsiteY16" fmla="*/ 0 h 307712"/>
                <a:gd name="connsiteX0" fmla="*/ 0 w 1976798"/>
                <a:gd name="connsiteY0" fmla="*/ 486637 h 794349"/>
                <a:gd name="connsiteX1" fmla="*/ 948969 w 1976798"/>
                <a:gd name="connsiteY1" fmla="*/ 486637 h 794349"/>
                <a:gd name="connsiteX2" fmla="*/ 1976798 w 1976798"/>
                <a:gd name="connsiteY2" fmla="*/ 0 h 794349"/>
                <a:gd name="connsiteX3" fmla="*/ 1355670 w 1976798"/>
                <a:gd name="connsiteY3" fmla="*/ 486637 h 794349"/>
                <a:gd name="connsiteX4" fmla="*/ 1626804 w 1976798"/>
                <a:gd name="connsiteY4" fmla="*/ 486637 h 794349"/>
                <a:gd name="connsiteX5" fmla="*/ 1626804 w 1976798"/>
                <a:gd name="connsiteY5" fmla="*/ 537922 h 794349"/>
                <a:gd name="connsiteX6" fmla="*/ 1626804 w 1976798"/>
                <a:gd name="connsiteY6" fmla="*/ 537922 h 794349"/>
                <a:gd name="connsiteX7" fmla="*/ 1626804 w 1976798"/>
                <a:gd name="connsiteY7" fmla="*/ 614850 h 794349"/>
                <a:gd name="connsiteX8" fmla="*/ 1626804 w 1976798"/>
                <a:gd name="connsiteY8" fmla="*/ 794349 h 794349"/>
                <a:gd name="connsiteX9" fmla="*/ 1355670 w 1976798"/>
                <a:gd name="connsiteY9" fmla="*/ 794349 h 794349"/>
                <a:gd name="connsiteX10" fmla="*/ 948969 w 1976798"/>
                <a:gd name="connsiteY10" fmla="*/ 794349 h 794349"/>
                <a:gd name="connsiteX11" fmla="*/ 948969 w 1976798"/>
                <a:gd name="connsiteY11" fmla="*/ 794349 h 794349"/>
                <a:gd name="connsiteX12" fmla="*/ 0 w 1976798"/>
                <a:gd name="connsiteY12" fmla="*/ 794349 h 794349"/>
                <a:gd name="connsiteX13" fmla="*/ 0 w 1976798"/>
                <a:gd name="connsiteY13" fmla="*/ 614850 h 794349"/>
                <a:gd name="connsiteX14" fmla="*/ 0 w 1976798"/>
                <a:gd name="connsiteY14" fmla="*/ 537922 h 794349"/>
                <a:gd name="connsiteX15" fmla="*/ 0 w 1976798"/>
                <a:gd name="connsiteY15" fmla="*/ 537922 h 794349"/>
                <a:gd name="connsiteX16" fmla="*/ 0 w 1976798"/>
                <a:gd name="connsiteY16" fmla="*/ 486637 h 794349"/>
                <a:gd name="connsiteX0" fmla="*/ 0 w 1976798"/>
                <a:gd name="connsiteY0" fmla="*/ 486637 h 794349"/>
                <a:gd name="connsiteX1" fmla="*/ 948969 w 1976798"/>
                <a:gd name="connsiteY1" fmla="*/ 486637 h 794349"/>
                <a:gd name="connsiteX2" fmla="*/ 1976798 w 1976798"/>
                <a:gd name="connsiteY2" fmla="*/ 0 h 794349"/>
                <a:gd name="connsiteX3" fmla="*/ 1626804 w 1976798"/>
                <a:gd name="connsiteY3" fmla="*/ 486637 h 794349"/>
                <a:gd name="connsiteX4" fmla="*/ 1626804 w 1976798"/>
                <a:gd name="connsiteY4" fmla="*/ 537922 h 794349"/>
                <a:gd name="connsiteX5" fmla="*/ 1626804 w 1976798"/>
                <a:gd name="connsiteY5" fmla="*/ 537922 h 794349"/>
                <a:gd name="connsiteX6" fmla="*/ 1626804 w 1976798"/>
                <a:gd name="connsiteY6" fmla="*/ 614850 h 794349"/>
                <a:gd name="connsiteX7" fmla="*/ 1626804 w 1976798"/>
                <a:gd name="connsiteY7" fmla="*/ 794349 h 794349"/>
                <a:gd name="connsiteX8" fmla="*/ 1355670 w 1976798"/>
                <a:gd name="connsiteY8" fmla="*/ 794349 h 794349"/>
                <a:gd name="connsiteX9" fmla="*/ 948969 w 1976798"/>
                <a:gd name="connsiteY9" fmla="*/ 794349 h 794349"/>
                <a:gd name="connsiteX10" fmla="*/ 948969 w 1976798"/>
                <a:gd name="connsiteY10" fmla="*/ 794349 h 794349"/>
                <a:gd name="connsiteX11" fmla="*/ 0 w 1976798"/>
                <a:gd name="connsiteY11" fmla="*/ 794349 h 794349"/>
                <a:gd name="connsiteX12" fmla="*/ 0 w 1976798"/>
                <a:gd name="connsiteY12" fmla="*/ 614850 h 794349"/>
                <a:gd name="connsiteX13" fmla="*/ 0 w 1976798"/>
                <a:gd name="connsiteY13" fmla="*/ 537922 h 794349"/>
                <a:gd name="connsiteX14" fmla="*/ 0 w 1976798"/>
                <a:gd name="connsiteY14" fmla="*/ 537922 h 794349"/>
                <a:gd name="connsiteX15" fmla="*/ 0 w 1976798"/>
                <a:gd name="connsiteY15" fmla="*/ 486637 h 794349"/>
                <a:gd name="connsiteX0" fmla="*/ 0 w 1976798"/>
                <a:gd name="connsiteY0" fmla="*/ 486637 h 794349"/>
                <a:gd name="connsiteX1" fmla="*/ 1363772 w 1976798"/>
                <a:gd name="connsiteY1" fmla="*/ 491221 h 794349"/>
                <a:gd name="connsiteX2" fmla="*/ 1976798 w 1976798"/>
                <a:gd name="connsiteY2" fmla="*/ 0 h 794349"/>
                <a:gd name="connsiteX3" fmla="*/ 1626804 w 1976798"/>
                <a:gd name="connsiteY3" fmla="*/ 486637 h 794349"/>
                <a:gd name="connsiteX4" fmla="*/ 1626804 w 1976798"/>
                <a:gd name="connsiteY4" fmla="*/ 537922 h 794349"/>
                <a:gd name="connsiteX5" fmla="*/ 1626804 w 1976798"/>
                <a:gd name="connsiteY5" fmla="*/ 537922 h 794349"/>
                <a:gd name="connsiteX6" fmla="*/ 1626804 w 1976798"/>
                <a:gd name="connsiteY6" fmla="*/ 614850 h 794349"/>
                <a:gd name="connsiteX7" fmla="*/ 1626804 w 1976798"/>
                <a:gd name="connsiteY7" fmla="*/ 794349 h 794349"/>
                <a:gd name="connsiteX8" fmla="*/ 1355670 w 1976798"/>
                <a:gd name="connsiteY8" fmla="*/ 794349 h 794349"/>
                <a:gd name="connsiteX9" fmla="*/ 948969 w 1976798"/>
                <a:gd name="connsiteY9" fmla="*/ 794349 h 794349"/>
                <a:gd name="connsiteX10" fmla="*/ 948969 w 1976798"/>
                <a:gd name="connsiteY10" fmla="*/ 794349 h 794349"/>
                <a:gd name="connsiteX11" fmla="*/ 0 w 1976798"/>
                <a:gd name="connsiteY11" fmla="*/ 794349 h 794349"/>
                <a:gd name="connsiteX12" fmla="*/ 0 w 1976798"/>
                <a:gd name="connsiteY12" fmla="*/ 614850 h 794349"/>
                <a:gd name="connsiteX13" fmla="*/ 0 w 1976798"/>
                <a:gd name="connsiteY13" fmla="*/ 537922 h 794349"/>
                <a:gd name="connsiteX14" fmla="*/ 0 w 1976798"/>
                <a:gd name="connsiteY14" fmla="*/ 537922 h 794349"/>
                <a:gd name="connsiteX15" fmla="*/ 0 w 1976798"/>
                <a:gd name="connsiteY15" fmla="*/ 486637 h 794349"/>
                <a:gd name="connsiteX0" fmla="*/ 0 w 1626804"/>
                <a:gd name="connsiteY0" fmla="*/ 0 h 307712"/>
                <a:gd name="connsiteX1" fmla="*/ 1363772 w 1626804"/>
                <a:gd name="connsiteY1" fmla="*/ 4584 h 307712"/>
                <a:gd name="connsiteX2" fmla="*/ 1626804 w 1626804"/>
                <a:gd name="connsiteY2" fmla="*/ 0 h 307712"/>
                <a:gd name="connsiteX3" fmla="*/ 1626804 w 1626804"/>
                <a:gd name="connsiteY3" fmla="*/ 51285 h 307712"/>
                <a:gd name="connsiteX4" fmla="*/ 1626804 w 1626804"/>
                <a:gd name="connsiteY4" fmla="*/ 51285 h 307712"/>
                <a:gd name="connsiteX5" fmla="*/ 1626804 w 1626804"/>
                <a:gd name="connsiteY5" fmla="*/ 128213 h 307712"/>
                <a:gd name="connsiteX6" fmla="*/ 1626804 w 1626804"/>
                <a:gd name="connsiteY6" fmla="*/ 307712 h 307712"/>
                <a:gd name="connsiteX7" fmla="*/ 1355670 w 1626804"/>
                <a:gd name="connsiteY7" fmla="*/ 307712 h 307712"/>
                <a:gd name="connsiteX8" fmla="*/ 948969 w 1626804"/>
                <a:gd name="connsiteY8" fmla="*/ 307712 h 307712"/>
                <a:gd name="connsiteX9" fmla="*/ 948969 w 1626804"/>
                <a:gd name="connsiteY9" fmla="*/ 307712 h 307712"/>
                <a:gd name="connsiteX10" fmla="*/ 0 w 1626804"/>
                <a:gd name="connsiteY10" fmla="*/ 307712 h 307712"/>
                <a:gd name="connsiteX11" fmla="*/ 0 w 1626804"/>
                <a:gd name="connsiteY11" fmla="*/ 128213 h 307712"/>
                <a:gd name="connsiteX12" fmla="*/ 0 w 1626804"/>
                <a:gd name="connsiteY12" fmla="*/ 51285 h 307712"/>
                <a:gd name="connsiteX13" fmla="*/ 0 w 1626804"/>
                <a:gd name="connsiteY13" fmla="*/ 51285 h 307712"/>
                <a:gd name="connsiteX14" fmla="*/ 0 w 1626804"/>
                <a:gd name="connsiteY14" fmla="*/ 0 h 307712"/>
                <a:gd name="connsiteX0" fmla="*/ 0 w 1969704"/>
                <a:gd name="connsiteY0" fmla="*/ 234858 h 542570"/>
                <a:gd name="connsiteX1" fmla="*/ 1363772 w 1969704"/>
                <a:gd name="connsiteY1" fmla="*/ 239442 h 542570"/>
                <a:gd name="connsiteX2" fmla="*/ 1626804 w 1969704"/>
                <a:gd name="connsiteY2" fmla="*/ 234858 h 542570"/>
                <a:gd name="connsiteX3" fmla="*/ 1626804 w 1969704"/>
                <a:gd name="connsiteY3" fmla="*/ 286143 h 542570"/>
                <a:gd name="connsiteX4" fmla="*/ 1626804 w 1969704"/>
                <a:gd name="connsiteY4" fmla="*/ 286143 h 542570"/>
                <a:gd name="connsiteX5" fmla="*/ 1969704 w 1969704"/>
                <a:gd name="connsiteY5" fmla="*/ 0 h 542570"/>
                <a:gd name="connsiteX6" fmla="*/ 1626804 w 1969704"/>
                <a:gd name="connsiteY6" fmla="*/ 542570 h 542570"/>
                <a:gd name="connsiteX7" fmla="*/ 1355670 w 1969704"/>
                <a:gd name="connsiteY7" fmla="*/ 542570 h 542570"/>
                <a:gd name="connsiteX8" fmla="*/ 948969 w 1969704"/>
                <a:gd name="connsiteY8" fmla="*/ 542570 h 542570"/>
                <a:gd name="connsiteX9" fmla="*/ 948969 w 1969704"/>
                <a:gd name="connsiteY9" fmla="*/ 542570 h 542570"/>
                <a:gd name="connsiteX10" fmla="*/ 0 w 1969704"/>
                <a:gd name="connsiteY10" fmla="*/ 542570 h 542570"/>
                <a:gd name="connsiteX11" fmla="*/ 0 w 1969704"/>
                <a:gd name="connsiteY11" fmla="*/ 363071 h 542570"/>
                <a:gd name="connsiteX12" fmla="*/ 0 w 1969704"/>
                <a:gd name="connsiteY12" fmla="*/ 286143 h 542570"/>
                <a:gd name="connsiteX13" fmla="*/ 0 w 1969704"/>
                <a:gd name="connsiteY13" fmla="*/ 286143 h 542570"/>
                <a:gd name="connsiteX14" fmla="*/ 0 w 1969704"/>
                <a:gd name="connsiteY14" fmla="*/ 234858 h 54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9704" h="542570">
                  <a:moveTo>
                    <a:pt x="0" y="234858"/>
                  </a:moveTo>
                  <a:lnTo>
                    <a:pt x="1363772" y="239442"/>
                  </a:lnTo>
                  <a:lnTo>
                    <a:pt x="1626804" y="234858"/>
                  </a:lnTo>
                  <a:lnTo>
                    <a:pt x="1626804" y="286143"/>
                  </a:lnTo>
                  <a:lnTo>
                    <a:pt x="1626804" y="286143"/>
                  </a:lnTo>
                  <a:lnTo>
                    <a:pt x="1969704" y="0"/>
                  </a:lnTo>
                  <a:lnTo>
                    <a:pt x="1626804" y="542570"/>
                  </a:lnTo>
                  <a:lnTo>
                    <a:pt x="1355670" y="542570"/>
                  </a:lnTo>
                  <a:lnTo>
                    <a:pt x="948969" y="542570"/>
                  </a:lnTo>
                  <a:lnTo>
                    <a:pt x="948969" y="542570"/>
                  </a:lnTo>
                  <a:lnTo>
                    <a:pt x="0" y="542570"/>
                  </a:lnTo>
                  <a:lnTo>
                    <a:pt x="0" y="363071"/>
                  </a:lnTo>
                  <a:lnTo>
                    <a:pt x="0" y="286143"/>
                  </a:lnTo>
                  <a:lnTo>
                    <a:pt x="0" y="286143"/>
                  </a:lnTo>
                  <a:lnTo>
                    <a:pt x="0" y="234858"/>
                  </a:lnTo>
                  <a:close/>
                </a:path>
              </a:pathLst>
            </a:custGeom>
            <a:solidFill>
              <a:schemeClr val="tx1">
                <a:lumMod val="50000"/>
                <a:lumOff val="50000"/>
              </a:schemeClr>
            </a:solidFill>
            <a:ln w="9525">
              <a:solidFill>
                <a:schemeClr val="bg1"/>
              </a:solidFill>
            </a:ln>
            <a:effectLst/>
          </p:spPr>
          <p:txBody>
            <a:bodyPr lIns="72009" tIns="36000" rIns="72009" bIns="36005" rtlCol="0" anchor="b" anchorCtr="0">
              <a:noAutofit/>
            </a:bodyPr>
            <a:lstStyle/>
            <a:p>
              <a:pPr marL="85725">
                <a:lnSpc>
                  <a:spcPct val="120000"/>
                </a:lnSpc>
                <a:defRPr/>
              </a:pPr>
              <a:r>
                <a:rPr lang="en-GB" sz="1500" kern="0" dirty="0">
                  <a:solidFill>
                    <a:schemeClr val="bg1"/>
                  </a:solidFill>
                  <a:latin typeface="Verdana" pitchFamily="34" charset="0"/>
                  <a:ea typeface="Verdana" pitchFamily="34" charset="0"/>
                  <a:cs typeface="Verdana" pitchFamily="34" charset="0"/>
                </a:rPr>
                <a:t>Other</a:t>
              </a:r>
            </a:p>
          </p:txBody>
        </p:sp>
        <p:sp>
          <p:nvSpPr>
            <p:cNvPr id="6" name="Rectangular Callout 41">
              <a:extLst>
                <a:ext uri="{FF2B5EF4-FFF2-40B4-BE49-F238E27FC236}">
                  <a16:creationId xmlns:a16="http://schemas.microsoft.com/office/drawing/2014/main" id="{B09621BA-D076-3ED1-A7BF-46CD3888D608}"/>
                </a:ext>
              </a:extLst>
            </p:cNvPr>
            <p:cNvSpPr/>
            <p:nvPr/>
          </p:nvSpPr>
          <p:spPr>
            <a:xfrm>
              <a:off x="11079988" y="1815680"/>
              <a:ext cx="1875656" cy="480077"/>
            </a:xfrm>
            <a:custGeom>
              <a:avLst/>
              <a:gdLst>
                <a:gd name="connsiteX0" fmla="*/ 0 w 1626804"/>
                <a:gd name="connsiteY0" fmla="*/ 0 h 307712"/>
                <a:gd name="connsiteX1" fmla="*/ 948969 w 1626804"/>
                <a:gd name="connsiteY1" fmla="*/ 0 h 307712"/>
                <a:gd name="connsiteX2" fmla="*/ 1875656 w 1626804"/>
                <a:gd name="connsiteY2" fmla="*/ -172365 h 307712"/>
                <a:gd name="connsiteX3" fmla="*/ 1355670 w 1626804"/>
                <a:gd name="connsiteY3" fmla="*/ 0 h 307712"/>
                <a:gd name="connsiteX4" fmla="*/ 1626804 w 1626804"/>
                <a:gd name="connsiteY4" fmla="*/ 0 h 307712"/>
                <a:gd name="connsiteX5" fmla="*/ 1626804 w 1626804"/>
                <a:gd name="connsiteY5" fmla="*/ 51285 h 307712"/>
                <a:gd name="connsiteX6" fmla="*/ 1626804 w 1626804"/>
                <a:gd name="connsiteY6" fmla="*/ 51285 h 307712"/>
                <a:gd name="connsiteX7" fmla="*/ 1626804 w 1626804"/>
                <a:gd name="connsiteY7" fmla="*/ 128213 h 307712"/>
                <a:gd name="connsiteX8" fmla="*/ 1626804 w 1626804"/>
                <a:gd name="connsiteY8" fmla="*/ 307712 h 307712"/>
                <a:gd name="connsiteX9" fmla="*/ 1355670 w 1626804"/>
                <a:gd name="connsiteY9" fmla="*/ 307712 h 307712"/>
                <a:gd name="connsiteX10" fmla="*/ 948969 w 1626804"/>
                <a:gd name="connsiteY10" fmla="*/ 307712 h 307712"/>
                <a:gd name="connsiteX11" fmla="*/ 948969 w 1626804"/>
                <a:gd name="connsiteY11" fmla="*/ 307712 h 307712"/>
                <a:gd name="connsiteX12" fmla="*/ 0 w 1626804"/>
                <a:gd name="connsiteY12" fmla="*/ 307712 h 307712"/>
                <a:gd name="connsiteX13" fmla="*/ 0 w 1626804"/>
                <a:gd name="connsiteY13" fmla="*/ 128213 h 307712"/>
                <a:gd name="connsiteX14" fmla="*/ 0 w 1626804"/>
                <a:gd name="connsiteY14" fmla="*/ 51285 h 307712"/>
                <a:gd name="connsiteX15" fmla="*/ 0 w 1626804"/>
                <a:gd name="connsiteY15" fmla="*/ 51285 h 307712"/>
                <a:gd name="connsiteX16" fmla="*/ 0 w 1626804"/>
                <a:gd name="connsiteY16" fmla="*/ 0 h 307712"/>
                <a:gd name="connsiteX0" fmla="*/ 0 w 1875656"/>
                <a:gd name="connsiteY0" fmla="*/ 172365 h 480077"/>
                <a:gd name="connsiteX1" fmla="*/ 948969 w 1875656"/>
                <a:gd name="connsiteY1" fmla="*/ 172365 h 480077"/>
                <a:gd name="connsiteX2" fmla="*/ 1875656 w 1875656"/>
                <a:gd name="connsiteY2" fmla="*/ 0 h 480077"/>
                <a:gd name="connsiteX3" fmla="*/ 1626804 w 1875656"/>
                <a:gd name="connsiteY3" fmla="*/ 172365 h 480077"/>
                <a:gd name="connsiteX4" fmla="*/ 1626804 w 1875656"/>
                <a:gd name="connsiteY4" fmla="*/ 223650 h 480077"/>
                <a:gd name="connsiteX5" fmla="*/ 1626804 w 1875656"/>
                <a:gd name="connsiteY5" fmla="*/ 223650 h 480077"/>
                <a:gd name="connsiteX6" fmla="*/ 1626804 w 1875656"/>
                <a:gd name="connsiteY6" fmla="*/ 300578 h 480077"/>
                <a:gd name="connsiteX7" fmla="*/ 1626804 w 1875656"/>
                <a:gd name="connsiteY7" fmla="*/ 480077 h 480077"/>
                <a:gd name="connsiteX8" fmla="*/ 1355670 w 1875656"/>
                <a:gd name="connsiteY8" fmla="*/ 480077 h 480077"/>
                <a:gd name="connsiteX9" fmla="*/ 948969 w 1875656"/>
                <a:gd name="connsiteY9" fmla="*/ 480077 h 480077"/>
                <a:gd name="connsiteX10" fmla="*/ 948969 w 1875656"/>
                <a:gd name="connsiteY10" fmla="*/ 480077 h 480077"/>
                <a:gd name="connsiteX11" fmla="*/ 0 w 1875656"/>
                <a:gd name="connsiteY11" fmla="*/ 480077 h 480077"/>
                <a:gd name="connsiteX12" fmla="*/ 0 w 1875656"/>
                <a:gd name="connsiteY12" fmla="*/ 300578 h 480077"/>
                <a:gd name="connsiteX13" fmla="*/ 0 w 1875656"/>
                <a:gd name="connsiteY13" fmla="*/ 223650 h 480077"/>
                <a:gd name="connsiteX14" fmla="*/ 0 w 1875656"/>
                <a:gd name="connsiteY14" fmla="*/ 223650 h 480077"/>
                <a:gd name="connsiteX15" fmla="*/ 0 w 1875656"/>
                <a:gd name="connsiteY15" fmla="*/ 172365 h 480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75656" h="480077">
                  <a:moveTo>
                    <a:pt x="0" y="172365"/>
                  </a:moveTo>
                  <a:lnTo>
                    <a:pt x="948969" y="172365"/>
                  </a:lnTo>
                  <a:lnTo>
                    <a:pt x="1875656" y="0"/>
                  </a:lnTo>
                  <a:lnTo>
                    <a:pt x="1626804" y="172365"/>
                  </a:lnTo>
                  <a:lnTo>
                    <a:pt x="1626804" y="223650"/>
                  </a:lnTo>
                  <a:lnTo>
                    <a:pt x="1626804" y="223650"/>
                  </a:lnTo>
                  <a:lnTo>
                    <a:pt x="1626804" y="300578"/>
                  </a:lnTo>
                  <a:lnTo>
                    <a:pt x="1626804" y="480077"/>
                  </a:lnTo>
                  <a:lnTo>
                    <a:pt x="1355670" y="480077"/>
                  </a:lnTo>
                  <a:lnTo>
                    <a:pt x="948969" y="480077"/>
                  </a:lnTo>
                  <a:lnTo>
                    <a:pt x="948969" y="480077"/>
                  </a:lnTo>
                  <a:lnTo>
                    <a:pt x="0" y="480077"/>
                  </a:lnTo>
                  <a:lnTo>
                    <a:pt x="0" y="300578"/>
                  </a:lnTo>
                  <a:lnTo>
                    <a:pt x="0" y="223650"/>
                  </a:lnTo>
                  <a:lnTo>
                    <a:pt x="0" y="223650"/>
                  </a:lnTo>
                  <a:lnTo>
                    <a:pt x="0" y="172365"/>
                  </a:lnTo>
                  <a:close/>
                </a:path>
              </a:pathLst>
            </a:custGeom>
            <a:solidFill>
              <a:srgbClr val="7030A0"/>
            </a:solidFill>
            <a:ln w="9525">
              <a:solidFill>
                <a:schemeClr val="bg1"/>
              </a:solidFill>
            </a:ln>
            <a:effectLst/>
          </p:spPr>
          <p:txBody>
            <a:bodyPr lIns="72009" tIns="36000" rIns="72009" bIns="36005" rtlCol="0" anchor="b" anchorCtr="0">
              <a:noAutofit/>
            </a:bodyPr>
            <a:lstStyle/>
            <a:p>
              <a:pPr marL="85725">
                <a:lnSpc>
                  <a:spcPct val="120000"/>
                </a:lnSpc>
                <a:defRPr/>
              </a:pPr>
              <a:r>
                <a:rPr lang="en-GB" sz="1500" kern="0" dirty="0">
                  <a:solidFill>
                    <a:schemeClr val="bg1"/>
                  </a:solidFill>
                  <a:latin typeface="Verdana" pitchFamily="34" charset="0"/>
                  <a:ea typeface="Verdana" pitchFamily="34" charset="0"/>
                  <a:cs typeface="Verdana" pitchFamily="34" charset="0"/>
                </a:rPr>
                <a:t>Physics</a:t>
              </a:r>
            </a:p>
          </p:txBody>
        </p:sp>
        <p:sp>
          <p:nvSpPr>
            <p:cNvPr id="7" name="Rectangular Callout 41">
              <a:extLst>
                <a:ext uri="{FF2B5EF4-FFF2-40B4-BE49-F238E27FC236}">
                  <a16:creationId xmlns:a16="http://schemas.microsoft.com/office/drawing/2014/main" id="{B8E8C1F9-1E3E-5BD8-5648-1E0EAA93C749}"/>
                </a:ext>
              </a:extLst>
            </p:cNvPr>
            <p:cNvSpPr/>
            <p:nvPr/>
          </p:nvSpPr>
          <p:spPr>
            <a:xfrm>
              <a:off x="11079988" y="1286268"/>
              <a:ext cx="1936087" cy="307712"/>
            </a:xfrm>
            <a:custGeom>
              <a:avLst/>
              <a:gdLst>
                <a:gd name="connsiteX0" fmla="*/ 0 w 1626804"/>
                <a:gd name="connsiteY0" fmla="*/ 0 h 307712"/>
                <a:gd name="connsiteX1" fmla="*/ 948969 w 1626804"/>
                <a:gd name="connsiteY1" fmla="*/ 0 h 307712"/>
                <a:gd name="connsiteX2" fmla="*/ 948969 w 1626804"/>
                <a:gd name="connsiteY2" fmla="*/ 0 h 307712"/>
                <a:gd name="connsiteX3" fmla="*/ 1355670 w 1626804"/>
                <a:gd name="connsiteY3" fmla="*/ 0 h 307712"/>
                <a:gd name="connsiteX4" fmla="*/ 1626804 w 1626804"/>
                <a:gd name="connsiteY4" fmla="*/ 0 h 307712"/>
                <a:gd name="connsiteX5" fmla="*/ 1626804 w 1626804"/>
                <a:gd name="connsiteY5" fmla="*/ 179499 h 307712"/>
                <a:gd name="connsiteX6" fmla="*/ 1626804 w 1626804"/>
                <a:gd name="connsiteY6" fmla="*/ 179499 h 307712"/>
                <a:gd name="connsiteX7" fmla="*/ 1626804 w 1626804"/>
                <a:gd name="connsiteY7" fmla="*/ 256427 h 307712"/>
                <a:gd name="connsiteX8" fmla="*/ 1626804 w 1626804"/>
                <a:gd name="connsiteY8" fmla="*/ 307712 h 307712"/>
                <a:gd name="connsiteX9" fmla="*/ 1355670 w 1626804"/>
                <a:gd name="connsiteY9" fmla="*/ 307712 h 307712"/>
                <a:gd name="connsiteX10" fmla="*/ 1957875 w 1626804"/>
                <a:gd name="connsiteY10" fmla="*/ 372993 h 307712"/>
                <a:gd name="connsiteX11" fmla="*/ 948969 w 1626804"/>
                <a:gd name="connsiteY11" fmla="*/ 307712 h 307712"/>
                <a:gd name="connsiteX12" fmla="*/ 0 w 1626804"/>
                <a:gd name="connsiteY12" fmla="*/ 307712 h 307712"/>
                <a:gd name="connsiteX13" fmla="*/ 0 w 1626804"/>
                <a:gd name="connsiteY13" fmla="*/ 256427 h 307712"/>
                <a:gd name="connsiteX14" fmla="*/ 0 w 1626804"/>
                <a:gd name="connsiteY14" fmla="*/ 179499 h 307712"/>
                <a:gd name="connsiteX15" fmla="*/ 0 w 1626804"/>
                <a:gd name="connsiteY15" fmla="*/ 179499 h 307712"/>
                <a:gd name="connsiteX16" fmla="*/ 0 w 1626804"/>
                <a:gd name="connsiteY16" fmla="*/ 0 h 307712"/>
                <a:gd name="connsiteX0" fmla="*/ 0 w 1957875"/>
                <a:gd name="connsiteY0" fmla="*/ 0 h 372993"/>
                <a:gd name="connsiteX1" fmla="*/ 948969 w 1957875"/>
                <a:gd name="connsiteY1" fmla="*/ 0 h 372993"/>
                <a:gd name="connsiteX2" fmla="*/ 948969 w 1957875"/>
                <a:gd name="connsiteY2" fmla="*/ 0 h 372993"/>
                <a:gd name="connsiteX3" fmla="*/ 1355670 w 1957875"/>
                <a:gd name="connsiteY3" fmla="*/ 0 h 372993"/>
                <a:gd name="connsiteX4" fmla="*/ 1626804 w 1957875"/>
                <a:gd name="connsiteY4" fmla="*/ 0 h 372993"/>
                <a:gd name="connsiteX5" fmla="*/ 1626804 w 1957875"/>
                <a:gd name="connsiteY5" fmla="*/ 179499 h 372993"/>
                <a:gd name="connsiteX6" fmla="*/ 1626804 w 1957875"/>
                <a:gd name="connsiteY6" fmla="*/ 179499 h 372993"/>
                <a:gd name="connsiteX7" fmla="*/ 1626804 w 1957875"/>
                <a:gd name="connsiteY7" fmla="*/ 256427 h 372993"/>
                <a:gd name="connsiteX8" fmla="*/ 1626804 w 1957875"/>
                <a:gd name="connsiteY8" fmla="*/ 307712 h 372993"/>
                <a:gd name="connsiteX9" fmla="*/ 1957875 w 1957875"/>
                <a:gd name="connsiteY9" fmla="*/ 372993 h 372993"/>
                <a:gd name="connsiteX10" fmla="*/ 948969 w 1957875"/>
                <a:gd name="connsiteY10" fmla="*/ 307712 h 372993"/>
                <a:gd name="connsiteX11" fmla="*/ 0 w 1957875"/>
                <a:gd name="connsiteY11" fmla="*/ 307712 h 372993"/>
                <a:gd name="connsiteX12" fmla="*/ 0 w 1957875"/>
                <a:gd name="connsiteY12" fmla="*/ 256427 h 372993"/>
                <a:gd name="connsiteX13" fmla="*/ 0 w 1957875"/>
                <a:gd name="connsiteY13" fmla="*/ 179499 h 372993"/>
                <a:gd name="connsiteX14" fmla="*/ 0 w 1957875"/>
                <a:gd name="connsiteY14" fmla="*/ 179499 h 372993"/>
                <a:gd name="connsiteX15" fmla="*/ 0 w 1957875"/>
                <a:gd name="connsiteY15" fmla="*/ 0 h 372993"/>
                <a:gd name="connsiteX0" fmla="*/ 0 w 1626804"/>
                <a:gd name="connsiteY0" fmla="*/ 0 h 307712"/>
                <a:gd name="connsiteX1" fmla="*/ 948969 w 1626804"/>
                <a:gd name="connsiteY1" fmla="*/ 0 h 307712"/>
                <a:gd name="connsiteX2" fmla="*/ 948969 w 1626804"/>
                <a:gd name="connsiteY2" fmla="*/ 0 h 307712"/>
                <a:gd name="connsiteX3" fmla="*/ 1355670 w 1626804"/>
                <a:gd name="connsiteY3" fmla="*/ 0 h 307712"/>
                <a:gd name="connsiteX4" fmla="*/ 1626804 w 1626804"/>
                <a:gd name="connsiteY4" fmla="*/ 0 h 307712"/>
                <a:gd name="connsiteX5" fmla="*/ 1626804 w 1626804"/>
                <a:gd name="connsiteY5" fmla="*/ 179499 h 307712"/>
                <a:gd name="connsiteX6" fmla="*/ 1626804 w 1626804"/>
                <a:gd name="connsiteY6" fmla="*/ 179499 h 307712"/>
                <a:gd name="connsiteX7" fmla="*/ 1626804 w 1626804"/>
                <a:gd name="connsiteY7" fmla="*/ 256427 h 307712"/>
                <a:gd name="connsiteX8" fmla="*/ 1626804 w 1626804"/>
                <a:gd name="connsiteY8" fmla="*/ 307712 h 307712"/>
                <a:gd name="connsiteX9" fmla="*/ 948969 w 1626804"/>
                <a:gd name="connsiteY9" fmla="*/ 307712 h 307712"/>
                <a:gd name="connsiteX10" fmla="*/ 0 w 1626804"/>
                <a:gd name="connsiteY10" fmla="*/ 307712 h 307712"/>
                <a:gd name="connsiteX11" fmla="*/ 0 w 1626804"/>
                <a:gd name="connsiteY11" fmla="*/ 256427 h 307712"/>
                <a:gd name="connsiteX12" fmla="*/ 0 w 1626804"/>
                <a:gd name="connsiteY12" fmla="*/ 179499 h 307712"/>
                <a:gd name="connsiteX13" fmla="*/ 0 w 1626804"/>
                <a:gd name="connsiteY13" fmla="*/ 179499 h 307712"/>
                <a:gd name="connsiteX14" fmla="*/ 0 w 1626804"/>
                <a:gd name="connsiteY14" fmla="*/ 0 h 307712"/>
                <a:gd name="connsiteX0" fmla="*/ 0 w 1936087"/>
                <a:gd name="connsiteY0" fmla="*/ 0 h 307712"/>
                <a:gd name="connsiteX1" fmla="*/ 948969 w 1936087"/>
                <a:gd name="connsiteY1" fmla="*/ 0 h 307712"/>
                <a:gd name="connsiteX2" fmla="*/ 948969 w 1936087"/>
                <a:gd name="connsiteY2" fmla="*/ 0 h 307712"/>
                <a:gd name="connsiteX3" fmla="*/ 1355670 w 1936087"/>
                <a:gd name="connsiteY3" fmla="*/ 0 h 307712"/>
                <a:gd name="connsiteX4" fmla="*/ 1626804 w 1936087"/>
                <a:gd name="connsiteY4" fmla="*/ 0 h 307712"/>
                <a:gd name="connsiteX5" fmla="*/ 1626804 w 1936087"/>
                <a:gd name="connsiteY5" fmla="*/ 179499 h 307712"/>
                <a:gd name="connsiteX6" fmla="*/ 1936087 w 1936087"/>
                <a:gd name="connsiteY6" fmla="*/ 58476 h 307712"/>
                <a:gd name="connsiteX7" fmla="*/ 1626804 w 1936087"/>
                <a:gd name="connsiteY7" fmla="*/ 256427 h 307712"/>
                <a:gd name="connsiteX8" fmla="*/ 1626804 w 1936087"/>
                <a:gd name="connsiteY8" fmla="*/ 307712 h 307712"/>
                <a:gd name="connsiteX9" fmla="*/ 948969 w 1936087"/>
                <a:gd name="connsiteY9" fmla="*/ 307712 h 307712"/>
                <a:gd name="connsiteX10" fmla="*/ 0 w 1936087"/>
                <a:gd name="connsiteY10" fmla="*/ 307712 h 307712"/>
                <a:gd name="connsiteX11" fmla="*/ 0 w 1936087"/>
                <a:gd name="connsiteY11" fmla="*/ 256427 h 307712"/>
                <a:gd name="connsiteX12" fmla="*/ 0 w 1936087"/>
                <a:gd name="connsiteY12" fmla="*/ 179499 h 307712"/>
                <a:gd name="connsiteX13" fmla="*/ 0 w 1936087"/>
                <a:gd name="connsiteY13" fmla="*/ 179499 h 307712"/>
                <a:gd name="connsiteX14" fmla="*/ 0 w 1936087"/>
                <a:gd name="connsiteY14" fmla="*/ 0 h 30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36087" h="307712">
                  <a:moveTo>
                    <a:pt x="0" y="0"/>
                  </a:moveTo>
                  <a:lnTo>
                    <a:pt x="948969" y="0"/>
                  </a:lnTo>
                  <a:lnTo>
                    <a:pt x="948969" y="0"/>
                  </a:lnTo>
                  <a:lnTo>
                    <a:pt x="1355670" y="0"/>
                  </a:lnTo>
                  <a:lnTo>
                    <a:pt x="1626804" y="0"/>
                  </a:lnTo>
                  <a:lnTo>
                    <a:pt x="1626804" y="179499"/>
                  </a:lnTo>
                  <a:lnTo>
                    <a:pt x="1936087" y="58476"/>
                  </a:lnTo>
                  <a:lnTo>
                    <a:pt x="1626804" y="256427"/>
                  </a:lnTo>
                  <a:lnTo>
                    <a:pt x="1626804" y="307712"/>
                  </a:lnTo>
                  <a:lnTo>
                    <a:pt x="948969" y="307712"/>
                  </a:lnTo>
                  <a:lnTo>
                    <a:pt x="0" y="307712"/>
                  </a:lnTo>
                  <a:lnTo>
                    <a:pt x="0" y="256427"/>
                  </a:lnTo>
                  <a:lnTo>
                    <a:pt x="0" y="179499"/>
                  </a:lnTo>
                  <a:lnTo>
                    <a:pt x="0" y="179499"/>
                  </a:lnTo>
                  <a:lnTo>
                    <a:pt x="0" y="0"/>
                  </a:lnTo>
                  <a:close/>
                </a:path>
              </a:pathLst>
            </a:custGeom>
            <a:solidFill>
              <a:srgbClr val="00AC4E"/>
            </a:solidFill>
            <a:ln w="9525">
              <a:solidFill>
                <a:schemeClr val="bg1"/>
              </a:solidFill>
            </a:ln>
            <a:effectLst/>
          </p:spPr>
          <p:txBody>
            <a:bodyPr lIns="72009" tIns="36000" rIns="72009" bIns="36005" rtlCol="0" anchor="t" anchorCtr="0">
              <a:noAutofit/>
            </a:bodyPr>
            <a:lstStyle/>
            <a:p>
              <a:pPr marL="85725">
                <a:lnSpc>
                  <a:spcPct val="120000"/>
                </a:lnSpc>
                <a:defRPr/>
              </a:pPr>
              <a:r>
                <a:rPr lang="en-GB" sz="1500" kern="0" dirty="0">
                  <a:solidFill>
                    <a:schemeClr val="bg1"/>
                  </a:solidFill>
                  <a:latin typeface="Verdana" pitchFamily="34" charset="0"/>
                  <a:ea typeface="Verdana" pitchFamily="34" charset="0"/>
                  <a:cs typeface="Verdana" pitchFamily="34" charset="0"/>
                </a:rPr>
                <a:t>Biology</a:t>
              </a:r>
            </a:p>
          </p:txBody>
        </p:sp>
        <p:sp>
          <p:nvSpPr>
            <p:cNvPr id="8" name="Rectangular Callout 41">
              <a:extLst>
                <a:ext uri="{FF2B5EF4-FFF2-40B4-BE49-F238E27FC236}">
                  <a16:creationId xmlns:a16="http://schemas.microsoft.com/office/drawing/2014/main" id="{233CBAEA-52D8-1730-A589-F5DFB283323F}"/>
                </a:ext>
              </a:extLst>
            </p:cNvPr>
            <p:cNvSpPr/>
            <p:nvPr/>
          </p:nvSpPr>
          <p:spPr>
            <a:xfrm>
              <a:off x="11079988" y="1637157"/>
              <a:ext cx="1626804" cy="307712"/>
            </a:xfrm>
            <a:prstGeom prst="wedgeRectCallout">
              <a:avLst>
                <a:gd name="adj1" fmla="val 72158"/>
                <a:gd name="adj2" fmla="val -58382"/>
              </a:avLst>
            </a:prstGeom>
            <a:solidFill>
              <a:srgbClr val="ED7D31"/>
            </a:solidFill>
            <a:ln w="9525">
              <a:solidFill>
                <a:schemeClr val="bg1"/>
              </a:solidFill>
            </a:ln>
            <a:effectLst/>
          </p:spPr>
          <p:txBody>
            <a:bodyPr lIns="72009" tIns="36000" rIns="72009" bIns="36005" rtlCol="0" anchor="b" anchorCtr="0">
              <a:noAutofit/>
            </a:bodyPr>
            <a:lstStyle/>
            <a:p>
              <a:pPr marL="85725">
                <a:lnSpc>
                  <a:spcPct val="120000"/>
                </a:lnSpc>
                <a:defRPr/>
              </a:pPr>
              <a:r>
                <a:rPr lang="en-GB" sz="1500" kern="0" dirty="0">
                  <a:solidFill>
                    <a:schemeClr val="bg1"/>
                  </a:solidFill>
                  <a:latin typeface="Verdana" pitchFamily="34" charset="0"/>
                  <a:ea typeface="Verdana" pitchFamily="34" charset="0"/>
                  <a:cs typeface="Verdana" pitchFamily="34" charset="0"/>
                </a:rPr>
                <a:t>Chemistry</a:t>
              </a:r>
            </a:p>
          </p:txBody>
        </p:sp>
        <p:sp>
          <p:nvSpPr>
            <p:cNvPr id="9" name="Rectangular Callout 41">
              <a:extLst>
                <a:ext uri="{FF2B5EF4-FFF2-40B4-BE49-F238E27FC236}">
                  <a16:creationId xmlns:a16="http://schemas.microsoft.com/office/drawing/2014/main" id="{6443F381-B973-F52A-1FD9-827E99C967C3}"/>
                </a:ext>
              </a:extLst>
            </p:cNvPr>
            <p:cNvSpPr/>
            <p:nvPr/>
          </p:nvSpPr>
          <p:spPr>
            <a:xfrm>
              <a:off x="11079988" y="2632197"/>
              <a:ext cx="2023778" cy="365337"/>
            </a:xfrm>
            <a:custGeom>
              <a:avLst/>
              <a:gdLst>
                <a:gd name="connsiteX0" fmla="*/ 0 w 1626804"/>
                <a:gd name="connsiteY0" fmla="*/ 0 h 307712"/>
                <a:gd name="connsiteX1" fmla="*/ 948969 w 1626804"/>
                <a:gd name="connsiteY1" fmla="*/ 0 h 307712"/>
                <a:gd name="connsiteX2" fmla="*/ 948969 w 1626804"/>
                <a:gd name="connsiteY2" fmla="*/ 0 h 307712"/>
                <a:gd name="connsiteX3" fmla="*/ 1355670 w 1626804"/>
                <a:gd name="connsiteY3" fmla="*/ 0 h 307712"/>
                <a:gd name="connsiteX4" fmla="*/ 1626804 w 1626804"/>
                <a:gd name="connsiteY4" fmla="*/ 0 h 307712"/>
                <a:gd name="connsiteX5" fmla="*/ 1626804 w 1626804"/>
                <a:gd name="connsiteY5" fmla="*/ 179499 h 307712"/>
                <a:gd name="connsiteX6" fmla="*/ 2007736 w 1626804"/>
                <a:gd name="connsiteY6" fmla="*/ 274676 h 307712"/>
                <a:gd name="connsiteX7" fmla="*/ 1626804 w 1626804"/>
                <a:gd name="connsiteY7" fmla="*/ 256427 h 307712"/>
                <a:gd name="connsiteX8" fmla="*/ 1626804 w 1626804"/>
                <a:gd name="connsiteY8" fmla="*/ 307712 h 307712"/>
                <a:gd name="connsiteX9" fmla="*/ 1355670 w 1626804"/>
                <a:gd name="connsiteY9" fmla="*/ 307712 h 307712"/>
                <a:gd name="connsiteX10" fmla="*/ 948969 w 1626804"/>
                <a:gd name="connsiteY10" fmla="*/ 307712 h 307712"/>
                <a:gd name="connsiteX11" fmla="*/ 948969 w 1626804"/>
                <a:gd name="connsiteY11" fmla="*/ 307712 h 307712"/>
                <a:gd name="connsiteX12" fmla="*/ 0 w 1626804"/>
                <a:gd name="connsiteY12" fmla="*/ 307712 h 307712"/>
                <a:gd name="connsiteX13" fmla="*/ 0 w 1626804"/>
                <a:gd name="connsiteY13" fmla="*/ 256427 h 307712"/>
                <a:gd name="connsiteX14" fmla="*/ 0 w 1626804"/>
                <a:gd name="connsiteY14" fmla="*/ 179499 h 307712"/>
                <a:gd name="connsiteX15" fmla="*/ 0 w 1626804"/>
                <a:gd name="connsiteY15" fmla="*/ 179499 h 307712"/>
                <a:gd name="connsiteX16" fmla="*/ 0 w 1626804"/>
                <a:gd name="connsiteY16" fmla="*/ 0 h 307712"/>
                <a:gd name="connsiteX0" fmla="*/ 0 w 2007736"/>
                <a:gd name="connsiteY0" fmla="*/ 0 h 307712"/>
                <a:gd name="connsiteX1" fmla="*/ 948969 w 2007736"/>
                <a:gd name="connsiteY1" fmla="*/ 0 h 307712"/>
                <a:gd name="connsiteX2" fmla="*/ 948969 w 2007736"/>
                <a:gd name="connsiteY2" fmla="*/ 0 h 307712"/>
                <a:gd name="connsiteX3" fmla="*/ 1355670 w 2007736"/>
                <a:gd name="connsiteY3" fmla="*/ 0 h 307712"/>
                <a:gd name="connsiteX4" fmla="*/ 1626804 w 2007736"/>
                <a:gd name="connsiteY4" fmla="*/ 0 h 307712"/>
                <a:gd name="connsiteX5" fmla="*/ 2007736 w 2007736"/>
                <a:gd name="connsiteY5" fmla="*/ 274676 h 307712"/>
                <a:gd name="connsiteX6" fmla="*/ 1626804 w 2007736"/>
                <a:gd name="connsiteY6" fmla="*/ 256427 h 307712"/>
                <a:gd name="connsiteX7" fmla="*/ 1626804 w 2007736"/>
                <a:gd name="connsiteY7" fmla="*/ 307712 h 307712"/>
                <a:gd name="connsiteX8" fmla="*/ 1355670 w 2007736"/>
                <a:gd name="connsiteY8" fmla="*/ 307712 h 307712"/>
                <a:gd name="connsiteX9" fmla="*/ 948969 w 2007736"/>
                <a:gd name="connsiteY9" fmla="*/ 307712 h 307712"/>
                <a:gd name="connsiteX10" fmla="*/ 948969 w 2007736"/>
                <a:gd name="connsiteY10" fmla="*/ 307712 h 307712"/>
                <a:gd name="connsiteX11" fmla="*/ 0 w 2007736"/>
                <a:gd name="connsiteY11" fmla="*/ 307712 h 307712"/>
                <a:gd name="connsiteX12" fmla="*/ 0 w 2007736"/>
                <a:gd name="connsiteY12" fmla="*/ 256427 h 307712"/>
                <a:gd name="connsiteX13" fmla="*/ 0 w 2007736"/>
                <a:gd name="connsiteY13" fmla="*/ 179499 h 307712"/>
                <a:gd name="connsiteX14" fmla="*/ 0 w 2007736"/>
                <a:gd name="connsiteY14" fmla="*/ 179499 h 307712"/>
                <a:gd name="connsiteX15" fmla="*/ 0 w 2007736"/>
                <a:gd name="connsiteY15" fmla="*/ 0 h 307712"/>
                <a:gd name="connsiteX0" fmla="*/ 0 w 2023778"/>
                <a:gd name="connsiteY0" fmla="*/ 57625 h 365337"/>
                <a:gd name="connsiteX1" fmla="*/ 948969 w 2023778"/>
                <a:gd name="connsiteY1" fmla="*/ 57625 h 365337"/>
                <a:gd name="connsiteX2" fmla="*/ 948969 w 2023778"/>
                <a:gd name="connsiteY2" fmla="*/ 57625 h 365337"/>
                <a:gd name="connsiteX3" fmla="*/ 1355670 w 2023778"/>
                <a:gd name="connsiteY3" fmla="*/ 57625 h 365337"/>
                <a:gd name="connsiteX4" fmla="*/ 1626804 w 2023778"/>
                <a:gd name="connsiteY4" fmla="*/ 57625 h 365337"/>
                <a:gd name="connsiteX5" fmla="*/ 2023778 w 2023778"/>
                <a:gd name="connsiteY5" fmla="*/ 0 h 365337"/>
                <a:gd name="connsiteX6" fmla="*/ 1626804 w 2023778"/>
                <a:gd name="connsiteY6" fmla="*/ 314052 h 365337"/>
                <a:gd name="connsiteX7" fmla="*/ 1626804 w 2023778"/>
                <a:gd name="connsiteY7" fmla="*/ 365337 h 365337"/>
                <a:gd name="connsiteX8" fmla="*/ 1355670 w 2023778"/>
                <a:gd name="connsiteY8" fmla="*/ 365337 h 365337"/>
                <a:gd name="connsiteX9" fmla="*/ 948969 w 2023778"/>
                <a:gd name="connsiteY9" fmla="*/ 365337 h 365337"/>
                <a:gd name="connsiteX10" fmla="*/ 948969 w 2023778"/>
                <a:gd name="connsiteY10" fmla="*/ 365337 h 365337"/>
                <a:gd name="connsiteX11" fmla="*/ 0 w 2023778"/>
                <a:gd name="connsiteY11" fmla="*/ 365337 h 365337"/>
                <a:gd name="connsiteX12" fmla="*/ 0 w 2023778"/>
                <a:gd name="connsiteY12" fmla="*/ 314052 h 365337"/>
                <a:gd name="connsiteX13" fmla="*/ 0 w 2023778"/>
                <a:gd name="connsiteY13" fmla="*/ 237124 h 365337"/>
                <a:gd name="connsiteX14" fmla="*/ 0 w 2023778"/>
                <a:gd name="connsiteY14" fmla="*/ 237124 h 365337"/>
                <a:gd name="connsiteX15" fmla="*/ 0 w 2023778"/>
                <a:gd name="connsiteY15" fmla="*/ 57625 h 365337"/>
                <a:gd name="connsiteX0" fmla="*/ 0 w 2023778"/>
                <a:gd name="connsiteY0" fmla="*/ 57625 h 365337"/>
                <a:gd name="connsiteX1" fmla="*/ 948969 w 2023778"/>
                <a:gd name="connsiteY1" fmla="*/ 57625 h 365337"/>
                <a:gd name="connsiteX2" fmla="*/ 948969 w 2023778"/>
                <a:gd name="connsiteY2" fmla="*/ 57625 h 365337"/>
                <a:gd name="connsiteX3" fmla="*/ 1355670 w 2023778"/>
                <a:gd name="connsiteY3" fmla="*/ 57625 h 365337"/>
                <a:gd name="connsiteX4" fmla="*/ 1626804 w 2023778"/>
                <a:gd name="connsiteY4" fmla="*/ 57625 h 365337"/>
                <a:gd name="connsiteX5" fmla="*/ 2023778 w 2023778"/>
                <a:gd name="connsiteY5" fmla="*/ 0 h 365337"/>
                <a:gd name="connsiteX6" fmla="*/ 1640251 w 2023778"/>
                <a:gd name="connsiteY6" fmla="*/ 186305 h 365337"/>
                <a:gd name="connsiteX7" fmla="*/ 1626804 w 2023778"/>
                <a:gd name="connsiteY7" fmla="*/ 365337 h 365337"/>
                <a:gd name="connsiteX8" fmla="*/ 1355670 w 2023778"/>
                <a:gd name="connsiteY8" fmla="*/ 365337 h 365337"/>
                <a:gd name="connsiteX9" fmla="*/ 948969 w 2023778"/>
                <a:gd name="connsiteY9" fmla="*/ 365337 h 365337"/>
                <a:gd name="connsiteX10" fmla="*/ 948969 w 2023778"/>
                <a:gd name="connsiteY10" fmla="*/ 365337 h 365337"/>
                <a:gd name="connsiteX11" fmla="*/ 0 w 2023778"/>
                <a:gd name="connsiteY11" fmla="*/ 365337 h 365337"/>
                <a:gd name="connsiteX12" fmla="*/ 0 w 2023778"/>
                <a:gd name="connsiteY12" fmla="*/ 314052 h 365337"/>
                <a:gd name="connsiteX13" fmla="*/ 0 w 2023778"/>
                <a:gd name="connsiteY13" fmla="*/ 237124 h 365337"/>
                <a:gd name="connsiteX14" fmla="*/ 0 w 2023778"/>
                <a:gd name="connsiteY14" fmla="*/ 237124 h 365337"/>
                <a:gd name="connsiteX15" fmla="*/ 0 w 2023778"/>
                <a:gd name="connsiteY15" fmla="*/ 57625 h 36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23778" h="365337">
                  <a:moveTo>
                    <a:pt x="0" y="57625"/>
                  </a:moveTo>
                  <a:lnTo>
                    <a:pt x="948969" y="57625"/>
                  </a:lnTo>
                  <a:lnTo>
                    <a:pt x="948969" y="57625"/>
                  </a:lnTo>
                  <a:lnTo>
                    <a:pt x="1355670" y="57625"/>
                  </a:lnTo>
                  <a:lnTo>
                    <a:pt x="1626804" y="57625"/>
                  </a:lnTo>
                  <a:lnTo>
                    <a:pt x="2023778" y="0"/>
                  </a:lnTo>
                  <a:lnTo>
                    <a:pt x="1640251" y="186305"/>
                  </a:lnTo>
                  <a:lnTo>
                    <a:pt x="1626804" y="365337"/>
                  </a:lnTo>
                  <a:lnTo>
                    <a:pt x="1355670" y="365337"/>
                  </a:lnTo>
                  <a:lnTo>
                    <a:pt x="948969" y="365337"/>
                  </a:lnTo>
                  <a:lnTo>
                    <a:pt x="948969" y="365337"/>
                  </a:lnTo>
                  <a:lnTo>
                    <a:pt x="0" y="365337"/>
                  </a:lnTo>
                  <a:lnTo>
                    <a:pt x="0" y="314052"/>
                  </a:lnTo>
                  <a:lnTo>
                    <a:pt x="0" y="237124"/>
                  </a:lnTo>
                  <a:lnTo>
                    <a:pt x="0" y="237124"/>
                  </a:lnTo>
                  <a:lnTo>
                    <a:pt x="0" y="57625"/>
                  </a:lnTo>
                  <a:close/>
                </a:path>
              </a:pathLst>
            </a:custGeom>
            <a:solidFill>
              <a:schemeClr val="bg1">
                <a:lumMod val="75000"/>
              </a:schemeClr>
            </a:solidFill>
            <a:ln w="9525">
              <a:solidFill>
                <a:schemeClr val="bg1"/>
              </a:solidFill>
            </a:ln>
            <a:effectLst/>
          </p:spPr>
          <p:txBody>
            <a:bodyPr lIns="72009" tIns="36000" rIns="72009" bIns="36005" rtlCol="0" anchor="b" anchorCtr="0">
              <a:noAutofit/>
            </a:bodyPr>
            <a:lstStyle/>
            <a:p>
              <a:pPr marL="85725">
                <a:lnSpc>
                  <a:spcPct val="120000"/>
                </a:lnSpc>
                <a:defRPr/>
              </a:pPr>
              <a:r>
                <a:rPr lang="en-GB" sz="1500" kern="0" dirty="0">
                  <a:solidFill>
                    <a:sysClr val="windowText" lastClr="000000"/>
                  </a:solidFill>
                  <a:latin typeface="Verdana" pitchFamily="34" charset="0"/>
                  <a:ea typeface="Verdana" pitchFamily="34" charset="0"/>
                  <a:cs typeface="Verdana" pitchFamily="34" charset="0"/>
                </a:rPr>
                <a:t>General</a:t>
              </a:r>
            </a:p>
          </p:txBody>
        </p:sp>
      </p:grpSp>
    </p:spTree>
    <p:extLst>
      <p:ext uri="{BB962C8B-B14F-4D97-AF65-F5344CB8AC3E}">
        <p14:creationId xmlns:p14="http://schemas.microsoft.com/office/powerpoint/2010/main" val="2473373224"/>
      </p:ext>
    </p:extLst>
  </p:cSld>
  <p:clrMapOvr>
    <a:masterClrMapping/>
  </p:clrMapOvr>
  <mc:AlternateContent xmlns:mc="http://schemas.openxmlformats.org/markup-compatibility/2006" xmlns:p14="http://schemas.microsoft.com/office/powerpoint/2010/main">
    <mc:Choice Requires="p14">
      <p:transition spd="slow" p14:dur="2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BDC374BC-2AA9-D1BE-58A2-5F3CEB1B8C2F}"/>
              </a:ext>
            </a:extLst>
          </p:cNvPr>
          <p:cNvGrpSpPr/>
          <p:nvPr/>
        </p:nvGrpSpPr>
        <p:grpSpPr>
          <a:xfrm>
            <a:off x="946320" y="997635"/>
            <a:ext cx="10005607" cy="4823203"/>
            <a:chOff x="946320" y="997635"/>
            <a:chExt cx="10005607" cy="4823203"/>
          </a:xfrm>
        </p:grpSpPr>
        <p:sp>
          <p:nvSpPr>
            <p:cNvPr id="76" name="Freeform 6">
              <a:extLst>
                <a:ext uri="{FF2B5EF4-FFF2-40B4-BE49-F238E27FC236}">
                  <a16:creationId xmlns:a16="http://schemas.microsoft.com/office/drawing/2014/main" id="{EE15B09B-8A64-B82F-A6EF-70BBC77523D9}"/>
                </a:ext>
              </a:extLst>
            </p:cNvPr>
            <p:cNvSpPr>
              <a:spLocks noEditPoints="1"/>
            </p:cNvSpPr>
            <p:nvPr/>
          </p:nvSpPr>
          <p:spPr bwMode="auto">
            <a:xfrm>
              <a:off x="1806916" y="1105387"/>
              <a:ext cx="9136141" cy="3545379"/>
            </a:xfrm>
            <a:custGeom>
              <a:avLst/>
              <a:gdLst>
                <a:gd name="T0" fmla="*/ 0 w 5256"/>
                <a:gd name="T1" fmla="*/ 2040 h 2040"/>
                <a:gd name="T2" fmla="*/ 5256 w 5256"/>
                <a:gd name="T3" fmla="*/ 2040 h 2040"/>
                <a:gd name="T4" fmla="*/ 0 w 5256"/>
                <a:gd name="T5" fmla="*/ 1530 h 2040"/>
                <a:gd name="T6" fmla="*/ 5256 w 5256"/>
                <a:gd name="T7" fmla="*/ 1530 h 2040"/>
                <a:gd name="T8" fmla="*/ 0 w 5256"/>
                <a:gd name="T9" fmla="*/ 1019 h 2040"/>
                <a:gd name="T10" fmla="*/ 5256 w 5256"/>
                <a:gd name="T11" fmla="*/ 1019 h 2040"/>
                <a:gd name="T12" fmla="*/ 0 w 5256"/>
                <a:gd name="T13" fmla="*/ 510 h 2040"/>
                <a:gd name="T14" fmla="*/ 5256 w 5256"/>
                <a:gd name="T15" fmla="*/ 510 h 2040"/>
                <a:gd name="T16" fmla="*/ 0 w 5256"/>
                <a:gd name="T17" fmla="*/ 0 h 2040"/>
                <a:gd name="T18" fmla="*/ 5256 w 5256"/>
                <a:gd name="T19" fmla="*/ 0 h 2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56" h="2040">
                  <a:moveTo>
                    <a:pt x="0" y="2040"/>
                  </a:moveTo>
                  <a:lnTo>
                    <a:pt x="5256" y="2040"/>
                  </a:lnTo>
                  <a:moveTo>
                    <a:pt x="0" y="1530"/>
                  </a:moveTo>
                  <a:lnTo>
                    <a:pt x="5256" y="1530"/>
                  </a:lnTo>
                  <a:moveTo>
                    <a:pt x="0" y="1019"/>
                  </a:moveTo>
                  <a:lnTo>
                    <a:pt x="5256" y="1019"/>
                  </a:lnTo>
                  <a:moveTo>
                    <a:pt x="0" y="510"/>
                  </a:moveTo>
                  <a:lnTo>
                    <a:pt x="5256" y="510"/>
                  </a:lnTo>
                  <a:moveTo>
                    <a:pt x="0" y="0"/>
                  </a:moveTo>
                  <a:lnTo>
                    <a:pt x="5256" y="0"/>
                  </a:lnTo>
                </a:path>
              </a:pathLst>
            </a:custGeom>
            <a:noFill/>
            <a:ln w="12700" cap="flat">
              <a:solidFill>
                <a:schemeClr val="bg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12">
              <a:extLst>
                <a:ext uri="{FF2B5EF4-FFF2-40B4-BE49-F238E27FC236}">
                  <a16:creationId xmlns:a16="http://schemas.microsoft.com/office/drawing/2014/main" id="{7E47BD9F-774B-16F1-F803-E2AB9E209F54}"/>
                </a:ext>
              </a:extLst>
            </p:cNvPr>
            <p:cNvSpPr>
              <a:spLocks noChangeShapeType="1"/>
            </p:cNvSpPr>
            <p:nvPr/>
          </p:nvSpPr>
          <p:spPr bwMode="auto">
            <a:xfrm>
              <a:off x="1806916" y="5537111"/>
              <a:ext cx="9136141" cy="0"/>
            </a:xfrm>
            <a:prstGeom prst="line">
              <a:avLst/>
            </a:prstGeom>
            <a:noFill/>
            <a:ln w="190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Verdana" panose="020B0604030504040204" pitchFamily="34" charset="0"/>
                <a:ea typeface="Verdana" panose="020B0604030504040204" pitchFamily="34" charset="0"/>
              </a:endParaRPr>
            </a:p>
          </p:txBody>
        </p:sp>
        <p:grpSp>
          <p:nvGrpSpPr>
            <p:cNvPr id="78" name="Group 77">
              <a:extLst>
                <a:ext uri="{FF2B5EF4-FFF2-40B4-BE49-F238E27FC236}">
                  <a16:creationId xmlns:a16="http://schemas.microsoft.com/office/drawing/2014/main" id="{6916ECF0-6D0A-D46A-1DFE-4D0B6D84E7B3}"/>
                </a:ext>
              </a:extLst>
            </p:cNvPr>
            <p:cNvGrpSpPr/>
            <p:nvPr/>
          </p:nvGrpSpPr>
          <p:grpSpPr>
            <a:xfrm>
              <a:off x="946320" y="997635"/>
              <a:ext cx="764631" cy="4648906"/>
              <a:chOff x="1172461" y="997635"/>
              <a:chExt cx="764631" cy="4648906"/>
            </a:xfrm>
          </p:grpSpPr>
          <p:sp>
            <p:nvSpPr>
              <p:cNvPr id="91" name="Rectangle 13">
                <a:extLst>
                  <a:ext uri="{FF2B5EF4-FFF2-40B4-BE49-F238E27FC236}">
                    <a16:creationId xmlns:a16="http://schemas.microsoft.com/office/drawing/2014/main" id="{D8E21A53-8901-262F-0202-1A3FF3B54C86}"/>
                  </a:ext>
                </a:extLst>
              </p:cNvPr>
              <p:cNvSpPr>
                <a:spLocks noChangeArrowheads="1"/>
              </p:cNvSpPr>
              <p:nvPr/>
            </p:nvSpPr>
            <p:spPr bwMode="auto">
              <a:xfrm>
                <a:off x="1821676" y="5431097"/>
                <a:ext cx="1138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595959"/>
                    </a:solidFill>
                    <a:effectLst/>
                    <a:latin typeface="Verdana" panose="020B0604030504040204" pitchFamily="34" charset="0"/>
                    <a:ea typeface="Verdana" panose="020B0604030504040204" pitchFamily="34" charset="0"/>
                  </a:rPr>
                  <a:t>0</a:t>
                </a:r>
                <a:endParaRPr kumimoji="0" lang="en-US" altLang="en-US" sz="14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92" name="Rectangle 14">
                <a:extLst>
                  <a:ext uri="{FF2B5EF4-FFF2-40B4-BE49-F238E27FC236}">
                    <a16:creationId xmlns:a16="http://schemas.microsoft.com/office/drawing/2014/main" id="{45C8E6DE-F98B-50E2-A118-12BCA385F36E}"/>
                  </a:ext>
                </a:extLst>
              </p:cNvPr>
              <p:cNvSpPr>
                <a:spLocks noChangeArrowheads="1"/>
              </p:cNvSpPr>
              <p:nvPr/>
            </p:nvSpPr>
            <p:spPr bwMode="auto">
              <a:xfrm>
                <a:off x="1302303" y="4541276"/>
                <a:ext cx="6347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50,000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93" name="Rectangle 15">
                <a:extLst>
                  <a:ext uri="{FF2B5EF4-FFF2-40B4-BE49-F238E27FC236}">
                    <a16:creationId xmlns:a16="http://schemas.microsoft.com/office/drawing/2014/main" id="{53D59FEC-010D-7838-DD32-577E1167E58B}"/>
                  </a:ext>
                </a:extLst>
              </p:cNvPr>
              <p:cNvSpPr>
                <a:spLocks noChangeArrowheads="1"/>
              </p:cNvSpPr>
              <p:nvPr/>
            </p:nvSpPr>
            <p:spPr bwMode="auto">
              <a:xfrm>
                <a:off x="1172461" y="3654931"/>
                <a:ext cx="7486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100,000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94" name="Rectangle 16">
                <a:extLst>
                  <a:ext uri="{FF2B5EF4-FFF2-40B4-BE49-F238E27FC236}">
                    <a16:creationId xmlns:a16="http://schemas.microsoft.com/office/drawing/2014/main" id="{49D3B689-BF0E-13F7-E5BB-76AF4BEBE1AC}"/>
                  </a:ext>
                </a:extLst>
              </p:cNvPr>
              <p:cNvSpPr>
                <a:spLocks noChangeArrowheads="1"/>
              </p:cNvSpPr>
              <p:nvPr/>
            </p:nvSpPr>
            <p:spPr bwMode="auto">
              <a:xfrm>
                <a:off x="1172461" y="2768586"/>
                <a:ext cx="7486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150,000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95" name="Rectangle 17">
                <a:extLst>
                  <a:ext uri="{FF2B5EF4-FFF2-40B4-BE49-F238E27FC236}">
                    <a16:creationId xmlns:a16="http://schemas.microsoft.com/office/drawing/2014/main" id="{76992A5A-6CF0-02CE-C7A4-713135D8689F}"/>
                  </a:ext>
                </a:extLst>
              </p:cNvPr>
              <p:cNvSpPr>
                <a:spLocks noChangeArrowheads="1"/>
              </p:cNvSpPr>
              <p:nvPr/>
            </p:nvSpPr>
            <p:spPr bwMode="auto">
              <a:xfrm>
                <a:off x="1172461" y="1883980"/>
                <a:ext cx="7486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200.000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96" name="Rectangle 18">
                <a:extLst>
                  <a:ext uri="{FF2B5EF4-FFF2-40B4-BE49-F238E27FC236}">
                    <a16:creationId xmlns:a16="http://schemas.microsoft.com/office/drawing/2014/main" id="{369AA8C2-1FE5-6F3C-34AE-F4E629E27290}"/>
                  </a:ext>
                </a:extLst>
              </p:cNvPr>
              <p:cNvSpPr>
                <a:spLocks noChangeArrowheads="1"/>
              </p:cNvSpPr>
              <p:nvPr/>
            </p:nvSpPr>
            <p:spPr bwMode="auto">
              <a:xfrm>
                <a:off x="1172461" y="997635"/>
                <a:ext cx="7486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95959"/>
                    </a:solidFill>
                    <a:effectLst/>
                    <a:latin typeface="Verdana" panose="020B0604030504040204" pitchFamily="34" charset="0"/>
                    <a:ea typeface="Verdana" panose="020B0604030504040204" pitchFamily="34" charset="0"/>
                  </a:rPr>
                  <a:t>250,000</a:t>
                </a:r>
                <a:endParaRPr kumimoji="0" lang="en-US" altLang="en-US"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grpSp>
        <p:sp>
          <p:nvSpPr>
            <p:cNvPr id="79" name="Rectangle 19">
              <a:extLst>
                <a:ext uri="{FF2B5EF4-FFF2-40B4-BE49-F238E27FC236}">
                  <a16:creationId xmlns:a16="http://schemas.microsoft.com/office/drawing/2014/main" id="{26E044BC-4F44-63C9-E30F-CAF41F8A0E3C}"/>
                </a:ext>
              </a:extLst>
            </p:cNvPr>
            <p:cNvSpPr>
              <a:spLocks noChangeArrowheads="1"/>
            </p:cNvSpPr>
            <p:nvPr/>
          </p:nvSpPr>
          <p:spPr bwMode="auto">
            <a:xfrm>
              <a:off x="1919900"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CC6600"/>
                  </a:solidFill>
                  <a:effectLst/>
                  <a:latin typeface="Verdana" panose="020B0604030504040204" pitchFamily="34" charset="0"/>
                  <a:ea typeface="Verdana" panose="020B0604030504040204" pitchFamily="34" charset="0"/>
                </a:rPr>
                <a:t>2011-12</a:t>
              </a:r>
              <a:endParaRPr kumimoji="0" lang="en-US" altLang="en-US" sz="1800" b="0" i="0" u="none" strike="noStrike" cap="none" normalizeH="0" baseline="0" dirty="0">
                <a:ln>
                  <a:noFill/>
                </a:ln>
                <a:solidFill>
                  <a:srgbClr val="CC6600"/>
                </a:solidFill>
                <a:effectLst/>
                <a:latin typeface="Verdana" panose="020B0604030504040204" pitchFamily="34" charset="0"/>
                <a:ea typeface="Verdana" panose="020B0604030504040204" pitchFamily="34" charset="0"/>
              </a:endParaRPr>
            </a:p>
          </p:txBody>
        </p:sp>
        <p:sp>
          <p:nvSpPr>
            <p:cNvPr id="80" name="Rectangle 20">
              <a:extLst>
                <a:ext uri="{FF2B5EF4-FFF2-40B4-BE49-F238E27FC236}">
                  <a16:creationId xmlns:a16="http://schemas.microsoft.com/office/drawing/2014/main" id="{8545F5B5-6C45-6E1C-9AF6-13FDBE830BBE}"/>
                </a:ext>
              </a:extLst>
            </p:cNvPr>
            <p:cNvSpPr>
              <a:spLocks noChangeArrowheads="1"/>
            </p:cNvSpPr>
            <p:nvPr/>
          </p:nvSpPr>
          <p:spPr bwMode="auto">
            <a:xfrm>
              <a:off x="2681245"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2012-13</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81" name="Rectangle 21">
              <a:extLst>
                <a:ext uri="{FF2B5EF4-FFF2-40B4-BE49-F238E27FC236}">
                  <a16:creationId xmlns:a16="http://schemas.microsoft.com/office/drawing/2014/main" id="{FB378FC7-41F6-CFC8-C61D-6FA0B9053856}"/>
                </a:ext>
              </a:extLst>
            </p:cNvPr>
            <p:cNvSpPr>
              <a:spLocks noChangeArrowheads="1"/>
            </p:cNvSpPr>
            <p:nvPr/>
          </p:nvSpPr>
          <p:spPr bwMode="auto">
            <a:xfrm>
              <a:off x="3442590"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2013-14</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82" name="Rectangle 22">
              <a:extLst>
                <a:ext uri="{FF2B5EF4-FFF2-40B4-BE49-F238E27FC236}">
                  <a16:creationId xmlns:a16="http://schemas.microsoft.com/office/drawing/2014/main" id="{24EEB3D7-7522-CCA1-2117-0EF8D19579E4}"/>
                </a:ext>
              </a:extLst>
            </p:cNvPr>
            <p:cNvSpPr>
              <a:spLocks noChangeArrowheads="1"/>
            </p:cNvSpPr>
            <p:nvPr/>
          </p:nvSpPr>
          <p:spPr bwMode="auto">
            <a:xfrm>
              <a:off x="4203935"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2014-15</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83" name="Rectangle 23">
              <a:extLst>
                <a:ext uri="{FF2B5EF4-FFF2-40B4-BE49-F238E27FC236}">
                  <a16:creationId xmlns:a16="http://schemas.microsoft.com/office/drawing/2014/main" id="{FBB8B260-4DF8-339F-DC7A-26525CCFB450}"/>
                </a:ext>
              </a:extLst>
            </p:cNvPr>
            <p:cNvSpPr>
              <a:spLocks noChangeArrowheads="1"/>
            </p:cNvSpPr>
            <p:nvPr/>
          </p:nvSpPr>
          <p:spPr bwMode="auto">
            <a:xfrm>
              <a:off x="4965281"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2015-16</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84" name="Rectangle 24">
              <a:extLst>
                <a:ext uri="{FF2B5EF4-FFF2-40B4-BE49-F238E27FC236}">
                  <a16:creationId xmlns:a16="http://schemas.microsoft.com/office/drawing/2014/main" id="{5A0AC3B0-6444-75CE-93AA-D327FBA0FF28}"/>
                </a:ext>
              </a:extLst>
            </p:cNvPr>
            <p:cNvSpPr>
              <a:spLocks noChangeArrowheads="1"/>
            </p:cNvSpPr>
            <p:nvPr/>
          </p:nvSpPr>
          <p:spPr bwMode="auto">
            <a:xfrm>
              <a:off x="5726626"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2016-17</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85" name="Rectangle 25">
              <a:extLst>
                <a:ext uri="{FF2B5EF4-FFF2-40B4-BE49-F238E27FC236}">
                  <a16:creationId xmlns:a16="http://schemas.microsoft.com/office/drawing/2014/main" id="{ED42774E-FC6C-8F20-9374-35C4B9F240D8}"/>
                </a:ext>
              </a:extLst>
            </p:cNvPr>
            <p:cNvSpPr>
              <a:spLocks noChangeArrowheads="1"/>
            </p:cNvSpPr>
            <p:nvPr/>
          </p:nvSpPr>
          <p:spPr bwMode="auto">
            <a:xfrm>
              <a:off x="6487971"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2017-18</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86" name="Rectangle 26">
              <a:extLst>
                <a:ext uri="{FF2B5EF4-FFF2-40B4-BE49-F238E27FC236}">
                  <a16:creationId xmlns:a16="http://schemas.microsoft.com/office/drawing/2014/main" id="{80220BE7-F91F-707E-CC8C-89E15DDFE2E5}"/>
                </a:ext>
              </a:extLst>
            </p:cNvPr>
            <p:cNvSpPr>
              <a:spLocks noChangeArrowheads="1"/>
            </p:cNvSpPr>
            <p:nvPr/>
          </p:nvSpPr>
          <p:spPr bwMode="auto">
            <a:xfrm>
              <a:off x="7249316"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2018-19</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87" name="Rectangle 27">
              <a:extLst>
                <a:ext uri="{FF2B5EF4-FFF2-40B4-BE49-F238E27FC236}">
                  <a16:creationId xmlns:a16="http://schemas.microsoft.com/office/drawing/2014/main" id="{F2CD3F87-3D71-3CB7-E8EC-5CB12B34E2A5}"/>
                </a:ext>
              </a:extLst>
            </p:cNvPr>
            <p:cNvSpPr>
              <a:spLocks noChangeArrowheads="1"/>
            </p:cNvSpPr>
            <p:nvPr/>
          </p:nvSpPr>
          <p:spPr bwMode="auto">
            <a:xfrm>
              <a:off x="8010661"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2019-20</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88" name="Rectangle 28">
              <a:extLst>
                <a:ext uri="{FF2B5EF4-FFF2-40B4-BE49-F238E27FC236}">
                  <a16:creationId xmlns:a16="http://schemas.microsoft.com/office/drawing/2014/main" id="{4B386120-AA3D-BE87-0774-B5CBAF64B8D4}"/>
                </a:ext>
              </a:extLst>
            </p:cNvPr>
            <p:cNvSpPr>
              <a:spLocks noChangeArrowheads="1"/>
            </p:cNvSpPr>
            <p:nvPr/>
          </p:nvSpPr>
          <p:spPr bwMode="auto">
            <a:xfrm>
              <a:off x="8772006"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2020-21</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89" name="Rectangle 29">
              <a:extLst>
                <a:ext uri="{FF2B5EF4-FFF2-40B4-BE49-F238E27FC236}">
                  <a16:creationId xmlns:a16="http://schemas.microsoft.com/office/drawing/2014/main" id="{C650C5FA-13BB-9F77-BA6D-AB67ED31B7A5}"/>
                </a:ext>
              </a:extLst>
            </p:cNvPr>
            <p:cNvSpPr>
              <a:spLocks noChangeArrowheads="1"/>
            </p:cNvSpPr>
            <p:nvPr/>
          </p:nvSpPr>
          <p:spPr bwMode="auto">
            <a:xfrm>
              <a:off x="9533351"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2021-22</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sp>
          <p:nvSpPr>
            <p:cNvPr id="90" name="Rectangle 30">
              <a:extLst>
                <a:ext uri="{FF2B5EF4-FFF2-40B4-BE49-F238E27FC236}">
                  <a16:creationId xmlns:a16="http://schemas.microsoft.com/office/drawing/2014/main" id="{F581C5E2-EFAB-E6E9-9E2A-D28B94433D9F}"/>
                </a:ext>
              </a:extLst>
            </p:cNvPr>
            <p:cNvSpPr>
              <a:spLocks noChangeArrowheads="1"/>
            </p:cNvSpPr>
            <p:nvPr/>
          </p:nvSpPr>
          <p:spPr bwMode="auto">
            <a:xfrm>
              <a:off x="10294696" y="5636172"/>
              <a:ext cx="6572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CC6600"/>
                  </a:solidFill>
                  <a:effectLst/>
                  <a:latin typeface="Verdana" panose="020B0604030504040204" pitchFamily="34" charset="0"/>
                  <a:ea typeface="Verdana" panose="020B0604030504040204" pitchFamily="34" charset="0"/>
                </a:rPr>
                <a:t>2022-23</a:t>
              </a:r>
              <a:endParaRPr kumimoji="0" lang="en-US" altLang="en-US" sz="1800" b="0" i="0" u="none" strike="noStrike" cap="none" normalizeH="0" baseline="0">
                <a:ln>
                  <a:noFill/>
                </a:ln>
                <a:solidFill>
                  <a:srgbClr val="CC6600"/>
                </a:solidFill>
                <a:effectLst/>
                <a:latin typeface="Verdana" panose="020B0604030504040204" pitchFamily="34" charset="0"/>
                <a:ea typeface="Verdana" panose="020B0604030504040204" pitchFamily="34" charset="0"/>
              </a:endParaRPr>
            </a:p>
          </p:txBody>
        </p:sp>
      </p:grpSp>
      <p:sp>
        <p:nvSpPr>
          <p:cNvPr id="2" name="Title 1">
            <a:extLst>
              <a:ext uri="{FF2B5EF4-FFF2-40B4-BE49-F238E27FC236}">
                <a16:creationId xmlns:a16="http://schemas.microsoft.com/office/drawing/2014/main" id="{253C5F43-1062-75BB-B14D-6867DEE2BBD1}"/>
              </a:ext>
            </a:extLst>
          </p:cNvPr>
          <p:cNvSpPr>
            <a:spLocks noGrp="1"/>
          </p:cNvSpPr>
          <p:nvPr>
            <p:ph type="title"/>
          </p:nvPr>
        </p:nvSpPr>
        <p:spPr/>
        <p:txBody>
          <a:bodyPr/>
          <a:lstStyle/>
          <a:p>
            <a:r>
              <a:rPr lang="en-GB" dirty="0"/>
              <a:t>Key Stage 5 Science hours</a:t>
            </a:r>
          </a:p>
        </p:txBody>
      </p:sp>
      <p:grpSp>
        <p:nvGrpSpPr>
          <p:cNvPr id="68" name="Group 67">
            <a:extLst>
              <a:ext uri="{FF2B5EF4-FFF2-40B4-BE49-F238E27FC236}">
                <a16:creationId xmlns:a16="http://schemas.microsoft.com/office/drawing/2014/main" id="{BBE2F819-79DF-C653-B6D2-934906E53CE8}"/>
              </a:ext>
            </a:extLst>
          </p:cNvPr>
          <p:cNvGrpSpPr/>
          <p:nvPr/>
        </p:nvGrpSpPr>
        <p:grpSpPr>
          <a:xfrm>
            <a:off x="2039714" y="3665764"/>
            <a:ext cx="8666163" cy="1858963"/>
            <a:chOff x="1876426" y="3676650"/>
            <a:chExt cx="8666163" cy="1858963"/>
          </a:xfrm>
        </p:grpSpPr>
        <p:sp>
          <p:nvSpPr>
            <p:cNvPr id="69" name="Freeform 7">
              <a:extLst>
                <a:ext uri="{FF2B5EF4-FFF2-40B4-BE49-F238E27FC236}">
                  <a16:creationId xmlns:a16="http://schemas.microsoft.com/office/drawing/2014/main" id="{69B74486-4BDB-AEF0-3743-0346F6A00EC0}"/>
                </a:ext>
              </a:extLst>
            </p:cNvPr>
            <p:cNvSpPr>
              <a:spLocks noEditPoints="1"/>
            </p:cNvSpPr>
            <p:nvPr/>
          </p:nvSpPr>
          <p:spPr bwMode="auto">
            <a:xfrm>
              <a:off x="1876426" y="5164138"/>
              <a:ext cx="8666163" cy="371475"/>
            </a:xfrm>
            <a:custGeom>
              <a:avLst/>
              <a:gdLst>
                <a:gd name="T0" fmla="*/ 0 w 5459"/>
                <a:gd name="T1" fmla="*/ 130 h 234"/>
                <a:gd name="T2" fmla="*/ 190 w 5459"/>
                <a:gd name="T3" fmla="*/ 130 h 234"/>
                <a:gd name="T4" fmla="*/ 190 w 5459"/>
                <a:gd name="T5" fmla="*/ 234 h 234"/>
                <a:gd name="T6" fmla="*/ 0 w 5459"/>
                <a:gd name="T7" fmla="*/ 234 h 234"/>
                <a:gd name="T8" fmla="*/ 0 w 5459"/>
                <a:gd name="T9" fmla="*/ 130 h 234"/>
                <a:gd name="T10" fmla="*/ 479 w 5459"/>
                <a:gd name="T11" fmla="*/ 120 h 234"/>
                <a:gd name="T12" fmla="*/ 669 w 5459"/>
                <a:gd name="T13" fmla="*/ 120 h 234"/>
                <a:gd name="T14" fmla="*/ 669 w 5459"/>
                <a:gd name="T15" fmla="*/ 234 h 234"/>
                <a:gd name="T16" fmla="*/ 479 w 5459"/>
                <a:gd name="T17" fmla="*/ 234 h 234"/>
                <a:gd name="T18" fmla="*/ 479 w 5459"/>
                <a:gd name="T19" fmla="*/ 120 h 234"/>
                <a:gd name="T20" fmla="*/ 957 w 5459"/>
                <a:gd name="T21" fmla="*/ 117 h 234"/>
                <a:gd name="T22" fmla="*/ 1149 w 5459"/>
                <a:gd name="T23" fmla="*/ 117 h 234"/>
                <a:gd name="T24" fmla="*/ 1149 w 5459"/>
                <a:gd name="T25" fmla="*/ 234 h 234"/>
                <a:gd name="T26" fmla="*/ 957 w 5459"/>
                <a:gd name="T27" fmla="*/ 234 h 234"/>
                <a:gd name="T28" fmla="*/ 957 w 5459"/>
                <a:gd name="T29" fmla="*/ 117 h 234"/>
                <a:gd name="T30" fmla="*/ 1436 w 5459"/>
                <a:gd name="T31" fmla="*/ 118 h 234"/>
                <a:gd name="T32" fmla="*/ 1628 w 5459"/>
                <a:gd name="T33" fmla="*/ 118 h 234"/>
                <a:gd name="T34" fmla="*/ 1628 w 5459"/>
                <a:gd name="T35" fmla="*/ 234 h 234"/>
                <a:gd name="T36" fmla="*/ 1436 w 5459"/>
                <a:gd name="T37" fmla="*/ 234 h 234"/>
                <a:gd name="T38" fmla="*/ 1436 w 5459"/>
                <a:gd name="T39" fmla="*/ 118 h 234"/>
                <a:gd name="T40" fmla="*/ 1915 w 5459"/>
                <a:gd name="T41" fmla="*/ 108 h 234"/>
                <a:gd name="T42" fmla="*/ 2106 w 5459"/>
                <a:gd name="T43" fmla="*/ 108 h 234"/>
                <a:gd name="T44" fmla="*/ 2106 w 5459"/>
                <a:gd name="T45" fmla="*/ 234 h 234"/>
                <a:gd name="T46" fmla="*/ 1915 w 5459"/>
                <a:gd name="T47" fmla="*/ 234 h 234"/>
                <a:gd name="T48" fmla="*/ 1915 w 5459"/>
                <a:gd name="T49" fmla="*/ 108 h 234"/>
                <a:gd name="T50" fmla="*/ 2394 w 5459"/>
                <a:gd name="T51" fmla="*/ 104 h 234"/>
                <a:gd name="T52" fmla="*/ 2585 w 5459"/>
                <a:gd name="T53" fmla="*/ 104 h 234"/>
                <a:gd name="T54" fmla="*/ 2585 w 5459"/>
                <a:gd name="T55" fmla="*/ 234 h 234"/>
                <a:gd name="T56" fmla="*/ 2394 w 5459"/>
                <a:gd name="T57" fmla="*/ 234 h 234"/>
                <a:gd name="T58" fmla="*/ 2394 w 5459"/>
                <a:gd name="T59" fmla="*/ 104 h 234"/>
                <a:gd name="T60" fmla="*/ 2872 w 5459"/>
                <a:gd name="T61" fmla="*/ 109 h 234"/>
                <a:gd name="T62" fmla="*/ 3064 w 5459"/>
                <a:gd name="T63" fmla="*/ 109 h 234"/>
                <a:gd name="T64" fmla="*/ 3064 w 5459"/>
                <a:gd name="T65" fmla="*/ 234 h 234"/>
                <a:gd name="T66" fmla="*/ 2872 w 5459"/>
                <a:gd name="T67" fmla="*/ 234 h 234"/>
                <a:gd name="T68" fmla="*/ 2872 w 5459"/>
                <a:gd name="T69" fmla="*/ 109 h 234"/>
                <a:gd name="T70" fmla="*/ 3352 w 5459"/>
                <a:gd name="T71" fmla="*/ 104 h 234"/>
                <a:gd name="T72" fmla="*/ 3544 w 5459"/>
                <a:gd name="T73" fmla="*/ 104 h 234"/>
                <a:gd name="T74" fmla="*/ 3544 w 5459"/>
                <a:gd name="T75" fmla="*/ 234 h 234"/>
                <a:gd name="T76" fmla="*/ 3352 w 5459"/>
                <a:gd name="T77" fmla="*/ 234 h 234"/>
                <a:gd name="T78" fmla="*/ 3352 w 5459"/>
                <a:gd name="T79" fmla="*/ 104 h 234"/>
                <a:gd name="T80" fmla="*/ 3831 w 5459"/>
                <a:gd name="T81" fmla="*/ 92 h 234"/>
                <a:gd name="T82" fmla="*/ 4021 w 5459"/>
                <a:gd name="T83" fmla="*/ 92 h 234"/>
                <a:gd name="T84" fmla="*/ 4021 w 5459"/>
                <a:gd name="T85" fmla="*/ 234 h 234"/>
                <a:gd name="T86" fmla="*/ 3831 w 5459"/>
                <a:gd name="T87" fmla="*/ 234 h 234"/>
                <a:gd name="T88" fmla="*/ 3831 w 5459"/>
                <a:gd name="T89" fmla="*/ 92 h 234"/>
                <a:gd name="T90" fmla="*/ 4310 w 5459"/>
                <a:gd name="T91" fmla="*/ 71 h 234"/>
                <a:gd name="T92" fmla="*/ 4501 w 5459"/>
                <a:gd name="T93" fmla="*/ 71 h 234"/>
                <a:gd name="T94" fmla="*/ 4501 w 5459"/>
                <a:gd name="T95" fmla="*/ 234 h 234"/>
                <a:gd name="T96" fmla="*/ 4310 w 5459"/>
                <a:gd name="T97" fmla="*/ 234 h 234"/>
                <a:gd name="T98" fmla="*/ 4310 w 5459"/>
                <a:gd name="T99" fmla="*/ 71 h 234"/>
                <a:gd name="T100" fmla="*/ 4788 w 5459"/>
                <a:gd name="T101" fmla="*/ 50 h 234"/>
                <a:gd name="T102" fmla="*/ 4980 w 5459"/>
                <a:gd name="T103" fmla="*/ 50 h 234"/>
                <a:gd name="T104" fmla="*/ 4980 w 5459"/>
                <a:gd name="T105" fmla="*/ 234 h 234"/>
                <a:gd name="T106" fmla="*/ 4788 w 5459"/>
                <a:gd name="T107" fmla="*/ 234 h 234"/>
                <a:gd name="T108" fmla="*/ 4788 w 5459"/>
                <a:gd name="T109" fmla="*/ 50 h 234"/>
                <a:gd name="T110" fmla="*/ 5267 w 5459"/>
                <a:gd name="T111" fmla="*/ 0 h 234"/>
                <a:gd name="T112" fmla="*/ 5459 w 5459"/>
                <a:gd name="T113" fmla="*/ 0 h 234"/>
                <a:gd name="T114" fmla="*/ 5459 w 5459"/>
                <a:gd name="T115" fmla="*/ 234 h 234"/>
                <a:gd name="T116" fmla="*/ 5267 w 5459"/>
                <a:gd name="T117" fmla="*/ 234 h 234"/>
                <a:gd name="T118" fmla="*/ 5267 w 5459"/>
                <a:gd name="T119"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59" h="234">
                  <a:moveTo>
                    <a:pt x="0" y="130"/>
                  </a:moveTo>
                  <a:lnTo>
                    <a:pt x="190" y="130"/>
                  </a:lnTo>
                  <a:lnTo>
                    <a:pt x="190" y="234"/>
                  </a:lnTo>
                  <a:lnTo>
                    <a:pt x="0" y="234"/>
                  </a:lnTo>
                  <a:lnTo>
                    <a:pt x="0" y="130"/>
                  </a:lnTo>
                  <a:close/>
                  <a:moveTo>
                    <a:pt x="479" y="120"/>
                  </a:moveTo>
                  <a:lnTo>
                    <a:pt x="669" y="120"/>
                  </a:lnTo>
                  <a:lnTo>
                    <a:pt x="669" y="234"/>
                  </a:lnTo>
                  <a:lnTo>
                    <a:pt x="479" y="234"/>
                  </a:lnTo>
                  <a:lnTo>
                    <a:pt x="479" y="120"/>
                  </a:lnTo>
                  <a:close/>
                  <a:moveTo>
                    <a:pt x="957" y="117"/>
                  </a:moveTo>
                  <a:lnTo>
                    <a:pt x="1149" y="117"/>
                  </a:lnTo>
                  <a:lnTo>
                    <a:pt x="1149" y="234"/>
                  </a:lnTo>
                  <a:lnTo>
                    <a:pt x="957" y="234"/>
                  </a:lnTo>
                  <a:lnTo>
                    <a:pt x="957" y="117"/>
                  </a:lnTo>
                  <a:close/>
                  <a:moveTo>
                    <a:pt x="1436" y="118"/>
                  </a:moveTo>
                  <a:lnTo>
                    <a:pt x="1628" y="118"/>
                  </a:lnTo>
                  <a:lnTo>
                    <a:pt x="1628" y="234"/>
                  </a:lnTo>
                  <a:lnTo>
                    <a:pt x="1436" y="234"/>
                  </a:lnTo>
                  <a:lnTo>
                    <a:pt x="1436" y="118"/>
                  </a:lnTo>
                  <a:close/>
                  <a:moveTo>
                    <a:pt x="1915" y="108"/>
                  </a:moveTo>
                  <a:lnTo>
                    <a:pt x="2106" y="108"/>
                  </a:lnTo>
                  <a:lnTo>
                    <a:pt x="2106" y="234"/>
                  </a:lnTo>
                  <a:lnTo>
                    <a:pt x="1915" y="234"/>
                  </a:lnTo>
                  <a:lnTo>
                    <a:pt x="1915" y="108"/>
                  </a:lnTo>
                  <a:close/>
                  <a:moveTo>
                    <a:pt x="2394" y="104"/>
                  </a:moveTo>
                  <a:lnTo>
                    <a:pt x="2585" y="104"/>
                  </a:lnTo>
                  <a:lnTo>
                    <a:pt x="2585" y="234"/>
                  </a:lnTo>
                  <a:lnTo>
                    <a:pt x="2394" y="234"/>
                  </a:lnTo>
                  <a:lnTo>
                    <a:pt x="2394" y="104"/>
                  </a:lnTo>
                  <a:close/>
                  <a:moveTo>
                    <a:pt x="2872" y="109"/>
                  </a:moveTo>
                  <a:lnTo>
                    <a:pt x="3064" y="109"/>
                  </a:lnTo>
                  <a:lnTo>
                    <a:pt x="3064" y="234"/>
                  </a:lnTo>
                  <a:lnTo>
                    <a:pt x="2872" y="234"/>
                  </a:lnTo>
                  <a:lnTo>
                    <a:pt x="2872" y="109"/>
                  </a:lnTo>
                  <a:close/>
                  <a:moveTo>
                    <a:pt x="3352" y="104"/>
                  </a:moveTo>
                  <a:lnTo>
                    <a:pt x="3544" y="104"/>
                  </a:lnTo>
                  <a:lnTo>
                    <a:pt x="3544" y="234"/>
                  </a:lnTo>
                  <a:lnTo>
                    <a:pt x="3352" y="234"/>
                  </a:lnTo>
                  <a:lnTo>
                    <a:pt x="3352" y="104"/>
                  </a:lnTo>
                  <a:close/>
                  <a:moveTo>
                    <a:pt x="3831" y="92"/>
                  </a:moveTo>
                  <a:lnTo>
                    <a:pt x="4021" y="92"/>
                  </a:lnTo>
                  <a:lnTo>
                    <a:pt x="4021" y="234"/>
                  </a:lnTo>
                  <a:lnTo>
                    <a:pt x="3831" y="234"/>
                  </a:lnTo>
                  <a:lnTo>
                    <a:pt x="3831" y="92"/>
                  </a:lnTo>
                  <a:close/>
                  <a:moveTo>
                    <a:pt x="4310" y="71"/>
                  </a:moveTo>
                  <a:lnTo>
                    <a:pt x="4501" y="71"/>
                  </a:lnTo>
                  <a:lnTo>
                    <a:pt x="4501" y="234"/>
                  </a:lnTo>
                  <a:lnTo>
                    <a:pt x="4310" y="234"/>
                  </a:lnTo>
                  <a:lnTo>
                    <a:pt x="4310" y="71"/>
                  </a:lnTo>
                  <a:close/>
                  <a:moveTo>
                    <a:pt x="4788" y="50"/>
                  </a:moveTo>
                  <a:lnTo>
                    <a:pt x="4980" y="50"/>
                  </a:lnTo>
                  <a:lnTo>
                    <a:pt x="4980" y="234"/>
                  </a:lnTo>
                  <a:lnTo>
                    <a:pt x="4788" y="234"/>
                  </a:lnTo>
                  <a:lnTo>
                    <a:pt x="4788" y="50"/>
                  </a:lnTo>
                  <a:close/>
                  <a:moveTo>
                    <a:pt x="5267" y="0"/>
                  </a:moveTo>
                  <a:lnTo>
                    <a:pt x="5459" y="0"/>
                  </a:lnTo>
                  <a:lnTo>
                    <a:pt x="5459" y="234"/>
                  </a:lnTo>
                  <a:lnTo>
                    <a:pt x="5267" y="234"/>
                  </a:lnTo>
                  <a:lnTo>
                    <a:pt x="5267" y="0"/>
                  </a:lnTo>
                  <a:close/>
                </a:path>
              </a:pathLst>
            </a:custGeom>
            <a:solidFill>
              <a:schemeClr val="bg1">
                <a:lumMod val="75000"/>
              </a:schemeClr>
            </a:solidFill>
            <a:ln>
              <a:solidFill>
                <a:schemeClr val="tx1"/>
              </a:solidFill>
            </a:ln>
          </p:spPr>
          <p:txBody>
            <a:bodyPr vert="horz" wrap="square" lIns="91440" tIns="45720" rIns="91440" bIns="45720" numCol="1" anchor="t" anchorCtr="0" compatLnSpc="1">
              <a:prstTxWarp prst="textNoShape">
                <a:avLst/>
              </a:prstTxWarp>
            </a:bodyPr>
            <a:lstStyle/>
            <a:p>
              <a:endParaRPr lang="en-GB"/>
            </a:p>
          </p:txBody>
        </p:sp>
        <p:sp>
          <p:nvSpPr>
            <p:cNvPr id="70" name="Freeform 9">
              <a:extLst>
                <a:ext uri="{FF2B5EF4-FFF2-40B4-BE49-F238E27FC236}">
                  <a16:creationId xmlns:a16="http://schemas.microsoft.com/office/drawing/2014/main" id="{21A18B30-31D3-A871-83F5-74D29ACF88E7}"/>
                </a:ext>
              </a:extLst>
            </p:cNvPr>
            <p:cNvSpPr>
              <a:spLocks noEditPoints="1"/>
            </p:cNvSpPr>
            <p:nvPr/>
          </p:nvSpPr>
          <p:spPr bwMode="auto">
            <a:xfrm>
              <a:off x="1876426" y="4757738"/>
              <a:ext cx="8666163" cy="552450"/>
            </a:xfrm>
            <a:custGeom>
              <a:avLst/>
              <a:gdLst>
                <a:gd name="T0" fmla="*/ 0 w 5459"/>
                <a:gd name="T1" fmla="*/ 95 h 348"/>
                <a:gd name="T2" fmla="*/ 190 w 5459"/>
                <a:gd name="T3" fmla="*/ 95 h 348"/>
                <a:gd name="T4" fmla="*/ 190 w 5459"/>
                <a:gd name="T5" fmla="*/ 348 h 348"/>
                <a:gd name="T6" fmla="*/ 0 w 5459"/>
                <a:gd name="T7" fmla="*/ 348 h 348"/>
                <a:gd name="T8" fmla="*/ 0 w 5459"/>
                <a:gd name="T9" fmla="*/ 95 h 348"/>
                <a:gd name="T10" fmla="*/ 479 w 5459"/>
                <a:gd name="T11" fmla="*/ 79 h 348"/>
                <a:gd name="T12" fmla="*/ 669 w 5459"/>
                <a:gd name="T13" fmla="*/ 79 h 348"/>
                <a:gd name="T14" fmla="*/ 669 w 5459"/>
                <a:gd name="T15" fmla="*/ 337 h 348"/>
                <a:gd name="T16" fmla="*/ 479 w 5459"/>
                <a:gd name="T17" fmla="*/ 337 h 348"/>
                <a:gd name="T18" fmla="*/ 479 w 5459"/>
                <a:gd name="T19" fmla="*/ 79 h 348"/>
                <a:gd name="T20" fmla="*/ 957 w 5459"/>
                <a:gd name="T21" fmla="*/ 61 h 348"/>
                <a:gd name="T22" fmla="*/ 1149 w 5459"/>
                <a:gd name="T23" fmla="*/ 61 h 348"/>
                <a:gd name="T24" fmla="*/ 1149 w 5459"/>
                <a:gd name="T25" fmla="*/ 331 h 348"/>
                <a:gd name="T26" fmla="*/ 957 w 5459"/>
                <a:gd name="T27" fmla="*/ 331 h 348"/>
                <a:gd name="T28" fmla="*/ 957 w 5459"/>
                <a:gd name="T29" fmla="*/ 61 h 348"/>
                <a:gd name="T30" fmla="*/ 1436 w 5459"/>
                <a:gd name="T31" fmla="*/ 61 h 348"/>
                <a:gd name="T32" fmla="*/ 1628 w 5459"/>
                <a:gd name="T33" fmla="*/ 61 h 348"/>
                <a:gd name="T34" fmla="*/ 1628 w 5459"/>
                <a:gd name="T35" fmla="*/ 330 h 348"/>
                <a:gd name="T36" fmla="*/ 1436 w 5459"/>
                <a:gd name="T37" fmla="*/ 330 h 348"/>
                <a:gd name="T38" fmla="*/ 1436 w 5459"/>
                <a:gd name="T39" fmla="*/ 61 h 348"/>
                <a:gd name="T40" fmla="*/ 1915 w 5459"/>
                <a:gd name="T41" fmla="*/ 60 h 348"/>
                <a:gd name="T42" fmla="*/ 2106 w 5459"/>
                <a:gd name="T43" fmla="*/ 60 h 348"/>
                <a:gd name="T44" fmla="*/ 2106 w 5459"/>
                <a:gd name="T45" fmla="*/ 321 h 348"/>
                <a:gd name="T46" fmla="*/ 1915 w 5459"/>
                <a:gd name="T47" fmla="*/ 321 h 348"/>
                <a:gd name="T48" fmla="*/ 1915 w 5459"/>
                <a:gd name="T49" fmla="*/ 60 h 348"/>
                <a:gd name="T50" fmla="*/ 2394 w 5459"/>
                <a:gd name="T51" fmla="*/ 64 h 348"/>
                <a:gd name="T52" fmla="*/ 2585 w 5459"/>
                <a:gd name="T53" fmla="*/ 64 h 348"/>
                <a:gd name="T54" fmla="*/ 2585 w 5459"/>
                <a:gd name="T55" fmla="*/ 319 h 348"/>
                <a:gd name="T56" fmla="*/ 2394 w 5459"/>
                <a:gd name="T57" fmla="*/ 319 h 348"/>
                <a:gd name="T58" fmla="*/ 2394 w 5459"/>
                <a:gd name="T59" fmla="*/ 64 h 348"/>
                <a:gd name="T60" fmla="*/ 2872 w 5459"/>
                <a:gd name="T61" fmla="*/ 91 h 348"/>
                <a:gd name="T62" fmla="*/ 3064 w 5459"/>
                <a:gd name="T63" fmla="*/ 91 h 348"/>
                <a:gd name="T64" fmla="*/ 3064 w 5459"/>
                <a:gd name="T65" fmla="*/ 330 h 348"/>
                <a:gd name="T66" fmla="*/ 2872 w 5459"/>
                <a:gd name="T67" fmla="*/ 330 h 348"/>
                <a:gd name="T68" fmla="*/ 2872 w 5459"/>
                <a:gd name="T69" fmla="*/ 91 h 348"/>
                <a:gd name="T70" fmla="*/ 3352 w 5459"/>
                <a:gd name="T71" fmla="*/ 98 h 348"/>
                <a:gd name="T72" fmla="*/ 3544 w 5459"/>
                <a:gd name="T73" fmla="*/ 98 h 348"/>
                <a:gd name="T74" fmla="*/ 3544 w 5459"/>
                <a:gd name="T75" fmla="*/ 325 h 348"/>
                <a:gd name="T76" fmla="*/ 3352 w 5459"/>
                <a:gd name="T77" fmla="*/ 325 h 348"/>
                <a:gd name="T78" fmla="*/ 3352 w 5459"/>
                <a:gd name="T79" fmla="*/ 98 h 348"/>
                <a:gd name="T80" fmla="*/ 3831 w 5459"/>
                <a:gd name="T81" fmla="*/ 92 h 348"/>
                <a:gd name="T82" fmla="*/ 4021 w 5459"/>
                <a:gd name="T83" fmla="*/ 92 h 348"/>
                <a:gd name="T84" fmla="*/ 4021 w 5459"/>
                <a:gd name="T85" fmla="*/ 311 h 348"/>
                <a:gd name="T86" fmla="*/ 3831 w 5459"/>
                <a:gd name="T87" fmla="*/ 311 h 348"/>
                <a:gd name="T88" fmla="*/ 3831 w 5459"/>
                <a:gd name="T89" fmla="*/ 92 h 348"/>
                <a:gd name="T90" fmla="*/ 4310 w 5459"/>
                <a:gd name="T91" fmla="*/ 64 h 348"/>
                <a:gd name="T92" fmla="*/ 4501 w 5459"/>
                <a:gd name="T93" fmla="*/ 64 h 348"/>
                <a:gd name="T94" fmla="*/ 4501 w 5459"/>
                <a:gd name="T95" fmla="*/ 287 h 348"/>
                <a:gd name="T96" fmla="*/ 4310 w 5459"/>
                <a:gd name="T97" fmla="*/ 287 h 348"/>
                <a:gd name="T98" fmla="*/ 4310 w 5459"/>
                <a:gd name="T99" fmla="*/ 64 h 348"/>
                <a:gd name="T100" fmla="*/ 4788 w 5459"/>
                <a:gd name="T101" fmla="*/ 41 h 348"/>
                <a:gd name="T102" fmla="*/ 4980 w 5459"/>
                <a:gd name="T103" fmla="*/ 41 h 348"/>
                <a:gd name="T104" fmla="*/ 4980 w 5459"/>
                <a:gd name="T105" fmla="*/ 263 h 348"/>
                <a:gd name="T106" fmla="*/ 4788 w 5459"/>
                <a:gd name="T107" fmla="*/ 263 h 348"/>
                <a:gd name="T108" fmla="*/ 4788 w 5459"/>
                <a:gd name="T109" fmla="*/ 41 h 348"/>
                <a:gd name="T110" fmla="*/ 5267 w 5459"/>
                <a:gd name="T111" fmla="*/ 0 h 348"/>
                <a:gd name="T112" fmla="*/ 5459 w 5459"/>
                <a:gd name="T113" fmla="*/ 0 h 348"/>
                <a:gd name="T114" fmla="*/ 5459 w 5459"/>
                <a:gd name="T115" fmla="*/ 209 h 348"/>
                <a:gd name="T116" fmla="*/ 5267 w 5459"/>
                <a:gd name="T117" fmla="*/ 209 h 348"/>
                <a:gd name="T118" fmla="*/ 5267 w 5459"/>
                <a:gd name="T11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59" h="348">
                  <a:moveTo>
                    <a:pt x="0" y="95"/>
                  </a:moveTo>
                  <a:lnTo>
                    <a:pt x="190" y="95"/>
                  </a:lnTo>
                  <a:lnTo>
                    <a:pt x="190" y="348"/>
                  </a:lnTo>
                  <a:lnTo>
                    <a:pt x="0" y="348"/>
                  </a:lnTo>
                  <a:lnTo>
                    <a:pt x="0" y="95"/>
                  </a:lnTo>
                  <a:close/>
                  <a:moveTo>
                    <a:pt x="479" y="79"/>
                  </a:moveTo>
                  <a:lnTo>
                    <a:pt x="669" y="79"/>
                  </a:lnTo>
                  <a:lnTo>
                    <a:pt x="669" y="337"/>
                  </a:lnTo>
                  <a:lnTo>
                    <a:pt x="479" y="337"/>
                  </a:lnTo>
                  <a:lnTo>
                    <a:pt x="479" y="79"/>
                  </a:lnTo>
                  <a:close/>
                  <a:moveTo>
                    <a:pt x="957" y="61"/>
                  </a:moveTo>
                  <a:lnTo>
                    <a:pt x="1149" y="61"/>
                  </a:lnTo>
                  <a:lnTo>
                    <a:pt x="1149" y="331"/>
                  </a:lnTo>
                  <a:lnTo>
                    <a:pt x="957" y="331"/>
                  </a:lnTo>
                  <a:lnTo>
                    <a:pt x="957" y="61"/>
                  </a:lnTo>
                  <a:close/>
                  <a:moveTo>
                    <a:pt x="1436" y="61"/>
                  </a:moveTo>
                  <a:lnTo>
                    <a:pt x="1628" y="61"/>
                  </a:lnTo>
                  <a:lnTo>
                    <a:pt x="1628" y="330"/>
                  </a:lnTo>
                  <a:lnTo>
                    <a:pt x="1436" y="330"/>
                  </a:lnTo>
                  <a:lnTo>
                    <a:pt x="1436" y="61"/>
                  </a:lnTo>
                  <a:close/>
                  <a:moveTo>
                    <a:pt x="1915" y="60"/>
                  </a:moveTo>
                  <a:lnTo>
                    <a:pt x="2106" y="60"/>
                  </a:lnTo>
                  <a:lnTo>
                    <a:pt x="2106" y="321"/>
                  </a:lnTo>
                  <a:lnTo>
                    <a:pt x="1915" y="321"/>
                  </a:lnTo>
                  <a:lnTo>
                    <a:pt x="1915" y="60"/>
                  </a:lnTo>
                  <a:close/>
                  <a:moveTo>
                    <a:pt x="2394" y="64"/>
                  </a:moveTo>
                  <a:lnTo>
                    <a:pt x="2585" y="64"/>
                  </a:lnTo>
                  <a:lnTo>
                    <a:pt x="2585" y="319"/>
                  </a:lnTo>
                  <a:lnTo>
                    <a:pt x="2394" y="319"/>
                  </a:lnTo>
                  <a:lnTo>
                    <a:pt x="2394" y="64"/>
                  </a:lnTo>
                  <a:close/>
                  <a:moveTo>
                    <a:pt x="2872" y="91"/>
                  </a:moveTo>
                  <a:lnTo>
                    <a:pt x="3064" y="91"/>
                  </a:lnTo>
                  <a:lnTo>
                    <a:pt x="3064" y="330"/>
                  </a:lnTo>
                  <a:lnTo>
                    <a:pt x="2872" y="330"/>
                  </a:lnTo>
                  <a:lnTo>
                    <a:pt x="2872" y="91"/>
                  </a:lnTo>
                  <a:close/>
                  <a:moveTo>
                    <a:pt x="3352" y="98"/>
                  </a:moveTo>
                  <a:lnTo>
                    <a:pt x="3544" y="98"/>
                  </a:lnTo>
                  <a:lnTo>
                    <a:pt x="3544" y="325"/>
                  </a:lnTo>
                  <a:lnTo>
                    <a:pt x="3352" y="325"/>
                  </a:lnTo>
                  <a:lnTo>
                    <a:pt x="3352" y="98"/>
                  </a:lnTo>
                  <a:close/>
                  <a:moveTo>
                    <a:pt x="3831" y="92"/>
                  </a:moveTo>
                  <a:lnTo>
                    <a:pt x="4021" y="92"/>
                  </a:lnTo>
                  <a:lnTo>
                    <a:pt x="4021" y="311"/>
                  </a:lnTo>
                  <a:lnTo>
                    <a:pt x="3831" y="311"/>
                  </a:lnTo>
                  <a:lnTo>
                    <a:pt x="3831" y="92"/>
                  </a:lnTo>
                  <a:close/>
                  <a:moveTo>
                    <a:pt x="4310" y="64"/>
                  </a:moveTo>
                  <a:lnTo>
                    <a:pt x="4501" y="64"/>
                  </a:lnTo>
                  <a:lnTo>
                    <a:pt x="4501" y="287"/>
                  </a:lnTo>
                  <a:lnTo>
                    <a:pt x="4310" y="287"/>
                  </a:lnTo>
                  <a:lnTo>
                    <a:pt x="4310" y="64"/>
                  </a:lnTo>
                  <a:close/>
                  <a:moveTo>
                    <a:pt x="4788" y="41"/>
                  </a:moveTo>
                  <a:lnTo>
                    <a:pt x="4980" y="41"/>
                  </a:lnTo>
                  <a:lnTo>
                    <a:pt x="4980" y="263"/>
                  </a:lnTo>
                  <a:lnTo>
                    <a:pt x="4788" y="263"/>
                  </a:lnTo>
                  <a:lnTo>
                    <a:pt x="4788" y="41"/>
                  </a:lnTo>
                  <a:close/>
                  <a:moveTo>
                    <a:pt x="5267" y="0"/>
                  </a:moveTo>
                  <a:lnTo>
                    <a:pt x="5459" y="0"/>
                  </a:lnTo>
                  <a:lnTo>
                    <a:pt x="5459" y="209"/>
                  </a:lnTo>
                  <a:lnTo>
                    <a:pt x="5267" y="209"/>
                  </a:lnTo>
                  <a:lnTo>
                    <a:pt x="5267" y="0"/>
                  </a:lnTo>
                  <a:close/>
                </a:path>
              </a:pathLst>
            </a:custGeom>
            <a:solidFill>
              <a:srgbClr val="7030A0"/>
            </a:solidFill>
            <a:ln>
              <a:solidFill>
                <a:schemeClr val="tx1"/>
              </a:solidFill>
            </a:ln>
          </p:spPr>
          <p:txBody>
            <a:bodyPr vert="horz" wrap="square" lIns="91440" tIns="45720" rIns="91440" bIns="45720" numCol="1" anchor="t" anchorCtr="0" compatLnSpc="1">
              <a:prstTxWarp prst="textNoShape">
                <a:avLst/>
              </a:prstTxWarp>
            </a:bodyPr>
            <a:lstStyle/>
            <a:p>
              <a:endParaRPr lang="en-GB"/>
            </a:p>
          </p:txBody>
        </p:sp>
        <p:sp>
          <p:nvSpPr>
            <p:cNvPr id="71" name="Freeform 10">
              <a:extLst>
                <a:ext uri="{FF2B5EF4-FFF2-40B4-BE49-F238E27FC236}">
                  <a16:creationId xmlns:a16="http://schemas.microsoft.com/office/drawing/2014/main" id="{BC666C86-3DE8-CE96-E79D-40D10A27D10E}"/>
                </a:ext>
              </a:extLst>
            </p:cNvPr>
            <p:cNvSpPr>
              <a:spLocks noEditPoints="1"/>
            </p:cNvSpPr>
            <p:nvPr/>
          </p:nvSpPr>
          <p:spPr bwMode="auto">
            <a:xfrm>
              <a:off x="1876426" y="4318000"/>
              <a:ext cx="8666163" cy="595313"/>
            </a:xfrm>
            <a:custGeom>
              <a:avLst/>
              <a:gdLst>
                <a:gd name="T0" fmla="*/ 0 w 5459"/>
                <a:gd name="T1" fmla="*/ 51 h 375"/>
                <a:gd name="T2" fmla="*/ 190 w 5459"/>
                <a:gd name="T3" fmla="*/ 51 h 375"/>
                <a:gd name="T4" fmla="*/ 190 w 5459"/>
                <a:gd name="T5" fmla="*/ 372 h 375"/>
                <a:gd name="T6" fmla="*/ 0 w 5459"/>
                <a:gd name="T7" fmla="*/ 372 h 375"/>
                <a:gd name="T8" fmla="*/ 0 w 5459"/>
                <a:gd name="T9" fmla="*/ 51 h 375"/>
                <a:gd name="T10" fmla="*/ 479 w 5459"/>
                <a:gd name="T11" fmla="*/ 27 h 375"/>
                <a:gd name="T12" fmla="*/ 669 w 5459"/>
                <a:gd name="T13" fmla="*/ 27 h 375"/>
                <a:gd name="T14" fmla="*/ 669 w 5459"/>
                <a:gd name="T15" fmla="*/ 356 h 375"/>
                <a:gd name="T16" fmla="*/ 479 w 5459"/>
                <a:gd name="T17" fmla="*/ 356 h 375"/>
                <a:gd name="T18" fmla="*/ 479 w 5459"/>
                <a:gd name="T19" fmla="*/ 27 h 375"/>
                <a:gd name="T20" fmla="*/ 957 w 5459"/>
                <a:gd name="T21" fmla="*/ 0 h 375"/>
                <a:gd name="T22" fmla="*/ 1149 w 5459"/>
                <a:gd name="T23" fmla="*/ 0 h 375"/>
                <a:gd name="T24" fmla="*/ 1149 w 5459"/>
                <a:gd name="T25" fmla="*/ 338 h 375"/>
                <a:gd name="T26" fmla="*/ 957 w 5459"/>
                <a:gd name="T27" fmla="*/ 338 h 375"/>
                <a:gd name="T28" fmla="*/ 957 w 5459"/>
                <a:gd name="T29" fmla="*/ 0 h 375"/>
                <a:gd name="T30" fmla="*/ 1436 w 5459"/>
                <a:gd name="T31" fmla="*/ 8 h 375"/>
                <a:gd name="T32" fmla="*/ 1628 w 5459"/>
                <a:gd name="T33" fmla="*/ 8 h 375"/>
                <a:gd name="T34" fmla="*/ 1628 w 5459"/>
                <a:gd name="T35" fmla="*/ 338 h 375"/>
                <a:gd name="T36" fmla="*/ 1436 w 5459"/>
                <a:gd name="T37" fmla="*/ 338 h 375"/>
                <a:gd name="T38" fmla="*/ 1436 w 5459"/>
                <a:gd name="T39" fmla="*/ 8 h 375"/>
                <a:gd name="T40" fmla="*/ 1915 w 5459"/>
                <a:gd name="T41" fmla="*/ 18 h 375"/>
                <a:gd name="T42" fmla="*/ 2106 w 5459"/>
                <a:gd name="T43" fmla="*/ 18 h 375"/>
                <a:gd name="T44" fmla="*/ 2106 w 5459"/>
                <a:gd name="T45" fmla="*/ 337 h 375"/>
                <a:gd name="T46" fmla="*/ 1915 w 5459"/>
                <a:gd name="T47" fmla="*/ 337 h 375"/>
                <a:gd name="T48" fmla="*/ 1915 w 5459"/>
                <a:gd name="T49" fmla="*/ 18 h 375"/>
                <a:gd name="T50" fmla="*/ 2394 w 5459"/>
                <a:gd name="T51" fmla="*/ 28 h 375"/>
                <a:gd name="T52" fmla="*/ 2585 w 5459"/>
                <a:gd name="T53" fmla="*/ 28 h 375"/>
                <a:gd name="T54" fmla="*/ 2585 w 5459"/>
                <a:gd name="T55" fmla="*/ 341 h 375"/>
                <a:gd name="T56" fmla="*/ 2394 w 5459"/>
                <a:gd name="T57" fmla="*/ 341 h 375"/>
                <a:gd name="T58" fmla="*/ 2394 w 5459"/>
                <a:gd name="T59" fmla="*/ 28 h 375"/>
                <a:gd name="T60" fmla="*/ 2872 w 5459"/>
                <a:gd name="T61" fmla="*/ 69 h 375"/>
                <a:gd name="T62" fmla="*/ 3064 w 5459"/>
                <a:gd name="T63" fmla="*/ 69 h 375"/>
                <a:gd name="T64" fmla="*/ 3064 w 5459"/>
                <a:gd name="T65" fmla="*/ 368 h 375"/>
                <a:gd name="T66" fmla="*/ 2872 w 5459"/>
                <a:gd name="T67" fmla="*/ 368 h 375"/>
                <a:gd name="T68" fmla="*/ 2872 w 5459"/>
                <a:gd name="T69" fmla="*/ 69 h 375"/>
                <a:gd name="T70" fmla="*/ 3352 w 5459"/>
                <a:gd name="T71" fmla="*/ 87 h 375"/>
                <a:gd name="T72" fmla="*/ 3544 w 5459"/>
                <a:gd name="T73" fmla="*/ 87 h 375"/>
                <a:gd name="T74" fmla="*/ 3544 w 5459"/>
                <a:gd name="T75" fmla="*/ 375 h 375"/>
                <a:gd name="T76" fmla="*/ 3352 w 5459"/>
                <a:gd name="T77" fmla="*/ 375 h 375"/>
                <a:gd name="T78" fmla="*/ 3352 w 5459"/>
                <a:gd name="T79" fmla="*/ 87 h 375"/>
                <a:gd name="T80" fmla="*/ 3831 w 5459"/>
                <a:gd name="T81" fmla="*/ 93 h 375"/>
                <a:gd name="T82" fmla="*/ 4021 w 5459"/>
                <a:gd name="T83" fmla="*/ 93 h 375"/>
                <a:gd name="T84" fmla="*/ 4021 w 5459"/>
                <a:gd name="T85" fmla="*/ 369 h 375"/>
                <a:gd name="T86" fmla="*/ 3831 w 5459"/>
                <a:gd name="T87" fmla="*/ 369 h 375"/>
                <a:gd name="T88" fmla="*/ 3831 w 5459"/>
                <a:gd name="T89" fmla="*/ 93 h 375"/>
                <a:gd name="T90" fmla="*/ 4310 w 5459"/>
                <a:gd name="T91" fmla="*/ 61 h 375"/>
                <a:gd name="T92" fmla="*/ 4501 w 5459"/>
                <a:gd name="T93" fmla="*/ 61 h 375"/>
                <a:gd name="T94" fmla="*/ 4501 w 5459"/>
                <a:gd name="T95" fmla="*/ 341 h 375"/>
                <a:gd name="T96" fmla="*/ 4310 w 5459"/>
                <a:gd name="T97" fmla="*/ 341 h 375"/>
                <a:gd name="T98" fmla="*/ 4310 w 5459"/>
                <a:gd name="T99" fmla="*/ 61 h 375"/>
                <a:gd name="T100" fmla="*/ 4788 w 5459"/>
                <a:gd name="T101" fmla="*/ 31 h 375"/>
                <a:gd name="T102" fmla="*/ 4980 w 5459"/>
                <a:gd name="T103" fmla="*/ 31 h 375"/>
                <a:gd name="T104" fmla="*/ 4980 w 5459"/>
                <a:gd name="T105" fmla="*/ 318 h 375"/>
                <a:gd name="T106" fmla="*/ 4788 w 5459"/>
                <a:gd name="T107" fmla="*/ 318 h 375"/>
                <a:gd name="T108" fmla="*/ 4788 w 5459"/>
                <a:gd name="T109" fmla="*/ 31 h 375"/>
                <a:gd name="T110" fmla="*/ 5267 w 5459"/>
                <a:gd name="T111" fmla="*/ 11 h 375"/>
                <a:gd name="T112" fmla="*/ 5459 w 5459"/>
                <a:gd name="T113" fmla="*/ 11 h 375"/>
                <a:gd name="T114" fmla="*/ 5459 w 5459"/>
                <a:gd name="T115" fmla="*/ 277 h 375"/>
                <a:gd name="T116" fmla="*/ 5267 w 5459"/>
                <a:gd name="T117" fmla="*/ 277 h 375"/>
                <a:gd name="T118" fmla="*/ 5267 w 5459"/>
                <a:gd name="T119" fmla="*/ 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59" h="375">
                  <a:moveTo>
                    <a:pt x="0" y="51"/>
                  </a:moveTo>
                  <a:lnTo>
                    <a:pt x="190" y="51"/>
                  </a:lnTo>
                  <a:lnTo>
                    <a:pt x="190" y="372"/>
                  </a:lnTo>
                  <a:lnTo>
                    <a:pt x="0" y="372"/>
                  </a:lnTo>
                  <a:lnTo>
                    <a:pt x="0" y="51"/>
                  </a:lnTo>
                  <a:close/>
                  <a:moveTo>
                    <a:pt x="479" y="27"/>
                  </a:moveTo>
                  <a:lnTo>
                    <a:pt x="669" y="27"/>
                  </a:lnTo>
                  <a:lnTo>
                    <a:pt x="669" y="356"/>
                  </a:lnTo>
                  <a:lnTo>
                    <a:pt x="479" y="356"/>
                  </a:lnTo>
                  <a:lnTo>
                    <a:pt x="479" y="27"/>
                  </a:lnTo>
                  <a:close/>
                  <a:moveTo>
                    <a:pt x="957" y="0"/>
                  </a:moveTo>
                  <a:lnTo>
                    <a:pt x="1149" y="0"/>
                  </a:lnTo>
                  <a:lnTo>
                    <a:pt x="1149" y="338"/>
                  </a:lnTo>
                  <a:lnTo>
                    <a:pt x="957" y="338"/>
                  </a:lnTo>
                  <a:lnTo>
                    <a:pt x="957" y="0"/>
                  </a:lnTo>
                  <a:close/>
                  <a:moveTo>
                    <a:pt x="1436" y="8"/>
                  </a:moveTo>
                  <a:lnTo>
                    <a:pt x="1628" y="8"/>
                  </a:lnTo>
                  <a:lnTo>
                    <a:pt x="1628" y="338"/>
                  </a:lnTo>
                  <a:lnTo>
                    <a:pt x="1436" y="338"/>
                  </a:lnTo>
                  <a:lnTo>
                    <a:pt x="1436" y="8"/>
                  </a:lnTo>
                  <a:close/>
                  <a:moveTo>
                    <a:pt x="1915" y="18"/>
                  </a:moveTo>
                  <a:lnTo>
                    <a:pt x="2106" y="18"/>
                  </a:lnTo>
                  <a:lnTo>
                    <a:pt x="2106" y="337"/>
                  </a:lnTo>
                  <a:lnTo>
                    <a:pt x="1915" y="337"/>
                  </a:lnTo>
                  <a:lnTo>
                    <a:pt x="1915" y="18"/>
                  </a:lnTo>
                  <a:close/>
                  <a:moveTo>
                    <a:pt x="2394" y="28"/>
                  </a:moveTo>
                  <a:lnTo>
                    <a:pt x="2585" y="28"/>
                  </a:lnTo>
                  <a:lnTo>
                    <a:pt x="2585" y="341"/>
                  </a:lnTo>
                  <a:lnTo>
                    <a:pt x="2394" y="341"/>
                  </a:lnTo>
                  <a:lnTo>
                    <a:pt x="2394" y="28"/>
                  </a:lnTo>
                  <a:close/>
                  <a:moveTo>
                    <a:pt x="2872" y="69"/>
                  </a:moveTo>
                  <a:lnTo>
                    <a:pt x="3064" y="69"/>
                  </a:lnTo>
                  <a:lnTo>
                    <a:pt x="3064" y="368"/>
                  </a:lnTo>
                  <a:lnTo>
                    <a:pt x="2872" y="368"/>
                  </a:lnTo>
                  <a:lnTo>
                    <a:pt x="2872" y="69"/>
                  </a:lnTo>
                  <a:close/>
                  <a:moveTo>
                    <a:pt x="3352" y="87"/>
                  </a:moveTo>
                  <a:lnTo>
                    <a:pt x="3544" y="87"/>
                  </a:lnTo>
                  <a:lnTo>
                    <a:pt x="3544" y="375"/>
                  </a:lnTo>
                  <a:lnTo>
                    <a:pt x="3352" y="375"/>
                  </a:lnTo>
                  <a:lnTo>
                    <a:pt x="3352" y="87"/>
                  </a:lnTo>
                  <a:close/>
                  <a:moveTo>
                    <a:pt x="3831" y="93"/>
                  </a:moveTo>
                  <a:lnTo>
                    <a:pt x="4021" y="93"/>
                  </a:lnTo>
                  <a:lnTo>
                    <a:pt x="4021" y="369"/>
                  </a:lnTo>
                  <a:lnTo>
                    <a:pt x="3831" y="369"/>
                  </a:lnTo>
                  <a:lnTo>
                    <a:pt x="3831" y="93"/>
                  </a:lnTo>
                  <a:close/>
                  <a:moveTo>
                    <a:pt x="4310" y="61"/>
                  </a:moveTo>
                  <a:lnTo>
                    <a:pt x="4501" y="61"/>
                  </a:lnTo>
                  <a:lnTo>
                    <a:pt x="4501" y="341"/>
                  </a:lnTo>
                  <a:lnTo>
                    <a:pt x="4310" y="341"/>
                  </a:lnTo>
                  <a:lnTo>
                    <a:pt x="4310" y="61"/>
                  </a:lnTo>
                  <a:close/>
                  <a:moveTo>
                    <a:pt x="4788" y="31"/>
                  </a:moveTo>
                  <a:lnTo>
                    <a:pt x="4980" y="31"/>
                  </a:lnTo>
                  <a:lnTo>
                    <a:pt x="4980" y="318"/>
                  </a:lnTo>
                  <a:lnTo>
                    <a:pt x="4788" y="318"/>
                  </a:lnTo>
                  <a:lnTo>
                    <a:pt x="4788" y="31"/>
                  </a:lnTo>
                  <a:close/>
                  <a:moveTo>
                    <a:pt x="5267" y="11"/>
                  </a:moveTo>
                  <a:lnTo>
                    <a:pt x="5459" y="11"/>
                  </a:lnTo>
                  <a:lnTo>
                    <a:pt x="5459" y="277"/>
                  </a:lnTo>
                  <a:lnTo>
                    <a:pt x="5267" y="277"/>
                  </a:lnTo>
                  <a:lnTo>
                    <a:pt x="5267" y="11"/>
                  </a:lnTo>
                  <a:close/>
                </a:path>
              </a:pathLst>
            </a:custGeom>
            <a:solidFill>
              <a:srgbClr val="ED7D3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11">
              <a:extLst>
                <a:ext uri="{FF2B5EF4-FFF2-40B4-BE49-F238E27FC236}">
                  <a16:creationId xmlns:a16="http://schemas.microsoft.com/office/drawing/2014/main" id="{FCED8539-1488-B17D-0EDB-826824FDD580}"/>
                </a:ext>
              </a:extLst>
            </p:cNvPr>
            <p:cNvSpPr>
              <a:spLocks noEditPoints="1"/>
            </p:cNvSpPr>
            <p:nvPr/>
          </p:nvSpPr>
          <p:spPr bwMode="auto">
            <a:xfrm>
              <a:off x="1876426" y="3676650"/>
              <a:ext cx="8666163" cy="788988"/>
            </a:xfrm>
            <a:custGeom>
              <a:avLst/>
              <a:gdLst>
                <a:gd name="T0" fmla="*/ 0 w 5459"/>
                <a:gd name="T1" fmla="*/ 59 h 497"/>
                <a:gd name="T2" fmla="*/ 190 w 5459"/>
                <a:gd name="T3" fmla="*/ 59 h 497"/>
                <a:gd name="T4" fmla="*/ 190 w 5459"/>
                <a:gd name="T5" fmla="*/ 455 h 497"/>
                <a:gd name="T6" fmla="*/ 0 w 5459"/>
                <a:gd name="T7" fmla="*/ 455 h 497"/>
                <a:gd name="T8" fmla="*/ 0 w 5459"/>
                <a:gd name="T9" fmla="*/ 59 h 497"/>
                <a:gd name="T10" fmla="*/ 479 w 5459"/>
                <a:gd name="T11" fmla="*/ 34 h 497"/>
                <a:gd name="T12" fmla="*/ 669 w 5459"/>
                <a:gd name="T13" fmla="*/ 34 h 497"/>
                <a:gd name="T14" fmla="*/ 669 w 5459"/>
                <a:gd name="T15" fmla="*/ 431 h 497"/>
                <a:gd name="T16" fmla="*/ 479 w 5459"/>
                <a:gd name="T17" fmla="*/ 431 h 497"/>
                <a:gd name="T18" fmla="*/ 479 w 5459"/>
                <a:gd name="T19" fmla="*/ 34 h 497"/>
                <a:gd name="T20" fmla="*/ 957 w 5459"/>
                <a:gd name="T21" fmla="*/ 0 h 497"/>
                <a:gd name="T22" fmla="*/ 1149 w 5459"/>
                <a:gd name="T23" fmla="*/ 0 h 497"/>
                <a:gd name="T24" fmla="*/ 1149 w 5459"/>
                <a:gd name="T25" fmla="*/ 404 h 497"/>
                <a:gd name="T26" fmla="*/ 957 w 5459"/>
                <a:gd name="T27" fmla="*/ 404 h 497"/>
                <a:gd name="T28" fmla="*/ 957 w 5459"/>
                <a:gd name="T29" fmla="*/ 0 h 497"/>
                <a:gd name="T30" fmla="*/ 1436 w 5459"/>
                <a:gd name="T31" fmla="*/ 19 h 497"/>
                <a:gd name="T32" fmla="*/ 1628 w 5459"/>
                <a:gd name="T33" fmla="*/ 19 h 497"/>
                <a:gd name="T34" fmla="*/ 1628 w 5459"/>
                <a:gd name="T35" fmla="*/ 412 h 497"/>
                <a:gd name="T36" fmla="*/ 1436 w 5459"/>
                <a:gd name="T37" fmla="*/ 412 h 497"/>
                <a:gd name="T38" fmla="*/ 1436 w 5459"/>
                <a:gd name="T39" fmla="*/ 19 h 497"/>
                <a:gd name="T40" fmla="*/ 1915 w 5459"/>
                <a:gd name="T41" fmla="*/ 43 h 497"/>
                <a:gd name="T42" fmla="*/ 2106 w 5459"/>
                <a:gd name="T43" fmla="*/ 43 h 497"/>
                <a:gd name="T44" fmla="*/ 2106 w 5459"/>
                <a:gd name="T45" fmla="*/ 422 h 497"/>
                <a:gd name="T46" fmla="*/ 1915 w 5459"/>
                <a:gd name="T47" fmla="*/ 422 h 497"/>
                <a:gd name="T48" fmla="*/ 1915 w 5459"/>
                <a:gd name="T49" fmla="*/ 43 h 497"/>
                <a:gd name="T50" fmla="*/ 2394 w 5459"/>
                <a:gd name="T51" fmla="*/ 67 h 497"/>
                <a:gd name="T52" fmla="*/ 2585 w 5459"/>
                <a:gd name="T53" fmla="*/ 67 h 497"/>
                <a:gd name="T54" fmla="*/ 2585 w 5459"/>
                <a:gd name="T55" fmla="*/ 432 h 497"/>
                <a:gd name="T56" fmla="*/ 2394 w 5459"/>
                <a:gd name="T57" fmla="*/ 432 h 497"/>
                <a:gd name="T58" fmla="*/ 2394 w 5459"/>
                <a:gd name="T59" fmla="*/ 67 h 497"/>
                <a:gd name="T60" fmla="*/ 2872 w 5459"/>
                <a:gd name="T61" fmla="*/ 125 h 497"/>
                <a:gd name="T62" fmla="*/ 3064 w 5459"/>
                <a:gd name="T63" fmla="*/ 125 h 497"/>
                <a:gd name="T64" fmla="*/ 3064 w 5459"/>
                <a:gd name="T65" fmla="*/ 473 h 497"/>
                <a:gd name="T66" fmla="*/ 2872 w 5459"/>
                <a:gd name="T67" fmla="*/ 473 h 497"/>
                <a:gd name="T68" fmla="*/ 2872 w 5459"/>
                <a:gd name="T69" fmla="*/ 125 h 497"/>
                <a:gd name="T70" fmla="*/ 3352 w 5459"/>
                <a:gd name="T71" fmla="*/ 157 h 497"/>
                <a:gd name="T72" fmla="*/ 3544 w 5459"/>
                <a:gd name="T73" fmla="*/ 157 h 497"/>
                <a:gd name="T74" fmla="*/ 3544 w 5459"/>
                <a:gd name="T75" fmla="*/ 491 h 497"/>
                <a:gd name="T76" fmla="*/ 3352 w 5459"/>
                <a:gd name="T77" fmla="*/ 491 h 497"/>
                <a:gd name="T78" fmla="*/ 3352 w 5459"/>
                <a:gd name="T79" fmla="*/ 157 h 497"/>
                <a:gd name="T80" fmla="*/ 3831 w 5459"/>
                <a:gd name="T81" fmla="*/ 179 h 497"/>
                <a:gd name="T82" fmla="*/ 4021 w 5459"/>
                <a:gd name="T83" fmla="*/ 179 h 497"/>
                <a:gd name="T84" fmla="*/ 4021 w 5459"/>
                <a:gd name="T85" fmla="*/ 497 h 497"/>
                <a:gd name="T86" fmla="*/ 3831 w 5459"/>
                <a:gd name="T87" fmla="*/ 497 h 497"/>
                <a:gd name="T88" fmla="*/ 3831 w 5459"/>
                <a:gd name="T89" fmla="*/ 179 h 497"/>
                <a:gd name="T90" fmla="*/ 4310 w 5459"/>
                <a:gd name="T91" fmla="*/ 140 h 497"/>
                <a:gd name="T92" fmla="*/ 4501 w 5459"/>
                <a:gd name="T93" fmla="*/ 140 h 497"/>
                <a:gd name="T94" fmla="*/ 4501 w 5459"/>
                <a:gd name="T95" fmla="*/ 465 h 497"/>
                <a:gd name="T96" fmla="*/ 4310 w 5459"/>
                <a:gd name="T97" fmla="*/ 465 h 497"/>
                <a:gd name="T98" fmla="*/ 4310 w 5459"/>
                <a:gd name="T99" fmla="*/ 140 h 497"/>
                <a:gd name="T100" fmla="*/ 4788 w 5459"/>
                <a:gd name="T101" fmla="*/ 101 h 497"/>
                <a:gd name="T102" fmla="*/ 4980 w 5459"/>
                <a:gd name="T103" fmla="*/ 101 h 497"/>
                <a:gd name="T104" fmla="*/ 4980 w 5459"/>
                <a:gd name="T105" fmla="*/ 435 h 497"/>
                <a:gd name="T106" fmla="*/ 4788 w 5459"/>
                <a:gd name="T107" fmla="*/ 435 h 497"/>
                <a:gd name="T108" fmla="*/ 4788 w 5459"/>
                <a:gd name="T109" fmla="*/ 101 h 497"/>
                <a:gd name="T110" fmla="*/ 5267 w 5459"/>
                <a:gd name="T111" fmla="*/ 101 h 497"/>
                <a:gd name="T112" fmla="*/ 5459 w 5459"/>
                <a:gd name="T113" fmla="*/ 101 h 497"/>
                <a:gd name="T114" fmla="*/ 5459 w 5459"/>
                <a:gd name="T115" fmla="*/ 415 h 497"/>
                <a:gd name="T116" fmla="*/ 5267 w 5459"/>
                <a:gd name="T117" fmla="*/ 415 h 497"/>
                <a:gd name="T118" fmla="*/ 5267 w 5459"/>
                <a:gd name="T119" fmla="*/ 10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59" h="497">
                  <a:moveTo>
                    <a:pt x="0" y="59"/>
                  </a:moveTo>
                  <a:lnTo>
                    <a:pt x="190" y="59"/>
                  </a:lnTo>
                  <a:lnTo>
                    <a:pt x="190" y="455"/>
                  </a:lnTo>
                  <a:lnTo>
                    <a:pt x="0" y="455"/>
                  </a:lnTo>
                  <a:lnTo>
                    <a:pt x="0" y="59"/>
                  </a:lnTo>
                  <a:close/>
                  <a:moveTo>
                    <a:pt x="479" y="34"/>
                  </a:moveTo>
                  <a:lnTo>
                    <a:pt x="669" y="34"/>
                  </a:lnTo>
                  <a:lnTo>
                    <a:pt x="669" y="431"/>
                  </a:lnTo>
                  <a:lnTo>
                    <a:pt x="479" y="431"/>
                  </a:lnTo>
                  <a:lnTo>
                    <a:pt x="479" y="34"/>
                  </a:lnTo>
                  <a:close/>
                  <a:moveTo>
                    <a:pt x="957" y="0"/>
                  </a:moveTo>
                  <a:lnTo>
                    <a:pt x="1149" y="0"/>
                  </a:lnTo>
                  <a:lnTo>
                    <a:pt x="1149" y="404"/>
                  </a:lnTo>
                  <a:lnTo>
                    <a:pt x="957" y="404"/>
                  </a:lnTo>
                  <a:lnTo>
                    <a:pt x="957" y="0"/>
                  </a:lnTo>
                  <a:close/>
                  <a:moveTo>
                    <a:pt x="1436" y="19"/>
                  </a:moveTo>
                  <a:lnTo>
                    <a:pt x="1628" y="19"/>
                  </a:lnTo>
                  <a:lnTo>
                    <a:pt x="1628" y="412"/>
                  </a:lnTo>
                  <a:lnTo>
                    <a:pt x="1436" y="412"/>
                  </a:lnTo>
                  <a:lnTo>
                    <a:pt x="1436" y="19"/>
                  </a:lnTo>
                  <a:close/>
                  <a:moveTo>
                    <a:pt x="1915" y="43"/>
                  </a:moveTo>
                  <a:lnTo>
                    <a:pt x="2106" y="43"/>
                  </a:lnTo>
                  <a:lnTo>
                    <a:pt x="2106" y="422"/>
                  </a:lnTo>
                  <a:lnTo>
                    <a:pt x="1915" y="422"/>
                  </a:lnTo>
                  <a:lnTo>
                    <a:pt x="1915" y="43"/>
                  </a:lnTo>
                  <a:close/>
                  <a:moveTo>
                    <a:pt x="2394" y="67"/>
                  </a:moveTo>
                  <a:lnTo>
                    <a:pt x="2585" y="67"/>
                  </a:lnTo>
                  <a:lnTo>
                    <a:pt x="2585" y="432"/>
                  </a:lnTo>
                  <a:lnTo>
                    <a:pt x="2394" y="432"/>
                  </a:lnTo>
                  <a:lnTo>
                    <a:pt x="2394" y="67"/>
                  </a:lnTo>
                  <a:close/>
                  <a:moveTo>
                    <a:pt x="2872" y="125"/>
                  </a:moveTo>
                  <a:lnTo>
                    <a:pt x="3064" y="125"/>
                  </a:lnTo>
                  <a:lnTo>
                    <a:pt x="3064" y="473"/>
                  </a:lnTo>
                  <a:lnTo>
                    <a:pt x="2872" y="473"/>
                  </a:lnTo>
                  <a:lnTo>
                    <a:pt x="2872" y="125"/>
                  </a:lnTo>
                  <a:close/>
                  <a:moveTo>
                    <a:pt x="3352" y="157"/>
                  </a:moveTo>
                  <a:lnTo>
                    <a:pt x="3544" y="157"/>
                  </a:lnTo>
                  <a:lnTo>
                    <a:pt x="3544" y="491"/>
                  </a:lnTo>
                  <a:lnTo>
                    <a:pt x="3352" y="491"/>
                  </a:lnTo>
                  <a:lnTo>
                    <a:pt x="3352" y="157"/>
                  </a:lnTo>
                  <a:close/>
                  <a:moveTo>
                    <a:pt x="3831" y="179"/>
                  </a:moveTo>
                  <a:lnTo>
                    <a:pt x="4021" y="179"/>
                  </a:lnTo>
                  <a:lnTo>
                    <a:pt x="4021" y="497"/>
                  </a:lnTo>
                  <a:lnTo>
                    <a:pt x="3831" y="497"/>
                  </a:lnTo>
                  <a:lnTo>
                    <a:pt x="3831" y="179"/>
                  </a:lnTo>
                  <a:close/>
                  <a:moveTo>
                    <a:pt x="4310" y="140"/>
                  </a:moveTo>
                  <a:lnTo>
                    <a:pt x="4501" y="140"/>
                  </a:lnTo>
                  <a:lnTo>
                    <a:pt x="4501" y="465"/>
                  </a:lnTo>
                  <a:lnTo>
                    <a:pt x="4310" y="465"/>
                  </a:lnTo>
                  <a:lnTo>
                    <a:pt x="4310" y="140"/>
                  </a:lnTo>
                  <a:close/>
                  <a:moveTo>
                    <a:pt x="4788" y="101"/>
                  </a:moveTo>
                  <a:lnTo>
                    <a:pt x="4980" y="101"/>
                  </a:lnTo>
                  <a:lnTo>
                    <a:pt x="4980" y="435"/>
                  </a:lnTo>
                  <a:lnTo>
                    <a:pt x="4788" y="435"/>
                  </a:lnTo>
                  <a:lnTo>
                    <a:pt x="4788" y="101"/>
                  </a:lnTo>
                  <a:close/>
                  <a:moveTo>
                    <a:pt x="5267" y="101"/>
                  </a:moveTo>
                  <a:lnTo>
                    <a:pt x="5459" y="101"/>
                  </a:lnTo>
                  <a:lnTo>
                    <a:pt x="5459" y="415"/>
                  </a:lnTo>
                  <a:lnTo>
                    <a:pt x="5267" y="415"/>
                  </a:lnTo>
                  <a:lnTo>
                    <a:pt x="5267" y="101"/>
                  </a:lnTo>
                  <a:close/>
                </a:path>
              </a:pathLst>
            </a:custGeom>
            <a:solidFill>
              <a:srgbClr val="00AC4E"/>
            </a:solidFill>
            <a:ln>
              <a:solidFill>
                <a:schemeClr val="tx1"/>
              </a:solidFill>
            </a:ln>
          </p:spPr>
          <p:txBody>
            <a:bodyPr vert="horz" wrap="square" lIns="91440" tIns="45720" rIns="91440" bIns="45720" numCol="1" anchor="t" anchorCtr="0" compatLnSpc="1">
              <a:prstTxWarp prst="textNoShape">
                <a:avLst/>
              </a:prstTxWarp>
            </a:bodyPr>
            <a:lstStyle/>
            <a:p>
              <a:endParaRPr lang="en-GB"/>
            </a:p>
          </p:txBody>
        </p:sp>
        <p:sp>
          <p:nvSpPr>
            <p:cNvPr id="73" name="Freeform 8">
              <a:extLst>
                <a:ext uri="{FF2B5EF4-FFF2-40B4-BE49-F238E27FC236}">
                  <a16:creationId xmlns:a16="http://schemas.microsoft.com/office/drawing/2014/main" id="{1FB14CCD-A3D8-0B68-2328-4962F6EC8A5B}"/>
                </a:ext>
              </a:extLst>
            </p:cNvPr>
            <p:cNvSpPr>
              <a:spLocks noEditPoints="1"/>
            </p:cNvSpPr>
            <p:nvPr/>
          </p:nvSpPr>
          <p:spPr bwMode="auto">
            <a:xfrm>
              <a:off x="1876426" y="5089525"/>
              <a:ext cx="8666163" cy="280988"/>
            </a:xfrm>
            <a:custGeom>
              <a:avLst/>
              <a:gdLst>
                <a:gd name="T0" fmla="*/ 0 w 5459"/>
                <a:gd name="T1" fmla="*/ 139 h 177"/>
                <a:gd name="T2" fmla="*/ 190 w 5459"/>
                <a:gd name="T3" fmla="*/ 139 h 177"/>
                <a:gd name="T4" fmla="*/ 190 w 5459"/>
                <a:gd name="T5" fmla="*/ 177 h 177"/>
                <a:gd name="T6" fmla="*/ 0 w 5459"/>
                <a:gd name="T7" fmla="*/ 177 h 177"/>
                <a:gd name="T8" fmla="*/ 0 w 5459"/>
                <a:gd name="T9" fmla="*/ 139 h 177"/>
                <a:gd name="T10" fmla="*/ 479 w 5459"/>
                <a:gd name="T11" fmla="*/ 128 h 177"/>
                <a:gd name="T12" fmla="*/ 669 w 5459"/>
                <a:gd name="T13" fmla="*/ 128 h 177"/>
                <a:gd name="T14" fmla="*/ 669 w 5459"/>
                <a:gd name="T15" fmla="*/ 167 h 177"/>
                <a:gd name="T16" fmla="*/ 479 w 5459"/>
                <a:gd name="T17" fmla="*/ 167 h 177"/>
                <a:gd name="T18" fmla="*/ 479 w 5459"/>
                <a:gd name="T19" fmla="*/ 128 h 177"/>
                <a:gd name="T20" fmla="*/ 957 w 5459"/>
                <a:gd name="T21" fmla="*/ 122 h 177"/>
                <a:gd name="T22" fmla="*/ 1149 w 5459"/>
                <a:gd name="T23" fmla="*/ 122 h 177"/>
                <a:gd name="T24" fmla="*/ 1149 w 5459"/>
                <a:gd name="T25" fmla="*/ 164 h 177"/>
                <a:gd name="T26" fmla="*/ 957 w 5459"/>
                <a:gd name="T27" fmla="*/ 164 h 177"/>
                <a:gd name="T28" fmla="*/ 957 w 5459"/>
                <a:gd name="T29" fmla="*/ 122 h 177"/>
                <a:gd name="T30" fmla="*/ 1436 w 5459"/>
                <a:gd name="T31" fmla="*/ 121 h 177"/>
                <a:gd name="T32" fmla="*/ 1628 w 5459"/>
                <a:gd name="T33" fmla="*/ 121 h 177"/>
                <a:gd name="T34" fmla="*/ 1628 w 5459"/>
                <a:gd name="T35" fmla="*/ 165 h 177"/>
                <a:gd name="T36" fmla="*/ 1436 w 5459"/>
                <a:gd name="T37" fmla="*/ 165 h 177"/>
                <a:gd name="T38" fmla="*/ 1436 w 5459"/>
                <a:gd name="T39" fmla="*/ 121 h 177"/>
                <a:gd name="T40" fmla="*/ 1915 w 5459"/>
                <a:gd name="T41" fmla="*/ 112 h 177"/>
                <a:gd name="T42" fmla="*/ 2106 w 5459"/>
                <a:gd name="T43" fmla="*/ 112 h 177"/>
                <a:gd name="T44" fmla="*/ 2106 w 5459"/>
                <a:gd name="T45" fmla="*/ 155 h 177"/>
                <a:gd name="T46" fmla="*/ 1915 w 5459"/>
                <a:gd name="T47" fmla="*/ 155 h 177"/>
                <a:gd name="T48" fmla="*/ 1915 w 5459"/>
                <a:gd name="T49" fmla="*/ 112 h 177"/>
                <a:gd name="T50" fmla="*/ 2394 w 5459"/>
                <a:gd name="T51" fmla="*/ 110 h 177"/>
                <a:gd name="T52" fmla="*/ 2585 w 5459"/>
                <a:gd name="T53" fmla="*/ 110 h 177"/>
                <a:gd name="T54" fmla="*/ 2585 w 5459"/>
                <a:gd name="T55" fmla="*/ 151 h 177"/>
                <a:gd name="T56" fmla="*/ 2394 w 5459"/>
                <a:gd name="T57" fmla="*/ 151 h 177"/>
                <a:gd name="T58" fmla="*/ 2394 w 5459"/>
                <a:gd name="T59" fmla="*/ 110 h 177"/>
                <a:gd name="T60" fmla="*/ 2872 w 5459"/>
                <a:gd name="T61" fmla="*/ 121 h 177"/>
                <a:gd name="T62" fmla="*/ 3064 w 5459"/>
                <a:gd name="T63" fmla="*/ 121 h 177"/>
                <a:gd name="T64" fmla="*/ 3064 w 5459"/>
                <a:gd name="T65" fmla="*/ 156 h 177"/>
                <a:gd name="T66" fmla="*/ 2872 w 5459"/>
                <a:gd name="T67" fmla="*/ 156 h 177"/>
                <a:gd name="T68" fmla="*/ 2872 w 5459"/>
                <a:gd name="T69" fmla="*/ 121 h 177"/>
                <a:gd name="T70" fmla="*/ 3352 w 5459"/>
                <a:gd name="T71" fmla="*/ 116 h 177"/>
                <a:gd name="T72" fmla="*/ 3544 w 5459"/>
                <a:gd name="T73" fmla="*/ 116 h 177"/>
                <a:gd name="T74" fmla="*/ 3544 w 5459"/>
                <a:gd name="T75" fmla="*/ 151 h 177"/>
                <a:gd name="T76" fmla="*/ 3352 w 5459"/>
                <a:gd name="T77" fmla="*/ 151 h 177"/>
                <a:gd name="T78" fmla="*/ 3352 w 5459"/>
                <a:gd name="T79" fmla="*/ 116 h 177"/>
                <a:gd name="T80" fmla="*/ 3831 w 5459"/>
                <a:gd name="T81" fmla="*/ 102 h 177"/>
                <a:gd name="T82" fmla="*/ 4021 w 5459"/>
                <a:gd name="T83" fmla="*/ 102 h 177"/>
                <a:gd name="T84" fmla="*/ 4021 w 5459"/>
                <a:gd name="T85" fmla="*/ 139 h 177"/>
                <a:gd name="T86" fmla="*/ 3831 w 5459"/>
                <a:gd name="T87" fmla="*/ 139 h 177"/>
                <a:gd name="T88" fmla="*/ 3831 w 5459"/>
                <a:gd name="T89" fmla="*/ 102 h 177"/>
                <a:gd name="T90" fmla="*/ 4310 w 5459"/>
                <a:gd name="T91" fmla="*/ 78 h 177"/>
                <a:gd name="T92" fmla="*/ 4501 w 5459"/>
                <a:gd name="T93" fmla="*/ 78 h 177"/>
                <a:gd name="T94" fmla="*/ 4501 w 5459"/>
                <a:gd name="T95" fmla="*/ 118 h 177"/>
                <a:gd name="T96" fmla="*/ 4310 w 5459"/>
                <a:gd name="T97" fmla="*/ 118 h 177"/>
                <a:gd name="T98" fmla="*/ 4310 w 5459"/>
                <a:gd name="T99" fmla="*/ 78 h 177"/>
                <a:gd name="T100" fmla="*/ 4788 w 5459"/>
                <a:gd name="T101" fmla="*/ 54 h 177"/>
                <a:gd name="T102" fmla="*/ 4980 w 5459"/>
                <a:gd name="T103" fmla="*/ 54 h 177"/>
                <a:gd name="T104" fmla="*/ 4980 w 5459"/>
                <a:gd name="T105" fmla="*/ 97 h 177"/>
                <a:gd name="T106" fmla="*/ 4788 w 5459"/>
                <a:gd name="T107" fmla="*/ 97 h 177"/>
                <a:gd name="T108" fmla="*/ 4788 w 5459"/>
                <a:gd name="T109" fmla="*/ 54 h 177"/>
                <a:gd name="T110" fmla="*/ 5267 w 5459"/>
                <a:gd name="T111" fmla="*/ 0 h 177"/>
                <a:gd name="T112" fmla="*/ 5459 w 5459"/>
                <a:gd name="T113" fmla="*/ 0 h 177"/>
                <a:gd name="T114" fmla="*/ 5459 w 5459"/>
                <a:gd name="T115" fmla="*/ 47 h 177"/>
                <a:gd name="T116" fmla="*/ 5267 w 5459"/>
                <a:gd name="T117" fmla="*/ 47 h 177"/>
                <a:gd name="T118" fmla="*/ 5267 w 5459"/>
                <a:gd name="T11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59" h="177">
                  <a:moveTo>
                    <a:pt x="0" y="139"/>
                  </a:moveTo>
                  <a:lnTo>
                    <a:pt x="190" y="139"/>
                  </a:lnTo>
                  <a:lnTo>
                    <a:pt x="190" y="177"/>
                  </a:lnTo>
                  <a:lnTo>
                    <a:pt x="0" y="177"/>
                  </a:lnTo>
                  <a:lnTo>
                    <a:pt x="0" y="139"/>
                  </a:lnTo>
                  <a:close/>
                  <a:moveTo>
                    <a:pt x="479" y="128"/>
                  </a:moveTo>
                  <a:lnTo>
                    <a:pt x="669" y="128"/>
                  </a:lnTo>
                  <a:lnTo>
                    <a:pt x="669" y="167"/>
                  </a:lnTo>
                  <a:lnTo>
                    <a:pt x="479" y="167"/>
                  </a:lnTo>
                  <a:lnTo>
                    <a:pt x="479" y="128"/>
                  </a:lnTo>
                  <a:close/>
                  <a:moveTo>
                    <a:pt x="957" y="122"/>
                  </a:moveTo>
                  <a:lnTo>
                    <a:pt x="1149" y="122"/>
                  </a:lnTo>
                  <a:lnTo>
                    <a:pt x="1149" y="164"/>
                  </a:lnTo>
                  <a:lnTo>
                    <a:pt x="957" y="164"/>
                  </a:lnTo>
                  <a:lnTo>
                    <a:pt x="957" y="122"/>
                  </a:lnTo>
                  <a:close/>
                  <a:moveTo>
                    <a:pt x="1436" y="121"/>
                  </a:moveTo>
                  <a:lnTo>
                    <a:pt x="1628" y="121"/>
                  </a:lnTo>
                  <a:lnTo>
                    <a:pt x="1628" y="165"/>
                  </a:lnTo>
                  <a:lnTo>
                    <a:pt x="1436" y="165"/>
                  </a:lnTo>
                  <a:lnTo>
                    <a:pt x="1436" y="121"/>
                  </a:lnTo>
                  <a:close/>
                  <a:moveTo>
                    <a:pt x="1915" y="112"/>
                  </a:moveTo>
                  <a:lnTo>
                    <a:pt x="2106" y="112"/>
                  </a:lnTo>
                  <a:lnTo>
                    <a:pt x="2106" y="155"/>
                  </a:lnTo>
                  <a:lnTo>
                    <a:pt x="1915" y="155"/>
                  </a:lnTo>
                  <a:lnTo>
                    <a:pt x="1915" y="112"/>
                  </a:lnTo>
                  <a:close/>
                  <a:moveTo>
                    <a:pt x="2394" y="110"/>
                  </a:moveTo>
                  <a:lnTo>
                    <a:pt x="2585" y="110"/>
                  </a:lnTo>
                  <a:lnTo>
                    <a:pt x="2585" y="151"/>
                  </a:lnTo>
                  <a:lnTo>
                    <a:pt x="2394" y="151"/>
                  </a:lnTo>
                  <a:lnTo>
                    <a:pt x="2394" y="110"/>
                  </a:lnTo>
                  <a:close/>
                  <a:moveTo>
                    <a:pt x="2872" y="121"/>
                  </a:moveTo>
                  <a:lnTo>
                    <a:pt x="3064" y="121"/>
                  </a:lnTo>
                  <a:lnTo>
                    <a:pt x="3064" y="156"/>
                  </a:lnTo>
                  <a:lnTo>
                    <a:pt x="2872" y="156"/>
                  </a:lnTo>
                  <a:lnTo>
                    <a:pt x="2872" y="121"/>
                  </a:lnTo>
                  <a:close/>
                  <a:moveTo>
                    <a:pt x="3352" y="116"/>
                  </a:moveTo>
                  <a:lnTo>
                    <a:pt x="3544" y="116"/>
                  </a:lnTo>
                  <a:lnTo>
                    <a:pt x="3544" y="151"/>
                  </a:lnTo>
                  <a:lnTo>
                    <a:pt x="3352" y="151"/>
                  </a:lnTo>
                  <a:lnTo>
                    <a:pt x="3352" y="116"/>
                  </a:lnTo>
                  <a:close/>
                  <a:moveTo>
                    <a:pt x="3831" y="102"/>
                  </a:moveTo>
                  <a:lnTo>
                    <a:pt x="4021" y="102"/>
                  </a:lnTo>
                  <a:lnTo>
                    <a:pt x="4021" y="139"/>
                  </a:lnTo>
                  <a:lnTo>
                    <a:pt x="3831" y="139"/>
                  </a:lnTo>
                  <a:lnTo>
                    <a:pt x="3831" y="102"/>
                  </a:lnTo>
                  <a:close/>
                  <a:moveTo>
                    <a:pt x="4310" y="78"/>
                  </a:moveTo>
                  <a:lnTo>
                    <a:pt x="4501" y="78"/>
                  </a:lnTo>
                  <a:lnTo>
                    <a:pt x="4501" y="118"/>
                  </a:lnTo>
                  <a:lnTo>
                    <a:pt x="4310" y="118"/>
                  </a:lnTo>
                  <a:lnTo>
                    <a:pt x="4310" y="78"/>
                  </a:lnTo>
                  <a:close/>
                  <a:moveTo>
                    <a:pt x="4788" y="54"/>
                  </a:moveTo>
                  <a:lnTo>
                    <a:pt x="4980" y="54"/>
                  </a:lnTo>
                  <a:lnTo>
                    <a:pt x="4980" y="97"/>
                  </a:lnTo>
                  <a:lnTo>
                    <a:pt x="4788" y="97"/>
                  </a:lnTo>
                  <a:lnTo>
                    <a:pt x="4788" y="54"/>
                  </a:lnTo>
                  <a:close/>
                  <a:moveTo>
                    <a:pt x="5267" y="0"/>
                  </a:moveTo>
                  <a:lnTo>
                    <a:pt x="5459" y="0"/>
                  </a:lnTo>
                  <a:lnTo>
                    <a:pt x="5459" y="47"/>
                  </a:lnTo>
                  <a:lnTo>
                    <a:pt x="5267" y="47"/>
                  </a:lnTo>
                  <a:lnTo>
                    <a:pt x="5267" y="0"/>
                  </a:lnTo>
                  <a:close/>
                </a:path>
              </a:pathLst>
            </a:custGeom>
            <a:solidFill>
              <a:schemeClr val="tx1">
                <a:lumMod val="50000"/>
                <a:lumOff val="50000"/>
              </a:schemeClr>
            </a:solidFill>
            <a:ln>
              <a:solidFill>
                <a:schemeClr val="tx1"/>
              </a:solidFill>
            </a:ln>
          </p:spPr>
          <p:txBody>
            <a:bodyPr vert="horz" wrap="square" lIns="91440" tIns="45720" rIns="91440" bIns="45720" numCol="1" anchor="t" anchorCtr="0" compatLnSpc="1">
              <a:prstTxWarp prst="textNoShape">
                <a:avLst/>
              </a:prstTxWarp>
            </a:bodyPr>
            <a:lstStyle/>
            <a:p>
              <a:endParaRPr lang="en-GB"/>
            </a:p>
          </p:txBody>
        </p:sp>
      </p:grpSp>
      <p:pic>
        <p:nvPicPr>
          <p:cNvPr id="74" name="Picture 73">
            <a:extLst>
              <a:ext uri="{FF2B5EF4-FFF2-40B4-BE49-F238E27FC236}">
                <a16:creationId xmlns:a16="http://schemas.microsoft.com/office/drawing/2014/main" id="{FBACF401-346D-2AED-7B22-2C1D176B3BBE}"/>
              </a:ext>
            </a:extLst>
          </p:cNvPr>
          <p:cNvPicPr>
            <a:picLocks noChangeAspect="1"/>
          </p:cNvPicPr>
          <p:nvPr/>
        </p:nvPicPr>
        <p:blipFill>
          <a:blip r:embed="rId2"/>
          <a:stretch>
            <a:fillRect/>
          </a:stretch>
        </p:blipFill>
        <p:spPr>
          <a:xfrm>
            <a:off x="10788352" y="181918"/>
            <a:ext cx="1210793" cy="923439"/>
          </a:xfrm>
          <a:prstGeom prst="rect">
            <a:avLst/>
          </a:prstGeom>
        </p:spPr>
      </p:pic>
      <p:grpSp>
        <p:nvGrpSpPr>
          <p:cNvPr id="97" name="Group 96">
            <a:extLst>
              <a:ext uri="{FF2B5EF4-FFF2-40B4-BE49-F238E27FC236}">
                <a16:creationId xmlns:a16="http://schemas.microsoft.com/office/drawing/2014/main" id="{81737B6A-F32C-6EE4-52EF-DA2B57CE36D0}"/>
              </a:ext>
            </a:extLst>
          </p:cNvPr>
          <p:cNvGrpSpPr/>
          <p:nvPr/>
        </p:nvGrpSpPr>
        <p:grpSpPr>
          <a:xfrm>
            <a:off x="1790888" y="1479486"/>
            <a:ext cx="1626804" cy="1711267"/>
            <a:chOff x="11079988" y="1286268"/>
            <a:chExt cx="1626804" cy="1711267"/>
          </a:xfrm>
        </p:grpSpPr>
        <p:sp>
          <p:nvSpPr>
            <p:cNvPr id="98" name="Rectangular Callout 41">
              <a:extLst>
                <a:ext uri="{FF2B5EF4-FFF2-40B4-BE49-F238E27FC236}">
                  <a16:creationId xmlns:a16="http://schemas.microsoft.com/office/drawing/2014/main" id="{E65E7F20-973E-BD41-D4F5-5DB1489DE894}"/>
                </a:ext>
              </a:extLst>
            </p:cNvPr>
            <p:cNvSpPr/>
            <p:nvPr/>
          </p:nvSpPr>
          <p:spPr>
            <a:xfrm>
              <a:off x="11079988" y="2338935"/>
              <a:ext cx="1626804" cy="307712"/>
            </a:xfrm>
            <a:custGeom>
              <a:avLst/>
              <a:gdLst>
                <a:gd name="connsiteX0" fmla="*/ 0 w 1626804"/>
                <a:gd name="connsiteY0" fmla="*/ 0 h 307712"/>
                <a:gd name="connsiteX1" fmla="*/ 948969 w 1626804"/>
                <a:gd name="connsiteY1" fmla="*/ 0 h 307712"/>
                <a:gd name="connsiteX2" fmla="*/ 1855337 w 1626804"/>
                <a:gd name="connsiteY2" fmla="*/ -456845 h 307712"/>
                <a:gd name="connsiteX3" fmla="*/ 1355670 w 1626804"/>
                <a:gd name="connsiteY3" fmla="*/ 0 h 307712"/>
                <a:gd name="connsiteX4" fmla="*/ 1626804 w 1626804"/>
                <a:gd name="connsiteY4" fmla="*/ 0 h 307712"/>
                <a:gd name="connsiteX5" fmla="*/ 1626804 w 1626804"/>
                <a:gd name="connsiteY5" fmla="*/ 51285 h 307712"/>
                <a:gd name="connsiteX6" fmla="*/ 1626804 w 1626804"/>
                <a:gd name="connsiteY6" fmla="*/ 51285 h 307712"/>
                <a:gd name="connsiteX7" fmla="*/ 1626804 w 1626804"/>
                <a:gd name="connsiteY7" fmla="*/ 128213 h 307712"/>
                <a:gd name="connsiteX8" fmla="*/ 1626804 w 1626804"/>
                <a:gd name="connsiteY8" fmla="*/ 307712 h 307712"/>
                <a:gd name="connsiteX9" fmla="*/ 1355670 w 1626804"/>
                <a:gd name="connsiteY9" fmla="*/ 307712 h 307712"/>
                <a:gd name="connsiteX10" fmla="*/ 948969 w 1626804"/>
                <a:gd name="connsiteY10" fmla="*/ 307712 h 307712"/>
                <a:gd name="connsiteX11" fmla="*/ 948969 w 1626804"/>
                <a:gd name="connsiteY11" fmla="*/ 307712 h 307712"/>
                <a:gd name="connsiteX12" fmla="*/ 0 w 1626804"/>
                <a:gd name="connsiteY12" fmla="*/ 307712 h 307712"/>
                <a:gd name="connsiteX13" fmla="*/ 0 w 1626804"/>
                <a:gd name="connsiteY13" fmla="*/ 128213 h 307712"/>
                <a:gd name="connsiteX14" fmla="*/ 0 w 1626804"/>
                <a:gd name="connsiteY14" fmla="*/ 51285 h 307712"/>
                <a:gd name="connsiteX15" fmla="*/ 0 w 1626804"/>
                <a:gd name="connsiteY15" fmla="*/ 51285 h 307712"/>
                <a:gd name="connsiteX16" fmla="*/ 0 w 1626804"/>
                <a:gd name="connsiteY16" fmla="*/ 0 h 307712"/>
                <a:gd name="connsiteX0" fmla="*/ 0 w 1976798"/>
                <a:gd name="connsiteY0" fmla="*/ 486637 h 794349"/>
                <a:gd name="connsiteX1" fmla="*/ 948969 w 1976798"/>
                <a:gd name="connsiteY1" fmla="*/ 486637 h 794349"/>
                <a:gd name="connsiteX2" fmla="*/ 1976798 w 1976798"/>
                <a:gd name="connsiteY2" fmla="*/ 0 h 794349"/>
                <a:gd name="connsiteX3" fmla="*/ 1355670 w 1976798"/>
                <a:gd name="connsiteY3" fmla="*/ 486637 h 794349"/>
                <a:gd name="connsiteX4" fmla="*/ 1626804 w 1976798"/>
                <a:gd name="connsiteY4" fmla="*/ 486637 h 794349"/>
                <a:gd name="connsiteX5" fmla="*/ 1626804 w 1976798"/>
                <a:gd name="connsiteY5" fmla="*/ 537922 h 794349"/>
                <a:gd name="connsiteX6" fmla="*/ 1626804 w 1976798"/>
                <a:gd name="connsiteY6" fmla="*/ 537922 h 794349"/>
                <a:gd name="connsiteX7" fmla="*/ 1626804 w 1976798"/>
                <a:gd name="connsiteY7" fmla="*/ 614850 h 794349"/>
                <a:gd name="connsiteX8" fmla="*/ 1626804 w 1976798"/>
                <a:gd name="connsiteY8" fmla="*/ 794349 h 794349"/>
                <a:gd name="connsiteX9" fmla="*/ 1355670 w 1976798"/>
                <a:gd name="connsiteY9" fmla="*/ 794349 h 794349"/>
                <a:gd name="connsiteX10" fmla="*/ 948969 w 1976798"/>
                <a:gd name="connsiteY10" fmla="*/ 794349 h 794349"/>
                <a:gd name="connsiteX11" fmla="*/ 948969 w 1976798"/>
                <a:gd name="connsiteY11" fmla="*/ 794349 h 794349"/>
                <a:gd name="connsiteX12" fmla="*/ 0 w 1976798"/>
                <a:gd name="connsiteY12" fmla="*/ 794349 h 794349"/>
                <a:gd name="connsiteX13" fmla="*/ 0 w 1976798"/>
                <a:gd name="connsiteY13" fmla="*/ 614850 h 794349"/>
                <a:gd name="connsiteX14" fmla="*/ 0 w 1976798"/>
                <a:gd name="connsiteY14" fmla="*/ 537922 h 794349"/>
                <a:gd name="connsiteX15" fmla="*/ 0 w 1976798"/>
                <a:gd name="connsiteY15" fmla="*/ 537922 h 794349"/>
                <a:gd name="connsiteX16" fmla="*/ 0 w 1976798"/>
                <a:gd name="connsiteY16" fmla="*/ 486637 h 794349"/>
                <a:gd name="connsiteX0" fmla="*/ 0 w 1976798"/>
                <a:gd name="connsiteY0" fmla="*/ 486637 h 794349"/>
                <a:gd name="connsiteX1" fmla="*/ 948969 w 1976798"/>
                <a:gd name="connsiteY1" fmla="*/ 486637 h 794349"/>
                <a:gd name="connsiteX2" fmla="*/ 1976798 w 1976798"/>
                <a:gd name="connsiteY2" fmla="*/ 0 h 794349"/>
                <a:gd name="connsiteX3" fmla="*/ 1626804 w 1976798"/>
                <a:gd name="connsiteY3" fmla="*/ 486637 h 794349"/>
                <a:gd name="connsiteX4" fmla="*/ 1626804 w 1976798"/>
                <a:gd name="connsiteY4" fmla="*/ 537922 h 794349"/>
                <a:gd name="connsiteX5" fmla="*/ 1626804 w 1976798"/>
                <a:gd name="connsiteY5" fmla="*/ 537922 h 794349"/>
                <a:gd name="connsiteX6" fmla="*/ 1626804 w 1976798"/>
                <a:gd name="connsiteY6" fmla="*/ 614850 h 794349"/>
                <a:gd name="connsiteX7" fmla="*/ 1626804 w 1976798"/>
                <a:gd name="connsiteY7" fmla="*/ 794349 h 794349"/>
                <a:gd name="connsiteX8" fmla="*/ 1355670 w 1976798"/>
                <a:gd name="connsiteY8" fmla="*/ 794349 h 794349"/>
                <a:gd name="connsiteX9" fmla="*/ 948969 w 1976798"/>
                <a:gd name="connsiteY9" fmla="*/ 794349 h 794349"/>
                <a:gd name="connsiteX10" fmla="*/ 948969 w 1976798"/>
                <a:gd name="connsiteY10" fmla="*/ 794349 h 794349"/>
                <a:gd name="connsiteX11" fmla="*/ 0 w 1976798"/>
                <a:gd name="connsiteY11" fmla="*/ 794349 h 794349"/>
                <a:gd name="connsiteX12" fmla="*/ 0 w 1976798"/>
                <a:gd name="connsiteY12" fmla="*/ 614850 h 794349"/>
                <a:gd name="connsiteX13" fmla="*/ 0 w 1976798"/>
                <a:gd name="connsiteY13" fmla="*/ 537922 h 794349"/>
                <a:gd name="connsiteX14" fmla="*/ 0 w 1976798"/>
                <a:gd name="connsiteY14" fmla="*/ 537922 h 794349"/>
                <a:gd name="connsiteX15" fmla="*/ 0 w 1976798"/>
                <a:gd name="connsiteY15" fmla="*/ 486637 h 794349"/>
                <a:gd name="connsiteX0" fmla="*/ 0 w 1976798"/>
                <a:gd name="connsiteY0" fmla="*/ 486637 h 794349"/>
                <a:gd name="connsiteX1" fmla="*/ 1363772 w 1976798"/>
                <a:gd name="connsiteY1" fmla="*/ 491221 h 794349"/>
                <a:gd name="connsiteX2" fmla="*/ 1976798 w 1976798"/>
                <a:gd name="connsiteY2" fmla="*/ 0 h 794349"/>
                <a:gd name="connsiteX3" fmla="*/ 1626804 w 1976798"/>
                <a:gd name="connsiteY3" fmla="*/ 486637 h 794349"/>
                <a:gd name="connsiteX4" fmla="*/ 1626804 w 1976798"/>
                <a:gd name="connsiteY4" fmla="*/ 537922 h 794349"/>
                <a:gd name="connsiteX5" fmla="*/ 1626804 w 1976798"/>
                <a:gd name="connsiteY5" fmla="*/ 537922 h 794349"/>
                <a:gd name="connsiteX6" fmla="*/ 1626804 w 1976798"/>
                <a:gd name="connsiteY6" fmla="*/ 614850 h 794349"/>
                <a:gd name="connsiteX7" fmla="*/ 1626804 w 1976798"/>
                <a:gd name="connsiteY7" fmla="*/ 794349 h 794349"/>
                <a:gd name="connsiteX8" fmla="*/ 1355670 w 1976798"/>
                <a:gd name="connsiteY8" fmla="*/ 794349 h 794349"/>
                <a:gd name="connsiteX9" fmla="*/ 948969 w 1976798"/>
                <a:gd name="connsiteY9" fmla="*/ 794349 h 794349"/>
                <a:gd name="connsiteX10" fmla="*/ 948969 w 1976798"/>
                <a:gd name="connsiteY10" fmla="*/ 794349 h 794349"/>
                <a:gd name="connsiteX11" fmla="*/ 0 w 1976798"/>
                <a:gd name="connsiteY11" fmla="*/ 794349 h 794349"/>
                <a:gd name="connsiteX12" fmla="*/ 0 w 1976798"/>
                <a:gd name="connsiteY12" fmla="*/ 614850 h 794349"/>
                <a:gd name="connsiteX13" fmla="*/ 0 w 1976798"/>
                <a:gd name="connsiteY13" fmla="*/ 537922 h 794349"/>
                <a:gd name="connsiteX14" fmla="*/ 0 w 1976798"/>
                <a:gd name="connsiteY14" fmla="*/ 537922 h 794349"/>
                <a:gd name="connsiteX15" fmla="*/ 0 w 1976798"/>
                <a:gd name="connsiteY15" fmla="*/ 486637 h 794349"/>
                <a:gd name="connsiteX0" fmla="*/ 0 w 1626804"/>
                <a:gd name="connsiteY0" fmla="*/ 0 h 307712"/>
                <a:gd name="connsiteX1" fmla="*/ 1363772 w 1626804"/>
                <a:gd name="connsiteY1" fmla="*/ 4584 h 307712"/>
                <a:gd name="connsiteX2" fmla="*/ 1626804 w 1626804"/>
                <a:gd name="connsiteY2" fmla="*/ 0 h 307712"/>
                <a:gd name="connsiteX3" fmla="*/ 1626804 w 1626804"/>
                <a:gd name="connsiteY3" fmla="*/ 51285 h 307712"/>
                <a:gd name="connsiteX4" fmla="*/ 1626804 w 1626804"/>
                <a:gd name="connsiteY4" fmla="*/ 51285 h 307712"/>
                <a:gd name="connsiteX5" fmla="*/ 1626804 w 1626804"/>
                <a:gd name="connsiteY5" fmla="*/ 128213 h 307712"/>
                <a:gd name="connsiteX6" fmla="*/ 1626804 w 1626804"/>
                <a:gd name="connsiteY6" fmla="*/ 307712 h 307712"/>
                <a:gd name="connsiteX7" fmla="*/ 1355670 w 1626804"/>
                <a:gd name="connsiteY7" fmla="*/ 307712 h 307712"/>
                <a:gd name="connsiteX8" fmla="*/ 948969 w 1626804"/>
                <a:gd name="connsiteY8" fmla="*/ 307712 h 307712"/>
                <a:gd name="connsiteX9" fmla="*/ 948969 w 1626804"/>
                <a:gd name="connsiteY9" fmla="*/ 307712 h 307712"/>
                <a:gd name="connsiteX10" fmla="*/ 0 w 1626804"/>
                <a:gd name="connsiteY10" fmla="*/ 307712 h 307712"/>
                <a:gd name="connsiteX11" fmla="*/ 0 w 1626804"/>
                <a:gd name="connsiteY11" fmla="*/ 128213 h 307712"/>
                <a:gd name="connsiteX12" fmla="*/ 0 w 1626804"/>
                <a:gd name="connsiteY12" fmla="*/ 51285 h 307712"/>
                <a:gd name="connsiteX13" fmla="*/ 0 w 1626804"/>
                <a:gd name="connsiteY13" fmla="*/ 51285 h 307712"/>
                <a:gd name="connsiteX14" fmla="*/ 0 w 1626804"/>
                <a:gd name="connsiteY14" fmla="*/ 0 h 30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804" h="307712">
                  <a:moveTo>
                    <a:pt x="0" y="0"/>
                  </a:moveTo>
                  <a:lnTo>
                    <a:pt x="1363772" y="4584"/>
                  </a:lnTo>
                  <a:lnTo>
                    <a:pt x="1626804" y="0"/>
                  </a:lnTo>
                  <a:lnTo>
                    <a:pt x="1626804" y="51285"/>
                  </a:lnTo>
                  <a:lnTo>
                    <a:pt x="1626804" y="51285"/>
                  </a:lnTo>
                  <a:lnTo>
                    <a:pt x="1626804" y="128213"/>
                  </a:lnTo>
                  <a:lnTo>
                    <a:pt x="1626804" y="307712"/>
                  </a:lnTo>
                  <a:lnTo>
                    <a:pt x="1355670" y="307712"/>
                  </a:lnTo>
                  <a:lnTo>
                    <a:pt x="948969" y="307712"/>
                  </a:lnTo>
                  <a:lnTo>
                    <a:pt x="948969" y="307712"/>
                  </a:lnTo>
                  <a:lnTo>
                    <a:pt x="0" y="307712"/>
                  </a:lnTo>
                  <a:lnTo>
                    <a:pt x="0" y="128213"/>
                  </a:lnTo>
                  <a:lnTo>
                    <a:pt x="0" y="51285"/>
                  </a:lnTo>
                  <a:lnTo>
                    <a:pt x="0" y="51285"/>
                  </a:lnTo>
                  <a:lnTo>
                    <a:pt x="0" y="0"/>
                  </a:lnTo>
                  <a:close/>
                </a:path>
              </a:pathLst>
            </a:custGeom>
            <a:solidFill>
              <a:schemeClr val="tx1">
                <a:lumMod val="50000"/>
                <a:lumOff val="50000"/>
              </a:schemeClr>
            </a:solidFill>
            <a:ln w="9525">
              <a:solidFill>
                <a:schemeClr val="bg1"/>
              </a:solidFill>
            </a:ln>
            <a:effectLst/>
          </p:spPr>
          <p:txBody>
            <a:bodyPr lIns="72009" tIns="36000" rIns="72009" bIns="36005" rtlCol="0" anchor="b" anchorCtr="0">
              <a:noAutofit/>
            </a:bodyPr>
            <a:lstStyle/>
            <a:p>
              <a:pPr marL="85725">
                <a:lnSpc>
                  <a:spcPct val="120000"/>
                </a:lnSpc>
                <a:defRPr/>
              </a:pPr>
              <a:r>
                <a:rPr lang="en-GB" sz="1500" kern="0" dirty="0">
                  <a:solidFill>
                    <a:schemeClr val="bg1"/>
                  </a:solidFill>
                  <a:latin typeface="Verdana" pitchFamily="34" charset="0"/>
                  <a:ea typeface="Verdana" pitchFamily="34" charset="0"/>
                  <a:cs typeface="Verdana" pitchFamily="34" charset="0"/>
                </a:rPr>
                <a:t>Other</a:t>
              </a:r>
            </a:p>
          </p:txBody>
        </p:sp>
        <p:sp>
          <p:nvSpPr>
            <p:cNvPr id="99" name="Rectangular Callout 41">
              <a:extLst>
                <a:ext uri="{FF2B5EF4-FFF2-40B4-BE49-F238E27FC236}">
                  <a16:creationId xmlns:a16="http://schemas.microsoft.com/office/drawing/2014/main" id="{C27AE0DB-7599-6EA2-2A80-142CAD0077B9}"/>
                </a:ext>
              </a:extLst>
            </p:cNvPr>
            <p:cNvSpPr/>
            <p:nvPr/>
          </p:nvSpPr>
          <p:spPr>
            <a:xfrm>
              <a:off x="11079988" y="1988046"/>
              <a:ext cx="1626804" cy="307712"/>
            </a:xfrm>
            <a:custGeom>
              <a:avLst/>
              <a:gdLst>
                <a:gd name="connsiteX0" fmla="*/ 0 w 1626804"/>
                <a:gd name="connsiteY0" fmla="*/ 0 h 307712"/>
                <a:gd name="connsiteX1" fmla="*/ 948969 w 1626804"/>
                <a:gd name="connsiteY1" fmla="*/ 0 h 307712"/>
                <a:gd name="connsiteX2" fmla="*/ 1875656 w 1626804"/>
                <a:gd name="connsiteY2" fmla="*/ -172365 h 307712"/>
                <a:gd name="connsiteX3" fmla="*/ 1355670 w 1626804"/>
                <a:gd name="connsiteY3" fmla="*/ 0 h 307712"/>
                <a:gd name="connsiteX4" fmla="*/ 1626804 w 1626804"/>
                <a:gd name="connsiteY4" fmla="*/ 0 h 307712"/>
                <a:gd name="connsiteX5" fmla="*/ 1626804 w 1626804"/>
                <a:gd name="connsiteY5" fmla="*/ 51285 h 307712"/>
                <a:gd name="connsiteX6" fmla="*/ 1626804 w 1626804"/>
                <a:gd name="connsiteY6" fmla="*/ 51285 h 307712"/>
                <a:gd name="connsiteX7" fmla="*/ 1626804 w 1626804"/>
                <a:gd name="connsiteY7" fmla="*/ 128213 h 307712"/>
                <a:gd name="connsiteX8" fmla="*/ 1626804 w 1626804"/>
                <a:gd name="connsiteY8" fmla="*/ 307712 h 307712"/>
                <a:gd name="connsiteX9" fmla="*/ 1355670 w 1626804"/>
                <a:gd name="connsiteY9" fmla="*/ 307712 h 307712"/>
                <a:gd name="connsiteX10" fmla="*/ 948969 w 1626804"/>
                <a:gd name="connsiteY10" fmla="*/ 307712 h 307712"/>
                <a:gd name="connsiteX11" fmla="*/ 948969 w 1626804"/>
                <a:gd name="connsiteY11" fmla="*/ 307712 h 307712"/>
                <a:gd name="connsiteX12" fmla="*/ 0 w 1626804"/>
                <a:gd name="connsiteY12" fmla="*/ 307712 h 307712"/>
                <a:gd name="connsiteX13" fmla="*/ 0 w 1626804"/>
                <a:gd name="connsiteY13" fmla="*/ 128213 h 307712"/>
                <a:gd name="connsiteX14" fmla="*/ 0 w 1626804"/>
                <a:gd name="connsiteY14" fmla="*/ 51285 h 307712"/>
                <a:gd name="connsiteX15" fmla="*/ 0 w 1626804"/>
                <a:gd name="connsiteY15" fmla="*/ 51285 h 307712"/>
                <a:gd name="connsiteX16" fmla="*/ 0 w 1626804"/>
                <a:gd name="connsiteY16" fmla="*/ 0 h 307712"/>
                <a:gd name="connsiteX0" fmla="*/ 0 w 1875656"/>
                <a:gd name="connsiteY0" fmla="*/ 172365 h 480077"/>
                <a:gd name="connsiteX1" fmla="*/ 948969 w 1875656"/>
                <a:gd name="connsiteY1" fmla="*/ 172365 h 480077"/>
                <a:gd name="connsiteX2" fmla="*/ 1875656 w 1875656"/>
                <a:gd name="connsiteY2" fmla="*/ 0 h 480077"/>
                <a:gd name="connsiteX3" fmla="*/ 1626804 w 1875656"/>
                <a:gd name="connsiteY3" fmla="*/ 172365 h 480077"/>
                <a:gd name="connsiteX4" fmla="*/ 1626804 w 1875656"/>
                <a:gd name="connsiteY4" fmla="*/ 223650 h 480077"/>
                <a:gd name="connsiteX5" fmla="*/ 1626804 w 1875656"/>
                <a:gd name="connsiteY5" fmla="*/ 223650 h 480077"/>
                <a:gd name="connsiteX6" fmla="*/ 1626804 w 1875656"/>
                <a:gd name="connsiteY6" fmla="*/ 300578 h 480077"/>
                <a:gd name="connsiteX7" fmla="*/ 1626804 w 1875656"/>
                <a:gd name="connsiteY7" fmla="*/ 480077 h 480077"/>
                <a:gd name="connsiteX8" fmla="*/ 1355670 w 1875656"/>
                <a:gd name="connsiteY8" fmla="*/ 480077 h 480077"/>
                <a:gd name="connsiteX9" fmla="*/ 948969 w 1875656"/>
                <a:gd name="connsiteY9" fmla="*/ 480077 h 480077"/>
                <a:gd name="connsiteX10" fmla="*/ 948969 w 1875656"/>
                <a:gd name="connsiteY10" fmla="*/ 480077 h 480077"/>
                <a:gd name="connsiteX11" fmla="*/ 0 w 1875656"/>
                <a:gd name="connsiteY11" fmla="*/ 480077 h 480077"/>
                <a:gd name="connsiteX12" fmla="*/ 0 w 1875656"/>
                <a:gd name="connsiteY12" fmla="*/ 300578 h 480077"/>
                <a:gd name="connsiteX13" fmla="*/ 0 w 1875656"/>
                <a:gd name="connsiteY13" fmla="*/ 223650 h 480077"/>
                <a:gd name="connsiteX14" fmla="*/ 0 w 1875656"/>
                <a:gd name="connsiteY14" fmla="*/ 223650 h 480077"/>
                <a:gd name="connsiteX15" fmla="*/ 0 w 1875656"/>
                <a:gd name="connsiteY15" fmla="*/ 172365 h 480077"/>
                <a:gd name="connsiteX0" fmla="*/ 0 w 1626804"/>
                <a:gd name="connsiteY0" fmla="*/ 0 h 307712"/>
                <a:gd name="connsiteX1" fmla="*/ 948969 w 1626804"/>
                <a:gd name="connsiteY1" fmla="*/ 0 h 307712"/>
                <a:gd name="connsiteX2" fmla="*/ 1626804 w 1626804"/>
                <a:gd name="connsiteY2" fmla="*/ 0 h 307712"/>
                <a:gd name="connsiteX3" fmla="*/ 1626804 w 1626804"/>
                <a:gd name="connsiteY3" fmla="*/ 51285 h 307712"/>
                <a:gd name="connsiteX4" fmla="*/ 1626804 w 1626804"/>
                <a:gd name="connsiteY4" fmla="*/ 51285 h 307712"/>
                <a:gd name="connsiteX5" fmla="*/ 1626804 w 1626804"/>
                <a:gd name="connsiteY5" fmla="*/ 128213 h 307712"/>
                <a:gd name="connsiteX6" fmla="*/ 1626804 w 1626804"/>
                <a:gd name="connsiteY6" fmla="*/ 307712 h 307712"/>
                <a:gd name="connsiteX7" fmla="*/ 1355670 w 1626804"/>
                <a:gd name="connsiteY7" fmla="*/ 307712 h 307712"/>
                <a:gd name="connsiteX8" fmla="*/ 948969 w 1626804"/>
                <a:gd name="connsiteY8" fmla="*/ 307712 h 307712"/>
                <a:gd name="connsiteX9" fmla="*/ 948969 w 1626804"/>
                <a:gd name="connsiteY9" fmla="*/ 307712 h 307712"/>
                <a:gd name="connsiteX10" fmla="*/ 0 w 1626804"/>
                <a:gd name="connsiteY10" fmla="*/ 307712 h 307712"/>
                <a:gd name="connsiteX11" fmla="*/ 0 w 1626804"/>
                <a:gd name="connsiteY11" fmla="*/ 128213 h 307712"/>
                <a:gd name="connsiteX12" fmla="*/ 0 w 1626804"/>
                <a:gd name="connsiteY12" fmla="*/ 51285 h 307712"/>
                <a:gd name="connsiteX13" fmla="*/ 0 w 1626804"/>
                <a:gd name="connsiteY13" fmla="*/ 51285 h 307712"/>
                <a:gd name="connsiteX14" fmla="*/ 0 w 1626804"/>
                <a:gd name="connsiteY14" fmla="*/ 0 h 30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804" h="307712">
                  <a:moveTo>
                    <a:pt x="0" y="0"/>
                  </a:moveTo>
                  <a:lnTo>
                    <a:pt x="948969" y="0"/>
                  </a:lnTo>
                  <a:lnTo>
                    <a:pt x="1626804" y="0"/>
                  </a:lnTo>
                  <a:lnTo>
                    <a:pt x="1626804" y="51285"/>
                  </a:lnTo>
                  <a:lnTo>
                    <a:pt x="1626804" y="51285"/>
                  </a:lnTo>
                  <a:lnTo>
                    <a:pt x="1626804" y="128213"/>
                  </a:lnTo>
                  <a:lnTo>
                    <a:pt x="1626804" y="307712"/>
                  </a:lnTo>
                  <a:lnTo>
                    <a:pt x="1355670" y="307712"/>
                  </a:lnTo>
                  <a:lnTo>
                    <a:pt x="948969" y="307712"/>
                  </a:lnTo>
                  <a:lnTo>
                    <a:pt x="948969" y="307712"/>
                  </a:lnTo>
                  <a:lnTo>
                    <a:pt x="0" y="307712"/>
                  </a:lnTo>
                  <a:lnTo>
                    <a:pt x="0" y="128213"/>
                  </a:lnTo>
                  <a:lnTo>
                    <a:pt x="0" y="51285"/>
                  </a:lnTo>
                  <a:lnTo>
                    <a:pt x="0" y="51285"/>
                  </a:lnTo>
                  <a:lnTo>
                    <a:pt x="0" y="0"/>
                  </a:lnTo>
                  <a:close/>
                </a:path>
              </a:pathLst>
            </a:custGeom>
            <a:solidFill>
              <a:srgbClr val="7030A0"/>
            </a:solidFill>
            <a:ln w="9525">
              <a:solidFill>
                <a:schemeClr val="bg1"/>
              </a:solidFill>
            </a:ln>
            <a:effectLst/>
          </p:spPr>
          <p:txBody>
            <a:bodyPr lIns="72009" tIns="36000" rIns="72009" bIns="36005" rtlCol="0" anchor="b" anchorCtr="0">
              <a:noAutofit/>
            </a:bodyPr>
            <a:lstStyle/>
            <a:p>
              <a:pPr marL="85725">
                <a:lnSpc>
                  <a:spcPct val="120000"/>
                </a:lnSpc>
                <a:defRPr/>
              </a:pPr>
              <a:r>
                <a:rPr lang="en-GB" sz="1500" kern="0" dirty="0">
                  <a:solidFill>
                    <a:schemeClr val="bg1"/>
                  </a:solidFill>
                  <a:latin typeface="Verdana" pitchFamily="34" charset="0"/>
                  <a:ea typeface="Verdana" pitchFamily="34" charset="0"/>
                  <a:cs typeface="Verdana" pitchFamily="34" charset="0"/>
                </a:rPr>
                <a:t>Physics</a:t>
              </a:r>
            </a:p>
          </p:txBody>
        </p:sp>
        <p:sp>
          <p:nvSpPr>
            <p:cNvPr id="100" name="Rectangular Callout 41">
              <a:extLst>
                <a:ext uri="{FF2B5EF4-FFF2-40B4-BE49-F238E27FC236}">
                  <a16:creationId xmlns:a16="http://schemas.microsoft.com/office/drawing/2014/main" id="{4B22DE57-28FA-B20B-946E-A1513315E315}"/>
                </a:ext>
              </a:extLst>
            </p:cNvPr>
            <p:cNvSpPr/>
            <p:nvPr/>
          </p:nvSpPr>
          <p:spPr>
            <a:xfrm>
              <a:off x="11079988" y="1286268"/>
              <a:ext cx="1626804" cy="307712"/>
            </a:xfrm>
            <a:custGeom>
              <a:avLst/>
              <a:gdLst>
                <a:gd name="connsiteX0" fmla="*/ 0 w 1626804"/>
                <a:gd name="connsiteY0" fmla="*/ 0 h 307712"/>
                <a:gd name="connsiteX1" fmla="*/ 948969 w 1626804"/>
                <a:gd name="connsiteY1" fmla="*/ 0 h 307712"/>
                <a:gd name="connsiteX2" fmla="*/ 948969 w 1626804"/>
                <a:gd name="connsiteY2" fmla="*/ 0 h 307712"/>
                <a:gd name="connsiteX3" fmla="*/ 1355670 w 1626804"/>
                <a:gd name="connsiteY3" fmla="*/ 0 h 307712"/>
                <a:gd name="connsiteX4" fmla="*/ 1626804 w 1626804"/>
                <a:gd name="connsiteY4" fmla="*/ 0 h 307712"/>
                <a:gd name="connsiteX5" fmla="*/ 1626804 w 1626804"/>
                <a:gd name="connsiteY5" fmla="*/ 179499 h 307712"/>
                <a:gd name="connsiteX6" fmla="*/ 1626804 w 1626804"/>
                <a:gd name="connsiteY6" fmla="*/ 179499 h 307712"/>
                <a:gd name="connsiteX7" fmla="*/ 1626804 w 1626804"/>
                <a:gd name="connsiteY7" fmla="*/ 256427 h 307712"/>
                <a:gd name="connsiteX8" fmla="*/ 1626804 w 1626804"/>
                <a:gd name="connsiteY8" fmla="*/ 307712 h 307712"/>
                <a:gd name="connsiteX9" fmla="*/ 1355670 w 1626804"/>
                <a:gd name="connsiteY9" fmla="*/ 307712 h 307712"/>
                <a:gd name="connsiteX10" fmla="*/ 1957875 w 1626804"/>
                <a:gd name="connsiteY10" fmla="*/ 372993 h 307712"/>
                <a:gd name="connsiteX11" fmla="*/ 948969 w 1626804"/>
                <a:gd name="connsiteY11" fmla="*/ 307712 h 307712"/>
                <a:gd name="connsiteX12" fmla="*/ 0 w 1626804"/>
                <a:gd name="connsiteY12" fmla="*/ 307712 h 307712"/>
                <a:gd name="connsiteX13" fmla="*/ 0 w 1626804"/>
                <a:gd name="connsiteY13" fmla="*/ 256427 h 307712"/>
                <a:gd name="connsiteX14" fmla="*/ 0 w 1626804"/>
                <a:gd name="connsiteY14" fmla="*/ 179499 h 307712"/>
                <a:gd name="connsiteX15" fmla="*/ 0 w 1626804"/>
                <a:gd name="connsiteY15" fmla="*/ 179499 h 307712"/>
                <a:gd name="connsiteX16" fmla="*/ 0 w 1626804"/>
                <a:gd name="connsiteY16" fmla="*/ 0 h 307712"/>
                <a:gd name="connsiteX0" fmla="*/ 0 w 1957875"/>
                <a:gd name="connsiteY0" fmla="*/ 0 h 372993"/>
                <a:gd name="connsiteX1" fmla="*/ 948969 w 1957875"/>
                <a:gd name="connsiteY1" fmla="*/ 0 h 372993"/>
                <a:gd name="connsiteX2" fmla="*/ 948969 w 1957875"/>
                <a:gd name="connsiteY2" fmla="*/ 0 h 372993"/>
                <a:gd name="connsiteX3" fmla="*/ 1355670 w 1957875"/>
                <a:gd name="connsiteY3" fmla="*/ 0 h 372993"/>
                <a:gd name="connsiteX4" fmla="*/ 1626804 w 1957875"/>
                <a:gd name="connsiteY4" fmla="*/ 0 h 372993"/>
                <a:gd name="connsiteX5" fmla="*/ 1626804 w 1957875"/>
                <a:gd name="connsiteY5" fmla="*/ 179499 h 372993"/>
                <a:gd name="connsiteX6" fmla="*/ 1626804 w 1957875"/>
                <a:gd name="connsiteY6" fmla="*/ 179499 h 372993"/>
                <a:gd name="connsiteX7" fmla="*/ 1626804 w 1957875"/>
                <a:gd name="connsiteY7" fmla="*/ 256427 h 372993"/>
                <a:gd name="connsiteX8" fmla="*/ 1626804 w 1957875"/>
                <a:gd name="connsiteY8" fmla="*/ 307712 h 372993"/>
                <a:gd name="connsiteX9" fmla="*/ 1957875 w 1957875"/>
                <a:gd name="connsiteY9" fmla="*/ 372993 h 372993"/>
                <a:gd name="connsiteX10" fmla="*/ 948969 w 1957875"/>
                <a:gd name="connsiteY10" fmla="*/ 307712 h 372993"/>
                <a:gd name="connsiteX11" fmla="*/ 0 w 1957875"/>
                <a:gd name="connsiteY11" fmla="*/ 307712 h 372993"/>
                <a:gd name="connsiteX12" fmla="*/ 0 w 1957875"/>
                <a:gd name="connsiteY12" fmla="*/ 256427 h 372993"/>
                <a:gd name="connsiteX13" fmla="*/ 0 w 1957875"/>
                <a:gd name="connsiteY13" fmla="*/ 179499 h 372993"/>
                <a:gd name="connsiteX14" fmla="*/ 0 w 1957875"/>
                <a:gd name="connsiteY14" fmla="*/ 179499 h 372993"/>
                <a:gd name="connsiteX15" fmla="*/ 0 w 1957875"/>
                <a:gd name="connsiteY15" fmla="*/ 0 h 372993"/>
                <a:gd name="connsiteX0" fmla="*/ 0 w 1626804"/>
                <a:gd name="connsiteY0" fmla="*/ 0 h 307712"/>
                <a:gd name="connsiteX1" fmla="*/ 948969 w 1626804"/>
                <a:gd name="connsiteY1" fmla="*/ 0 h 307712"/>
                <a:gd name="connsiteX2" fmla="*/ 948969 w 1626804"/>
                <a:gd name="connsiteY2" fmla="*/ 0 h 307712"/>
                <a:gd name="connsiteX3" fmla="*/ 1355670 w 1626804"/>
                <a:gd name="connsiteY3" fmla="*/ 0 h 307712"/>
                <a:gd name="connsiteX4" fmla="*/ 1626804 w 1626804"/>
                <a:gd name="connsiteY4" fmla="*/ 0 h 307712"/>
                <a:gd name="connsiteX5" fmla="*/ 1626804 w 1626804"/>
                <a:gd name="connsiteY5" fmla="*/ 179499 h 307712"/>
                <a:gd name="connsiteX6" fmla="*/ 1626804 w 1626804"/>
                <a:gd name="connsiteY6" fmla="*/ 179499 h 307712"/>
                <a:gd name="connsiteX7" fmla="*/ 1626804 w 1626804"/>
                <a:gd name="connsiteY7" fmla="*/ 256427 h 307712"/>
                <a:gd name="connsiteX8" fmla="*/ 1626804 w 1626804"/>
                <a:gd name="connsiteY8" fmla="*/ 307712 h 307712"/>
                <a:gd name="connsiteX9" fmla="*/ 948969 w 1626804"/>
                <a:gd name="connsiteY9" fmla="*/ 307712 h 307712"/>
                <a:gd name="connsiteX10" fmla="*/ 0 w 1626804"/>
                <a:gd name="connsiteY10" fmla="*/ 307712 h 307712"/>
                <a:gd name="connsiteX11" fmla="*/ 0 w 1626804"/>
                <a:gd name="connsiteY11" fmla="*/ 256427 h 307712"/>
                <a:gd name="connsiteX12" fmla="*/ 0 w 1626804"/>
                <a:gd name="connsiteY12" fmla="*/ 179499 h 307712"/>
                <a:gd name="connsiteX13" fmla="*/ 0 w 1626804"/>
                <a:gd name="connsiteY13" fmla="*/ 179499 h 307712"/>
                <a:gd name="connsiteX14" fmla="*/ 0 w 1626804"/>
                <a:gd name="connsiteY14" fmla="*/ 0 h 30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804" h="307712">
                  <a:moveTo>
                    <a:pt x="0" y="0"/>
                  </a:moveTo>
                  <a:lnTo>
                    <a:pt x="948969" y="0"/>
                  </a:lnTo>
                  <a:lnTo>
                    <a:pt x="948969" y="0"/>
                  </a:lnTo>
                  <a:lnTo>
                    <a:pt x="1355670" y="0"/>
                  </a:lnTo>
                  <a:lnTo>
                    <a:pt x="1626804" y="0"/>
                  </a:lnTo>
                  <a:lnTo>
                    <a:pt x="1626804" y="179499"/>
                  </a:lnTo>
                  <a:lnTo>
                    <a:pt x="1626804" y="179499"/>
                  </a:lnTo>
                  <a:lnTo>
                    <a:pt x="1626804" y="256427"/>
                  </a:lnTo>
                  <a:lnTo>
                    <a:pt x="1626804" y="307712"/>
                  </a:lnTo>
                  <a:lnTo>
                    <a:pt x="948969" y="307712"/>
                  </a:lnTo>
                  <a:lnTo>
                    <a:pt x="0" y="307712"/>
                  </a:lnTo>
                  <a:lnTo>
                    <a:pt x="0" y="256427"/>
                  </a:lnTo>
                  <a:lnTo>
                    <a:pt x="0" y="179499"/>
                  </a:lnTo>
                  <a:lnTo>
                    <a:pt x="0" y="179499"/>
                  </a:lnTo>
                  <a:lnTo>
                    <a:pt x="0" y="0"/>
                  </a:lnTo>
                  <a:close/>
                </a:path>
              </a:pathLst>
            </a:custGeom>
            <a:solidFill>
              <a:srgbClr val="00AC4E"/>
            </a:solidFill>
            <a:ln w="9525">
              <a:solidFill>
                <a:schemeClr val="bg1"/>
              </a:solidFill>
            </a:ln>
            <a:effectLst/>
          </p:spPr>
          <p:txBody>
            <a:bodyPr lIns="72009" tIns="36000" rIns="72009" bIns="36005" rtlCol="0" anchor="t" anchorCtr="0">
              <a:noAutofit/>
            </a:bodyPr>
            <a:lstStyle/>
            <a:p>
              <a:pPr marL="85725">
                <a:lnSpc>
                  <a:spcPct val="120000"/>
                </a:lnSpc>
                <a:defRPr/>
              </a:pPr>
              <a:r>
                <a:rPr lang="en-GB" sz="1500" kern="0" dirty="0">
                  <a:solidFill>
                    <a:schemeClr val="bg1"/>
                  </a:solidFill>
                  <a:latin typeface="Verdana" pitchFamily="34" charset="0"/>
                  <a:ea typeface="Verdana" pitchFamily="34" charset="0"/>
                  <a:cs typeface="Verdana" pitchFamily="34" charset="0"/>
                </a:rPr>
                <a:t>Biology</a:t>
              </a:r>
            </a:p>
          </p:txBody>
        </p:sp>
        <p:sp>
          <p:nvSpPr>
            <p:cNvPr id="101" name="Rectangular Callout 41">
              <a:extLst>
                <a:ext uri="{FF2B5EF4-FFF2-40B4-BE49-F238E27FC236}">
                  <a16:creationId xmlns:a16="http://schemas.microsoft.com/office/drawing/2014/main" id="{3AF593F4-DE5F-201C-AA1E-90A3607ED6D9}"/>
                </a:ext>
              </a:extLst>
            </p:cNvPr>
            <p:cNvSpPr/>
            <p:nvPr/>
          </p:nvSpPr>
          <p:spPr>
            <a:xfrm>
              <a:off x="11079988" y="1637157"/>
              <a:ext cx="1626804" cy="307712"/>
            </a:xfrm>
            <a:custGeom>
              <a:avLst/>
              <a:gdLst>
                <a:gd name="connsiteX0" fmla="*/ 0 w 1626804"/>
                <a:gd name="connsiteY0" fmla="*/ 0 h 307712"/>
                <a:gd name="connsiteX1" fmla="*/ 948969 w 1626804"/>
                <a:gd name="connsiteY1" fmla="*/ 0 h 307712"/>
                <a:gd name="connsiteX2" fmla="*/ 948969 w 1626804"/>
                <a:gd name="connsiteY2" fmla="*/ 0 h 307712"/>
                <a:gd name="connsiteX3" fmla="*/ 1355670 w 1626804"/>
                <a:gd name="connsiteY3" fmla="*/ 0 h 307712"/>
                <a:gd name="connsiteX4" fmla="*/ 1626804 w 1626804"/>
                <a:gd name="connsiteY4" fmla="*/ 0 h 307712"/>
                <a:gd name="connsiteX5" fmla="*/ 1626804 w 1626804"/>
                <a:gd name="connsiteY5" fmla="*/ 51285 h 307712"/>
                <a:gd name="connsiteX6" fmla="*/ 1967099 w 1626804"/>
                <a:gd name="connsiteY6" fmla="*/ 101954 h 307712"/>
                <a:gd name="connsiteX7" fmla="*/ 1626804 w 1626804"/>
                <a:gd name="connsiteY7" fmla="*/ 128213 h 307712"/>
                <a:gd name="connsiteX8" fmla="*/ 1626804 w 1626804"/>
                <a:gd name="connsiteY8" fmla="*/ 307712 h 307712"/>
                <a:gd name="connsiteX9" fmla="*/ 1355670 w 1626804"/>
                <a:gd name="connsiteY9" fmla="*/ 307712 h 307712"/>
                <a:gd name="connsiteX10" fmla="*/ 948969 w 1626804"/>
                <a:gd name="connsiteY10" fmla="*/ 307712 h 307712"/>
                <a:gd name="connsiteX11" fmla="*/ 948969 w 1626804"/>
                <a:gd name="connsiteY11" fmla="*/ 307712 h 307712"/>
                <a:gd name="connsiteX12" fmla="*/ 0 w 1626804"/>
                <a:gd name="connsiteY12" fmla="*/ 307712 h 307712"/>
                <a:gd name="connsiteX13" fmla="*/ 0 w 1626804"/>
                <a:gd name="connsiteY13" fmla="*/ 128213 h 307712"/>
                <a:gd name="connsiteX14" fmla="*/ 0 w 1626804"/>
                <a:gd name="connsiteY14" fmla="*/ 51285 h 307712"/>
                <a:gd name="connsiteX15" fmla="*/ 0 w 1626804"/>
                <a:gd name="connsiteY15" fmla="*/ 51285 h 307712"/>
                <a:gd name="connsiteX16" fmla="*/ 0 w 1626804"/>
                <a:gd name="connsiteY16" fmla="*/ 0 h 307712"/>
                <a:gd name="connsiteX0" fmla="*/ 0 w 1626804"/>
                <a:gd name="connsiteY0" fmla="*/ 0 h 307712"/>
                <a:gd name="connsiteX1" fmla="*/ 948969 w 1626804"/>
                <a:gd name="connsiteY1" fmla="*/ 0 h 307712"/>
                <a:gd name="connsiteX2" fmla="*/ 948969 w 1626804"/>
                <a:gd name="connsiteY2" fmla="*/ 0 h 307712"/>
                <a:gd name="connsiteX3" fmla="*/ 1355670 w 1626804"/>
                <a:gd name="connsiteY3" fmla="*/ 0 h 307712"/>
                <a:gd name="connsiteX4" fmla="*/ 1626804 w 1626804"/>
                <a:gd name="connsiteY4" fmla="*/ 0 h 307712"/>
                <a:gd name="connsiteX5" fmla="*/ 1626804 w 1626804"/>
                <a:gd name="connsiteY5" fmla="*/ 51285 h 307712"/>
                <a:gd name="connsiteX6" fmla="*/ 1626804 w 1626804"/>
                <a:gd name="connsiteY6" fmla="*/ 128213 h 307712"/>
                <a:gd name="connsiteX7" fmla="*/ 1626804 w 1626804"/>
                <a:gd name="connsiteY7" fmla="*/ 307712 h 307712"/>
                <a:gd name="connsiteX8" fmla="*/ 1355670 w 1626804"/>
                <a:gd name="connsiteY8" fmla="*/ 307712 h 307712"/>
                <a:gd name="connsiteX9" fmla="*/ 948969 w 1626804"/>
                <a:gd name="connsiteY9" fmla="*/ 307712 h 307712"/>
                <a:gd name="connsiteX10" fmla="*/ 948969 w 1626804"/>
                <a:gd name="connsiteY10" fmla="*/ 307712 h 307712"/>
                <a:gd name="connsiteX11" fmla="*/ 0 w 1626804"/>
                <a:gd name="connsiteY11" fmla="*/ 307712 h 307712"/>
                <a:gd name="connsiteX12" fmla="*/ 0 w 1626804"/>
                <a:gd name="connsiteY12" fmla="*/ 128213 h 307712"/>
                <a:gd name="connsiteX13" fmla="*/ 0 w 1626804"/>
                <a:gd name="connsiteY13" fmla="*/ 51285 h 307712"/>
                <a:gd name="connsiteX14" fmla="*/ 0 w 1626804"/>
                <a:gd name="connsiteY14" fmla="*/ 51285 h 307712"/>
                <a:gd name="connsiteX15" fmla="*/ 0 w 1626804"/>
                <a:gd name="connsiteY15" fmla="*/ 0 h 30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26804" h="307712">
                  <a:moveTo>
                    <a:pt x="0" y="0"/>
                  </a:moveTo>
                  <a:lnTo>
                    <a:pt x="948969" y="0"/>
                  </a:lnTo>
                  <a:lnTo>
                    <a:pt x="948969" y="0"/>
                  </a:lnTo>
                  <a:lnTo>
                    <a:pt x="1355670" y="0"/>
                  </a:lnTo>
                  <a:lnTo>
                    <a:pt x="1626804" y="0"/>
                  </a:lnTo>
                  <a:lnTo>
                    <a:pt x="1626804" y="51285"/>
                  </a:lnTo>
                  <a:lnTo>
                    <a:pt x="1626804" y="128213"/>
                  </a:lnTo>
                  <a:lnTo>
                    <a:pt x="1626804" y="307712"/>
                  </a:lnTo>
                  <a:lnTo>
                    <a:pt x="1355670" y="307712"/>
                  </a:lnTo>
                  <a:lnTo>
                    <a:pt x="948969" y="307712"/>
                  </a:lnTo>
                  <a:lnTo>
                    <a:pt x="948969" y="307712"/>
                  </a:lnTo>
                  <a:lnTo>
                    <a:pt x="0" y="307712"/>
                  </a:lnTo>
                  <a:lnTo>
                    <a:pt x="0" y="128213"/>
                  </a:lnTo>
                  <a:lnTo>
                    <a:pt x="0" y="51285"/>
                  </a:lnTo>
                  <a:lnTo>
                    <a:pt x="0" y="51285"/>
                  </a:lnTo>
                  <a:lnTo>
                    <a:pt x="0" y="0"/>
                  </a:lnTo>
                  <a:close/>
                </a:path>
              </a:pathLst>
            </a:custGeom>
            <a:solidFill>
              <a:srgbClr val="ED7D31"/>
            </a:solidFill>
            <a:ln w="9525">
              <a:solidFill>
                <a:schemeClr val="bg1"/>
              </a:solidFill>
            </a:ln>
            <a:effectLst/>
          </p:spPr>
          <p:txBody>
            <a:bodyPr lIns="72009" tIns="36000" rIns="72009" bIns="36005" rtlCol="0" anchor="b" anchorCtr="0">
              <a:noAutofit/>
            </a:bodyPr>
            <a:lstStyle/>
            <a:p>
              <a:pPr marL="85725">
                <a:lnSpc>
                  <a:spcPct val="120000"/>
                </a:lnSpc>
                <a:defRPr/>
              </a:pPr>
              <a:r>
                <a:rPr lang="en-GB" sz="1500" kern="0" dirty="0">
                  <a:solidFill>
                    <a:schemeClr val="bg1"/>
                  </a:solidFill>
                  <a:latin typeface="Verdana" pitchFamily="34" charset="0"/>
                  <a:ea typeface="Verdana" pitchFamily="34" charset="0"/>
                  <a:cs typeface="Verdana" pitchFamily="34" charset="0"/>
                </a:rPr>
                <a:t>Chemistry</a:t>
              </a:r>
            </a:p>
          </p:txBody>
        </p:sp>
        <p:sp>
          <p:nvSpPr>
            <p:cNvPr id="102" name="Rectangular Callout 41">
              <a:extLst>
                <a:ext uri="{FF2B5EF4-FFF2-40B4-BE49-F238E27FC236}">
                  <a16:creationId xmlns:a16="http://schemas.microsoft.com/office/drawing/2014/main" id="{1E305F5B-F78D-327F-30B4-908B6935290E}"/>
                </a:ext>
              </a:extLst>
            </p:cNvPr>
            <p:cNvSpPr/>
            <p:nvPr/>
          </p:nvSpPr>
          <p:spPr>
            <a:xfrm>
              <a:off x="11079988" y="2689823"/>
              <a:ext cx="1626804" cy="307712"/>
            </a:xfrm>
            <a:custGeom>
              <a:avLst/>
              <a:gdLst>
                <a:gd name="connsiteX0" fmla="*/ 0 w 1626804"/>
                <a:gd name="connsiteY0" fmla="*/ 0 h 307712"/>
                <a:gd name="connsiteX1" fmla="*/ 948969 w 1626804"/>
                <a:gd name="connsiteY1" fmla="*/ 0 h 307712"/>
                <a:gd name="connsiteX2" fmla="*/ 948969 w 1626804"/>
                <a:gd name="connsiteY2" fmla="*/ 0 h 307712"/>
                <a:gd name="connsiteX3" fmla="*/ 1355670 w 1626804"/>
                <a:gd name="connsiteY3" fmla="*/ 0 h 307712"/>
                <a:gd name="connsiteX4" fmla="*/ 1626804 w 1626804"/>
                <a:gd name="connsiteY4" fmla="*/ 0 h 307712"/>
                <a:gd name="connsiteX5" fmla="*/ 1626804 w 1626804"/>
                <a:gd name="connsiteY5" fmla="*/ 179499 h 307712"/>
                <a:gd name="connsiteX6" fmla="*/ 2007736 w 1626804"/>
                <a:gd name="connsiteY6" fmla="*/ 274676 h 307712"/>
                <a:gd name="connsiteX7" fmla="*/ 1626804 w 1626804"/>
                <a:gd name="connsiteY7" fmla="*/ 256427 h 307712"/>
                <a:gd name="connsiteX8" fmla="*/ 1626804 w 1626804"/>
                <a:gd name="connsiteY8" fmla="*/ 307712 h 307712"/>
                <a:gd name="connsiteX9" fmla="*/ 1355670 w 1626804"/>
                <a:gd name="connsiteY9" fmla="*/ 307712 h 307712"/>
                <a:gd name="connsiteX10" fmla="*/ 948969 w 1626804"/>
                <a:gd name="connsiteY10" fmla="*/ 307712 h 307712"/>
                <a:gd name="connsiteX11" fmla="*/ 948969 w 1626804"/>
                <a:gd name="connsiteY11" fmla="*/ 307712 h 307712"/>
                <a:gd name="connsiteX12" fmla="*/ 0 w 1626804"/>
                <a:gd name="connsiteY12" fmla="*/ 307712 h 307712"/>
                <a:gd name="connsiteX13" fmla="*/ 0 w 1626804"/>
                <a:gd name="connsiteY13" fmla="*/ 256427 h 307712"/>
                <a:gd name="connsiteX14" fmla="*/ 0 w 1626804"/>
                <a:gd name="connsiteY14" fmla="*/ 179499 h 307712"/>
                <a:gd name="connsiteX15" fmla="*/ 0 w 1626804"/>
                <a:gd name="connsiteY15" fmla="*/ 179499 h 307712"/>
                <a:gd name="connsiteX16" fmla="*/ 0 w 1626804"/>
                <a:gd name="connsiteY16" fmla="*/ 0 h 307712"/>
                <a:gd name="connsiteX0" fmla="*/ 0 w 2007736"/>
                <a:gd name="connsiteY0" fmla="*/ 0 h 307712"/>
                <a:gd name="connsiteX1" fmla="*/ 948969 w 2007736"/>
                <a:gd name="connsiteY1" fmla="*/ 0 h 307712"/>
                <a:gd name="connsiteX2" fmla="*/ 948969 w 2007736"/>
                <a:gd name="connsiteY2" fmla="*/ 0 h 307712"/>
                <a:gd name="connsiteX3" fmla="*/ 1355670 w 2007736"/>
                <a:gd name="connsiteY3" fmla="*/ 0 h 307712"/>
                <a:gd name="connsiteX4" fmla="*/ 1626804 w 2007736"/>
                <a:gd name="connsiteY4" fmla="*/ 0 h 307712"/>
                <a:gd name="connsiteX5" fmla="*/ 2007736 w 2007736"/>
                <a:gd name="connsiteY5" fmla="*/ 274676 h 307712"/>
                <a:gd name="connsiteX6" fmla="*/ 1626804 w 2007736"/>
                <a:gd name="connsiteY6" fmla="*/ 256427 h 307712"/>
                <a:gd name="connsiteX7" fmla="*/ 1626804 w 2007736"/>
                <a:gd name="connsiteY7" fmla="*/ 307712 h 307712"/>
                <a:gd name="connsiteX8" fmla="*/ 1355670 w 2007736"/>
                <a:gd name="connsiteY8" fmla="*/ 307712 h 307712"/>
                <a:gd name="connsiteX9" fmla="*/ 948969 w 2007736"/>
                <a:gd name="connsiteY9" fmla="*/ 307712 h 307712"/>
                <a:gd name="connsiteX10" fmla="*/ 948969 w 2007736"/>
                <a:gd name="connsiteY10" fmla="*/ 307712 h 307712"/>
                <a:gd name="connsiteX11" fmla="*/ 0 w 2007736"/>
                <a:gd name="connsiteY11" fmla="*/ 307712 h 307712"/>
                <a:gd name="connsiteX12" fmla="*/ 0 w 2007736"/>
                <a:gd name="connsiteY12" fmla="*/ 256427 h 307712"/>
                <a:gd name="connsiteX13" fmla="*/ 0 w 2007736"/>
                <a:gd name="connsiteY13" fmla="*/ 179499 h 307712"/>
                <a:gd name="connsiteX14" fmla="*/ 0 w 2007736"/>
                <a:gd name="connsiteY14" fmla="*/ 179499 h 307712"/>
                <a:gd name="connsiteX15" fmla="*/ 0 w 2007736"/>
                <a:gd name="connsiteY15" fmla="*/ 0 h 307712"/>
                <a:gd name="connsiteX0" fmla="*/ 0 w 2023778"/>
                <a:gd name="connsiteY0" fmla="*/ 57625 h 365337"/>
                <a:gd name="connsiteX1" fmla="*/ 948969 w 2023778"/>
                <a:gd name="connsiteY1" fmla="*/ 57625 h 365337"/>
                <a:gd name="connsiteX2" fmla="*/ 948969 w 2023778"/>
                <a:gd name="connsiteY2" fmla="*/ 57625 h 365337"/>
                <a:gd name="connsiteX3" fmla="*/ 1355670 w 2023778"/>
                <a:gd name="connsiteY3" fmla="*/ 57625 h 365337"/>
                <a:gd name="connsiteX4" fmla="*/ 1626804 w 2023778"/>
                <a:gd name="connsiteY4" fmla="*/ 57625 h 365337"/>
                <a:gd name="connsiteX5" fmla="*/ 2023778 w 2023778"/>
                <a:gd name="connsiteY5" fmla="*/ 0 h 365337"/>
                <a:gd name="connsiteX6" fmla="*/ 1626804 w 2023778"/>
                <a:gd name="connsiteY6" fmla="*/ 314052 h 365337"/>
                <a:gd name="connsiteX7" fmla="*/ 1626804 w 2023778"/>
                <a:gd name="connsiteY7" fmla="*/ 365337 h 365337"/>
                <a:gd name="connsiteX8" fmla="*/ 1355670 w 2023778"/>
                <a:gd name="connsiteY8" fmla="*/ 365337 h 365337"/>
                <a:gd name="connsiteX9" fmla="*/ 948969 w 2023778"/>
                <a:gd name="connsiteY9" fmla="*/ 365337 h 365337"/>
                <a:gd name="connsiteX10" fmla="*/ 948969 w 2023778"/>
                <a:gd name="connsiteY10" fmla="*/ 365337 h 365337"/>
                <a:gd name="connsiteX11" fmla="*/ 0 w 2023778"/>
                <a:gd name="connsiteY11" fmla="*/ 365337 h 365337"/>
                <a:gd name="connsiteX12" fmla="*/ 0 w 2023778"/>
                <a:gd name="connsiteY12" fmla="*/ 314052 h 365337"/>
                <a:gd name="connsiteX13" fmla="*/ 0 w 2023778"/>
                <a:gd name="connsiteY13" fmla="*/ 237124 h 365337"/>
                <a:gd name="connsiteX14" fmla="*/ 0 w 2023778"/>
                <a:gd name="connsiteY14" fmla="*/ 237124 h 365337"/>
                <a:gd name="connsiteX15" fmla="*/ 0 w 2023778"/>
                <a:gd name="connsiteY15" fmla="*/ 57625 h 365337"/>
                <a:gd name="connsiteX0" fmla="*/ 0 w 1626804"/>
                <a:gd name="connsiteY0" fmla="*/ 0 h 307712"/>
                <a:gd name="connsiteX1" fmla="*/ 948969 w 1626804"/>
                <a:gd name="connsiteY1" fmla="*/ 0 h 307712"/>
                <a:gd name="connsiteX2" fmla="*/ 948969 w 1626804"/>
                <a:gd name="connsiteY2" fmla="*/ 0 h 307712"/>
                <a:gd name="connsiteX3" fmla="*/ 1355670 w 1626804"/>
                <a:gd name="connsiteY3" fmla="*/ 0 h 307712"/>
                <a:gd name="connsiteX4" fmla="*/ 1626804 w 1626804"/>
                <a:gd name="connsiteY4" fmla="*/ 0 h 307712"/>
                <a:gd name="connsiteX5" fmla="*/ 1626804 w 1626804"/>
                <a:gd name="connsiteY5" fmla="*/ 256427 h 307712"/>
                <a:gd name="connsiteX6" fmla="*/ 1626804 w 1626804"/>
                <a:gd name="connsiteY6" fmla="*/ 307712 h 307712"/>
                <a:gd name="connsiteX7" fmla="*/ 1355670 w 1626804"/>
                <a:gd name="connsiteY7" fmla="*/ 307712 h 307712"/>
                <a:gd name="connsiteX8" fmla="*/ 948969 w 1626804"/>
                <a:gd name="connsiteY8" fmla="*/ 307712 h 307712"/>
                <a:gd name="connsiteX9" fmla="*/ 948969 w 1626804"/>
                <a:gd name="connsiteY9" fmla="*/ 307712 h 307712"/>
                <a:gd name="connsiteX10" fmla="*/ 0 w 1626804"/>
                <a:gd name="connsiteY10" fmla="*/ 307712 h 307712"/>
                <a:gd name="connsiteX11" fmla="*/ 0 w 1626804"/>
                <a:gd name="connsiteY11" fmla="*/ 256427 h 307712"/>
                <a:gd name="connsiteX12" fmla="*/ 0 w 1626804"/>
                <a:gd name="connsiteY12" fmla="*/ 179499 h 307712"/>
                <a:gd name="connsiteX13" fmla="*/ 0 w 1626804"/>
                <a:gd name="connsiteY13" fmla="*/ 179499 h 307712"/>
                <a:gd name="connsiteX14" fmla="*/ 0 w 1626804"/>
                <a:gd name="connsiteY14" fmla="*/ 0 h 30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804" h="307712">
                  <a:moveTo>
                    <a:pt x="0" y="0"/>
                  </a:moveTo>
                  <a:lnTo>
                    <a:pt x="948969" y="0"/>
                  </a:lnTo>
                  <a:lnTo>
                    <a:pt x="948969" y="0"/>
                  </a:lnTo>
                  <a:lnTo>
                    <a:pt x="1355670" y="0"/>
                  </a:lnTo>
                  <a:lnTo>
                    <a:pt x="1626804" y="0"/>
                  </a:lnTo>
                  <a:lnTo>
                    <a:pt x="1626804" y="256427"/>
                  </a:lnTo>
                  <a:lnTo>
                    <a:pt x="1626804" y="307712"/>
                  </a:lnTo>
                  <a:lnTo>
                    <a:pt x="1355670" y="307712"/>
                  </a:lnTo>
                  <a:lnTo>
                    <a:pt x="948969" y="307712"/>
                  </a:lnTo>
                  <a:lnTo>
                    <a:pt x="948969" y="307712"/>
                  </a:lnTo>
                  <a:lnTo>
                    <a:pt x="0" y="307712"/>
                  </a:lnTo>
                  <a:lnTo>
                    <a:pt x="0" y="256427"/>
                  </a:lnTo>
                  <a:lnTo>
                    <a:pt x="0" y="179499"/>
                  </a:lnTo>
                  <a:lnTo>
                    <a:pt x="0" y="179499"/>
                  </a:lnTo>
                  <a:lnTo>
                    <a:pt x="0" y="0"/>
                  </a:lnTo>
                  <a:close/>
                </a:path>
              </a:pathLst>
            </a:custGeom>
            <a:solidFill>
              <a:schemeClr val="bg1">
                <a:lumMod val="75000"/>
              </a:schemeClr>
            </a:solidFill>
            <a:ln w="9525">
              <a:solidFill>
                <a:schemeClr val="bg1"/>
              </a:solidFill>
            </a:ln>
            <a:effectLst/>
          </p:spPr>
          <p:txBody>
            <a:bodyPr lIns="72009" tIns="36000" rIns="72009" bIns="36005" rtlCol="0" anchor="b" anchorCtr="0">
              <a:noAutofit/>
            </a:bodyPr>
            <a:lstStyle/>
            <a:p>
              <a:pPr marL="85725">
                <a:lnSpc>
                  <a:spcPct val="120000"/>
                </a:lnSpc>
                <a:defRPr/>
              </a:pPr>
              <a:r>
                <a:rPr lang="en-GB" sz="1500" kern="0" dirty="0">
                  <a:solidFill>
                    <a:sysClr val="windowText" lastClr="000000"/>
                  </a:solidFill>
                  <a:latin typeface="Verdana" pitchFamily="34" charset="0"/>
                  <a:ea typeface="Verdana" pitchFamily="34" charset="0"/>
                  <a:cs typeface="Verdana" pitchFamily="34" charset="0"/>
                </a:rPr>
                <a:t>General</a:t>
              </a:r>
            </a:p>
          </p:txBody>
        </p:sp>
      </p:grpSp>
      <p:sp>
        <p:nvSpPr>
          <p:cNvPr id="103" name="Rectangular Callout 41">
            <a:extLst>
              <a:ext uri="{FF2B5EF4-FFF2-40B4-BE49-F238E27FC236}">
                <a16:creationId xmlns:a16="http://schemas.microsoft.com/office/drawing/2014/main" id="{132E47C8-2FEF-319E-B421-B274DF215027}"/>
              </a:ext>
            </a:extLst>
          </p:cNvPr>
          <p:cNvSpPr/>
          <p:nvPr/>
        </p:nvSpPr>
        <p:spPr>
          <a:xfrm>
            <a:off x="6801273" y="1787198"/>
            <a:ext cx="4582885" cy="1391756"/>
          </a:xfrm>
          <a:prstGeom prst="wedgeRectCallout">
            <a:avLst>
              <a:gd name="adj1" fmla="val 12939"/>
              <a:gd name="adj2" fmla="val 73845"/>
            </a:avLst>
          </a:prstGeom>
          <a:solidFill>
            <a:srgbClr val="FFFFCC"/>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defRPr/>
            </a:pPr>
            <a:r>
              <a:rPr lang="en-GB" sz="2000" dirty="0">
                <a:latin typeface="Verdana" panose="020B0604030504040204" pitchFamily="34" charset="0"/>
                <a:ea typeface="Verdana" panose="020B0604030504040204" pitchFamily="34" charset="0"/>
              </a:rPr>
              <a:t>Specialist subjects clearly dominate KS5 hours but note the increase in “General Science” label.</a:t>
            </a:r>
            <a:endParaRPr lang="en-GB" sz="2000" i="1" kern="0" dirty="0">
              <a:solidFill>
                <a:srgbClr val="000000"/>
              </a:solidFill>
              <a:latin typeface="Verdana" pitchFamily="34" charset="0"/>
              <a:ea typeface="Verdana" pitchFamily="34" charset="0"/>
              <a:cs typeface="Verdana" pitchFamily="34" charset="0"/>
            </a:endParaRPr>
          </a:p>
        </p:txBody>
      </p:sp>
      <p:sp>
        <p:nvSpPr>
          <p:cNvPr id="3" name="TextBox 2">
            <a:extLst>
              <a:ext uri="{FF2B5EF4-FFF2-40B4-BE49-F238E27FC236}">
                <a16:creationId xmlns:a16="http://schemas.microsoft.com/office/drawing/2014/main" id="{3E532BEE-39F9-88EE-77A1-E3B526428149}"/>
              </a:ext>
            </a:extLst>
          </p:cNvPr>
          <p:cNvSpPr txBox="1"/>
          <p:nvPr/>
        </p:nvSpPr>
        <p:spPr>
          <a:xfrm>
            <a:off x="2724148" y="6453567"/>
            <a:ext cx="9554497" cy="246221"/>
          </a:xfrm>
          <a:prstGeom prst="rect">
            <a:avLst/>
          </a:prstGeom>
          <a:noFill/>
        </p:spPr>
        <p:txBody>
          <a:bodyPr wrap="square">
            <a:spAutoFit/>
          </a:bodyPr>
          <a:lstStyle/>
          <a:p>
            <a:r>
              <a:rPr lang="en-GB" sz="1000" dirty="0">
                <a:solidFill>
                  <a:schemeClr val="accent6">
                    <a:lumMod val="60000"/>
                    <a:lumOff val="40000"/>
                  </a:schemeClr>
                </a:solidFill>
                <a:latin typeface="Verdana" panose="020B0604030504040204" pitchFamily="34" charset="0"/>
                <a:ea typeface="Verdana" panose="020B0604030504040204" pitchFamily="34" charset="0"/>
              </a:rPr>
              <a:t>https://explore-education-statistics.service.gov.uk/data-tables/permalink/97a3f6d1-13aa-49ad-4c6e-08dc5d297e6b</a:t>
            </a:r>
          </a:p>
        </p:txBody>
      </p:sp>
    </p:spTree>
    <p:extLst>
      <p:ext uri="{BB962C8B-B14F-4D97-AF65-F5344CB8AC3E}">
        <p14:creationId xmlns:p14="http://schemas.microsoft.com/office/powerpoint/2010/main" val="2769992272"/>
      </p:ext>
    </p:extLst>
  </p:cSld>
  <p:clrMapOvr>
    <a:masterClrMapping/>
  </p:clrMapOvr>
  <mc:AlternateContent xmlns:mc="http://schemas.openxmlformats.org/markup-compatibility/2006" xmlns:p14="http://schemas.microsoft.com/office/powerpoint/2010/main">
    <mc:Choice Requires="p14">
      <p:transition spd="slow" p14:dur="2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a:extLst>
              <a:ext uri="{FF2B5EF4-FFF2-40B4-BE49-F238E27FC236}">
                <a16:creationId xmlns:a16="http://schemas.microsoft.com/office/drawing/2014/main" id="{D26577C2-4B8A-599E-AD4E-E7A983984E17}"/>
              </a:ext>
            </a:extLst>
          </p:cNvPr>
          <p:cNvGraphicFramePr>
            <a:graphicFrameLocks noGrp="1"/>
          </p:cNvGraphicFramePr>
          <p:nvPr>
            <p:extLst>
              <p:ext uri="{D42A27DB-BD31-4B8C-83A1-F6EECF244321}">
                <p14:modId xmlns:p14="http://schemas.microsoft.com/office/powerpoint/2010/main" val="420855782"/>
              </p:ext>
            </p:extLst>
          </p:nvPr>
        </p:nvGraphicFramePr>
        <p:xfrm>
          <a:off x="9912754" y="2499469"/>
          <a:ext cx="1210588" cy="1615068"/>
        </p:xfrm>
        <a:graphic>
          <a:graphicData uri="http://schemas.openxmlformats.org/drawingml/2006/table">
            <a:tbl>
              <a:tblPr firstRow="1" bandRow="1">
                <a:tableStyleId>{5C22544A-7EE6-4342-B048-85BDC9FD1C3A}</a:tableStyleId>
              </a:tblPr>
              <a:tblGrid>
                <a:gridCol w="1210588">
                  <a:extLst>
                    <a:ext uri="{9D8B030D-6E8A-4147-A177-3AD203B41FA5}">
                      <a16:colId xmlns:a16="http://schemas.microsoft.com/office/drawing/2014/main" val="4045715057"/>
                    </a:ext>
                  </a:extLst>
                </a:gridCol>
              </a:tblGrid>
              <a:tr h="538356">
                <a:tc>
                  <a:txBody>
                    <a:bodyPr/>
                    <a:lstStyle/>
                    <a:p>
                      <a:pPr algn="r"/>
                      <a:r>
                        <a:rPr lang="en-GB" sz="2000" b="1" dirty="0">
                          <a:solidFill>
                            <a:schemeClr val="bg1"/>
                          </a:solidFill>
                          <a:latin typeface="Verdana" panose="020B0604030504040204" pitchFamily="34" charset="0"/>
                          <a:ea typeface="Verdana" panose="020B0604030504040204" pitchFamily="34" charset="0"/>
                        </a:rPr>
                        <a:t>1120</a:t>
                      </a:r>
                    </a:p>
                  </a:txBody>
                  <a:tcPr anchor="ctr">
                    <a:solidFill>
                      <a:srgbClr val="00B050"/>
                    </a:solidFill>
                  </a:tcPr>
                </a:tc>
                <a:extLst>
                  <a:ext uri="{0D108BD9-81ED-4DB2-BD59-A6C34878D82A}">
                    <a16:rowId xmlns:a16="http://schemas.microsoft.com/office/drawing/2014/main" val="2727050930"/>
                  </a:ext>
                </a:extLst>
              </a:tr>
              <a:tr h="538356">
                <a:tc>
                  <a:txBody>
                    <a:bodyPr/>
                    <a:lstStyle/>
                    <a:p>
                      <a:pPr algn="r"/>
                      <a:r>
                        <a:rPr lang="en-GB" sz="2000" b="1" dirty="0">
                          <a:solidFill>
                            <a:schemeClr val="bg1"/>
                          </a:solidFill>
                          <a:latin typeface="Verdana" panose="020B0604030504040204" pitchFamily="34" charset="0"/>
                          <a:ea typeface="Verdana" panose="020B0604030504040204" pitchFamily="34" charset="0"/>
                        </a:rPr>
                        <a:t>1220</a:t>
                      </a:r>
                    </a:p>
                  </a:txBody>
                  <a:tcPr anchor="ctr">
                    <a:solidFill>
                      <a:srgbClr val="ED7D31"/>
                    </a:solidFill>
                  </a:tcPr>
                </a:tc>
                <a:extLst>
                  <a:ext uri="{0D108BD9-81ED-4DB2-BD59-A6C34878D82A}">
                    <a16:rowId xmlns:a16="http://schemas.microsoft.com/office/drawing/2014/main" val="825353854"/>
                  </a:ext>
                </a:extLst>
              </a:tr>
              <a:tr h="538356">
                <a:tc>
                  <a:txBody>
                    <a:bodyPr/>
                    <a:lstStyle/>
                    <a:p>
                      <a:pPr algn="r"/>
                      <a:r>
                        <a:rPr lang="en-GB" sz="2000" b="1" dirty="0">
                          <a:solidFill>
                            <a:schemeClr val="bg1"/>
                          </a:solidFill>
                          <a:latin typeface="Verdana" panose="020B0604030504040204" pitchFamily="34" charset="0"/>
                          <a:ea typeface="Verdana" panose="020B0604030504040204" pitchFamily="34" charset="0"/>
                        </a:rPr>
                        <a:t>2250</a:t>
                      </a:r>
                    </a:p>
                  </a:txBody>
                  <a:tcPr anchor="ctr">
                    <a:solidFill>
                      <a:srgbClr val="7030A0"/>
                    </a:solidFill>
                  </a:tcPr>
                </a:tc>
                <a:extLst>
                  <a:ext uri="{0D108BD9-81ED-4DB2-BD59-A6C34878D82A}">
                    <a16:rowId xmlns:a16="http://schemas.microsoft.com/office/drawing/2014/main" val="2845367527"/>
                  </a:ext>
                </a:extLst>
              </a:tr>
            </a:tbl>
          </a:graphicData>
        </a:graphic>
      </p:graphicFrame>
      <p:graphicFrame>
        <p:nvGraphicFramePr>
          <p:cNvPr id="4" name="Table 3">
            <a:extLst>
              <a:ext uri="{FF2B5EF4-FFF2-40B4-BE49-F238E27FC236}">
                <a16:creationId xmlns:a16="http://schemas.microsoft.com/office/drawing/2014/main" id="{67186DD2-7F93-8E3B-DDD9-5FFEE1B7F9C3}"/>
              </a:ext>
            </a:extLst>
          </p:cNvPr>
          <p:cNvGraphicFramePr>
            <a:graphicFrameLocks noGrp="1"/>
          </p:cNvGraphicFramePr>
          <p:nvPr>
            <p:extLst>
              <p:ext uri="{D42A27DB-BD31-4B8C-83A1-F6EECF244321}">
                <p14:modId xmlns:p14="http://schemas.microsoft.com/office/powerpoint/2010/main" val="3326669938"/>
              </p:ext>
            </p:extLst>
          </p:nvPr>
        </p:nvGraphicFramePr>
        <p:xfrm>
          <a:off x="8729333" y="2499469"/>
          <a:ext cx="1204162" cy="1615068"/>
        </p:xfrm>
        <a:graphic>
          <a:graphicData uri="http://schemas.openxmlformats.org/drawingml/2006/table">
            <a:tbl>
              <a:tblPr firstRow="1" bandRow="1">
                <a:tableStyleId>{5C22544A-7EE6-4342-B048-85BDC9FD1C3A}</a:tableStyleId>
              </a:tblPr>
              <a:tblGrid>
                <a:gridCol w="1204162">
                  <a:extLst>
                    <a:ext uri="{9D8B030D-6E8A-4147-A177-3AD203B41FA5}">
                      <a16:colId xmlns:a16="http://schemas.microsoft.com/office/drawing/2014/main" val="4045715057"/>
                    </a:ext>
                  </a:extLst>
                </a:gridCol>
              </a:tblGrid>
              <a:tr h="538356">
                <a:tc>
                  <a:txBody>
                    <a:bodyPr/>
                    <a:lstStyle/>
                    <a:p>
                      <a:pPr algn="r"/>
                      <a:r>
                        <a:rPr lang="en-GB" sz="2000" b="1" dirty="0">
                          <a:solidFill>
                            <a:schemeClr val="bg1"/>
                          </a:solidFill>
                          <a:latin typeface="Verdana" panose="020B0604030504040204" pitchFamily="34" charset="0"/>
                          <a:ea typeface="Verdana" panose="020B0604030504040204" pitchFamily="34" charset="0"/>
                        </a:rPr>
                        <a:t>35%</a:t>
                      </a:r>
                    </a:p>
                  </a:txBody>
                  <a:tcPr anchor="ctr">
                    <a:solidFill>
                      <a:srgbClr val="00B050"/>
                    </a:solidFill>
                  </a:tcPr>
                </a:tc>
                <a:extLst>
                  <a:ext uri="{0D108BD9-81ED-4DB2-BD59-A6C34878D82A}">
                    <a16:rowId xmlns:a16="http://schemas.microsoft.com/office/drawing/2014/main" val="2727050930"/>
                  </a:ext>
                </a:extLst>
              </a:tr>
              <a:tr h="538356">
                <a:tc>
                  <a:txBody>
                    <a:bodyPr/>
                    <a:lstStyle/>
                    <a:p>
                      <a:pPr algn="r"/>
                      <a:r>
                        <a:rPr lang="en-GB" sz="2000" b="1" dirty="0">
                          <a:solidFill>
                            <a:schemeClr val="bg1"/>
                          </a:solidFill>
                          <a:latin typeface="Verdana" panose="020B0604030504040204" pitchFamily="34" charset="0"/>
                          <a:ea typeface="Verdana" panose="020B0604030504040204" pitchFamily="34" charset="0"/>
                        </a:rPr>
                        <a:t>33%</a:t>
                      </a:r>
                    </a:p>
                  </a:txBody>
                  <a:tcPr anchor="ctr">
                    <a:solidFill>
                      <a:srgbClr val="ED7D31"/>
                    </a:solidFill>
                  </a:tcPr>
                </a:tc>
                <a:extLst>
                  <a:ext uri="{0D108BD9-81ED-4DB2-BD59-A6C34878D82A}">
                    <a16:rowId xmlns:a16="http://schemas.microsoft.com/office/drawing/2014/main" val="825353854"/>
                  </a:ext>
                </a:extLst>
              </a:tr>
              <a:tr h="538356">
                <a:tc>
                  <a:txBody>
                    <a:bodyPr/>
                    <a:lstStyle/>
                    <a:p>
                      <a:pPr algn="r"/>
                      <a:r>
                        <a:rPr lang="en-GB" sz="2000" b="1" dirty="0">
                          <a:solidFill>
                            <a:schemeClr val="bg1"/>
                          </a:solidFill>
                          <a:latin typeface="Verdana" panose="020B0604030504040204" pitchFamily="34" charset="0"/>
                          <a:ea typeface="Verdana" panose="020B0604030504040204" pitchFamily="34" charset="0"/>
                        </a:rPr>
                        <a:t>32%</a:t>
                      </a:r>
                    </a:p>
                  </a:txBody>
                  <a:tcPr anchor="ctr">
                    <a:solidFill>
                      <a:srgbClr val="7030A0"/>
                    </a:solidFill>
                  </a:tcPr>
                </a:tc>
                <a:extLst>
                  <a:ext uri="{0D108BD9-81ED-4DB2-BD59-A6C34878D82A}">
                    <a16:rowId xmlns:a16="http://schemas.microsoft.com/office/drawing/2014/main" val="2845367527"/>
                  </a:ext>
                </a:extLst>
              </a:tr>
            </a:tbl>
          </a:graphicData>
        </a:graphic>
      </p:graphicFrame>
      <p:sp>
        <p:nvSpPr>
          <p:cNvPr id="33" name="Freeform: Shape 32">
            <a:extLst>
              <a:ext uri="{FF2B5EF4-FFF2-40B4-BE49-F238E27FC236}">
                <a16:creationId xmlns:a16="http://schemas.microsoft.com/office/drawing/2014/main" id="{79B6B554-1E6F-A5DB-0FEE-53AF31D4C9BA}"/>
              </a:ext>
            </a:extLst>
          </p:cNvPr>
          <p:cNvSpPr/>
          <p:nvPr/>
        </p:nvSpPr>
        <p:spPr bwMode="auto">
          <a:xfrm rot="5400000">
            <a:off x="7115044" y="3122080"/>
            <a:ext cx="2295458" cy="1304524"/>
          </a:xfrm>
          <a:custGeom>
            <a:avLst/>
            <a:gdLst>
              <a:gd name="connsiteX0" fmla="*/ 0 w 2295458"/>
              <a:gd name="connsiteY0" fmla="*/ 162969 h 1304524"/>
              <a:gd name="connsiteX1" fmla="*/ 151171 w 2295458"/>
              <a:gd name="connsiteY1" fmla="*/ 11798 h 1304524"/>
              <a:gd name="connsiteX2" fmla="*/ 302342 w 2295458"/>
              <a:gd name="connsiteY2" fmla="*/ 162969 h 1304524"/>
              <a:gd name="connsiteX3" fmla="*/ 226757 w 2295458"/>
              <a:gd name="connsiteY3" fmla="*/ 162969 h 1304524"/>
              <a:gd name="connsiteX4" fmla="*/ 226757 w 2295458"/>
              <a:gd name="connsiteY4" fmla="*/ 495545 h 1304524"/>
              <a:gd name="connsiteX5" fmla="*/ 601892 w 2295458"/>
              <a:gd name="connsiteY5" fmla="*/ 495545 h 1304524"/>
              <a:gd name="connsiteX6" fmla="*/ 601892 w 2295458"/>
              <a:gd name="connsiteY6" fmla="*/ 151171 h 1304524"/>
              <a:gd name="connsiteX7" fmla="*/ 526306 w 2295458"/>
              <a:gd name="connsiteY7" fmla="*/ 151171 h 1304524"/>
              <a:gd name="connsiteX8" fmla="*/ 677477 w 2295458"/>
              <a:gd name="connsiteY8" fmla="*/ 0 h 1304524"/>
              <a:gd name="connsiteX9" fmla="*/ 828648 w 2295458"/>
              <a:gd name="connsiteY9" fmla="*/ 151171 h 1304524"/>
              <a:gd name="connsiteX10" fmla="*/ 753063 w 2295458"/>
              <a:gd name="connsiteY10" fmla="*/ 151171 h 1304524"/>
              <a:gd name="connsiteX11" fmla="*/ 753063 w 2295458"/>
              <a:gd name="connsiteY11" fmla="*/ 495545 h 1304524"/>
              <a:gd name="connsiteX12" fmla="*/ 1079938 w 2295458"/>
              <a:gd name="connsiteY12" fmla="*/ 495545 h 1304524"/>
              <a:gd name="connsiteX13" fmla="*/ 1079938 w 2295458"/>
              <a:gd name="connsiteY13" fmla="*/ 162970 h 1304524"/>
              <a:gd name="connsiteX14" fmla="*/ 1004352 w 2295458"/>
              <a:gd name="connsiteY14" fmla="*/ 162970 h 1304524"/>
              <a:gd name="connsiteX15" fmla="*/ 1155523 w 2295458"/>
              <a:gd name="connsiteY15" fmla="*/ 11799 h 1304524"/>
              <a:gd name="connsiteX16" fmla="*/ 1306694 w 2295458"/>
              <a:gd name="connsiteY16" fmla="*/ 162970 h 1304524"/>
              <a:gd name="connsiteX17" fmla="*/ 1231109 w 2295458"/>
              <a:gd name="connsiteY17" fmla="*/ 162970 h 1304524"/>
              <a:gd name="connsiteX18" fmla="*/ 1231109 w 2295458"/>
              <a:gd name="connsiteY18" fmla="*/ 495545 h 1304524"/>
              <a:gd name="connsiteX19" fmla="*/ 2295458 w 2295458"/>
              <a:gd name="connsiteY19" fmla="*/ 495545 h 1304524"/>
              <a:gd name="connsiteX20" fmla="*/ 2295458 w 2295458"/>
              <a:gd name="connsiteY20" fmla="*/ 512524 h 1304524"/>
              <a:gd name="connsiteX21" fmla="*/ 2295458 w 2295458"/>
              <a:gd name="connsiteY21" fmla="*/ 647681 h 1304524"/>
              <a:gd name="connsiteX22" fmla="*/ 2295458 w 2295458"/>
              <a:gd name="connsiteY22" fmla="*/ 1304524 h 1304524"/>
              <a:gd name="connsiteX23" fmla="*/ 2151458 w 2295458"/>
              <a:gd name="connsiteY23" fmla="*/ 1304524 h 1304524"/>
              <a:gd name="connsiteX24" fmla="*/ 2151458 w 2295458"/>
              <a:gd name="connsiteY24" fmla="*/ 647681 h 1304524"/>
              <a:gd name="connsiteX25" fmla="*/ 74513 w 2295458"/>
              <a:gd name="connsiteY25" fmla="*/ 647681 h 1304524"/>
              <a:gd name="connsiteX26" fmla="*/ 74513 w 2295458"/>
              <a:gd name="connsiteY26" fmla="*/ 495545 h 1304524"/>
              <a:gd name="connsiteX27" fmla="*/ 75586 w 2295458"/>
              <a:gd name="connsiteY27" fmla="*/ 495545 h 1304524"/>
              <a:gd name="connsiteX28" fmla="*/ 75586 w 2295458"/>
              <a:gd name="connsiteY28" fmla="*/ 162969 h 1304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95458" h="1304524">
                <a:moveTo>
                  <a:pt x="0" y="162969"/>
                </a:moveTo>
                <a:lnTo>
                  <a:pt x="151171" y="11798"/>
                </a:lnTo>
                <a:lnTo>
                  <a:pt x="302342" y="162969"/>
                </a:lnTo>
                <a:lnTo>
                  <a:pt x="226757" y="162969"/>
                </a:lnTo>
                <a:lnTo>
                  <a:pt x="226757" y="495545"/>
                </a:lnTo>
                <a:lnTo>
                  <a:pt x="601892" y="495545"/>
                </a:lnTo>
                <a:lnTo>
                  <a:pt x="601892" y="151171"/>
                </a:lnTo>
                <a:lnTo>
                  <a:pt x="526306" y="151171"/>
                </a:lnTo>
                <a:lnTo>
                  <a:pt x="677477" y="0"/>
                </a:lnTo>
                <a:lnTo>
                  <a:pt x="828648" y="151171"/>
                </a:lnTo>
                <a:lnTo>
                  <a:pt x="753063" y="151171"/>
                </a:lnTo>
                <a:lnTo>
                  <a:pt x="753063" y="495545"/>
                </a:lnTo>
                <a:lnTo>
                  <a:pt x="1079938" y="495545"/>
                </a:lnTo>
                <a:lnTo>
                  <a:pt x="1079938" y="162970"/>
                </a:lnTo>
                <a:lnTo>
                  <a:pt x="1004352" y="162970"/>
                </a:lnTo>
                <a:lnTo>
                  <a:pt x="1155523" y="11799"/>
                </a:lnTo>
                <a:lnTo>
                  <a:pt x="1306694" y="162970"/>
                </a:lnTo>
                <a:lnTo>
                  <a:pt x="1231109" y="162970"/>
                </a:lnTo>
                <a:lnTo>
                  <a:pt x="1231109" y="495545"/>
                </a:lnTo>
                <a:lnTo>
                  <a:pt x="2295458" y="495545"/>
                </a:lnTo>
                <a:lnTo>
                  <a:pt x="2295458" y="512524"/>
                </a:lnTo>
                <a:lnTo>
                  <a:pt x="2295458" y="647681"/>
                </a:lnTo>
                <a:lnTo>
                  <a:pt x="2295458" y="1304524"/>
                </a:lnTo>
                <a:lnTo>
                  <a:pt x="2151458" y="1304524"/>
                </a:lnTo>
                <a:lnTo>
                  <a:pt x="2151458" y="647681"/>
                </a:lnTo>
                <a:lnTo>
                  <a:pt x="74513" y="647681"/>
                </a:lnTo>
                <a:lnTo>
                  <a:pt x="74513" y="495545"/>
                </a:lnTo>
                <a:lnTo>
                  <a:pt x="75586" y="495545"/>
                </a:lnTo>
                <a:lnTo>
                  <a:pt x="75586" y="162969"/>
                </a:lnTo>
                <a:close/>
              </a:path>
            </a:pathLst>
          </a:cu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itchFamily="34" charset="0"/>
              <a:cs typeface="Arial" charset="0"/>
            </a:endParaRPr>
          </a:p>
        </p:txBody>
      </p:sp>
      <p:graphicFrame>
        <p:nvGraphicFramePr>
          <p:cNvPr id="24" name="Table 11">
            <a:extLst>
              <a:ext uri="{FF2B5EF4-FFF2-40B4-BE49-F238E27FC236}">
                <a16:creationId xmlns:a16="http://schemas.microsoft.com/office/drawing/2014/main" id="{B6090ABD-D802-1DE5-6846-12BE98A9ABA9}"/>
              </a:ext>
            </a:extLst>
          </p:cNvPr>
          <p:cNvGraphicFramePr>
            <a:graphicFrameLocks noGrp="1"/>
          </p:cNvGraphicFramePr>
          <p:nvPr>
            <p:extLst>
              <p:ext uri="{D42A27DB-BD31-4B8C-83A1-F6EECF244321}">
                <p14:modId xmlns:p14="http://schemas.microsoft.com/office/powerpoint/2010/main" val="147416106"/>
              </p:ext>
            </p:extLst>
          </p:nvPr>
        </p:nvGraphicFramePr>
        <p:xfrm>
          <a:off x="2432638" y="1878707"/>
          <a:ext cx="1440000" cy="330138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1246360591"/>
                    </a:ext>
                  </a:extLst>
                </a:gridCol>
              </a:tblGrid>
              <a:tr h="538356">
                <a:tc>
                  <a:txBody>
                    <a:bodyPr/>
                    <a:lstStyle/>
                    <a:p>
                      <a:pPr algn="r"/>
                      <a:r>
                        <a:rPr lang="en-GB" sz="2000" dirty="0">
                          <a:solidFill>
                            <a:schemeClr val="tx1"/>
                          </a:solidFill>
                          <a:latin typeface="Verdana" panose="020B0604030504040204" pitchFamily="34" charset="0"/>
                          <a:ea typeface="Verdana" panose="020B0604030504040204" pitchFamily="34" charset="0"/>
                        </a:rPr>
                        <a:t>KS3</a:t>
                      </a:r>
                      <a:endParaRPr lang="en-GB" sz="1400" b="0" dirty="0">
                        <a:solidFill>
                          <a:schemeClr val="tx1"/>
                        </a:solidFill>
                        <a:latin typeface="Verdana" panose="020B0604030504040204" pitchFamily="34" charset="0"/>
                        <a:ea typeface="Verdana" panose="020B0604030504040204" pitchFamily="34" charset="0"/>
                      </a:endParaRPr>
                    </a:p>
                    <a:p>
                      <a:pPr algn="r"/>
                      <a:r>
                        <a:rPr lang="en-GB" sz="1400" b="0" dirty="0">
                          <a:solidFill>
                            <a:schemeClr val="tx1"/>
                          </a:solidFill>
                          <a:latin typeface="Verdana" panose="020B0604030504040204" pitchFamily="34" charset="0"/>
                          <a:ea typeface="Verdana" panose="020B0604030504040204" pitchFamily="34" charset="0"/>
                        </a:rPr>
                        <a:t>(240,000 hr)</a:t>
                      </a:r>
                    </a:p>
                  </a:txBody>
                  <a:tcPr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293461929"/>
                  </a:ext>
                </a:extLst>
              </a:tr>
              <a:tr h="538356">
                <a:tc>
                  <a:txBody>
                    <a:bodyPr/>
                    <a:lstStyle/>
                    <a:p>
                      <a:pPr algn="r"/>
                      <a:r>
                        <a:rPr lang="en-GB" sz="2000" dirty="0">
                          <a:latin typeface="Verdana" panose="020B0604030504040204" pitchFamily="34" charset="0"/>
                          <a:ea typeface="Verdana" panose="020B0604030504040204" pitchFamily="34" charset="0"/>
                        </a:rPr>
                        <a:t>2%</a:t>
                      </a:r>
                    </a:p>
                  </a:txBody>
                  <a:tcPr anchor="ctr">
                    <a:lnR w="12700" cap="flat" cmpd="sng" algn="ctr">
                      <a:solidFill>
                        <a:schemeClr val="tx1"/>
                      </a:solidFill>
                      <a:prstDash val="solid"/>
                      <a:round/>
                      <a:headEnd type="none" w="med" len="med"/>
                      <a:tailEnd type="none" w="med" len="med"/>
                    </a:lnR>
                    <a:solidFill>
                      <a:srgbClr val="BCE2BC"/>
                    </a:solidFill>
                  </a:tcPr>
                </a:tc>
                <a:extLst>
                  <a:ext uri="{0D108BD9-81ED-4DB2-BD59-A6C34878D82A}">
                    <a16:rowId xmlns:a16="http://schemas.microsoft.com/office/drawing/2014/main" val="2309326350"/>
                  </a:ext>
                </a:extLst>
              </a:tr>
              <a:tr h="538356">
                <a:tc>
                  <a:txBody>
                    <a:bodyPr/>
                    <a:lstStyle/>
                    <a:p>
                      <a:pPr algn="r"/>
                      <a:r>
                        <a:rPr lang="en-GB" sz="2000" dirty="0">
                          <a:latin typeface="Verdana" panose="020B0604030504040204" pitchFamily="34" charset="0"/>
                          <a:ea typeface="Verdana" panose="020B0604030504040204" pitchFamily="34" charset="0"/>
                        </a:rPr>
                        <a:t>2%</a:t>
                      </a:r>
                    </a:p>
                  </a:txBody>
                  <a:tcPr anchor="ctr">
                    <a:lnR w="12700" cap="flat" cmpd="sng" algn="ctr">
                      <a:solidFill>
                        <a:schemeClr val="tx1"/>
                      </a:solidFill>
                      <a:prstDash val="solid"/>
                      <a:round/>
                      <a:headEnd type="none" w="med" len="med"/>
                      <a:tailEnd type="none" w="med" len="med"/>
                    </a:lnR>
                    <a:solidFill>
                      <a:srgbClr val="FFCC99"/>
                    </a:solidFill>
                  </a:tcPr>
                </a:tc>
                <a:extLst>
                  <a:ext uri="{0D108BD9-81ED-4DB2-BD59-A6C34878D82A}">
                    <a16:rowId xmlns:a16="http://schemas.microsoft.com/office/drawing/2014/main" val="2488723066"/>
                  </a:ext>
                </a:extLst>
              </a:tr>
              <a:tr h="538356">
                <a:tc>
                  <a:txBody>
                    <a:bodyPr/>
                    <a:lstStyle/>
                    <a:p>
                      <a:pPr algn="r"/>
                      <a:r>
                        <a:rPr lang="en-GB" sz="2000" dirty="0">
                          <a:latin typeface="Verdana" panose="020B0604030504040204" pitchFamily="34" charset="0"/>
                          <a:ea typeface="Verdana" panose="020B0604030504040204" pitchFamily="34" charset="0"/>
                        </a:rPr>
                        <a:t>2%</a:t>
                      </a:r>
                    </a:p>
                  </a:txBody>
                  <a:tcPr anchor="ctr">
                    <a:lnR w="12700" cap="flat" cmpd="sng" algn="ctr">
                      <a:solidFill>
                        <a:schemeClr val="tx1"/>
                      </a:solidFill>
                      <a:prstDash val="solid"/>
                      <a:round/>
                      <a:headEnd type="none" w="med" len="med"/>
                      <a:tailEnd type="none" w="med" len="med"/>
                    </a:lnR>
                    <a:solidFill>
                      <a:srgbClr val="CCCCFF"/>
                    </a:solidFill>
                  </a:tcPr>
                </a:tc>
                <a:extLst>
                  <a:ext uri="{0D108BD9-81ED-4DB2-BD59-A6C34878D82A}">
                    <a16:rowId xmlns:a16="http://schemas.microsoft.com/office/drawing/2014/main" val="2969378932"/>
                  </a:ext>
                </a:extLst>
              </a:tr>
              <a:tr h="538356">
                <a:tc>
                  <a:txBody>
                    <a:bodyPr/>
                    <a:lstStyle/>
                    <a:p>
                      <a:pPr algn="r"/>
                      <a:r>
                        <a:rPr lang="en-GB" sz="2000" dirty="0">
                          <a:latin typeface="Verdana" panose="020B0604030504040204" pitchFamily="34" charset="0"/>
                          <a:ea typeface="Verdana" panose="020B0604030504040204" pitchFamily="34" charset="0"/>
                        </a:rPr>
                        <a:t>1%</a:t>
                      </a:r>
                    </a:p>
                  </a:txBody>
                  <a:tcPr anchor="ctr">
                    <a:lnR w="12700"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3372327817"/>
                  </a:ext>
                </a:extLst>
              </a:tr>
              <a:tr h="538356">
                <a:tc>
                  <a:txBody>
                    <a:bodyPr/>
                    <a:lstStyle/>
                    <a:p>
                      <a:pPr algn="r"/>
                      <a:r>
                        <a:rPr lang="en-GB" sz="2000" dirty="0">
                          <a:latin typeface="Verdana" panose="020B0604030504040204" pitchFamily="34" charset="0"/>
                          <a:ea typeface="Verdana" panose="020B0604030504040204" pitchFamily="34" charset="0"/>
                        </a:rPr>
                        <a:t>93%</a:t>
                      </a:r>
                    </a:p>
                  </a:txBody>
                  <a:tcPr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910583480"/>
                  </a:ext>
                </a:extLst>
              </a:tr>
            </a:tbl>
          </a:graphicData>
        </a:graphic>
      </p:graphicFrame>
      <p:graphicFrame>
        <p:nvGraphicFramePr>
          <p:cNvPr id="25" name="Table 11">
            <a:extLst>
              <a:ext uri="{FF2B5EF4-FFF2-40B4-BE49-F238E27FC236}">
                <a16:creationId xmlns:a16="http://schemas.microsoft.com/office/drawing/2014/main" id="{66D62EC3-C444-C540-9AF8-11220F705BAB}"/>
              </a:ext>
            </a:extLst>
          </p:cNvPr>
          <p:cNvGraphicFramePr>
            <a:graphicFrameLocks noGrp="1"/>
          </p:cNvGraphicFramePr>
          <p:nvPr>
            <p:extLst>
              <p:ext uri="{D42A27DB-BD31-4B8C-83A1-F6EECF244321}">
                <p14:modId xmlns:p14="http://schemas.microsoft.com/office/powerpoint/2010/main" val="413578257"/>
              </p:ext>
            </p:extLst>
          </p:nvPr>
        </p:nvGraphicFramePr>
        <p:xfrm>
          <a:off x="3877696" y="1878707"/>
          <a:ext cx="1440000" cy="330138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891897923"/>
                    </a:ext>
                  </a:extLst>
                </a:gridCol>
              </a:tblGrid>
              <a:tr h="538356">
                <a:tc>
                  <a:txBody>
                    <a:bodyPr/>
                    <a:lstStyle/>
                    <a:p>
                      <a:pPr algn="r"/>
                      <a:r>
                        <a:rPr lang="en-GB" sz="2000" dirty="0">
                          <a:solidFill>
                            <a:schemeClr val="tx1"/>
                          </a:solidFill>
                          <a:latin typeface="Verdana" panose="020B0604030504040204" pitchFamily="34" charset="0"/>
                          <a:ea typeface="Verdana" panose="020B0604030504040204" pitchFamily="34" charset="0"/>
                        </a:rPr>
                        <a:t>KS4</a:t>
                      </a:r>
                      <a:endParaRPr lang="en-GB" sz="1400" b="0" dirty="0">
                        <a:solidFill>
                          <a:schemeClr val="tx1"/>
                        </a:solidFill>
                        <a:latin typeface="Verdana" panose="020B0604030504040204" pitchFamily="34" charset="0"/>
                        <a:ea typeface="Verdana" panose="020B0604030504040204" pitchFamily="34" charset="0"/>
                      </a:endParaRPr>
                    </a:p>
                    <a:p>
                      <a:pPr algn="r"/>
                      <a:r>
                        <a:rPr lang="en-GB" sz="1400" b="0" dirty="0">
                          <a:solidFill>
                            <a:schemeClr val="tx1"/>
                          </a:solidFill>
                          <a:latin typeface="Verdana" panose="020B0604030504040204" pitchFamily="34" charset="0"/>
                          <a:ea typeface="Verdana" panose="020B0604030504040204" pitchFamily="34" charset="0"/>
                        </a:rPr>
                        <a:t>(260,000 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293461929"/>
                  </a:ext>
                </a:extLst>
              </a:tr>
              <a:tr h="538356">
                <a:tc>
                  <a:txBody>
                    <a:bodyPr/>
                    <a:lstStyle/>
                    <a:p>
                      <a:pPr algn="r"/>
                      <a:r>
                        <a:rPr lang="en-GB" sz="2000" dirty="0">
                          <a:latin typeface="Verdana" panose="020B0604030504040204" pitchFamily="34" charset="0"/>
                          <a:ea typeface="Verdana" panose="020B060403050404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CE2BC"/>
                    </a:solidFill>
                  </a:tcPr>
                </a:tc>
                <a:extLst>
                  <a:ext uri="{0D108BD9-81ED-4DB2-BD59-A6C34878D82A}">
                    <a16:rowId xmlns:a16="http://schemas.microsoft.com/office/drawing/2014/main" val="2309326350"/>
                  </a:ext>
                </a:extLst>
              </a:tr>
              <a:tr h="538356">
                <a:tc>
                  <a:txBody>
                    <a:bodyPr/>
                    <a:lstStyle/>
                    <a:p>
                      <a:pPr algn="r"/>
                      <a:r>
                        <a:rPr lang="en-GB" sz="2000" dirty="0">
                          <a:latin typeface="Verdana" panose="020B0604030504040204" pitchFamily="34" charset="0"/>
                          <a:ea typeface="Verdana" panose="020B060403050404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C99"/>
                    </a:solidFill>
                  </a:tcPr>
                </a:tc>
                <a:extLst>
                  <a:ext uri="{0D108BD9-81ED-4DB2-BD59-A6C34878D82A}">
                    <a16:rowId xmlns:a16="http://schemas.microsoft.com/office/drawing/2014/main" val="2488723066"/>
                  </a:ext>
                </a:extLst>
              </a:tr>
              <a:tr h="538356">
                <a:tc>
                  <a:txBody>
                    <a:bodyPr/>
                    <a:lstStyle/>
                    <a:p>
                      <a:pPr algn="r"/>
                      <a:r>
                        <a:rPr lang="en-GB" sz="2000" dirty="0">
                          <a:latin typeface="Verdana" panose="020B0604030504040204" pitchFamily="34" charset="0"/>
                          <a:ea typeface="Verdana" panose="020B060403050404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CCFF"/>
                    </a:solidFill>
                  </a:tcPr>
                </a:tc>
                <a:extLst>
                  <a:ext uri="{0D108BD9-81ED-4DB2-BD59-A6C34878D82A}">
                    <a16:rowId xmlns:a16="http://schemas.microsoft.com/office/drawing/2014/main" val="2969378932"/>
                  </a:ext>
                </a:extLst>
              </a:tr>
              <a:tr h="538356">
                <a:tc>
                  <a:txBody>
                    <a:bodyPr/>
                    <a:lstStyle/>
                    <a:p>
                      <a:pPr algn="r"/>
                      <a:r>
                        <a:rPr lang="en-GB" sz="2000" dirty="0">
                          <a:latin typeface="Verdana" panose="020B0604030504040204" pitchFamily="34" charset="0"/>
                          <a:ea typeface="Verdana" panose="020B060403050404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3372327817"/>
                  </a:ext>
                </a:extLst>
              </a:tr>
              <a:tr h="538356">
                <a:tc>
                  <a:txBody>
                    <a:bodyPr/>
                    <a:lstStyle/>
                    <a:p>
                      <a:pPr algn="r"/>
                      <a:r>
                        <a:rPr lang="en-GB" sz="2000" dirty="0">
                          <a:latin typeface="Verdana" panose="020B0604030504040204" pitchFamily="34" charset="0"/>
                          <a:ea typeface="Verdana" panose="020B060403050404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910583480"/>
                  </a:ext>
                </a:extLst>
              </a:tr>
            </a:tbl>
          </a:graphicData>
        </a:graphic>
      </p:graphicFrame>
      <p:graphicFrame>
        <p:nvGraphicFramePr>
          <p:cNvPr id="26" name="Table 11">
            <a:extLst>
              <a:ext uri="{FF2B5EF4-FFF2-40B4-BE49-F238E27FC236}">
                <a16:creationId xmlns:a16="http://schemas.microsoft.com/office/drawing/2014/main" id="{AB041D26-D150-0F3E-FF62-EC408EC7B6C1}"/>
              </a:ext>
            </a:extLst>
          </p:cNvPr>
          <p:cNvGraphicFramePr>
            <a:graphicFrameLocks noGrp="1"/>
          </p:cNvGraphicFramePr>
          <p:nvPr>
            <p:extLst>
              <p:ext uri="{D42A27DB-BD31-4B8C-83A1-F6EECF244321}">
                <p14:modId xmlns:p14="http://schemas.microsoft.com/office/powerpoint/2010/main" val="1645066150"/>
              </p:ext>
            </p:extLst>
          </p:nvPr>
        </p:nvGraphicFramePr>
        <p:xfrm>
          <a:off x="5322754" y="1878707"/>
          <a:ext cx="1440000" cy="330138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2326702884"/>
                    </a:ext>
                  </a:extLst>
                </a:gridCol>
              </a:tblGrid>
              <a:tr h="538356">
                <a:tc>
                  <a:txBody>
                    <a:bodyPr/>
                    <a:lstStyle/>
                    <a:p>
                      <a:pPr algn="r"/>
                      <a:r>
                        <a:rPr lang="en-GB" sz="2000" dirty="0">
                          <a:solidFill>
                            <a:schemeClr val="tx1"/>
                          </a:solidFill>
                          <a:latin typeface="Verdana" panose="020B0604030504040204" pitchFamily="34" charset="0"/>
                          <a:ea typeface="Verdana" panose="020B0604030504040204" pitchFamily="34" charset="0"/>
                        </a:rPr>
                        <a:t>KS5</a:t>
                      </a:r>
                      <a:endParaRPr lang="en-GB" sz="1400" b="0" dirty="0">
                        <a:solidFill>
                          <a:schemeClr val="tx1"/>
                        </a:solidFill>
                        <a:latin typeface="Verdana" panose="020B0604030504040204" pitchFamily="34" charset="0"/>
                        <a:ea typeface="Verdana" panose="020B0604030504040204" pitchFamily="34" charset="0"/>
                      </a:endParaRPr>
                    </a:p>
                    <a:p>
                      <a:pPr algn="r"/>
                      <a:r>
                        <a:rPr lang="en-GB" sz="1400" b="0" dirty="0">
                          <a:solidFill>
                            <a:schemeClr val="tx1"/>
                          </a:solidFill>
                          <a:latin typeface="Verdana" panose="020B0604030504040204" pitchFamily="34" charset="0"/>
                          <a:ea typeface="Verdana" panose="020B0604030504040204" pitchFamily="34" charset="0"/>
                        </a:rPr>
                        <a:t>(96,000hr)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293461929"/>
                  </a:ext>
                </a:extLst>
              </a:tr>
              <a:tr h="538356">
                <a:tc>
                  <a:txBody>
                    <a:bodyPr/>
                    <a:lstStyle/>
                    <a:p>
                      <a:pPr algn="r"/>
                      <a:r>
                        <a:rPr lang="en-GB" sz="2000" dirty="0">
                          <a:latin typeface="Verdana" panose="020B0604030504040204" pitchFamily="34" charset="0"/>
                          <a:ea typeface="Verdana" panose="020B0604030504040204" pitchFamily="34"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BCE2BC"/>
                    </a:solidFill>
                  </a:tcPr>
                </a:tc>
                <a:extLst>
                  <a:ext uri="{0D108BD9-81ED-4DB2-BD59-A6C34878D82A}">
                    <a16:rowId xmlns:a16="http://schemas.microsoft.com/office/drawing/2014/main" val="2309326350"/>
                  </a:ext>
                </a:extLst>
              </a:tr>
              <a:tr h="538356">
                <a:tc>
                  <a:txBody>
                    <a:bodyPr/>
                    <a:lstStyle/>
                    <a:p>
                      <a:pPr algn="r"/>
                      <a:r>
                        <a:rPr lang="en-GB" sz="2000" dirty="0">
                          <a:latin typeface="Verdana" panose="020B0604030504040204" pitchFamily="34" charset="0"/>
                          <a:ea typeface="Verdana" panose="020B0604030504040204" pitchFamily="34"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C99"/>
                    </a:solidFill>
                  </a:tcPr>
                </a:tc>
                <a:extLst>
                  <a:ext uri="{0D108BD9-81ED-4DB2-BD59-A6C34878D82A}">
                    <a16:rowId xmlns:a16="http://schemas.microsoft.com/office/drawing/2014/main" val="2488723066"/>
                  </a:ext>
                </a:extLst>
              </a:tr>
              <a:tr h="538356">
                <a:tc>
                  <a:txBody>
                    <a:bodyPr/>
                    <a:lstStyle/>
                    <a:p>
                      <a:pPr algn="r"/>
                      <a:r>
                        <a:rPr lang="en-GB" sz="2000" dirty="0">
                          <a:latin typeface="Verdana" panose="020B0604030504040204" pitchFamily="34" charset="0"/>
                          <a:ea typeface="Verdana" panose="020B060403050404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CCCCFF"/>
                    </a:solidFill>
                  </a:tcPr>
                </a:tc>
                <a:extLst>
                  <a:ext uri="{0D108BD9-81ED-4DB2-BD59-A6C34878D82A}">
                    <a16:rowId xmlns:a16="http://schemas.microsoft.com/office/drawing/2014/main" val="2969378932"/>
                  </a:ext>
                </a:extLst>
              </a:tr>
              <a:tr h="538356">
                <a:tc>
                  <a:txBody>
                    <a:bodyPr/>
                    <a:lstStyle/>
                    <a:p>
                      <a:pPr algn="r"/>
                      <a:r>
                        <a:rPr lang="en-GB" sz="2000" dirty="0">
                          <a:latin typeface="Verdana" panose="020B0604030504040204" pitchFamily="34" charset="0"/>
                          <a:ea typeface="Verdana" panose="020B060403050404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3372327817"/>
                  </a:ext>
                </a:extLst>
              </a:tr>
              <a:tr h="538356">
                <a:tc>
                  <a:txBody>
                    <a:bodyPr/>
                    <a:lstStyle/>
                    <a:p>
                      <a:pPr algn="r"/>
                      <a:r>
                        <a:rPr lang="en-GB" sz="2000" dirty="0">
                          <a:latin typeface="Verdana" panose="020B0604030504040204" pitchFamily="34" charset="0"/>
                          <a:ea typeface="Verdana" panose="020B0604030504040204" pitchFamily="34"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910583480"/>
                  </a:ext>
                </a:extLst>
              </a:tr>
            </a:tbl>
          </a:graphicData>
        </a:graphic>
      </p:graphicFrame>
      <p:sp>
        <p:nvSpPr>
          <p:cNvPr id="2" name="Title 1">
            <a:extLst>
              <a:ext uri="{FF2B5EF4-FFF2-40B4-BE49-F238E27FC236}">
                <a16:creationId xmlns:a16="http://schemas.microsoft.com/office/drawing/2014/main" id="{CB6D0669-7050-8001-C083-055100D0F13F}"/>
              </a:ext>
            </a:extLst>
          </p:cNvPr>
          <p:cNvSpPr>
            <a:spLocks noGrp="1"/>
          </p:cNvSpPr>
          <p:nvPr>
            <p:ph type="title"/>
          </p:nvPr>
        </p:nvSpPr>
        <p:spPr/>
        <p:txBody>
          <a:bodyPr/>
          <a:lstStyle/>
          <a:p>
            <a:r>
              <a:rPr lang="en-GB" dirty="0"/>
              <a:t>Breakdown of 2022-23 Science hours</a:t>
            </a:r>
          </a:p>
        </p:txBody>
      </p:sp>
      <p:graphicFrame>
        <p:nvGraphicFramePr>
          <p:cNvPr id="11" name="Table 11">
            <a:extLst>
              <a:ext uri="{FF2B5EF4-FFF2-40B4-BE49-F238E27FC236}">
                <a16:creationId xmlns:a16="http://schemas.microsoft.com/office/drawing/2014/main" id="{F24E5D94-0A92-6630-833D-6FA231E04B14}"/>
              </a:ext>
            </a:extLst>
          </p:cNvPr>
          <p:cNvGraphicFramePr>
            <a:graphicFrameLocks noGrp="1"/>
          </p:cNvGraphicFramePr>
          <p:nvPr>
            <p:extLst>
              <p:ext uri="{D42A27DB-BD31-4B8C-83A1-F6EECF244321}">
                <p14:modId xmlns:p14="http://schemas.microsoft.com/office/powerpoint/2010/main" val="3569931426"/>
              </p:ext>
            </p:extLst>
          </p:nvPr>
        </p:nvGraphicFramePr>
        <p:xfrm>
          <a:off x="513607" y="1949951"/>
          <a:ext cx="1925522" cy="3230136"/>
        </p:xfrm>
        <a:graphic>
          <a:graphicData uri="http://schemas.openxmlformats.org/drawingml/2006/table">
            <a:tbl>
              <a:tblPr firstRow="1" bandRow="1">
                <a:tableStyleId>{5C22544A-7EE6-4342-B048-85BDC9FD1C3A}</a:tableStyleId>
              </a:tblPr>
              <a:tblGrid>
                <a:gridCol w="1925522">
                  <a:extLst>
                    <a:ext uri="{9D8B030D-6E8A-4147-A177-3AD203B41FA5}">
                      <a16:colId xmlns:a16="http://schemas.microsoft.com/office/drawing/2014/main" val="639583628"/>
                    </a:ext>
                  </a:extLst>
                </a:gridCol>
              </a:tblGrid>
              <a:tr h="538356">
                <a:tc>
                  <a:txBody>
                    <a:bodyPr/>
                    <a:lstStyle/>
                    <a:p>
                      <a:pPr algn="r"/>
                      <a:r>
                        <a:rPr lang="en-GB" sz="2000" dirty="0">
                          <a:solidFill>
                            <a:schemeClr val="tx1"/>
                          </a:solidFill>
                          <a:latin typeface="Verdana" panose="020B0604030504040204" pitchFamily="34" charset="0"/>
                          <a:ea typeface="Verdana" panose="020B0604030504040204" pitchFamily="34" charset="0"/>
                        </a:rPr>
                        <a:t>Subject</a:t>
                      </a:r>
                    </a:p>
                  </a:txBody>
                  <a:tcPr anchor="ctr">
                    <a:noFill/>
                  </a:tcPr>
                </a:tc>
                <a:extLst>
                  <a:ext uri="{0D108BD9-81ED-4DB2-BD59-A6C34878D82A}">
                    <a16:rowId xmlns:a16="http://schemas.microsoft.com/office/drawing/2014/main" val="1293461929"/>
                  </a:ext>
                </a:extLst>
              </a:tr>
              <a:tr h="538356">
                <a:tc>
                  <a:txBody>
                    <a:bodyPr/>
                    <a:lstStyle/>
                    <a:p>
                      <a:pPr algn="r"/>
                      <a:r>
                        <a:rPr lang="en-GB" sz="2000" b="1" dirty="0">
                          <a:solidFill>
                            <a:schemeClr val="bg1"/>
                          </a:solidFill>
                          <a:latin typeface="Verdana" panose="020B0604030504040204" pitchFamily="34" charset="0"/>
                          <a:ea typeface="Verdana" panose="020B0604030504040204" pitchFamily="34" charset="0"/>
                        </a:rPr>
                        <a:t>Biology</a:t>
                      </a:r>
                    </a:p>
                  </a:txBody>
                  <a:tcPr anchor="ctr">
                    <a:solidFill>
                      <a:srgbClr val="00B050"/>
                    </a:solidFill>
                  </a:tcPr>
                </a:tc>
                <a:extLst>
                  <a:ext uri="{0D108BD9-81ED-4DB2-BD59-A6C34878D82A}">
                    <a16:rowId xmlns:a16="http://schemas.microsoft.com/office/drawing/2014/main" val="2309326350"/>
                  </a:ext>
                </a:extLst>
              </a:tr>
              <a:tr h="538356">
                <a:tc>
                  <a:txBody>
                    <a:bodyPr/>
                    <a:lstStyle/>
                    <a:p>
                      <a:pPr algn="r"/>
                      <a:r>
                        <a:rPr lang="en-GB" sz="2000" b="1" dirty="0">
                          <a:solidFill>
                            <a:schemeClr val="bg1"/>
                          </a:solidFill>
                          <a:latin typeface="Verdana" panose="020B0604030504040204" pitchFamily="34" charset="0"/>
                          <a:ea typeface="Verdana" panose="020B0604030504040204" pitchFamily="34" charset="0"/>
                        </a:rPr>
                        <a:t>Chemistry</a:t>
                      </a:r>
                    </a:p>
                  </a:txBody>
                  <a:tcPr anchor="ctr">
                    <a:solidFill>
                      <a:srgbClr val="ED7D31"/>
                    </a:solidFill>
                  </a:tcPr>
                </a:tc>
                <a:extLst>
                  <a:ext uri="{0D108BD9-81ED-4DB2-BD59-A6C34878D82A}">
                    <a16:rowId xmlns:a16="http://schemas.microsoft.com/office/drawing/2014/main" val="2488723066"/>
                  </a:ext>
                </a:extLst>
              </a:tr>
              <a:tr h="538356">
                <a:tc>
                  <a:txBody>
                    <a:bodyPr/>
                    <a:lstStyle/>
                    <a:p>
                      <a:pPr algn="r"/>
                      <a:r>
                        <a:rPr lang="en-GB" sz="2000" b="1" dirty="0">
                          <a:solidFill>
                            <a:schemeClr val="bg1"/>
                          </a:solidFill>
                          <a:latin typeface="Verdana" panose="020B0604030504040204" pitchFamily="34" charset="0"/>
                          <a:ea typeface="Verdana" panose="020B0604030504040204" pitchFamily="34" charset="0"/>
                        </a:rPr>
                        <a:t>Physics</a:t>
                      </a:r>
                    </a:p>
                  </a:txBody>
                  <a:tcPr anchor="ctr">
                    <a:solidFill>
                      <a:srgbClr val="7030A0"/>
                    </a:solidFill>
                  </a:tcPr>
                </a:tc>
                <a:extLst>
                  <a:ext uri="{0D108BD9-81ED-4DB2-BD59-A6C34878D82A}">
                    <a16:rowId xmlns:a16="http://schemas.microsoft.com/office/drawing/2014/main" val="2969378932"/>
                  </a:ext>
                </a:extLst>
              </a:tr>
              <a:tr h="538356">
                <a:tc>
                  <a:txBody>
                    <a:bodyPr/>
                    <a:lstStyle/>
                    <a:p>
                      <a:pPr algn="r"/>
                      <a:r>
                        <a:rPr lang="en-GB" sz="2000" b="1" dirty="0">
                          <a:solidFill>
                            <a:schemeClr val="bg1"/>
                          </a:solidFill>
                          <a:latin typeface="Verdana" panose="020B0604030504040204" pitchFamily="34" charset="0"/>
                          <a:ea typeface="Verdana" panose="020B0604030504040204" pitchFamily="34" charset="0"/>
                        </a:rPr>
                        <a:t>Other</a:t>
                      </a:r>
                    </a:p>
                  </a:txBody>
                  <a:tcPr anchor="ctr">
                    <a:solidFill>
                      <a:schemeClr val="tx1">
                        <a:lumMod val="50000"/>
                        <a:lumOff val="50000"/>
                      </a:schemeClr>
                    </a:solidFill>
                  </a:tcPr>
                </a:tc>
                <a:extLst>
                  <a:ext uri="{0D108BD9-81ED-4DB2-BD59-A6C34878D82A}">
                    <a16:rowId xmlns:a16="http://schemas.microsoft.com/office/drawing/2014/main" val="3372327817"/>
                  </a:ext>
                </a:extLst>
              </a:tr>
              <a:tr h="538356">
                <a:tc>
                  <a:txBody>
                    <a:bodyPr/>
                    <a:lstStyle/>
                    <a:p>
                      <a:pPr algn="r"/>
                      <a:r>
                        <a:rPr lang="en-GB" sz="2000" b="1" dirty="0">
                          <a:latin typeface="Verdana" panose="020B0604030504040204" pitchFamily="34" charset="0"/>
                          <a:ea typeface="Verdana" panose="020B0604030504040204" pitchFamily="34" charset="0"/>
                        </a:rPr>
                        <a:t>General</a:t>
                      </a:r>
                    </a:p>
                  </a:txBody>
                  <a:tcPr anchor="ctr">
                    <a:solidFill>
                      <a:schemeClr val="bg1">
                        <a:lumMod val="85000"/>
                      </a:schemeClr>
                    </a:solidFill>
                  </a:tcPr>
                </a:tc>
                <a:extLst>
                  <a:ext uri="{0D108BD9-81ED-4DB2-BD59-A6C34878D82A}">
                    <a16:rowId xmlns:a16="http://schemas.microsoft.com/office/drawing/2014/main" val="3910583480"/>
                  </a:ext>
                </a:extLst>
              </a:tr>
            </a:tbl>
          </a:graphicData>
        </a:graphic>
      </p:graphicFrame>
      <p:graphicFrame>
        <p:nvGraphicFramePr>
          <p:cNvPr id="19" name="Table 18">
            <a:extLst>
              <a:ext uri="{FF2B5EF4-FFF2-40B4-BE49-F238E27FC236}">
                <a16:creationId xmlns:a16="http://schemas.microsoft.com/office/drawing/2014/main" id="{E6FD338B-6BA1-F9BB-D9B3-358AFA198890}"/>
              </a:ext>
            </a:extLst>
          </p:cNvPr>
          <p:cNvGraphicFramePr>
            <a:graphicFrameLocks noGrp="1"/>
          </p:cNvGraphicFramePr>
          <p:nvPr>
            <p:extLst>
              <p:ext uri="{D42A27DB-BD31-4B8C-83A1-F6EECF244321}">
                <p14:modId xmlns:p14="http://schemas.microsoft.com/office/powerpoint/2010/main" val="3024758576"/>
              </p:ext>
            </p:extLst>
          </p:nvPr>
        </p:nvGraphicFramePr>
        <p:xfrm>
          <a:off x="6771762" y="2488307"/>
          <a:ext cx="1204162" cy="2691780"/>
        </p:xfrm>
        <a:graphic>
          <a:graphicData uri="http://schemas.openxmlformats.org/drawingml/2006/table">
            <a:tbl>
              <a:tblPr firstRow="1" bandRow="1">
                <a:tableStyleId>{5C22544A-7EE6-4342-B048-85BDC9FD1C3A}</a:tableStyleId>
              </a:tblPr>
              <a:tblGrid>
                <a:gridCol w="1204162">
                  <a:extLst>
                    <a:ext uri="{9D8B030D-6E8A-4147-A177-3AD203B41FA5}">
                      <a16:colId xmlns:a16="http://schemas.microsoft.com/office/drawing/2014/main" val="4045715057"/>
                    </a:ext>
                  </a:extLst>
                </a:gridCol>
              </a:tblGrid>
              <a:tr h="538356">
                <a:tc>
                  <a:txBody>
                    <a:bodyPr/>
                    <a:lstStyle/>
                    <a:p>
                      <a:pPr algn="r"/>
                      <a:r>
                        <a:rPr lang="en-GB" sz="2000" b="1" dirty="0">
                          <a:solidFill>
                            <a:schemeClr val="bg1"/>
                          </a:solidFill>
                          <a:latin typeface="Verdana" panose="020B0604030504040204" pitchFamily="34" charset="0"/>
                          <a:ea typeface="Verdana" panose="020B0604030504040204" pitchFamily="34" charset="0"/>
                        </a:rPr>
                        <a:t>9%</a:t>
                      </a:r>
                    </a:p>
                  </a:txBody>
                  <a:tcPr anchor="ctr">
                    <a:solidFill>
                      <a:srgbClr val="00B050"/>
                    </a:solidFill>
                  </a:tcPr>
                </a:tc>
                <a:extLst>
                  <a:ext uri="{0D108BD9-81ED-4DB2-BD59-A6C34878D82A}">
                    <a16:rowId xmlns:a16="http://schemas.microsoft.com/office/drawing/2014/main" val="2727050930"/>
                  </a:ext>
                </a:extLst>
              </a:tr>
              <a:tr h="538356">
                <a:tc>
                  <a:txBody>
                    <a:bodyPr/>
                    <a:lstStyle/>
                    <a:p>
                      <a:pPr algn="r"/>
                      <a:r>
                        <a:rPr lang="en-GB" sz="2000" b="1" dirty="0">
                          <a:solidFill>
                            <a:schemeClr val="bg1"/>
                          </a:solidFill>
                          <a:latin typeface="Verdana" panose="020B0604030504040204" pitchFamily="34" charset="0"/>
                          <a:ea typeface="Verdana" panose="020B0604030504040204" pitchFamily="34" charset="0"/>
                        </a:rPr>
                        <a:t>8%</a:t>
                      </a:r>
                    </a:p>
                  </a:txBody>
                  <a:tcPr anchor="ctr">
                    <a:solidFill>
                      <a:srgbClr val="ED7D31"/>
                    </a:solidFill>
                  </a:tcPr>
                </a:tc>
                <a:extLst>
                  <a:ext uri="{0D108BD9-81ED-4DB2-BD59-A6C34878D82A}">
                    <a16:rowId xmlns:a16="http://schemas.microsoft.com/office/drawing/2014/main" val="825353854"/>
                  </a:ext>
                </a:extLst>
              </a:tr>
              <a:tr h="538356">
                <a:tc>
                  <a:txBody>
                    <a:bodyPr/>
                    <a:lstStyle/>
                    <a:p>
                      <a:pPr algn="r"/>
                      <a:r>
                        <a:rPr lang="en-GB" sz="2000" b="1" dirty="0">
                          <a:solidFill>
                            <a:schemeClr val="bg1"/>
                          </a:solidFill>
                          <a:latin typeface="Verdana" panose="020B0604030504040204" pitchFamily="34" charset="0"/>
                          <a:ea typeface="Verdana" panose="020B0604030504040204" pitchFamily="34" charset="0"/>
                        </a:rPr>
                        <a:t>7%</a:t>
                      </a:r>
                    </a:p>
                  </a:txBody>
                  <a:tcPr anchor="ctr">
                    <a:solidFill>
                      <a:srgbClr val="7030A0"/>
                    </a:solidFill>
                  </a:tcPr>
                </a:tc>
                <a:extLst>
                  <a:ext uri="{0D108BD9-81ED-4DB2-BD59-A6C34878D82A}">
                    <a16:rowId xmlns:a16="http://schemas.microsoft.com/office/drawing/2014/main" val="2845367527"/>
                  </a:ext>
                </a:extLst>
              </a:tr>
              <a:tr h="538356">
                <a:tc>
                  <a:txBody>
                    <a:bodyPr/>
                    <a:lstStyle/>
                    <a:p>
                      <a:pPr algn="r"/>
                      <a:r>
                        <a:rPr lang="en-GB" sz="2000" b="1" dirty="0">
                          <a:solidFill>
                            <a:schemeClr val="bg1"/>
                          </a:solidFill>
                          <a:latin typeface="Verdana" panose="020B0604030504040204" pitchFamily="34" charset="0"/>
                          <a:ea typeface="Verdana" panose="020B0604030504040204" pitchFamily="34" charset="0"/>
                        </a:rPr>
                        <a:t>2%</a:t>
                      </a:r>
                    </a:p>
                  </a:txBody>
                  <a:tcPr anchor="ctr">
                    <a:solidFill>
                      <a:schemeClr val="tx1">
                        <a:lumMod val="50000"/>
                        <a:lumOff val="50000"/>
                      </a:schemeClr>
                    </a:solidFill>
                  </a:tcPr>
                </a:tc>
                <a:extLst>
                  <a:ext uri="{0D108BD9-81ED-4DB2-BD59-A6C34878D82A}">
                    <a16:rowId xmlns:a16="http://schemas.microsoft.com/office/drawing/2014/main" val="4021527909"/>
                  </a:ext>
                </a:extLst>
              </a:tr>
              <a:tr h="538356">
                <a:tc>
                  <a:txBody>
                    <a:bodyPr/>
                    <a:lstStyle/>
                    <a:p>
                      <a:pPr algn="r"/>
                      <a:r>
                        <a:rPr lang="en-GB" sz="2000" b="1" dirty="0">
                          <a:latin typeface="Verdana" panose="020B0604030504040204" pitchFamily="34" charset="0"/>
                          <a:ea typeface="Verdana" panose="020B0604030504040204" pitchFamily="34" charset="0"/>
                        </a:rPr>
                        <a:t>73%</a:t>
                      </a:r>
                    </a:p>
                  </a:txBody>
                  <a:tcPr anchor="ctr">
                    <a:solidFill>
                      <a:schemeClr val="bg1">
                        <a:lumMod val="85000"/>
                      </a:schemeClr>
                    </a:solidFill>
                  </a:tcPr>
                </a:tc>
                <a:extLst>
                  <a:ext uri="{0D108BD9-81ED-4DB2-BD59-A6C34878D82A}">
                    <a16:rowId xmlns:a16="http://schemas.microsoft.com/office/drawing/2014/main" val="3274962363"/>
                  </a:ext>
                </a:extLst>
              </a:tr>
            </a:tbl>
          </a:graphicData>
        </a:graphic>
      </p:graphicFrame>
      <p:grpSp>
        <p:nvGrpSpPr>
          <p:cNvPr id="20" name="Trainee">
            <a:extLst>
              <a:ext uri="{FF2B5EF4-FFF2-40B4-BE49-F238E27FC236}">
                <a16:creationId xmlns:a16="http://schemas.microsoft.com/office/drawing/2014/main" id="{EA4A4D97-5429-4864-DFF1-D3C578E0B08E}"/>
              </a:ext>
            </a:extLst>
          </p:cNvPr>
          <p:cNvGrpSpPr/>
          <p:nvPr/>
        </p:nvGrpSpPr>
        <p:grpSpPr>
          <a:xfrm>
            <a:off x="9912754" y="862730"/>
            <a:ext cx="1057449" cy="1456425"/>
            <a:chOff x="9863087" y="2373483"/>
            <a:chExt cx="1057449" cy="1456425"/>
          </a:xfrm>
        </p:grpSpPr>
        <p:pic>
          <p:nvPicPr>
            <p:cNvPr id="21" name="Trainee">
              <a:extLst>
                <a:ext uri="{FF2B5EF4-FFF2-40B4-BE49-F238E27FC236}">
                  <a16:creationId xmlns:a16="http://schemas.microsoft.com/office/drawing/2014/main" id="{9329B3DF-A95D-F682-1A00-9A1F63C8B83A}"/>
                </a:ext>
              </a:extLst>
            </p:cNvPr>
            <p:cNvPicPr>
              <a:picLocks noChangeAspect="1"/>
            </p:cNvPicPr>
            <p:nvPr/>
          </p:nvPicPr>
          <p:blipFill>
            <a:blip r:embed="rId2"/>
            <a:stretch>
              <a:fillRect/>
            </a:stretch>
          </p:blipFill>
          <p:spPr>
            <a:xfrm>
              <a:off x="9863087" y="3170718"/>
              <a:ext cx="1057449" cy="659190"/>
            </a:xfrm>
            <a:prstGeom prst="rect">
              <a:avLst/>
            </a:prstGeom>
          </p:spPr>
        </p:pic>
        <p:sp>
          <p:nvSpPr>
            <p:cNvPr id="22" name="TextBox 21">
              <a:extLst>
                <a:ext uri="{FF2B5EF4-FFF2-40B4-BE49-F238E27FC236}">
                  <a16:creationId xmlns:a16="http://schemas.microsoft.com/office/drawing/2014/main" id="{26D4DF88-CFB7-0EEF-A93D-F5DD79E8AEBE}"/>
                </a:ext>
              </a:extLst>
            </p:cNvPr>
            <p:cNvSpPr txBox="1"/>
            <p:nvPr/>
          </p:nvSpPr>
          <p:spPr>
            <a:xfrm>
              <a:off x="9880773" y="2373483"/>
              <a:ext cx="1022075"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Trainee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Target</a:t>
              </a:r>
            </a:p>
          </p:txBody>
        </p:sp>
      </p:grpSp>
      <p:sp>
        <p:nvSpPr>
          <p:cNvPr id="27" name="Rectangular Callout 41">
            <a:extLst>
              <a:ext uri="{FF2B5EF4-FFF2-40B4-BE49-F238E27FC236}">
                <a16:creationId xmlns:a16="http://schemas.microsoft.com/office/drawing/2014/main" id="{3D461D0E-E502-9362-5862-E0A006BB1C94}"/>
              </a:ext>
            </a:extLst>
          </p:cNvPr>
          <p:cNvSpPr/>
          <p:nvPr/>
        </p:nvSpPr>
        <p:spPr>
          <a:xfrm>
            <a:off x="8671846" y="4393649"/>
            <a:ext cx="2163876" cy="1392903"/>
          </a:xfrm>
          <a:prstGeom prst="wedgeRectCallout">
            <a:avLst>
              <a:gd name="adj1" fmla="val 30412"/>
              <a:gd name="adj2" fmla="val -68964"/>
            </a:avLst>
          </a:prstGeom>
          <a:solidFill>
            <a:srgbClr val="FFFFCC"/>
          </a:solidFill>
          <a:ln w="19050">
            <a:noFill/>
          </a:ln>
          <a:effectLst>
            <a:outerShdw blurRad="50800" dist="38100" dir="2700000" algn="tl" rotWithShape="0">
              <a:prstClr val="black">
                <a:alpha val="40000"/>
              </a:prstClr>
            </a:outerShdw>
          </a:effectLst>
        </p:spPr>
        <p:txBody>
          <a:bodyPr lIns="72009" tIns="144000" rIns="72009" bIns="36005" rtlCol="0" anchor="t" anchorCtr="0">
            <a:noAutofit/>
          </a:bodyPr>
          <a:lstStyle/>
          <a:p>
            <a:pPr marL="85725">
              <a:defRPr/>
            </a:pPr>
            <a:r>
              <a:rPr lang="en-GB" sz="2200" dirty="0">
                <a:latin typeface="Verdana" panose="020B0604030504040204" pitchFamily="34" charset="0"/>
                <a:ea typeface="Verdana" panose="020B0604030504040204" pitchFamily="34" charset="0"/>
              </a:rPr>
              <a:t>Why such a large target for Physics?</a:t>
            </a:r>
            <a:endParaRPr lang="en-GB" sz="2200" i="1" kern="0" dirty="0">
              <a:solidFill>
                <a:srgbClr val="000000"/>
              </a:solidFill>
              <a:latin typeface="Verdana" pitchFamily="34" charset="0"/>
              <a:ea typeface="Verdana" pitchFamily="34" charset="0"/>
              <a:cs typeface="Verdana" pitchFamily="34" charset="0"/>
            </a:endParaRPr>
          </a:p>
        </p:txBody>
      </p:sp>
      <p:grpSp>
        <p:nvGrpSpPr>
          <p:cNvPr id="5" name="Teachers">
            <a:extLst>
              <a:ext uri="{FF2B5EF4-FFF2-40B4-BE49-F238E27FC236}">
                <a16:creationId xmlns:a16="http://schemas.microsoft.com/office/drawing/2014/main" id="{FC047328-B70B-92B7-85C9-95B8FA1FD2F2}"/>
              </a:ext>
            </a:extLst>
          </p:cNvPr>
          <p:cNvGrpSpPr/>
          <p:nvPr/>
        </p:nvGrpSpPr>
        <p:grpSpPr>
          <a:xfrm>
            <a:off x="8596576" y="928216"/>
            <a:ext cx="1333864" cy="1463498"/>
            <a:chOff x="4958215" y="3818951"/>
            <a:chExt cx="1333864" cy="1463498"/>
          </a:xfrm>
        </p:grpSpPr>
        <p:pic>
          <p:nvPicPr>
            <p:cNvPr id="6" name="Picture 5">
              <a:extLst>
                <a:ext uri="{FF2B5EF4-FFF2-40B4-BE49-F238E27FC236}">
                  <a16:creationId xmlns:a16="http://schemas.microsoft.com/office/drawing/2014/main" id="{A94D0D58-9F66-3A06-9ACD-CBC4AB726E5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958215" y="4297473"/>
              <a:ext cx="1231221" cy="984976"/>
            </a:xfrm>
            <a:prstGeom prst="rect">
              <a:avLst/>
            </a:prstGeom>
          </p:spPr>
        </p:pic>
        <p:sp>
          <p:nvSpPr>
            <p:cNvPr id="7" name="TextBox 6">
              <a:extLst>
                <a:ext uri="{FF2B5EF4-FFF2-40B4-BE49-F238E27FC236}">
                  <a16:creationId xmlns:a16="http://schemas.microsoft.com/office/drawing/2014/main" id="{74303B7A-E919-4C49-B1CB-E93B88F6D754}"/>
                </a:ext>
              </a:extLst>
            </p:cNvPr>
            <p:cNvSpPr txBox="1"/>
            <p:nvPr/>
          </p:nvSpPr>
          <p:spPr>
            <a:xfrm>
              <a:off x="5081491" y="3818951"/>
              <a:ext cx="121058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Modelled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stock*</a:t>
              </a:r>
            </a:p>
          </p:txBody>
        </p:sp>
      </p:grpSp>
      <p:sp>
        <p:nvSpPr>
          <p:cNvPr id="17" name="Rectangle 1">
            <a:extLst>
              <a:ext uri="{FF2B5EF4-FFF2-40B4-BE49-F238E27FC236}">
                <a16:creationId xmlns:a16="http://schemas.microsoft.com/office/drawing/2014/main" id="{8ADAE2F0-F5B9-A251-C93F-B62E33826343}"/>
              </a:ext>
            </a:extLst>
          </p:cNvPr>
          <p:cNvSpPr>
            <a:spLocks noChangeArrowheads="1"/>
          </p:cNvSpPr>
          <p:nvPr/>
        </p:nvSpPr>
        <p:spPr bwMode="auto">
          <a:xfrm>
            <a:off x="415206" y="2499469"/>
            <a:ext cx="10708136" cy="0"/>
          </a:xfrm>
          <a:prstGeom prst="rect">
            <a:avLst/>
          </a:prstGeom>
          <a:solidFill>
            <a:schemeClr val="tx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BEDF45DA-E776-5EA4-576D-55B0107289C8}"/>
              </a:ext>
            </a:extLst>
          </p:cNvPr>
          <p:cNvSpPr txBox="1"/>
          <p:nvPr/>
        </p:nvSpPr>
        <p:spPr>
          <a:xfrm>
            <a:off x="1186543" y="5479789"/>
            <a:ext cx="6789381" cy="338554"/>
          </a:xfrm>
          <a:prstGeom prst="rect">
            <a:avLst/>
          </a:prstGeom>
          <a:noFill/>
        </p:spPr>
        <p:txBody>
          <a:bodyPr wrap="square">
            <a:spAutoFit/>
          </a:bodyPr>
          <a:lstStyle/>
          <a:p>
            <a:pPr>
              <a:spcAft>
                <a:spcPts val="1600"/>
              </a:spcAft>
              <a:buClr>
                <a:srgbClr val="FF0000"/>
              </a:buClr>
            </a:pPr>
            <a:r>
              <a:rPr lang="en-GB" sz="1600" dirty="0">
                <a:latin typeface="Verdana" panose="020B0604030504040204" pitchFamily="34" charset="0"/>
                <a:ea typeface="Verdana" panose="020B0604030504040204" pitchFamily="34" charset="0"/>
              </a:rPr>
              <a:t>*From the former publicly available Teacher Supply Model</a:t>
            </a:r>
          </a:p>
        </p:txBody>
      </p:sp>
    </p:spTree>
    <p:extLst>
      <p:ext uri="{BB962C8B-B14F-4D97-AF65-F5344CB8AC3E}">
        <p14:creationId xmlns:p14="http://schemas.microsoft.com/office/powerpoint/2010/main" val="194901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10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7"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TwoBanners">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rm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0" i="0" u="none" strike="noStrike" cap="none" normalizeH="0" baseline="0" smtClean="0">
            <a:ln>
              <a:noFill/>
            </a:ln>
            <a:solidFill>
              <a:srgbClr val="004D75"/>
            </a:solidFill>
            <a:effectLst/>
            <a:latin typeface="Verdana" pitchFamily="34"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IoE orange 16-9.potx" id="{62B8EE75-57B9-41AE-95A7-81145B77D919}" vid="{022C8008-0609-4115-ADAF-75E148268E6C}"/>
    </a:ext>
  </a:extLst>
</a:theme>
</file>

<file path=ppt/theme/theme2.xml><?xml version="1.0" encoding="utf-8"?>
<a:theme xmlns:a="http://schemas.openxmlformats.org/drawingml/2006/main" name="LowBann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2611</Words>
  <Application>Microsoft Office PowerPoint</Application>
  <PresentationFormat>Widescreen</PresentationFormat>
  <Paragraphs>931</Paragraphs>
  <Slides>57</Slides>
  <Notes>1</Notes>
  <HiddenSlides>4</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57</vt:i4>
      </vt:variant>
    </vt:vector>
  </HeadingPairs>
  <TitlesOfParts>
    <vt:vector size="68" baseType="lpstr">
      <vt:lpstr>Applied Sans Pro</vt:lpstr>
      <vt:lpstr>Applied Sans Pro Bold</vt:lpstr>
      <vt:lpstr>Arial</vt:lpstr>
      <vt:lpstr>Calibri</vt:lpstr>
      <vt:lpstr>Segoe UI</vt:lpstr>
      <vt:lpstr>Symbol</vt:lpstr>
      <vt:lpstr>Times</vt:lpstr>
      <vt:lpstr>Verdana</vt:lpstr>
      <vt:lpstr>Wingdings</vt:lpstr>
      <vt:lpstr>TwoBanners</vt:lpstr>
      <vt:lpstr>LowBanner</vt:lpstr>
      <vt:lpstr>Recruitment into Postgraduate ITT (Science) IoP April 2024</vt:lpstr>
      <vt:lpstr>Aims</vt:lpstr>
      <vt:lpstr>Falling short of target</vt:lpstr>
      <vt:lpstr>DfE determined ITT Targets</vt:lpstr>
      <vt:lpstr>Updated DfE model for targets</vt:lpstr>
      <vt:lpstr>Key Stage 3 Science hours</vt:lpstr>
      <vt:lpstr>Key Stage 4 Science hours</vt:lpstr>
      <vt:lpstr>Key Stage 5 Science hours</vt:lpstr>
      <vt:lpstr>Breakdown of 2022-23 Science hours</vt:lpstr>
      <vt:lpstr>Updated DfE model for targets</vt:lpstr>
      <vt:lpstr>Feeding back into PG ITT targets</vt:lpstr>
      <vt:lpstr>Why has the Physics PG ITT Target dropped?</vt:lpstr>
      <vt:lpstr>Sources of information</vt:lpstr>
      <vt:lpstr>Use of non-specialist teachers (irrespective of the time spent teaching) </vt:lpstr>
      <vt:lpstr>Meeting PG ITT Targets</vt:lpstr>
      <vt:lpstr>Data for PG ITT recruitment</vt:lpstr>
      <vt:lpstr>2023-24 Recruitment cycle</vt:lpstr>
      <vt:lpstr>UCAS Data – number of successful applicants</vt:lpstr>
      <vt:lpstr>PowerPoint Presentation</vt:lpstr>
      <vt:lpstr>PowerPoint Presentation</vt:lpstr>
      <vt:lpstr>Biology (raw numbers)</vt:lpstr>
      <vt:lpstr>Biology (against ITT target)</vt:lpstr>
      <vt:lpstr>Chemistry (raw numbers)</vt:lpstr>
      <vt:lpstr>Chemistry (against ITT target)</vt:lpstr>
      <vt:lpstr>Physics (raw numbers)</vt:lpstr>
      <vt:lpstr>Physics (raw numbers)</vt:lpstr>
      <vt:lpstr>PowerPoint Presentation</vt:lpstr>
      <vt:lpstr>PowerPoint Presentation</vt:lpstr>
      <vt:lpstr>Acceptances  ITT Census</vt:lpstr>
      <vt:lpstr>Physics (against ITT target)</vt:lpstr>
      <vt:lpstr>Meeting PG ITT Targets</vt:lpstr>
      <vt:lpstr>Recruitment policy - bursaries</vt:lpstr>
      <vt:lpstr>Science ITT 2017-18 to 2023-24</vt:lpstr>
      <vt:lpstr>Science ITT 2017-18 to 2023-24</vt:lpstr>
      <vt:lpstr>Science ITT 2017-18 to 2023-24</vt:lpstr>
      <vt:lpstr>Science ITT 2017-18 to 2023-24</vt:lpstr>
      <vt:lpstr>Science ITT 2017-18 to 2023-24</vt:lpstr>
      <vt:lpstr>Science ITT 2017-18 to 2023-24</vt:lpstr>
      <vt:lpstr>Recommendations to the Select Education Committee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Rethinking needed</vt:lpstr>
      <vt:lpstr>Recommendations to the Select Education Committee</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2024-05-21T13:16:58Z</dcterms:created>
  <dcterms:modified xsi:type="dcterms:W3CDTF">2024-05-21T13:17:10Z</dcterms:modified>
</cp:coreProperties>
</file>