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  <p:sldMasterId id="2147483707" r:id="rId2"/>
    <p:sldMasterId id="2147483745" r:id="rId3"/>
  </p:sldMasterIdLst>
  <p:notesMasterIdLst>
    <p:notesMasterId r:id="rId11"/>
  </p:notesMasterIdLst>
  <p:sldIdLst>
    <p:sldId id="266" r:id="rId4"/>
    <p:sldId id="265" r:id="rId5"/>
    <p:sldId id="274" r:id="rId6"/>
    <p:sldId id="275" r:id="rId7"/>
    <p:sldId id="277" r:id="rId8"/>
    <p:sldId id="276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7B82F-168D-4D6A-BF48-58495C0D35E1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7CBDE-328B-4055-BBC5-B45E33346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112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put at the beginning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E7526A-1442-4DC1-8AA5-16BD40DD911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368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775" y="752475"/>
            <a:ext cx="6680200" cy="3757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300">
              <a:defRPr/>
            </a:pPr>
            <a:r>
              <a:rPr lang="en-GB" dirty="0"/>
              <a:t>Outline of the presentation – there’s at least one slide for each point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7526A-1442-4DC1-8AA5-16BD40DD911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274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775" y="752475"/>
            <a:ext cx="6680200" cy="3757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300">
              <a:defRPr/>
            </a:pPr>
            <a:r>
              <a:rPr lang="en-GB" dirty="0"/>
              <a:t>Outline of the presentation – there’s at least one slide for each point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7526A-1442-4DC1-8AA5-16BD40DD911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331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775" y="752475"/>
            <a:ext cx="6680200" cy="3757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300">
              <a:defRPr/>
            </a:pPr>
            <a:r>
              <a:rPr lang="en-GB" dirty="0"/>
              <a:t>Outline of the presentation – there’s at least one slide for each point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7526A-1442-4DC1-8AA5-16BD40DD911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72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775" y="752475"/>
            <a:ext cx="6680200" cy="3757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300">
              <a:defRPr/>
            </a:pPr>
            <a:r>
              <a:rPr lang="en-GB" dirty="0"/>
              <a:t>Outline of the presentation – there’s at least one slide for each point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7526A-1442-4DC1-8AA5-16BD40DD911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04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775" y="752475"/>
            <a:ext cx="6680200" cy="3757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300">
              <a:defRPr/>
            </a:pPr>
            <a:r>
              <a:rPr lang="en-GB" dirty="0"/>
              <a:t>Outline of the presentation – there’s at least one slide for each point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7526A-1442-4DC1-8AA5-16BD40DD911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3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ble Conten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B22595-F3E0-A14B-92AD-287866BFCA80}"/>
              </a:ext>
            </a:extLst>
          </p:cNvPr>
          <p:cNvSpPr/>
          <p:nvPr userDrawn="1"/>
        </p:nvSpPr>
        <p:spPr>
          <a:xfrm>
            <a:off x="0" y="1"/>
            <a:ext cx="12192000" cy="960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77A61DB-149D-2F42-9B7A-46339FC97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1" y="240003"/>
            <a:ext cx="9784812" cy="545143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24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606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-Column Bulle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7D4A3466-C53B-2D43-8846-D35FD92E1D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7010" y="1200001"/>
            <a:ext cx="4659657" cy="4066501"/>
          </a:xfrm>
          <a:prstGeom prst="rect">
            <a:avLst/>
          </a:prstGeom>
        </p:spPr>
        <p:txBody>
          <a:bodyPr lIns="0" tIns="0" rIns="0" bIns="0" numCol="1" spcCol="288000"/>
          <a:lstStyle>
            <a:lvl1pPr marL="126000" indent="-126000">
              <a:lnSpc>
                <a:spcPct val="130000"/>
              </a:lnSpc>
              <a:buFont typeface="Arial" panose="020B0604020202020204" pitchFamily="34" charset="0"/>
              <a:buChar char="•"/>
              <a:defRPr sz="1600" baseline="0">
                <a:latin typeface="+mn-lt"/>
              </a:defRPr>
            </a:lvl1pPr>
            <a:lvl2pPr marL="600060" indent="-257168">
              <a:buFont typeface="Arial" panose="020B0604020202020204" pitchFamily="34" charset="0"/>
              <a:buChar char="•"/>
              <a:defRPr/>
            </a:lvl2pPr>
            <a:lvl3pPr marL="685783" indent="0">
              <a:buNone/>
              <a:defRPr/>
            </a:lvl3pPr>
            <a:lvl4pPr marL="1028675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ECD5A-4151-594E-9716-F81E943AF2B4}"/>
              </a:ext>
            </a:extLst>
          </p:cNvPr>
          <p:cNvSpPr/>
          <p:nvPr userDrawn="1"/>
        </p:nvSpPr>
        <p:spPr>
          <a:xfrm>
            <a:off x="0" y="1"/>
            <a:ext cx="12192000" cy="960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A8533D1-CBC3-2A4B-BC18-8EE736C728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000" y="6116615"/>
            <a:ext cx="2880000" cy="29070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DACC892-52E8-134D-B416-71B5E7115942}"/>
              </a:ext>
            </a:extLst>
          </p:cNvPr>
          <p:cNvSpPr/>
          <p:nvPr userDrawn="1"/>
        </p:nvSpPr>
        <p:spPr>
          <a:xfrm>
            <a:off x="0" y="5895585"/>
            <a:ext cx="12192000" cy="24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CC53BDA-ABB7-9440-96C2-B1A1E6BB2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1" y="240001"/>
            <a:ext cx="9784812" cy="545143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24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9BCB2D82-6487-C24B-ADC9-0337D2A91DB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60003" y="1200001"/>
            <a:ext cx="4659656" cy="40665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4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General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"/>
            <a:ext cx="12192000" cy="4800000"/>
          </a:xfrm>
          <a:prstGeom prst="rect">
            <a:avLst/>
          </a:prstGeom>
          <a:solidFill>
            <a:srgbClr val="ED1C24"/>
          </a:solidFill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34F1C24-1768-FA4B-AB47-5FDCC9F15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000" y="1200000"/>
            <a:ext cx="5857875" cy="2400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100000"/>
              </a:lnSpc>
              <a:defRPr sz="3600" b="1" i="0" baseline="0">
                <a:solidFill>
                  <a:schemeClr val="bg1"/>
                </a:solidFill>
                <a:latin typeface="+mj-lt"/>
                <a:cs typeface="Calibri"/>
              </a:defRPr>
            </a:lvl1pPr>
          </a:lstStyle>
          <a:p>
            <a:endParaRPr lang="en-GB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3F4B94C8-97F6-BD49-A011-F5602E1720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0000" y="5084888"/>
            <a:ext cx="5857875" cy="14001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aseline="0">
                <a:solidFill>
                  <a:schemeClr val="tx1"/>
                </a:solidFill>
                <a:latin typeface="+mn-lt"/>
                <a:cs typeface="Calibri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en-GB" dirty="0"/>
              <a:t>Click to add text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0994E00-C624-C041-A4A9-106444E582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640" y="6268765"/>
            <a:ext cx="3591824" cy="29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74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bl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B22595-F3E0-A14B-92AD-287866BFCA80}"/>
              </a:ext>
            </a:extLst>
          </p:cNvPr>
          <p:cNvSpPr/>
          <p:nvPr userDrawn="1"/>
        </p:nvSpPr>
        <p:spPr>
          <a:xfrm>
            <a:off x="0" y="1"/>
            <a:ext cx="12192000" cy="960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86C78AF7-68DC-3144-9C7A-91220A45148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0" y="960001"/>
            <a:ext cx="12192000" cy="49115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latin typeface="+mn-lt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77A61DB-149D-2F42-9B7A-46339FC97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1" y="240001"/>
            <a:ext cx="9784812" cy="545143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32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GB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2172BC08-6634-7B49-AB76-DC825E7D98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000" y="6116614"/>
            <a:ext cx="2880000" cy="29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71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EEBD3D0A-9AD5-5E42-846C-AC3E80FAE6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60001" y="1200001"/>
            <a:ext cx="4659657" cy="4066500"/>
          </a:xfrm>
          <a:prstGeom prst="rect">
            <a:avLst/>
          </a:prstGeom>
        </p:spPr>
        <p:txBody>
          <a:bodyPr lIns="0" tIns="0" rIns="0" bIns="0" numCol="1" spcCol="288000"/>
          <a:lstStyle>
            <a:lvl1pPr marL="169185" indent="-169185">
              <a:lnSpc>
                <a:spcPct val="130000"/>
              </a:lnSpc>
              <a:buFont typeface="Arial" panose="020B0604020202020204" pitchFamily="34" charset="0"/>
              <a:buChar char="•"/>
              <a:defRPr sz="2400" baseline="0">
                <a:latin typeface="+mn-lt"/>
              </a:defRPr>
            </a:lvl1pPr>
            <a:lvl2pPr marL="800060" indent="-342882">
              <a:buFont typeface="Arial" panose="020B0604020202020204" pitchFamily="34" charset="0"/>
              <a:buChar char="•"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endParaRPr lang="en-GB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7D4A3466-C53B-2D43-8846-D35FD92E1D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7009" y="1200000"/>
            <a:ext cx="4659657" cy="4066501"/>
          </a:xfrm>
          <a:prstGeom prst="rect">
            <a:avLst/>
          </a:prstGeom>
        </p:spPr>
        <p:txBody>
          <a:bodyPr lIns="0" tIns="0" rIns="0" bIns="0" numCol="1" spcCol="288000"/>
          <a:lstStyle>
            <a:lvl1pPr marL="167996" indent="-167996">
              <a:lnSpc>
                <a:spcPct val="130000"/>
              </a:lnSpc>
              <a:buFont typeface="Arial" panose="020B0604020202020204" pitchFamily="34" charset="0"/>
              <a:buChar char="•"/>
              <a:defRPr sz="2400" baseline="0">
                <a:latin typeface="+mn-lt"/>
              </a:defRPr>
            </a:lvl1pPr>
            <a:lvl2pPr marL="800060" indent="-342882">
              <a:buFont typeface="Arial" panose="020B0604020202020204" pitchFamily="34" charset="0"/>
              <a:buChar char="•"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ECD5A-4151-594E-9716-F81E943AF2B4}"/>
              </a:ext>
            </a:extLst>
          </p:cNvPr>
          <p:cNvSpPr/>
          <p:nvPr userDrawn="1"/>
        </p:nvSpPr>
        <p:spPr>
          <a:xfrm>
            <a:off x="0" y="1"/>
            <a:ext cx="12192000" cy="960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A8533D1-CBC3-2A4B-BC18-8EE736C728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000" y="6116614"/>
            <a:ext cx="2880000" cy="29070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DACC892-52E8-134D-B416-71B5E7115942}"/>
              </a:ext>
            </a:extLst>
          </p:cNvPr>
          <p:cNvSpPr/>
          <p:nvPr userDrawn="1"/>
        </p:nvSpPr>
        <p:spPr>
          <a:xfrm>
            <a:off x="0" y="5895585"/>
            <a:ext cx="12192000" cy="24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CC53BDA-ABB7-9440-96C2-B1A1E6BB2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1" y="240001"/>
            <a:ext cx="9784812" cy="545143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32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087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46F483-F1DF-5A4B-91A0-EF6670B93272}"/>
              </a:ext>
            </a:extLst>
          </p:cNvPr>
          <p:cNvSpPr/>
          <p:nvPr userDrawn="1"/>
        </p:nvSpPr>
        <p:spPr>
          <a:xfrm>
            <a:off x="0" y="1"/>
            <a:ext cx="12192000" cy="4800000"/>
          </a:xfrm>
          <a:prstGeom prst="rect">
            <a:avLst/>
          </a:prstGeom>
          <a:solidFill>
            <a:srgbClr val="ED1C24"/>
          </a:solidFill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71E1548-A9C0-A643-AC61-7832C56C8F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000" y="1200000"/>
            <a:ext cx="5857875" cy="2400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100000"/>
              </a:lnSpc>
              <a:defRPr sz="3600" b="0" i="0" baseline="0">
                <a:solidFill>
                  <a:schemeClr val="bg1"/>
                </a:solidFill>
                <a:latin typeface="+mj-lt"/>
                <a:cs typeface="Calibri"/>
              </a:defRPr>
            </a:lvl1pPr>
          </a:lstStyle>
          <a:p>
            <a:r>
              <a:rPr lang="en-GB" dirty="0"/>
              <a:t>Thank you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A0994E00-C624-C041-A4A9-106444E582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640" y="6268764"/>
            <a:ext cx="3591824" cy="29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20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-Column Bulle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7D4A3466-C53B-2D43-8846-D35FD92E1D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7010" y="1200001"/>
            <a:ext cx="4659657" cy="4066501"/>
          </a:xfrm>
          <a:prstGeom prst="rect">
            <a:avLst/>
          </a:prstGeom>
        </p:spPr>
        <p:txBody>
          <a:bodyPr lIns="0" tIns="0" rIns="0" bIns="0" numCol="1" spcCol="288000"/>
          <a:lstStyle>
            <a:lvl1pPr marL="126000" indent="-126000">
              <a:lnSpc>
                <a:spcPct val="130000"/>
              </a:lnSpc>
              <a:buFont typeface="Arial" panose="020B0604020202020204" pitchFamily="34" charset="0"/>
              <a:buChar char="•"/>
              <a:defRPr sz="1600" baseline="0">
                <a:latin typeface="+mn-lt"/>
              </a:defRPr>
            </a:lvl1pPr>
            <a:lvl2pPr marL="600060" indent="-257168">
              <a:buFont typeface="Arial" panose="020B0604020202020204" pitchFamily="34" charset="0"/>
              <a:buChar char="•"/>
              <a:defRPr/>
            </a:lvl2pPr>
            <a:lvl3pPr marL="685783" indent="0">
              <a:buNone/>
              <a:defRPr/>
            </a:lvl3pPr>
            <a:lvl4pPr marL="1028675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ECD5A-4151-594E-9716-F81E943AF2B4}"/>
              </a:ext>
            </a:extLst>
          </p:cNvPr>
          <p:cNvSpPr/>
          <p:nvPr userDrawn="1"/>
        </p:nvSpPr>
        <p:spPr>
          <a:xfrm>
            <a:off x="0" y="1"/>
            <a:ext cx="12192000" cy="960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A8533D1-CBC3-2A4B-BC18-8EE736C728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000" y="6116615"/>
            <a:ext cx="2880000" cy="29070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DACC892-52E8-134D-B416-71B5E7115942}"/>
              </a:ext>
            </a:extLst>
          </p:cNvPr>
          <p:cNvSpPr/>
          <p:nvPr userDrawn="1"/>
        </p:nvSpPr>
        <p:spPr>
          <a:xfrm>
            <a:off x="0" y="5895585"/>
            <a:ext cx="12192000" cy="24000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CC53BDA-ABB7-9440-96C2-B1A1E6BB2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1" y="240001"/>
            <a:ext cx="9784812" cy="545143"/>
          </a:xfrm>
          <a:prstGeom prst="rect">
            <a:avLst/>
          </a:prstGeom>
          <a:noFill/>
        </p:spPr>
        <p:txBody>
          <a:bodyPr lIns="0" tIns="0" rIns="0" bIns="0"/>
          <a:lstStyle>
            <a:lvl1pPr>
              <a:defRPr sz="24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9BCB2D82-6487-C24B-ADC9-0337D2A91DB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60003" y="1200001"/>
            <a:ext cx="4659656" cy="40665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472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65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688" r:id="rId2"/>
    <p:sldLayoutId id="2147483692" r:id="rId3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8F0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7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4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3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A7D11E11-5FCC-4B49-8E06-83EF5FB80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647" y="3657181"/>
            <a:ext cx="11123028" cy="1190940"/>
          </a:xfr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I.O.P. Visits to I.T.E. </a:t>
            </a:r>
            <a:r>
              <a:rPr lang="en-US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Centres</a:t>
            </a: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                                                       Thursday 25</a:t>
            </a:r>
            <a:r>
              <a:rPr lang="en-US" baseline="30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April 2024</a:t>
            </a:r>
          </a:p>
        </p:txBody>
      </p:sp>
      <p:pic>
        <p:nvPicPr>
          <p:cNvPr id="1026" name="Picture 2" descr="Institute of Physics, London | Proteus Facades">
            <a:extLst>
              <a:ext uri="{FF2B5EF4-FFF2-40B4-BE49-F238E27FC236}">
                <a16:creationId xmlns:a16="http://schemas.microsoft.com/office/drawing/2014/main" id="{E06357E3-F08E-B1B2-42FD-D566B1B3BE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15">
            <a:extLst>
              <a:ext uri="{FF2B5EF4-FFF2-40B4-BE49-F238E27FC236}">
                <a16:creationId xmlns:a16="http://schemas.microsoft.com/office/drawing/2014/main" id="{95D731AB-3337-3440-8907-7AE03A6FFAEB}"/>
              </a:ext>
            </a:extLst>
          </p:cNvPr>
          <p:cNvSpPr txBox="1">
            <a:spLocks/>
          </p:cNvSpPr>
          <p:nvPr/>
        </p:nvSpPr>
        <p:spPr>
          <a:xfrm>
            <a:off x="578022" y="5300717"/>
            <a:ext cx="2707789" cy="1075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b="1" dirty="0"/>
              <a:t>David Farley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800" b="1" dirty="0"/>
              <a:t>david.farley@iop.org</a:t>
            </a:r>
          </a:p>
        </p:txBody>
      </p:sp>
    </p:spTree>
    <p:extLst>
      <p:ext uri="{BB962C8B-B14F-4D97-AF65-F5344CB8AC3E}">
        <p14:creationId xmlns:p14="http://schemas.microsoft.com/office/powerpoint/2010/main" val="88852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334" y="5994792"/>
            <a:ext cx="2777066" cy="48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671F55C-4670-9977-ED7D-9422A53EA406}"/>
              </a:ext>
            </a:extLst>
          </p:cNvPr>
          <p:cNvSpPr txBox="1">
            <a:spLocks/>
          </p:cNvSpPr>
          <p:nvPr/>
        </p:nvSpPr>
        <p:spPr>
          <a:xfrm>
            <a:off x="898358" y="1423735"/>
            <a:ext cx="10730268" cy="4184711"/>
          </a:xfrm>
          <a:prstGeom prst="rect">
            <a:avLst/>
          </a:prstGeom>
        </p:spPr>
        <p:txBody>
          <a:bodyPr vert="horz" lIns="0" tIns="0" rIns="0" bIns="0" numCol="1" spcCol="288000" rtlCol="0">
            <a:normAutofit/>
          </a:bodyPr>
          <a:lstStyle>
            <a:lvl1pPr marL="126000" indent="-1260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0060" indent="-25716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</a:pPr>
            <a:r>
              <a:rPr lang="en-GB" sz="2800" dirty="0"/>
              <a:t>Liz Nourshargh         </a:t>
            </a:r>
          </a:p>
          <a:p>
            <a:pPr marL="342900" indent="-342900">
              <a:lnSpc>
                <a:spcPct val="100000"/>
              </a:lnSpc>
            </a:pPr>
            <a:r>
              <a:rPr lang="en-GB" sz="2800" dirty="0"/>
              <a:t>Sue Woolhouse</a:t>
            </a:r>
          </a:p>
          <a:p>
            <a:pPr marL="342900" indent="-342900">
              <a:lnSpc>
                <a:spcPct val="100000"/>
              </a:lnSpc>
            </a:pPr>
            <a:r>
              <a:rPr lang="en-GB" sz="2800" dirty="0"/>
              <a:t>Eleanor Wylie</a:t>
            </a:r>
          </a:p>
          <a:p>
            <a:pPr marL="342900" indent="-342900">
              <a:lnSpc>
                <a:spcPct val="100000"/>
              </a:lnSpc>
            </a:pPr>
            <a:r>
              <a:rPr lang="en-GB" sz="2800" dirty="0"/>
              <a:t>Niloufar Wijetunge</a:t>
            </a:r>
          </a:p>
          <a:p>
            <a:pPr marL="342900" indent="-342900">
              <a:lnSpc>
                <a:spcPct val="100000"/>
              </a:lnSpc>
            </a:pPr>
            <a:r>
              <a:rPr lang="en-GB" sz="2800" dirty="0"/>
              <a:t>Ruth Wiltsher</a:t>
            </a:r>
          </a:p>
          <a:p>
            <a:pPr marL="342900" indent="-342900">
              <a:lnSpc>
                <a:spcPct val="100000"/>
              </a:lnSpc>
            </a:pPr>
            <a:r>
              <a:rPr lang="en-GB" sz="2800" dirty="0"/>
              <a:t>Neal Gupta</a:t>
            </a:r>
          </a:p>
          <a:p>
            <a:pPr marL="342900" indent="-342900">
              <a:lnSpc>
                <a:spcPct val="100000"/>
              </a:lnSpc>
            </a:pPr>
            <a:r>
              <a:rPr lang="en-GB" sz="2800" dirty="0"/>
              <a:t>David Farley        (</a:t>
            </a:r>
            <a:r>
              <a:rPr lang="en-US" sz="2400" dirty="0"/>
              <a:t>david.farley@iop.org)</a:t>
            </a:r>
          </a:p>
          <a:p>
            <a:pPr marL="342900" indent="-342900">
              <a:lnSpc>
                <a:spcPct val="100000"/>
              </a:lnSpc>
            </a:pPr>
            <a:endParaRPr lang="en-GB" sz="2800" dirty="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9C89273-CC12-4E95-F80B-954E79B8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57" y="226137"/>
            <a:ext cx="9730276" cy="54514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r>
              <a:rPr lang="en-GB" sz="3200" b="1" dirty="0"/>
              <a:t>2023 / 24 Team</a:t>
            </a:r>
          </a:p>
        </p:txBody>
      </p:sp>
    </p:spTree>
    <p:extLst>
      <p:ext uri="{BB962C8B-B14F-4D97-AF65-F5344CB8AC3E}">
        <p14:creationId xmlns:p14="http://schemas.microsoft.com/office/powerpoint/2010/main" val="238716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334" y="5994792"/>
            <a:ext cx="2777066" cy="48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671F55C-4670-9977-ED7D-9422A53EA406}"/>
              </a:ext>
            </a:extLst>
          </p:cNvPr>
          <p:cNvSpPr txBox="1">
            <a:spLocks/>
          </p:cNvSpPr>
          <p:nvPr/>
        </p:nvSpPr>
        <p:spPr>
          <a:xfrm>
            <a:off x="730866" y="1336644"/>
            <a:ext cx="7105702" cy="4184711"/>
          </a:xfrm>
          <a:prstGeom prst="rect">
            <a:avLst/>
          </a:prstGeom>
        </p:spPr>
        <p:txBody>
          <a:bodyPr vert="horz" lIns="0" tIns="0" rIns="0" bIns="0" numCol="1" spcCol="288000" rtlCol="0">
            <a:normAutofit/>
          </a:bodyPr>
          <a:lstStyle>
            <a:lvl1pPr marL="126000" indent="-1260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0060" indent="-25716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200000"/>
              </a:lnSpc>
            </a:pPr>
            <a:r>
              <a:rPr lang="en-GB" sz="2800" dirty="0"/>
              <a:t>42 centre visits    	(Mostly face to face)</a:t>
            </a:r>
          </a:p>
          <a:p>
            <a:pPr marL="342900" indent="-342900">
              <a:lnSpc>
                <a:spcPct val="200000"/>
              </a:lnSpc>
            </a:pPr>
            <a:r>
              <a:rPr lang="en-GB" sz="2800" dirty="0"/>
              <a:t>249 Physics trainees</a:t>
            </a:r>
          </a:p>
          <a:p>
            <a:pPr marL="342900" indent="-342900">
              <a:lnSpc>
                <a:spcPct val="200000"/>
              </a:lnSpc>
            </a:pPr>
            <a:r>
              <a:rPr lang="en-GB" sz="2800" dirty="0"/>
              <a:t>888 trainees in total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9C89273-CC12-4E95-F80B-954E79B8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57" y="226137"/>
            <a:ext cx="9730276" cy="54514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r>
              <a:rPr lang="en-GB" sz="3200" b="1" dirty="0"/>
              <a:t>2023 / 24 Statistics</a:t>
            </a:r>
          </a:p>
        </p:txBody>
      </p:sp>
    </p:spTree>
    <p:extLst>
      <p:ext uri="{BB962C8B-B14F-4D97-AF65-F5344CB8AC3E}">
        <p14:creationId xmlns:p14="http://schemas.microsoft.com/office/powerpoint/2010/main" val="599510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334" y="5994792"/>
            <a:ext cx="2777066" cy="48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671F55C-4670-9977-ED7D-9422A53EA406}"/>
              </a:ext>
            </a:extLst>
          </p:cNvPr>
          <p:cNvSpPr txBox="1">
            <a:spLocks/>
          </p:cNvSpPr>
          <p:nvPr/>
        </p:nvSpPr>
        <p:spPr>
          <a:xfrm>
            <a:off x="458149" y="1290680"/>
            <a:ext cx="10947787" cy="4184711"/>
          </a:xfrm>
          <a:prstGeom prst="rect">
            <a:avLst/>
          </a:prstGeom>
        </p:spPr>
        <p:txBody>
          <a:bodyPr vert="horz" lIns="0" tIns="0" rIns="0" bIns="0" numCol="1" spcCol="288000" rtlCol="0">
            <a:normAutofit fontScale="92500" lnSpcReduction="20000"/>
          </a:bodyPr>
          <a:lstStyle>
            <a:lvl1pPr marL="126000" indent="-1260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0060" indent="-25716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</a:pPr>
            <a:r>
              <a:rPr lang="en-GB" sz="2400" dirty="0"/>
              <a:t>IOP Strategy</a:t>
            </a:r>
          </a:p>
          <a:p>
            <a:pPr marL="816960" lvl="1" indent="-342900">
              <a:lnSpc>
                <a:spcPct val="150000"/>
              </a:lnSpc>
            </a:pPr>
            <a:r>
              <a:rPr lang="en-GB" sz="2000" dirty="0"/>
              <a:t>Our aims, priorities, actions….   Not least of which.. EDI and our Limit Less campaign </a:t>
            </a:r>
          </a:p>
          <a:p>
            <a:pPr marL="342900" indent="-342900">
              <a:lnSpc>
                <a:spcPct val="150000"/>
              </a:lnSpc>
            </a:pPr>
            <a:r>
              <a:rPr lang="en-GB" sz="2400" dirty="0"/>
              <a:t>Our resources</a:t>
            </a:r>
          </a:p>
          <a:p>
            <a:pPr marL="816960" lvl="1" indent="-342900">
              <a:lnSpc>
                <a:spcPct val="100000"/>
              </a:lnSpc>
            </a:pPr>
            <a:r>
              <a:rPr lang="en-GB" sz="2000" dirty="0"/>
              <a:t>We have endless free resources that </a:t>
            </a:r>
            <a:r>
              <a:rPr lang="en-GB" sz="2000"/>
              <a:t>are much more </a:t>
            </a:r>
            <a:r>
              <a:rPr lang="en-GB" sz="2000" dirty="0"/>
              <a:t>than worksheet banks.</a:t>
            </a:r>
          </a:p>
          <a:p>
            <a:pPr marL="816960" lvl="1" indent="-342900">
              <a:lnSpc>
                <a:spcPct val="150000"/>
              </a:lnSpc>
            </a:pPr>
            <a:r>
              <a:rPr lang="en-GB" sz="2000" dirty="0" err="1"/>
              <a:t>IOPSpark</a:t>
            </a:r>
            <a:r>
              <a:rPr lang="en-GB" sz="2000" dirty="0"/>
              <a:t>, Top Tips, Classroom Physics, Domains videos, Stories from Physics. </a:t>
            </a:r>
          </a:p>
          <a:p>
            <a:pPr marL="342900" indent="-342900">
              <a:lnSpc>
                <a:spcPct val="150000"/>
              </a:lnSpc>
            </a:pPr>
            <a:r>
              <a:rPr lang="en-GB" sz="2400" dirty="0"/>
              <a:t>Our Partners</a:t>
            </a:r>
          </a:p>
          <a:p>
            <a:pPr marL="816960" lvl="1" indent="-342900">
              <a:lnSpc>
                <a:spcPct val="160000"/>
              </a:lnSpc>
            </a:pPr>
            <a:r>
              <a:rPr lang="en-GB" sz="2000" dirty="0"/>
              <a:t>Ogden Trust,  Physics Partners, Isaac Physics, Stem Learning</a:t>
            </a:r>
          </a:p>
          <a:p>
            <a:pPr marL="342900" indent="-342900">
              <a:lnSpc>
                <a:spcPct val="160000"/>
              </a:lnSpc>
            </a:pPr>
            <a:r>
              <a:rPr lang="en-GB" sz="2400" dirty="0"/>
              <a:t>Physics</a:t>
            </a:r>
          </a:p>
          <a:p>
            <a:pPr marL="816960" lvl="1" indent="-342900">
              <a:lnSpc>
                <a:spcPct val="100000"/>
              </a:lnSpc>
            </a:pPr>
            <a:r>
              <a:rPr lang="en-GB" sz="2000" dirty="0"/>
              <a:t>Sharing our enthusiasm in whatever way helps you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9C89273-CC12-4E95-F80B-954E79B8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57" y="226137"/>
            <a:ext cx="9730276" cy="54514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r>
              <a:rPr lang="en-GB" sz="3200" b="1" dirty="0"/>
              <a:t>What do we do?</a:t>
            </a:r>
          </a:p>
        </p:txBody>
      </p:sp>
    </p:spTree>
    <p:extLst>
      <p:ext uri="{BB962C8B-B14F-4D97-AF65-F5344CB8AC3E}">
        <p14:creationId xmlns:p14="http://schemas.microsoft.com/office/powerpoint/2010/main" val="3855345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334" y="5994792"/>
            <a:ext cx="2777066" cy="48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671F55C-4670-9977-ED7D-9422A53EA406}"/>
              </a:ext>
            </a:extLst>
          </p:cNvPr>
          <p:cNvSpPr txBox="1">
            <a:spLocks/>
          </p:cNvSpPr>
          <p:nvPr/>
        </p:nvSpPr>
        <p:spPr>
          <a:xfrm>
            <a:off x="562423" y="1408833"/>
            <a:ext cx="10659030" cy="4184711"/>
          </a:xfrm>
          <a:prstGeom prst="rect">
            <a:avLst/>
          </a:prstGeom>
        </p:spPr>
        <p:txBody>
          <a:bodyPr vert="horz" lIns="0" tIns="0" rIns="0" bIns="0" numCol="1" spcCol="288000" rtlCol="0">
            <a:normAutofit/>
          </a:bodyPr>
          <a:lstStyle>
            <a:lvl1pPr marL="126000" indent="-1260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0060" indent="-25716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200000"/>
              </a:lnSpc>
            </a:pPr>
            <a:r>
              <a:rPr lang="en-GB" sz="2400" dirty="0"/>
              <a:t>Same team as last year (mostly)</a:t>
            </a:r>
          </a:p>
          <a:p>
            <a:pPr marL="342900" indent="-342900">
              <a:lnSpc>
                <a:spcPct val="200000"/>
              </a:lnSpc>
            </a:pPr>
            <a:r>
              <a:rPr lang="en-GB" sz="2400" dirty="0"/>
              <a:t>At least as many visits as last year</a:t>
            </a:r>
          </a:p>
          <a:p>
            <a:pPr marL="342900" indent="-342900">
              <a:lnSpc>
                <a:spcPct val="200000"/>
              </a:lnSpc>
            </a:pPr>
            <a:r>
              <a:rPr lang="en-GB" sz="2400" dirty="0"/>
              <a:t>Similar offer…  unless you want something different…   Suggestions please</a:t>
            </a:r>
          </a:p>
          <a:p>
            <a:pPr marL="342900" indent="-342900">
              <a:lnSpc>
                <a:spcPct val="200000"/>
              </a:lnSpc>
            </a:pPr>
            <a:r>
              <a:rPr lang="en-GB" sz="2400" dirty="0"/>
              <a:t>We will contact you during the summer term and / or </a:t>
            </a:r>
            <a:r>
              <a:rPr lang="en-GB" sz="2400"/>
              <a:t>early autumn</a:t>
            </a:r>
            <a:endParaRPr lang="en-GB" sz="2400" dirty="0"/>
          </a:p>
          <a:p>
            <a:pPr marL="342900" indent="-342900">
              <a:lnSpc>
                <a:spcPct val="200000"/>
              </a:lnSpc>
            </a:pPr>
            <a:endParaRPr lang="en-GB" sz="2800" dirty="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9C89273-CC12-4E95-F80B-954E79B8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57" y="226137"/>
            <a:ext cx="9730276" cy="54514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r>
              <a:rPr lang="en-GB" sz="3200" b="1" dirty="0"/>
              <a:t>2024 / 25 Programme</a:t>
            </a:r>
          </a:p>
        </p:txBody>
      </p:sp>
    </p:spTree>
    <p:extLst>
      <p:ext uri="{BB962C8B-B14F-4D97-AF65-F5344CB8AC3E}">
        <p14:creationId xmlns:p14="http://schemas.microsoft.com/office/powerpoint/2010/main" val="2104183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334" y="5994792"/>
            <a:ext cx="2777066" cy="48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671F55C-4670-9977-ED7D-9422A53EA406}"/>
              </a:ext>
            </a:extLst>
          </p:cNvPr>
          <p:cNvSpPr txBox="1">
            <a:spLocks/>
          </p:cNvSpPr>
          <p:nvPr/>
        </p:nvSpPr>
        <p:spPr>
          <a:xfrm>
            <a:off x="458149" y="1290680"/>
            <a:ext cx="10947787" cy="4184711"/>
          </a:xfrm>
          <a:prstGeom prst="rect">
            <a:avLst/>
          </a:prstGeom>
        </p:spPr>
        <p:txBody>
          <a:bodyPr vert="horz" lIns="0" tIns="0" rIns="0" bIns="0" numCol="1" spcCol="288000" rtlCol="0">
            <a:normAutofit/>
          </a:bodyPr>
          <a:lstStyle>
            <a:lvl1pPr marL="126000" indent="-1260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0060" indent="-25716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</a:pPr>
            <a:r>
              <a:rPr lang="en-GB" sz="2400" dirty="0"/>
              <a:t>Support for teachers leading to better retention rates.</a:t>
            </a:r>
          </a:p>
          <a:p>
            <a:pPr marL="342900" indent="-342900">
              <a:lnSpc>
                <a:spcPct val="100000"/>
              </a:lnSpc>
            </a:pPr>
            <a:r>
              <a:rPr lang="en-GB" sz="2400" dirty="0"/>
              <a:t>Changing the image of physics, so more people choose physics, (good for country and individuals).</a:t>
            </a:r>
          </a:p>
          <a:p>
            <a:pPr marL="342892" lvl="1" indent="0">
              <a:lnSpc>
                <a:spcPct val="100000"/>
              </a:lnSpc>
              <a:buNone/>
            </a:pPr>
            <a:endParaRPr lang="en-GB" dirty="0"/>
          </a:p>
          <a:p>
            <a:pPr lvl="1">
              <a:lnSpc>
                <a:spcPct val="100000"/>
              </a:lnSpc>
            </a:pPr>
            <a:r>
              <a:rPr lang="en-GB"/>
              <a:t>It’s </a:t>
            </a:r>
            <a:r>
              <a:rPr lang="en-GB" dirty="0"/>
              <a:t>great working with trainees.  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	They are the next generation of teachers. 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	They have the enthusiasm 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	They are the ones who can change things</a:t>
            </a:r>
          </a:p>
          <a:p>
            <a:pPr marL="342900" indent="-342900">
              <a:lnSpc>
                <a:spcPct val="100000"/>
              </a:lnSpc>
            </a:pPr>
            <a:endParaRPr lang="en-GB" sz="2400" dirty="0"/>
          </a:p>
          <a:p>
            <a:pPr marL="0" indent="0">
              <a:lnSpc>
                <a:spcPct val="100000"/>
              </a:lnSpc>
              <a:buNone/>
            </a:pPr>
            <a:endParaRPr lang="en-GB" sz="2000" dirty="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9C89273-CC12-4E95-F80B-954E79B8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57" y="226137"/>
            <a:ext cx="9730276" cy="545143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r>
              <a:rPr lang="en-GB" sz="3200" b="1" dirty="0"/>
              <a:t>Why do we do it?</a:t>
            </a:r>
          </a:p>
        </p:txBody>
      </p:sp>
    </p:spTree>
    <p:extLst>
      <p:ext uri="{BB962C8B-B14F-4D97-AF65-F5344CB8AC3E}">
        <p14:creationId xmlns:p14="http://schemas.microsoft.com/office/powerpoint/2010/main" val="246667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90C6F9-4085-44E3-8390-A3F0F32109FA}"/>
              </a:ext>
            </a:extLst>
          </p:cNvPr>
          <p:cNvSpPr txBox="1"/>
          <p:nvPr/>
        </p:nvSpPr>
        <p:spPr>
          <a:xfrm>
            <a:off x="352425" y="5153025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david.farley@iop.org</a:t>
            </a:r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0F6B01-C83D-47CC-8302-401C6866AB27}"/>
              </a:ext>
            </a:extLst>
          </p:cNvPr>
          <p:cNvSpPr txBox="1"/>
          <p:nvPr/>
        </p:nvSpPr>
        <p:spPr>
          <a:xfrm>
            <a:off x="609600" y="2419350"/>
            <a:ext cx="50482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Thank you</a:t>
            </a:r>
            <a:endParaRPr lang="en-GB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263940"/>
      </p:ext>
    </p:extLst>
  </p:cSld>
  <p:clrMapOvr>
    <a:masterClrMapping/>
  </p:clrMapOvr>
</p:sld>
</file>

<file path=ppt/theme/theme1.xml><?xml version="1.0" encoding="utf-8"?>
<a:theme xmlns:a="http://schemas.openxmlformats.org/drawingml/2006/main" name="IoP Theme">
  <a:themeElements>
    <a:clrScheme name="IOP Colours">
      <a:dk1>
        <a:srgbClr val="000000"/>
      </a:dk1>
      <a:lt1>
        <a:srgbClr val="FFFFFF"/>
      </a:lt1>
      <a:dk2>
        <a:srgbClr val="ED1C24"/>
      </a:dk2>
      <a:lt2>
        <a:srgbClr val="FFFFFF"/>
      </a:lt2>
      <a:accent1>
        <a:srgbClr val="99CC33"/>
      </a:accent1>
      <a:accent2>
        <a:srgbClr val="232996"/>
      </a:accent2>
      <a:accent3>
        <a:srgbClr val="CC9900"/>
      </a:accent3>
      <a:accent4>
        <a:srgbClr val="0099CC"/>
      </a:accent4>
      <a:accent5>
        <a:srgbClr val="009999"/>
      </a:accent5>
      <a:accent6>
        <a:srgbClr val="FFCC00"/>
      </a:accent6>
      <a:hlink>
        <a:srgbClr val="A17729"/>
      </a:hlink>
      <a:folHlink>
        <a:srgbClr val="ED1C24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P Theme">
  <a:themeElements>
    <a:clrScheme name="IOP Colours">
      <a:dk1>
        <a:srgbClr val="000000"/>
      </a:dk1>
      <a:lt1>
        <a:srgbClr val="FFFFFF"/>
      </a:lt1>
      <a:dk2>
        <a:srgbClr val="ED1C24"/>
      </a:dk2>
      <a:lt2>
        <a:srgbClr val="FFFFFF"/>
      </a:lt2>
      <a:accent1>
        <a:srgbClr val="99CC33"/>
      </a:accent1>
      <a:accent2>
        <a:srgbClr val="232996"/>
      </a:accent2>
      <a:accent3>
        <a:srgbClr val="CC9900"/>
      </a:accent3>
      <a:accent4>
        <a:srgbClr val="0099CC"/>
      </a:accent4>
      <a:accent5>
        <a:srgbClr val="009999"/>
      </a:accent5>
      <a:accent6>
        <a:srgbClr val="FFCC00"/>
      </a:accent6>
      <a:hlink>
        <a:srgbClr val="A17729"/>
      </a:hlink>
      <a:folHlink>
        <a:srgbClr val="ED1C24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IoP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Widescreen</PresentationFormat>
  <Paragraphs>53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IoP Theme</vt:lpstr>
      <vt:lpstr>IoP Theme</vt:lpstr>
      <vt:lpstr>1_IoP Theme</vt:lpstr>
      <vt:lpstr>I.O.P. Visits to I.T.E. Centres                                                           Thursday 25th April 2024</vt:lpstr>
      <vt:lpstr>2023 / 24 Team</vt:lpstr>
      <vt:lpstr>2023 / 24 Statistics</vt:lpstr>
      <vt:lpstr>What do we do?</vt:lpstr>
      <vt:lpstr>2024 / 25 Programme</vt:lpstr>
      <vt:lpstr>Why do we do it?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2024-05-21T13:23:45Z</dcterms:created>
  <dcterms:modified xsi:type="dcterms:W3CDTF">2024-05-21T13:24:04Z</dcterms:modified>
</cp:coreProperties>
</file>