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61" r:id="rId2"/>
    <p:sldId id="262" r:id="rId3"/>
    <p:sldId id="258" r:id="rId4"/>
    <p:sldId id="260" r:id="rId5"/>
    <p:sldId id="259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48"/>
    <p:restoredTop sz="94694"/>
  </p:normalViewPr>
  <p:slideViewPr>
    <p:cSldViewPr snapToGrid="0">
      <p:cViewPr varScale="1">
        <p:scale>
          <a:sx n="59" d="100"/>
          <a:sy n="59" d="100"/>
        </p:scale>
        <p:origin x="4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bham-my.sharepoint.com/personal/d_cottle_bham_ac_uk/Documents/Research/International%20ITE%20Students/Physics%20ITT%20data%202019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bham-my.sharepoint.com/personal/d_cottle_bham_ac_uk/Documents/Research/International%20ITE%20Students/Physics%20ITT%20data%202019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Recruitment of Physics Trainee</a:t>
            </a:r>
            <a:r>
              <a:rPr lang="en-US" baseline="0" dirty="0"/>
              <a:t> Teachers if no increase in 'other nationality’ in 2023/24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Sheet1!$B$9:$F$9</c:f>
              <c:numCache>
                <c:formatCode>#,##0</c:formatCode>
                <c:ptCount val="5"/>
                <c:pt idx="0">
                  <c:v>529</c:v>
                </c:pt>
                <c:pt idx="1">
                  <c:v>510</c:v>
                </c:pt>
                <c:pt idx="2">
                  <c:v>543</c:v>
                </c:pt>
                <c:pt idx="3">
                  <c:v>432</c:v>
                </c:pt>
                <c:pt idx="4">
                  <c:v>487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Sheet1!$A$9</c15:sqref>
                        </c15:formulaRef>
                      </c:ext>
                    </c:extLst>
                    <c:strCache>
                      <c:ptCount val="1"/>
                      <c:pt idx="0">
                        <c:v>No of physics trainee teachers 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Sheet1!$B$8:$F$8</c15:sqref>
                        </c15:formulaRef>
                      </c:ext>
                    </c:extLst>
                    <c:strCache>
                      <c:ptCount val="5"/>
                      <c:pt idx="0">
                        <c:v>2019/20</c:v>
                      </c:pt>
                      <c:pt idx="1">
                        <c:v>2020/21</c:v>
                      </c:pt>
                      <c:pt idx="2">
                        <c:v>2021/22</c:v>
                      </c:pt>
                      <c:pt idx="3">
                        <c:v>2022/23</c:v>
                      </c:pt>
                      <c:pt idx="4">
                        <c:v>2023/24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74A3-6B4E-B2EE-B8BC973D06F8}"/>
            </c:ext>
          </c:extLst>
        </c:ser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Sheet1!$B$10:$F$10</c:f>
              <c:numCache>
                <c:formatCode>General</c:formatCode>
                <c:ptCount val="5"/>
                <c:pt idx="0">
                  <c:v>529</c:v>
                </c:pt>
                <c:pt idx="1">
                  <c:v>510</c:v>
                </c:pt>
                <c:pt idx="2">
                  <c:v>543</c:v>
                </c:pt>
                <c:pt idx="3">
                  <c:v>432</c:v>
                </c:pt>
                <c:pt idx="4">
                  <c:v>404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Sheet1!$A$10</c15:sqref>
                        </c15:formulaRef>
                      </c:ext>
                    </c:extLst>
                    <c:strCache>
                      <c:ptCount val="1"/>
                      <c:pt idx="0">
                        <c:v>No of physics trainee teachers if no increase in 'other nationality' 2023/24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Sheet1!$B$8:$F$8</c15:sqref>
                        </c15:formulaRef>
                      </c:ext>
                    </c:extLst>
                    <c:strCache>
                      <c:ptCount val="5"/>
                      <c:pt idx="0">
                        <c:v>2019/20</c:v>
                      </c:pt>
                      <c:pt idx="1">
                        <c:v>2020/21</c:v>
                      </c:pt>
                      <c:pt idx="2">
                        <c:v>2021/22</c:v>
                      </c:pt>
                      <c:pt idx="3">
                        <c:v>2022/23</c:v>
                      </c:pt>
                      <c:pt idx="4">
                        <c:v>2023/24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74A3-6B4E-B2EE-B8BC973D0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8010336"/>
        <c:axId val="1078104656"/>
      </c:lineChart>
      <c:catAx>
        <c:axId val="107801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8104656"/>
        <c:crosses val="autoZero"/>
        <c:auto val="1"/>
        <c:lblAlgn val="ctr"/>
        <c:lblOffset val="100"/>
        <c:noMultiLvlLbl val="0"/>
      </c:catAx>
      <c:valAx>
        <c:axId val="1078104656"/>
        <c:scaling>
          <c:orientation val="minMax"/>
          <c:max val="550"/>
          <c:min val="3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801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ITT Physics Recruitment 2019</a:t>
            </a:r>
            <a:r>
              <a:rPr lang="en-GB" baseline="0"/>
              <a:t> - 2024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Sheet1!$K$2:$O$2</c:f>
              <c:numCache>
                <c:formatCode>General</c:formatCode>
                <c:ptCount val="5"/>
                <c:pt idx="0">
                  <c:v>42</c:v>
                </c:pt>
                <c:pt idx="1">
                  <c:v>38</c:v>
                </c:pt>
                <c:pt idx="2">
                  <c:v>21</c:v>
                </c:pt>
                <c:pt idx="3">
                  <c:v>16</c:v>
                </c:pt>
                <c:pt idx="4">
                  <c:v>17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Sheet1!$J$2</c15:sqref>
                        </c15:formulaRef>
                      </c:ext>
                    </c:extLst>
                    <c:strCache>
                      <c:ptCount val="1"/>
                      <c:pt idx="0">
                        <c:v>% of recruitment target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Sheet1!$K$1:$O$1</c15:sqref>
                        </c15:formulaRef>
                      </c:ext>
                    </c:extLst>
                    <c:strCache>
                      <c:ptCount val="5"/>
                      <c:pt idx="0">
                        <c:v>2019/20</c:v>
                      </c:pt>
                      <c:pt idx="1">
                        <c:v>2020/21</c:v>
                      </c:pt>
                      <c:pt idx="2">
                        <c:v>2021/22</c:v>
                      </c:pt>
                      <c:pt idx="3">
                        <c:v>2022/23</c:v>
                      </c:pt>
                      <c:pt idx="4">
                        <c:v>2023/24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3187-D548-8563-FB4F9F51EEA4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Sheet1!$K$3:$O$3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Sheet1!$J$3</c15:sqref>
                        </c15:formulaRef>
                      </c:ext>
                    </c:extLst>
                    <c:strCache>
                      <c:ptCount val="1"/>
                      <c:pt idx="0">
                        <c:v>% of target from 'other nationalities'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Sheet1!$K$1:$O$1</c15:sqref>
                        </c15:formulaRef>
                      </c:ext>
                    </c:extLst>
                    <c:strCache>
                      <c:ptCount val="5"/>
                      <c:pt idx="0">
                        <c:v>2019/20</c:v>
                      </c:pt>
                      <c:pt idx="1">
                        <c:v>2020/21</c:v>
                      </c:pt>
                      <c:pt idx="2">
                        <c:v>2021/22</c:v>
                      </c:pt>
                      <c:pt idx="3">
                        <c:v>2022/23</c:v>
                      </c:pt>
                      <c:pt idx="4">
                        <c:v>2023/24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3187-D548-8563-FB4F9F51E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756592"/>
        <c:axId val="104758304"/>
      </c:barChart>
      <c:catAx>
        <c:axId val="10475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758304"/>
        <c:crosses val="autoZero"/>
        <c:auto val="1"/>
        <c:lblAlgn val="ctr"/>
        <c:lblOffset val="100"/>
        <c:noMultiLvlLbl val="0"/>
      </c:catAx>
      <c:valAx>
        <c:axId val="10475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75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Cohort demographic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'[Book (3).xlsx]Sheet1'!$B$2:$D$2</c:f>
              <c:numCache>
                <c:formatCode>General</c:formatCode>
                <c:ptCount val="3"/>
                <c:pt idx="0">
                  <c:v>15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'[Book (3).xlsx]Sheet1'!$A$2</c15:sqref>
                        </c15:formulaRef>
                      </c:ext>
                    </c:extLst>
                    <c:strCache>
                      <c:ptCount val="1"/>
                      <c:pt idx="0">
                        <c:v>2023-2024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'[Book (3).xlsx]Sheet1'!$B$1:$D$1</c15:sqref>
                        </c15:formulaRef>
                      </c:ext>
                    </c:extLst>
                    <c:strCache>
                      <c:ptCount val="3"/>
                      <c:pt idx="0">
                        <c:v>physics</c:v>
                      </c:pt>
                      <c:pt idx="1">
                        <c:v>chemistry</c:v>
                      </c:pt>
                      <c:pt idx="2">
                        <c:v>biology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7DDB-544E-86DF-E176DCB442C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'[Book (3).xlsx]Sheet1'!$B$3:$D$3</c:f>
              <c:numCache>
                <c:formatCode>General</c:formatCode>
                <c:ptCount val="3"/>
                <c:pt idx="0">
                  <c:v>48</c:v>
                </c:pt>
                <c:pt idx="1">
                  <c:v>4</c:v>
                </c:pt>
                <c:pt idx="2">
                  <c:v>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'[Book (3).xlsx]Sheet1'!$A$3</c15:sqref>
                        </c15:formulaRef>
                      </c:ext>
                    </c:extLst>
                    <c:strCache>
                      <c:ptCount val="1"/>
                      <c:pt idx="0">
                        <c:v>2024-2025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'[Book (3).xlsx]Sheet1'!$B$1:$D$1</c15:sqref>
                        </c15:formulaRef>
                      </c:ext>
                    </c:extLst>
                    <c:strCache>
                      <c:ptCount val="3"/>
                      <c:pt idx="0">
                        <c:v>physics</c:v>
                      </c:pt>
                      <c:pt idx="1">
                        <c:v>chemistry</c:v>
                      </c:pt>
                      <c:pt idx="2">
                        <c:v>biology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7DDB-544E-86DF-E176DCB44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7234879"/>
        <c:axId val="1337236671"/>
      </c:barChart>
      <c:catAx>
        <c:axId val="1337234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7236671"/>
        <c:crosses val="autoZero"/>
        <c:auto val="1"/>
        <c:lblAlgn val="ctr"/>
        <c:lblOffset val="100"/>
        <c:noMultiLvlLbl val="0"/>
      </c:catAx>
      <c:valAx>
        <c:axId val="1337236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7234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071A7-5D92-0760-8108-17AAF6DBF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00056-675F-90DD-8D83-427B40112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E65E9-19AC-0D63-6C2A-2CF3B35F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3AEE9-A307-A7F0-A171-2F8ABCD07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19E15-694A-2E36-9D57-B5845F91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4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1AB46-385C-2DE8-39EE-10B193C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EE3D56-6184-09A0-B9E5-8E1438F27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ABBC1-D6DD-E2F6-6CC0-88B2E79B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7FBFC-19EC-2F80-8EE1-0E569975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9B8CC-CEE2-AD85-797C-A035DBCF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E813E0-2407-82E1-402C-A42B6D305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331AA-7104-FFDD-F196-F9DC7F8E4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E0B48-560A-09F7-CA00-7B0E9BB59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0D89-0B90-F58F-4503-59FAA114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AA97F-9323-067D-F508-DDE5EC0B1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2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D96FF-6050-1AFC-BC99-1415C5C7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FC83-C2DF-2998-44EE-6A0A10F96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48868-814F-9427-75BD-FD3DD384B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9BFCB-AD75-A0C8-D56E-5CF8D055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E13CC-E38D-4A8C-9276-CB8C2A817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1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9E4C2-5ED7-7800-D1AF-0989C9684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2912E-B747-5BAC-2439-D69D73B80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6A7F2-F667-D8FF-5510-A432E0316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2B118-C0A6-39B2-8A30-9CA875728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5E903-38EA-3882-7B95-0A7BBDAC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234B6-E641-B6DC-5473-FED7DF6C0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96330-E9BA-E5AC-0028-0B8C23C7C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6E78D-D684-F9F2-E141-449FC66DC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C9859-0E5F-7874-BCCE-B5C7C4645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A3DDA-90E2-E02B-D35C-58615B198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7AC7A-5E8A-E582-BB9E-7F126D508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83E65-1255-7916-88C7-88F90F01A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0BC05-7291-FC39-2003-924C17D82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AC1BE-8C4C-C3D1-B15D-08FC91BB6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221B8C-2F21-742B-5948-4AF67AD7F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1543BE-8444-89EF-2C22-171024C23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21D16-718D-91D7-D249-D5FAAC26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B6C409-480E-DB32-3BD3-4D35D9B3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A1C73C-2A71-FD26-DE0C-8A29AC0F0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4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A042-86CF-780A-3A41-795F855DE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D1A87-03AF-0B12-106E-2A7205B4A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D9B7F4-32FA-6E9B-6564-912A5C7E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7A9E7C-40D5-1963-93D9-F98E5EE0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1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1B16B3-47F2-1734-74F4-B0676F00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E686D9-5F28-B9EE-0C56-76712589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A454C-29C5-161B-AD27-3671C4CC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3D95-A99F-FAB9-3E39-1F27BC1F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90BB6-0EC5-63DB-3437-896B7258A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58D90-E342-AEDC-8C39-998B1875A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E2D18-F826-EF62-CE5F-A1B499D7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41A09-2F71-AA51-F3D9-6E580EAE8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A4780-7C80-23B2-19F5-0FB279FA1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6B75-C061-370B-E03E-A1DC11ADA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08CCDA-FCAF-5E3C-2558-8E4334B7E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78DE6-F777-0990-8A7D-22F770B31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B940D-945A-8CDB-FA7F-3C44CC00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43AE4-B972-AE1D-A60E-AC181AAC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93E5D-4CA3-FBE0-F534-441ED1D5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1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87DE75-E8FC-63F1-0F3F-3B9CCCA43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B3D5D-3ADC-A6AA-4328-FE004F1F2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9169E-A4DB-3552-3C97-534062DD1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6DECF5-663B-CD4E-A887-6CFA88FED5A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39C66-A5F6-1D6F-59AA-D0583C2E9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D2CF0-556C-9E7F-7D23-09F5B34D9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310D1C-FE18-9547-B88C-6B6573A14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7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campbell@stmarys.ac.uk" TargetMode="External"/><Relationship Id="rId2" Type="http://schemas.openxmlformats.org/officeDocument/2006/relationships/hyperlink" Target="mailto:d.cottle@bham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padlet.com/nhhsrobert/supporting-international-physics-teachers-3bphf8ooxm0k3ew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7128E-DA0A-C803-AFD8-4D6DB826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21" y="593434"/>
            <a:ext cx="11166158" cy="25503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3200" dirty="0"/>
              <a:t>How can we adapt our teaching practices and training </a:t>
            </a:r>
            <a:r>
              <a:rPr lang="en-US" sz="3200" dirty="0" err="1"/>
              <a:t>programmes</a:t>
            </a:r>
            <a:r>
              <a:rPr lang="en-US" sz="3200" dirty="0"/>
              <a:t> for an increasing number of international trainee physics teachers?</a:t>
            </a:r>
          </a:p>
          <a:p>
            <a:pPr marL="0" indent="0">
              <a:lnSpc>
                <a:spcPct val="170000"/>
              </a:lnSpc>
              <a:buNone/>
            </a:pPr>
            <a:endParaRPr lang="en-US" sz="3200" dirty="0"/>
          </a:p>
          <a:p>
            <a:pPr marL="0" indent="0">
              <a:lnSpc>
                <a:spcPct val="170000"/>
              </a:lnSpc>
              <a:buNone/>
            </a:pPr>
            <a:endParaRPr lang="en-US" sz="3200" dirty="0"/>
          </a:p>
          <a:p>
            <a:pPr marL="0" indent="0">
              <a:lnSpc>
                <a:spcPct val="170000"/>
              </a:lnSpc>
              <a:buNone/>
            </a:pP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F6484-E6A9-9D65-68AD-46944A20FD99}"/>
              </a:ext>
            </a:extLst>
          </p:cNvPr>
          <p:cNvSpPr txBox="1"/>
          <p:nvPr/>
        </p:nvSpPr>
        <p:spPr>
          <a:xfrm>
            <a:off x="1748279" y="4508205"/>
            <a:ext cx="26648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Dan Cottle</a:t>
            </a:r>
          </a:p>
          <a:p>
            <a:r>
              <a:rPr lang="en-US" dirty="0"/>
              <a:t>University of Birmingham</a:t>
            </a:r>
          </a:p>
          <a:p>
            <a:r>
              <a:rPr lang="en-US" dirty="0">
                <a:hlinkClick r:id="rId2"/>
              </a:rPr>
              <a:t>d.cottle@bham.ac.uk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617456-8C74-624B-4D7F-7DDB5B4F81DF}"/>
              </a:ext>
            </a:extLst>
          </p:cNvPr>
          <p:cNvSpPr txBox="1"/>
          <p:nvPr/>
        </p:nvSpPr>
        <p:spPr>
          <a:xfrm>
            <a:off x="6998419" y="4508205"/>
            <a:ext cx="3445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Rob Campbell</a:t>
            </a:r>
          </a:p>
          <a:p>
            <a:r>
              <a:rPr lang="en-US" dirty="0"/>
              <a:t>St Mary’s University</a:t>
            </a:r>
          </a:p>
          <a:p>
            <a:r>
              <a:rPr lang="en-US" dirty="0">
                <a:hlinkClick r:id="rId3"/>
              </a:rPr>
              <a:t>robert.campbell@stmarys.ac.uk</a:t>
            </a:r>
            <a:r>
              <a:rPr lang="en-US" dirty="0"/>
              <a:t> </a:t>
            </a:r>
          </a:p>
        </p:txBody>
      </p:sp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99A5A185-260C-7527-607C-B4F39CD3E8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0505" y="5609952"/>
            <a:ext cx="2659740" cy="1040768"/>
          </a:xfrm>
          <a:prstGeom prst="rect">
            <a:avLst/>
          </a:prstGeom>
        </p:spPr>
      </p:pic>
      <p:pic>
        <p:nvPicPr>
          <p:cNvPr id="1026" name="Picture 2" descr="St Mary's University, Twickenham, London | St Mary's University,  Twickenham, London">
            <a:extLst>
              <a:ext uri="{FF2B5EF4-FFF2-40B4-BE49-F238E27FC236}">
                <a16:creationId xmlns:a16="http://schemas.microsoft.com/office/drawing/2014/main" id="{A12C0019-C63F-D69B-87F0-FAD856231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419" y="5609952"/>
            <a:ext cx="2076570" cy="104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916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C3D09E0-75D4-F0DE-8FAE-EF39863AFE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499197"/>
              </p:ext>
            </p:extLst>
          </p:nvPr>
        </p:nvGraphicFramePr>
        <p:xfrm>
          <a:off x="6096000" y="1656944"/>
          <a:ext cx="5043377" cy="303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8B7551D-081E-5C66-48F5-CFCB4AD30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720941"/>
              </p:ext>
            </p:extLst>
          </p:nvPr>
        </p:nvGraphicFramePr>
        <p:xfrm>
          <a:off x="386319" y="1357386"/>
          <a:ext cx="4114726" cy="414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666008E-14D4-127E-E08F-869EAD925E85}"/>
              </a:ext>
            </a:extLst>
          </p:cNvPr>
          <p:cNvSpPr txBox="1"/>
          <p:nvPr/>
        </p:nvSpPr>
        <p:spPr>
          <a:xfrm>
            <a:off x="386319" y="425302"/>
            <a:ext cx="11595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National Context: Increasing international recruitment of physics trainee teachers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3D984A-D626-A921-ED48-2FCBFCEAFC61}"/>
              </a:ext>
            </a:extLst>
          </p:cNvPr>
          <p:cNvSpPr txBox="1"/>
          <p:nvPr/>
        </p:nvSpPr>
        <p:spPr>
          <a:xfrm>
            <a:off x="5822729" y="5500613"/>
            <a:ext cx="5900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2024/25? Massive increase in applications from overseas.</a:t>
            </a:r>
          </a:p>
          <a:p>
            <a:r>
              <a:rPr lang="en-US" dirty="0"/>
              <a:t>IRP pulled for ITT – what will be the impact?</a:t>
            </a:r>
          </a:p>
          <a:p>
            <a:r>
              <a:rPr lang="en-US" dirty="0"/>
              <a:t>Bursaries and scholarships still available.</a:t>
            </a:r>
          </a:p>
        </p:txBody>
      </p:sp>
    </p:spTree>
    <p:extLst>
      <p:ext uri="{BB962C8B-B14F-4D97-AF65-F5344CB8AC3E}">
        <p14:creationId xmlns:p14="http://schemas.microsoft.com/office/powerpoint/2010/main" val="84591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CB9E1-FF54-6264-31D8-BD09B652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43" y="69896"/>
            <a:ext cx="6542308" cy="1325563"/>
          </a:xfrm>
        </p:spPr>
        <p:txBody>
          <a:bodyPr/>
          <a:lstStyle/>
          <a:p>
            <a:r>
              <a:rPr lang="en-US" dirty="0"/>
              <a:t>Impact on ITT: Case Study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88D30-008D-5CDD-A82F-FE357FC46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40" y="1554028"/>
            <a:ext cx="6144429" cy="1749110"/>
          </a:xfrm>
        </p:spPr>
        <p:txBody>
          <a:bodyPr>
            <a:normAutofit/>
          </a:bodyPr>
          <a:lstStyle/>
          <a:p>
            <a:r>
              <a:rPr lang="en-US" sz="1800" dirty="0"/>
              <a:t>13 Physics and ETP trainees (Out of 53 for all sciences)</a:t>
            </a:r>
          </a:p>
          <a:p>
            <a:r>
              <a:rPr lang="en-US" sz="1800" dirty="0"/>
              <a:t>8/13 are overseas</a:t>
            </a:r>
          </a:p>
          <a:p>
            <a:r>
              <a:rPr lang="en-US" sz="1800" dirty="0"/>
              <a:t>From 6 different countries (India, Pakistan, Ghana, Cameroon, Mauritius, Oman) –all ex-colonies</a:t>
            </a:r>
          </a:p>
          <a:p>
            <a:r>
              <a:rPr lang="en-US" sz="1800" dirty="0"/>
              <a:t>In past most ever had is 1 overseas trainee.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80AE8-DAE6-4C87-28A5-BE1215FD7F6D}"/>
              </a:ext>
            </a:extLst>
          </p:cNvPr>
          <p:cNvSpPr txBox="1"/>
          <p:nvPr/>
        </p:nvSpPr>
        <p:spPr>
          <a:xfrm>
            <a:off x="6988628" y="4876178"/>
            <a:ext cx="473473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School Orientation</a:t>
            </a:r>
          </a:p>
          <a:p>
            <a:pPr algn="ctr"/>
            <a:r>
              <a:rPr lang="en-US" dirty="0"/>
              <a:t>3 days of tutor accompanied lesson observation and discussion.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8FD689-8CE4-42B0-5E23-7681A7213B9C}"/>
              </a:ext>
            </a:extLst>
          </p:cNvPr>
          <p:cNvCxnSpPr>
            <a:cxnSpLocks/>
          </p:cNvCxnSpPr>
          <p:nvPr/>
        </p:nvCxnSpPr>
        <p:spPr>
          <a:xfrm flipH="1">
            <a:off x="9355995" y="1360395"/>
            <a:ext cx="1" cy="4652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0F99174-D83B-6F74-1C14-772E6C5D5B69}"/>
              </a:ext>
            </a:extLst>
          </p:cNvPr>
          <p:cNvCxnSpPr>
            <a:cxnSpLocks/>
          </p:cNvCxnSpPr>
          <p:nvPr/>
        </p:nvCxnSpPr>
        <p:spPr>
          <a:xfrm>
            <a:off x="9355993" y="4410948"/>
            <a:ext cx="0" cy="4826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678BC85-EC93-7EA5-B9A5-B5322200C21B}"/>
              </a:ext>
            </a:extLst>
          </p:cNvPr>
          <p:cNvCxnSpPr/>
          <p:nvPr/>
        </p:nvCxnSpPr>
        <p:spPr>
          <a:xfrm flipH="1">
            <a:off x="9377212" y="5799508"/>
            <a:ext cx="1" cy="4652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18595AB-8099-7F22-648D-091A891A7045}"/>
              </a:ext>
            </a:extLst>
          </p:cNvPr>
          <p:cNvSpPr txBox="1"/>
          <p:nvPr/>
        </p:nvSpPr>
        <p:spPr>
          <a:xfrm>
            <a:off x="7829389" y="6328602"/>
            <a:ext cx="2772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1-to-1 support on demand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054C6D-09CE-8FF9-6FF1-6A8239D92553}"/>
              </a:ext>
            </a:extLst>
          </p:cNvPr>
          <p:cNvSpPr txBox="1"/>
          <p:nvPr/>
        </p:nvSpPr>
        <p:spPr>
          <a:xfrm>
            <a:off x="1340429" y="3498095"/>
            <a:ext cx="3702873" cy="23083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Highly motivated.</a:t>
            </a:r>
          </a:p>
          <a:p>
            <a:pPr algn="ctr"/>
            <a:r>
              <a:rPr lang="en-US" dirty="0"/>
              <a:t>Active in seeking jobs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BUT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VISA issues relating to employment</a:t>
            </a:r>
          </a:p>
          <a:p>
            <a:pPr algn="ctr"/>
            <a:r>
              <a:rPr lang="en-US" dirty="0"/>
              <a:t>Finance issues</a:t>
            </a:r>
          </a:p>
          <a:p>
            <a:pPr algn="ctr"/>
            <a:r>
              <a:rPr lang="en-US" dirty="0"/>
              <a:t>Separation from family issues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CFB75CA-BAE1-E43D-A25C-4BD57C0FD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44" y="4973746"/>
            <a:ext cx="1016392" cy="67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lag of Mauritius - Wikipedia">
            <a:extLst>
              <a:ext uri="{FF2B5EF4-FFF2-40B4-BE49-F238E27FC236}">
                <a16:creationId xmlns:a16="http://schemas.microsoft.com/office/drawing/2014/main" id="{5E3DC8B5-F54D-D36A-72E7-9C09C49C4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878" y="4973746"/>
            <a:ext cx="1016552" cy="67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lag of Oman - Wikipedia">
            <a:extLst>
              <a:ext uri="{FF2B5EF4-FFF2-40B4-BE49-F238E27FC236}">
                <a16:creationId xmlns:a16="http://schemas.microsoft.com/office/drawing/2014/main" id="{93AA54A2-40E2-75C9-789B-590EC88B6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878" y="3554863"/>
            <a:ext cx="1016552" cy="50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undefined">
            <a:extLst>
              <a:ext uri="{FF2B5EF4-FFF2-40B4-BE49-F238E27FC236}">
                <a16:creationId xmlns:a16="http://schemas.microsoft.com/office/drawing/2014/main" id="{B7EE2E39-C8D6-8218-0A58-50557B193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5" y="3554863"/>
            <a:ext cx="986136" cy="65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undefined">
            <a:extLst>
              <a:ext uri="{FF2B5EF4-FFF2-40B4-BE49-F238E27FC236}">
                <a16:creationId xmlns:a16="http://schemas.microsoft.com/office/drawing/2014/main" id="{34F2121C-D448-5EC9-16F2-AF38985A0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429" y="6050790"/>
            <a:ext cx="963503" cy="642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undefined">
            <a:extLst>
              <a:ext uri="{FF2B5EF4-FFF2-40B4-BE49-F238E27FC236}">
                <a16:creationId xmlns:a16="http://schemas.microsoft.com/office/drawing/2014/main" id="{F8355964-B7AF-9F6E-B3C2-BCD4FCF2E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750" y="6032123"/>
            <a:ext cx="1016552" cy="67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D51512-E100-3ECF-F357-A115F070C9C8}"/>
              </a:ext>
            </a:extLst>
          </p:cNvPr>
          <p:cNvSpPr txBox="1"/>
          <p:nvPr/>
        </p:nvSpPr>
        <p:spPr>
          <a:xfrm>
            <a:off x="6988630" y="160066"/>
            <a:ext cx="473473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Pre-arrival preparation</a:t>
            </a:r>
          </a:p>
          <a:p>
            <a:pPr algn="ctr"/>
            <a:r>
              <a:rPr lang="en-US" dirty="0"/>
              <a:t>Online – covered DBS </a:t>
            </a:r>
            <a:r>
              <a:rPr lang="en-US" dirty="0" err="1"/>
              <a:t>etc</a:t>
            </a:r>
            <a:r>
              <a:rPr lang="en-US" dirty="0"/>
              <a:t>, local info, Education system and schools in England. Pre-course tasks.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7E0295-96CD-E0AD-CBB0-550163139BA3}"/>
              </a:ext>
            </a:extLst>
          </p:cNvPr>
          <p:cNvSpPr txBox="1"/>
          <p:nvPr/>
        </p:nvSpPr>
        <p:spPr>
          <a:xfrm>
            <a:off x="6988629" y="1825625"/>
            <a:ext cx="4734731" cy="25853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On arrival orientation</a:t>
            </a:r>
          </a:p>
          <a:p>
            <a:pPr algn="ctr"/>
            <a:r>
              <a:rPr lang="en-US" dirty="0"/>
              <a:t>In-person – 3 seminars</a:t>
            </a:r>
          </a:p>
          <a:p>
            <a:pPr algn="ctr"/>
            <a:r>
              <a:rPr lang="en-US" dirty="0"/>
              <a:t>Welcome and a chance to ask questions. Drinks and a meal provided</a:t>
            </a:r>
          </a:p>
          <a:p>
            <a:pPr marL="342900" indent="-342900" algn="ctr">
              <a:buAutoNum type="arabicPeriod"/>
            </a:pPr>
            <a:r>
              <a:rPr lang="en-US" dirty="0"/>
              <a:t>Practicalities – university admin, living arrangements, shopping, travel.</a:t>
            </a:r>
          </a:p>
          <a:p>
            <a:pPr marL="342900" indent="-342900" algn="ctr">
              <a:buAutoNum type="arabicPeriod"/>
            </a:pPr>
            <a:r>
              <a:rPr lang="en-US" dirty="0"/>
              <a:t>Introduction to education in England</a:t>
            </a:r>
          </a:p>
          <a:p>
            <a:pPr marL="342900" indent="-342900" algn="ctr">
              <a:buAutoNum type="arabicPeriod"/>
            </a:pPr>
            <a:r>
              <a:rPr lang="en-US" dirty="0"/>
              <a:t>Experience of a previous international trainee, now qualified teacher</a:t>
            </a:r>
          </a:p>
        </p:txBody>
      </p:sp>
    </p:spTree>
    <p:extLst>
      <p:ext uri="{BB962C8B-B14F-4D97-AF65-F5344CB8AC3E}">
        <p14:creationId xmlns:p14="http://schemas.microsoft.com/office/powerpoint/2010/main" val="406386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6D8F0-84D0-A4A4-4410-FA3C0614C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CED82-FA0B-503C-8082-E11322248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808" y="1652845"/>
            <a:ext cx="594633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15 pre-service physics teachers, 13 of whom are international all from form colonies.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32FEBC-6135-E8D7-2F4A-D55274480D22}"/>
              </a:ext>
            </a:extLst>
          </p:cNvPr>
          <p:cNvSpPr/>
          <p:nvPr/>
        </p:nvSpPr>
        <p:spPr>
          <a:xfrm>
            <a:off x="614734" y="3047999"/>
            <a:ext cx="4955163" cy="373717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D82C92-E908-9D57-43C4-AEB3BC5FE0C1}"/>
              </a:ext>
            </a:extLst>
          </p:cNvPr>
          <p:cNvSpPr txBox="1"/>
          <p:nvPr/>
        </p:nvSpPr>
        <p:spPr>
          <a:xfrm>
            <a:off x="1031188" y="3091586"/>
            <a:ext cx="4731698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Alongside aforementioned experience from Dan- not a one size fits all.</a:t>
            </a:r>
          </a:p>
          <a:p>
            <a:endParaRPr lang="en-US" dirty="0"/>
          </a:p>
          <a:p>
            <a:r>
              <a:rPr lang="en-US" dirty="0"/>
              <a:t>Professional </a:t>
            </a:r>
            <a:r>
              <a:rPr lang="en-US" dirty="0" err="1"/>
              <a:t>behaviour</a:t>
            </a:r>
            <a:r>
              <a:rPr lang="en-US" dirty="0"/>
              <a:t> - responding to and enacting feedback with resultant support plans</a:t>
            </a:r>
          </a:p>
          <a:p>
            <a:endParaRPr lang="en-US" dirty="0"/>
          </a:p>
          <a:p>
            <a:r>
              <a:rPr lang="en-US" dirty="0"/>
              <a:t>Subject knowledge- ability to explain subject knowledge to others. </a:t>
            </a:r>
          </a:p>
          <a:p>
            <a:endParaRPr lang="en-US" dirty="0"/>
          </a:p>
          <a:p>
            <a:r>
              <a:rPr lang="en-US" dirty="0"/>
              <a:t>Need to unlearn previous teaching  style to confirm to the English education system. </a:t>
            </a:r>
          </a:p>
        </p:txBody>
      </p:sp>
      <p:pic>
        <p:nvPicPr>
          <p:cNvPr id="7" name="Picture 12" descr="undefined">
            <a:extLst>
              <a:ext uri="{FF2B5EF4-FFF2-40B4-BE49-F238E27FC236}">
                <a16:creationId xmlns:a16="http://schemas.microsoft.com/office/drawing/2014/main" id="{983F9C35-8992-8439-DEBE-DB0C8E144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454" y="3499954"/>
            <a:ext cx="986136" cy="65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C02535-9AD2-8603-4643-83B2A51B0A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4384" y="4928932"/>
            <a:ext cx="1104890" cy="5524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1A9710-4CE2-5566-CADE-641BDAAFB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423" y="3613666"/>
            <a:ext cx="1258714" cy="6293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B18C46-1AAC-2C58-2F41-F7153FF49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1810" y="4746746"/>
            <a:ext cx="1195059" cy="1195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B014C38-94FC-ED51-761A-341B9E4339E4}"/>
              </a:ext>
            </a:extLst>
          </p:cNvPr>
          <p:cNvSpPr txBox="1"/>
          <p:nvPr/>
        </p:nvSpPr>
        <p:spPr>
          <a:xfrm>
            <a:off x="3047556" y="3244334"/>
            <a:ext cx="6096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FFA664-9273-86ED-0245-4D9037353D62}"/>
              </a:ext>
            </a:extLst>
          </p:cNvPr>
          <p:cNvSpPr txBox="1"/>
          <p:nvPr/>
        </p:nvSpPr>
        <p:spPr>
          <a:xfrm>
            <a:off x="7187460" y="115153"/>
            <a:ext cx="4734732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Pre-arrival preparation</a:t>
            </a:r>
          </a:p>
          <a:p>
            <a:pPr algn="ctr"/>
            <a:r>
              <a:rPr lang="en-US" dirty="0"/>
              <a:t>Online –</a:t>
            </a:r>
            <a:r>
              <a:rPr lang="en-GB" dirty="0"/>
              <a:t> pre registration tasks. Discussion forums open to all students, prompt reflections about your experience as a learner and an educator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06AF05D-3EAF-E15A-3A93-DE2C998FF4FC}"/>
              </a:ext>
            </a:extLst>
          </p:cNvPr>
          <p:cNvCxnSpPr>
            <a:cxnSpLocks/>
          </p:cNvCxnSpPr>
          <p:nvPr/>
        </p:nvCxnSpPr>
        <p:spPr>
          <a:xfrm flipH="1">
            <a:off x="9533664" y="1613207"/>
            <a:ext cx="1" cy="4652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1461333-0BCF-9C05-8E0C-2C962BEC3B99}"/>
              </a:ext>
            </a:extLst>
          </p:cNvPr>
          <p:cNvCxnSpPr>
            <a:cxnSpLocks/>
          </p:cNvCxnSpPr>
          <p:nvPr/>
        </p:nvCxnSpPr>
        <p:spPr>
          <a:xfrm flipH="1">
            <a:off x="9602416" y="4243023"/>
            <a:ext cx="1" cy="4652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723C624-CEF8-6395-25D2-29B8A3A9E2F5}"/>
              </a:ext>
            </a:extLst>
          </p:cNvPr>
          <p:cNvCxnSpPr>
            <a:cxnSpLocks/>
          </p:cNvCxnSpPr>
          <p:nvPr/>
        </p:nvCxnSpPr>
        <p:spPr>
          <a:xfrm flipH="1">
            <a:off x="9408632" y="5906304"/>
            <a:ext cx="1" cy="4652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A9E3D52-A326-5231-0C4F-2D4A99D993B5}"/>
              </a:ext>
            </a:extLst>
          </p:cNvPr>
          <p:cNvSpPr txBox="1"/>
          <p:nvPr/>
        </p:nvSpPr>
        <p:spPr>
          <a:xfrm rot="10800000" flipV="1">
            <a:off x="7109183" y="1905710"/>
            <a:ext cx="5114284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On arrival orientation</a:t>
            </a:r>
          </a:p>
          <a:p>
            <a:pPr algn="ctr"/>
            <a:r>
              <a:rPr lang="en-GB" dirty="0"/>
              <a:t>In person </a:t>
            </a:r>
          </a:p>
          <a:p>
            <a:pPr algn="ctr"/>
            <a:r>
              <a:rPr lang="en-GB" dirty="0"/>
              <a:t>Week long module </a:t>
            </a:r>
          </a:p>
          <a:p>
            <a:pPr algn="ctr"/>
            <a:r>
              <a:rPr lang="en-GB" dirty="0"/>
              <a:t>1. Follow up on initial discussions from pre </a:t>
            </a:r>
            <a:r>
              <a:rPr lang="en-GB" dirty="0" err="1"/>
              <a:t>reg</a:t>
            </a:r>
            <a:r>
              <a:rPr lang="en-GB" dirty="0"/>
              <a:t> module. </a:t>
            </a:r>
          </a:p>
          <a:p>
            <a:pPr algn="ctr"/>
            <a:r>
              <a:rPr lang="en-GB" dirty="0"/>
              <a:t>2. Sessions on acclimatising to UK- Finding accommodation, opening bank accounts  </a:t>
            </a:r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FA965-5873-4A50-AAF3-1181EB748C99}"/>
              </a:ext>
            </a:extLst>
          </p:cNvPr>
          <p:cNvSpPr/>
          <p:nvPr/>
        </p:nvSpPr>
        <p:spPr>
          <a:xfrm>
            <a:off x="7131173" y="4647263"/>
            <a:ext cx="4942486" cy="1195059"/>
          </a:xfrm>
          <a:prstGeom prst="rect">
            <a:avLst/>
          </a:prstGeom>
          <a:solidFill>
            <a:srgbClr val="F6C6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Starting the PGCE science course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1, school observation day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2. </a:t>
            </a:r>
            <a:r>
              <a:rPr lang="en-GB" dirty="0" err="1">
                <a:solidFill>
                  <a:schemeClr val="tx1"/>
                </a:solidFill>
              </a:rPr>
              <a:t>Microteach</a:t>
            </a:r>
            <a:r>
              <a:rPr lang="en-GB" dirty="0">
                <a:solidFill>
                  <a:schemeClr val="tx1"/>
                </a:solidFill>
              </a:rPr>
              <a:t> day.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E614C7-2B4F-7824-CA51-FD52C12DAF9A}"/>
              </a:ext>
            </a:extLst>
          </p:cNvPr>
          <p:cNvSpPr/>
          <p:nvPr/>
        </p:nvSpPr>
        <p:spPr>
          <a:xfrm>
            <a:off x="7109183" y="6281902"/>
            <a:ext cx="4942485" cy="503273"/>
          </a:xfrm>
          <a:prstGeom prst="rect">
            <a:avLst/>
          </a:prstGeom>
          <a:solidFill>
            <a:srgbClr val="F6C6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On placement</a:t>
            </a:r>
            <a:r>
              <a:rPr lang="en-GB" dirty="0">
                <a:solidFill>
                  <a:schemeClr val="tx1"/>
                </a:solidFill>
              </a:rPr>
              <a:t>- support of trainee and mentor as required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34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AF2F-76E5-AA56-36D2-20A448A63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 to you. Prompt questions for discussion</a:t>
            </a:r>
            <a:r>
              <a:rPr lang="en-US" dirty="0"/>
              <a:t>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01C74-CDF9-009D-86FF-1F8E82BA8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How does your experience of working with international students compare to the case studies shared by Rob and Dan?</a:t>
            </a:r>
          </a:p>
          <a:p>
            <a:endParaRPr lang="en-US" dirty="0"/>
          </a:p>
          <a:p>
            <a:r>
              <a:rPr lang="en-US" dirty="0"/>
              <a:t>What is the perceived impact of the recent announcement which removes the international relocation payment for international physics students? </a:t>
            </a:r>
          </a:p>
          <a:p>
            <a:endParaRPr lang="en-US" dirty="0"/>
          </a:p>
          <a:p>
            <a:r>
              <a:rPr lang="en-US" dirty="0"/>
              <a:t>What actions has your institution introduced to increase conversion from offer to starting the PGCE course?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AC449-4DFC-B3C6-65CA-5D7B40C8C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0101" y="441785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77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0F23-774A-AC38-B6C0-B7BA2C6C0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pedagogy challenges - Rob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6320-2552-4D9C-4B47-9A1F365F4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D437F4-4F87-2C3F-76AF-6DE77F576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435" y="1794390"/>
            <a:ext cx="2981325" cy="1533525"/>
          </a:xfrm>
          <a:prstGeom prst="rect">
            <a:avLst/>
          </a:prstGeom>
        </p:spPr>
      </p:pic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A3B5434-9A25-ABA0-48EB-A1260385B9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00017"/>
              </p:ext>
            </p:extLst>
          </p:nvPr>
        </p:nvGraphicFramePr>
        <p:xfrm>
          <a:off x="5390838" y="1285663"/>
          <a:ext cx="6039162" cy="2550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Arrow: Striped Right 11">
            <a:extLst>
              <a:ext uri="{FF2B5EF4-FFF2-40B4-BE49-F238E27FC236}">
                <a16:creationId xmlns:a16="http://schemas.microsoft.com/office/drawing/2014/main" id="{8365766A-7D6D-D084-C59A-91B68BCB1547}"/>
              </a:ext>
            </a:extLst>
          </p:cNvPr>
          <p:cNvSpPr/>
          <p:nvPr/>
        </p:nvSpPr>
        <p:spPr>
          <a:xfrm>
            <a:off x="3987622" y="2153199"/>
            <a:ext cx="1403216" cy="815906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E87FB3-29EE-49DD-A78A-E00436561105}"/>
              </a:ext>
            </a:extLst>
          </p:cNvPr>
          <p:cNvSpPr txBox="1"/>
          <p:nvPr/>
        </p:nvSpPr>
        <p:spPr>
          <a:xfrm>
            <a:off x="616171" y="3618226"/>
            <a:ext cx="1017438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dirty="0"/>
              <a:t>Problems</a:t>
            </a:r>
          </a:p>
          <a:p>
            <a:pPr marL="342900" indent="-342900" algn="l">
              <a:buAutoNum type="arabicPeriod"/>
            </a:pPr>
            <a:r>
              <a:rPr lang="en-GB" sz="2000" dirty="0"/>
              <a:t>Telling vs teaching can be a reliance on rote learning. Limited opportunities for experimentation. </a:t>
            </a:r>
          </a:p>
          <a:p>
            <a:pPr marL="342900" indent="-342900" algn="l">
              <a:buAutoNum type="arabicPeriod"/>
            </a:pPr>
            <a:r>
              <a:rPr lang="en-GB" dirty="0"/>
              <a:t>Limited knowledge in biology and to a lesser degree chemistry.</a:t>
            </a:r>
          </a:p>
          <a:p>
            <a:pPr algn="l"/>
            <a:r>
              <a:rPr lang="en-GB" sz="2400" b="1" dirty="0"/>
              <a:t>Solutions</a:t>
            </a:r>
          </a:p>
          <a:p>
            <a:pPr algn="l"/>
            <a:r>
              <a:rPr lang="en-GB" sz="2000" dirty="0"/>
              <a:t>1 Introducing best evidence science teaching (BEST) resources. </a:t>
            </a:r>
          </a:p>
          <a:p>
            <a:pPr algn="l"/>
            <a:r>
              <a:rPr lang="en-GB" sz="2000" dirty="0"/>
              <a:t>Moving physics </a:t>
            </a:r>
            <a:r>
              <a:rPr lang="en-GB" sz="2000" dirty="0" err="1"/>
              <a:t>practicals</a:t>
            </a:r>
            <a:r>
              <a:rPr lang="en-GB" sz="2000" dirty="0"/>
              <a:t> earlier- getting physics specialists to acts as LSAs for chemists/biologists.</a:t>
            </a:r>
          </a:p>
          <a:p>
            <a:pPr algn="l"/>
            <a:r>
              <a:rPr lang="en-GB" sz="2000" dirty="0"/>
              <a:t>2. Topic specific past paper packs prior to starting. Diagnostic quizzes, follow up SKE support as required, </a:t>
            </a:r>
          </a:p>
          <a:p>
            <a:pPr algn="l"/>
            <a:endParaRPr lang="en-GB" sz="2400" b="1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59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D9ED8-D184-0EE8-E1E0-701D875A6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103515"/>
            <a:ext cx="10515600" cy="1325563"/>
          </a:xfrm>
        </p:spPr>
        <p:txBody>
          <a:bodyPr/>
          <a:lstStyle/>
          <a:p>
            <a:r>
              <a:rPr lang="en-US" dirty="0"/>
              <a:t>Professionalism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A5C2C-A8CE-1D6C-7267-A12097156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8" y="1698952"/>
            <a:ext cx="11506201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1. Familiarity with schools in England</a:t>
            </a:r>
          </a:p>
          <a:p>
            <a:pPr marL="0" indent="0">
              <a:buNone/>
            </a:pPr>
            <a:r>
              <a:rPr lang="en-US" dirty="0"/>
              <a:t>	e.g. acronyms, structures, examinations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2. Learning about professional standards expected of teachers</a:t>
            </a:r>
          </a:p>
          <a:p>
            <a:pPr marL="0" indent="0">
              <a:buNone/>
            </a:pPr>
            <a:r>
              <a:rPr lang="en-US" dirty="0"/>
              <a:t>	e.g. reflective practice, form tutor/PSHE/wider school responsibilities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3. Relationships with mentors</a:t>
            </a:r>
          </a:p>
          <a:p>
            <a:pPr marL="0" indent="0">
              <a:buNone/>
            </a:pPr>
            <a:r>
              <a:rPr lang="en-US" dirty="0"/>
              <a:t>	e.g. issues of authority, meaning of targets, how feedback is communicated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4. Different cultural norms</a:t>
            </a:r>
          </a:p>
          <a:p>
            <a:pPr marL="0" indent="0">
              <a:buNone/>
            </a:pPr>
            <a:r>
              <a:rPr lang="en-US" dirty="0"/>
              <a:t>	e.g. dress codes, styles of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349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7619D8-16C2-4A21-64A4-E480324AC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05" y="-154146"/>
            <a:ext cx="5323715" cy="1642970"/>
          </a:xfrm>
        </p:spPr>
        <p:txBody>
          <a:bodyPr anchor="b">
            <a:normAutofit/>
          </a:bodyPr>
          <a:lstStyle/>
          <a:p>
            <a:r>
              <a:rPr lang="en-US" sz="4000" dirty="0"/>
              <a:t>Discussion – meeting the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06216-56ED-3679-19CD-CA0667885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17" y="1488824"/>
            <a:ext cx="6229203" cy="3535083"/>
          </a:xfrm>
        </p:spPr>
        <p:txBody>
          <a:bodyPr anchor="t">
            <a:noAutofit/>
          </a:bodyPr>
          <a:lstStyle/>
          <a:p>
            <a:r>
              <a:rPr lang="en-US" sz="2400" dirty="0"/>
              <a:t>How can we support physics trainees from overseas to adapt to English schools?</a:t>
            </a:r>
          </a:p>
          <a:p>
            <a:r>
              <a:rPr lang="en-US" sz="2400" dirty="0"/>
              <a:t>What do we need to consider doing differently on ITE </a:t>
            </a:r>
            <a:r>
              <a:rPr lang="en-US" sz="2400" dirty="0" err="1"/>
              <a:t>programmes</a:t>
            </a:r>
            <a:r>
              <a:rPr lang="en-US" sz="2400" dirty="0"/>
              <a:t> to prepare overseas trainees for teaching in England?</a:t>
            </a:r>
          </a:p>
          <a:p>
            <a:r>
              <a:rPr lang="en-US" sz="2400" dirty="0"/>
              <a:t>Is physics the same everywhere? Or are there specific cultural issues relating to the study of physics and pedagogical practice that affect overseas trainee physics teachers?</a:t>
            </a:r>
            <a:endParaRPr lang="en-GB" sz="2400" dirty="0"/>
          </a:p>
          <a:p>
            <a:r>
              <a:rPr lang="en-GB" sz="2400" dirty="0"/>
              <a:t>Use the </a:t>
            </a:r>
            <a:r>
              <a:rPr lang="en-GB" sz="2400" dirty="0" err="1"/>
              <a:t>padlet</a:t>
            </a:r>
            <a:r>
              <a:rPr lang="en-GB" sz="2400" dirty="0"/>
              <a:t> to record your thoughts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https://padlet.com/nhhsrobert/supporting-international-physics-teachers-3bphf8ooxm0k3ewc</a:t>
            </a:r>
            <a:r>
              <a:rPr lang="en-GB" sz="2400" dirty="0"/>
              <a:t> </a:t>
            </a:r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35697B-F5B8-F478-C163-2D7D94718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912" y="667339"/>
            <a:ext cx="4170530" cy="41705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D762B9-1E0B-EC60-E7E0-E5507BFF5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4232" y="5023907"/>
            <a:ext cx="1315505" cy="131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6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725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Impact on ITT: Case Study 1</vt:lpstr>
      <vt:lpstr>Case study 2</vt:lpstr>
      <vt:lpstr>Over to you. Prompt questions for discussion. </vt:lpstr>
      <vt:lpstr>Subject pedagogy challenges - Rob</vt:lpstr>
      <vt:lpstr>Professionalism challenges</vt:lpstr>
      <vt:lpstr>Discussion – meeting the 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2024-05-21T13:57:15Z</dcterms:created>
  <dcterms:modified xsi:type="dcterms:W3CDTF">2024-05-21T13:57:43Z</dcterms:modified>
</cp:coreProperties>
</file>