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1"/>
    <p:sldMasterId id="2147483707" r:id="rId2"/>
  </p:sldMasterIdLst>
  <p:notesMasterIdLst>
    <p:notesMasterId r:id="rId8"/>
  </p:notesMasterIdLst>
  <p:handoutMasterIdLst>
    <p:handoutMasterId r:id="rId9"/>
  </p:handoutMasterIdLst>
  <p:sldIdLst>
    <p:sldId id="302" r:id="rId3"/>
    <p:sldId id="336" r:id="rId4"/>
    <p:sldId id="338" r:id="rId5"/>
    <p:sldId id="340" r:id="rId6"/>
    <p:sldId id="341" r:id="rId7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C3B061C3-8F52-4F49-87B7-5DDA3E5AE7EE}">
          <p14:sldIdLst>
            <p14:sldId id="302"/>
          </p14:sldIdLst>
        </p14:section>
        <p14:section name="Content" id="{8DC65111-6918-4BC1-BBE1-0254D861BFB9}">
          <p14:sldIdLst>
            <p14:sldId id="336"/>
            <p14:sldId id="338"/>
            <p14:sldId id="340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F5E7"/>
    <a:srgbClr val="FFFFCC"/>
    <a:srgbClr val="E42313"/>
    <a:srgbClr val="ED1C24"/>
    <a:srgbClr val="ED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BEE997-92B1-42D9-B49F-49F3F703C981}" v="5" dt="2024-05-21T10:23:19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24" autoAdjust="0"/>
  </p:normalViewPr>
  <p:slideViewPr>
    <p:cSldViewPr snapToGrid="0">
      <p:cViewPr varScale="1">
        <p:scale>
          <a:sx n="67" d="100"/>
          <a:sy n="67" d="100"/>
        </p:scale>
        <p:origin x="1260" y="4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68CE88-2F2C-7748-95E7-C310FEBD56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834ABF-31B0-3D4E-8F90-B71312259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51C4-2D0B-D646-84CD-C8183F9F886D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6FC53-F433-E64F-B25C-9296B138A0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66C55-F943-6041-A2C1-2FDC427A87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DD33C-6564-0B41-A9B0-14BCD17ABB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77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D3CEF-2CD6-4F96-955C-4BA8D3413BA3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E3412-76D4-4718-950C-B7CB8C80B2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78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E3412-76D4-4718-950C-B7CB8C80B2F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866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ener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3810000"/>
          </a:xfrm>
          <a:prstGeom prst="rect">
            <a:avLst/>
          </a:prstGeom>
          <a:solidFill>
            <a:srgbClr val="E42313"/>
          </a:solidFill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42313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4F1C24-1768-FA4B-AB47-5FDCC9F15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950" y="1423875"/>
            <a:ext cx="4393406" cy="1800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F4B94C8-97F6-BD49-A011-F5602E172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6748" y="4127991"/>
            <a:ext cx="4438651" cy="31065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baseline="0">
                <a:solidFill>
                  <a:schemeClr val="tx1"/>
                </a:solidFill>
                <a:latin typeface="+mn-lt"/>
                <a:cs typeface="Calibri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Name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66750" y="4400550"/>
            <a:ext cx="4448175" cy="3143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F6129D-1DC2-DA40-AED6-C67846DB57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5" y="489036"/>
            <a:ext cx="3612432" cy="105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4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47" y="371129"/>
            <a:ext cx="3746004" cy="408857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172BC08-6634-7B49-AB76-DC825E7D9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81" y="4842797"/>
            <a:ext cx="1293731" cy="130587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78350" y="0"/>
            <a:ext cx="456565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86C78AF7-68DC-3144-9C7A-91220A45148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7780" y="1238250"/>
            <a:ext cx="3770888" cy="3136526"/>
          </a:xfrm>
          <a:prstGeom prst="rect">
            <a:avLst/>
          </a:prstGeom>
        </p:spPr>
        <p:txBody>
          <a:bodyPr lIns="0" tIns="0" rIns="0" bIns="0" numCol="2" spcCol="180000"/>
          <a:lstStyle>
            <a:lvl1pPr marL="0" indent="0">
              <a:lnSpc>
                <a:spcPct val="130000"/>
              </a:lnSpc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/>
              <a:t>Two columns for a lot of text</a:t>
            </a:r>
            <a:endParaRPr lang="en-GB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77780" y="933450"/>
            <a:ext cx="3779354" cy="3429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="1">
                <a:solidFill>
                  <a:srgbClr val="E42313"/>
                </a:solidFill>
              </a:defRPr>
            </a:lvl1pPr>
            <a:lvl2pPr marL="342891" indent="0">
              <a:buNone/>
              <a:defRPr sz="1400"/>
            </a:lvl2pPr>
            <a:lvl3pPr marL="685782" indent="0">
              <a:buNone/>
              <a:defRPr sz="1400"/>
            </a:lvl3pPr>
            <a:lvl4pPr marL="1028674" indent="0">
              <a:buNone/>
              <a:defRPr sz="1400"/>
            </a:lvl4pPr>
            <a:lvl5pPr marL="1371566" indent="0">
              <a:buNone/>
              <a:defRPr sz="1400"/>
            </a:lvl5pPr>
          </a:lstStyle>
          <a:p>
            <a:pPr lvl="0"/>
            <a:r>
              <a:rPr lang="en-US"/>
              <a:t>Sub Header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48" y="835152"/>
            <a:ext cx="7338609" cy="324522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44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For a big pull out quote </a:t>
            </a:r>
            <a:br>
              <a:rPr lang="en-US"/>
            </a:br>
            <a:r>
              <a:rPr lang="en-US"/>
              <a:t>or statement – Add an </a:t>
            </a:r>
            <a:br>
              <a:rPr lang="en-US"/>
            </a:br>
            <a:r>
              <a:rPr lang="en-US"/>
              <a:t>image in the back</a:t>
            </a:r>
            <a:endParaRPr lang="en-GB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172BC08-6634-7B49-AB76-DC825E7D9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43" y="4803463"/>
            <a:ext cx="1485900" cy="14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77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246" y="762000"/>
            <a:ext cx="7259403" cy="324522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44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 a big pull out quote </a:t>
            </a:r>
            <a:br>
              <a:rPr lang="en-US"/>
            </a:br>
            <a:r>
              <a:rPr lang="en-US"/>
              <a:t>or statement</a:t>
            </a:r>
            <a:endParaRPr lang="en-GB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172BC08-6634-7B49-AB76-DC825E7D9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81" y="4842797"/>
            <a:ext cx="1293731" cy="13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24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46F483-F1DF-5A4B-91A0-EF6670B9327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51435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48" y="605481"/>
            <a:ext cx="4943902" cy="3737919"/>
          </a:xfrm>
          <a:prstGeom prst="rect">
            <a:avLst/>
          </a:prstGeom>
          <a:noFill/>
        </p:spPr>
        <p:txBody>
          <a:bodyPr lIns="0" tIns="0" rIns="0" bIns="0" anchor="t"/>
          <a:lstStyle>
            <a:lvl1pPr>
              <a:defRPr sz="54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header</a:t>
            </a:r>
            <a:endParaRPr lang="en-GB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172BC08-6634-7B49-AB76-DC825E7D9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43" y="4803463"/>
            <a:ext cx="1485900" cy="14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05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246" y="605482"/>
            <a:ext cx="5157304" cy="349979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54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header</a:t>
            </a:r>
            <a:endParaRPr lang="en-GB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172BC08-6634-7B49-AB76-DC825E7D9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81" y="4842797"/>
            <a:ext cx="1293731" cy="13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01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246" y="605482"/>
            <a:ext cx="5157304" cy="349979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54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header</a:t>
            </a:r>
            <a:endParaRPr lang="en-GB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172BC08-6634-7B49-AB76-DC825E7D9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81" y="4842797"/>
            <a:ext cx="1293731" cy="13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85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457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48" y="673227"/>
            <a:ext cx="7338609" cy="324522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44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For a big pull out quote </a:t>
            </a:r>
            <a:br>
              <a:rPr lang="en-US"/>
            </a:br>
            <a:r>
              <a:rPr lang="en-US"/>
              <a:t>or statement – Add an </a:t>
            </a:r>
            <a:br>
              <a:rPr lang="en-US"/>
            </a:br>
            <a:r>
              <a:rPr lang="en-US"/>
              <a:t>image in the back</a:t>
            </a:r>
            <a:endParaRPr lang="en-GB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172BC08-6634-7B49-AB76-DC825E7D9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81" y="4842797"/>
            <a:ext cx="1293731" cy="13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36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46F483-F1DF-5A4B-91A0-EF6670B93272}"/>
              </a:ext>
            </a:extLst>
          </p:cNvPr>
          <p:cNvSpPr/>
          <p:nvPr userDrawn="1"/>
        </p:nvSpPr>
        <p:spPr>
          <a:xfrm>
            <a:off x="0" y="0"/>
            <a:ext cx="9144000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45719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247" y="762000"/>
            <a:ext cx="5157303" cy="3245224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sz="44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br>
              <a:rPr lang="en-US"/>
            </a:br>
            <a:br>
              <a:rPr lang="en-US"/>
            </a:br>
            <a:r>
              <a:rPr lang="en-US"/>
              <a:t>Section header</a:t>
            </a:r>
            <a:endParaRPr lang="en-GB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172BC08-6634-7B49-AB76-DC825E7D9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81" y="4842797"/>
            <a:ext cx="1293731" cy="13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10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46F483-F1DF-5A4B-91A0-EF6670B93272}"/>
              </a:ext>
            </a:extLst>
          </p:cNvPr>
          <p:cNvSpPr/>
          <p:nvPr userDrawn="1"/>
        </p:nvSpPr>
        <p:spPr>
          <a:xfrm>
            <a:off x="0" y="1"/>
            <a:ext cx="9144000" cy="4238624"/>
          </a:xfrm>
          <a:prstGeom prst="rect">
            <a:avLst/>
          </a:prstGeom>
          <a:solidFill>
            <a:srgbClr val="E42313"/>
          </a:solidFill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1E1548-A9C0-A643-AC61-7832C56C8F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25" y="883388"/>
            <a:ext cx="4393406" cy="247185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800" b="1" i="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en-GB"/>
              <a:t>Thank you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A5187C-21EA-C54C-B7DE-7C432F216AD1}"/>
              </a:ext>
            </a:extLst>
          </p:cNvPr>
          <p:cNvSpPr txBox="1"/>
          <p:nvPr userDrawn="1"/>
        </p:nvSpPr>
        <p:spPr>
          <a:xfrm>
            <a:off x="386625" y="4543114"/>
            <a:ext cx="1651001" cy="2077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l"/>
            <a:r>
              <a:rPr lang="en-GB" sz="1400" b="0" i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GB" sz="1400" b="0" i="1" kern="120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PhysicsNews</a:t>
            </a:r>
            <a:endParaRPr lang="en-GB" sz="1400" i="1" baseline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3DA801-CD4A-5042-9EBF-5D7B42113252}"/>
              </a:ext>
            </a:extLst>
          </p:cNvPr>
          <p:cNvSpPr txBox="1"/>
          <p:nvPr userDrawn="1"/>
        </p:nvSpPr>
        <p:spPr>
          <a:xfrm>
            <a:off x="386625" y="4764748"/>
            <a:ext cx="2736850" cy="2077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baseline="0">
                <a:solidFill>
                  <a:schemeClr val="tx1"/>
                </a:solidFill>
                <a:latin typeface="+mn-lt"/>
              </a:rPr>
              <a:t>iop.org</a:t>
            </a:r>
            <a:endParaRPr lang="en-GB" sz="1400" b="1" baseline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172BC08-6634-7B49-AB76-DC825E7D9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81" y="4842797"/>
            <a:ext cx="1293731" cy="13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09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59148-F00C-34E6-94FA-C57685113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A36279-0840-8C85-4F2B-F92B61C1A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187C3-6B3E-DC77-D15D-0EE1A5DDD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4522-3248-4400-9863-8DAFFC5C335E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523AA-3AB8-C167-C69A-671DCFC9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F74D7-721C-CDCA-7398-5D205ECB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7FA0-6B25-4417-A3C2-D55B7175F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04707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ales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3600000"/>
          </a:xfrm>
          <a:prstGeom prst="rect">
            <a:avLst/>
          </a:prstGeom>
          <a:solidFill>
            <a:srgbClr val="E42313"/>
          </a:solidFill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4F1C24-1768-FA4B-AB47-5FDCC9F15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900000"/>
            <a:ext cx="4393406" cy="1800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4B94C8-97F6-BD49-A011-F5602E172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3813666"/>
            <a:ext cx="4370456" cy="6916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aseline="0">
                <a:solidFill>
                  <a:schemeClr val="tx1"/>
                </a:solidFill>
                <a:latin typeface="+mn-lt"/>
                <a:cs typeface="Calibri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Click to add text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095F2A-EB11-054D-9B5E-6F6171F2B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469" y="3931216"/>
            <a:ext cx="3663778" cy="13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40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34037-9576-7020-FD3B-90D007675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581DD-ACBD-4225-EEB0-39FF0ECD2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321D7-E328-CAEB-B339-F4C97A357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4522-3248-4400-9863-8DAFFC5C335E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51D7-1B37-8B06-4F8F-D7DABC21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ACB51-F116-5434-826B-2198D7537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7FA0-6B25-4417-A3C2-D55B7175F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50653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BBA8A-4080-C3BD-4B05-F420E3E89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F3535-EEE3-D2CE-D519-B5EAB1E96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62033-CE5C-81BD-66D7-39B090BB7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4522-3248-4400-9863-8DAFFC5C335E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A3659-26DF-1455-55BB-1A9062F90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31FF7-B66E-2739-0A12-CFC5D4408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7FA0-6B25-4417-A3C2-D55B7175F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6745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72FFF-ECA5-9FA3-6278-129814C2D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06CA6-CF84-8AA1-D09A-DB6B4775F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A2C8B-F96B-17BE-3348-8C6F9BAE0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464AA-168C-F11E-4481-F7241976A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4522-3248-4400-9863-8DAFFC5C335E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8ABF5-D131-580E-C2E1-543EB7DC0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288C1-0907-32D5-3CC0-B40BF5254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7FA0-6B25-4417-A3C2-D55B7175F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84272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0F07B-FE8B-F9B0-9914-0CC217367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04294-99BF-6F21-D3DF-CD85856A1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CAE4C5-003E-59B4-E740-98EA7800B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F1B23B-8CBB-B1D5-4C17-539F5E1158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0F99F4-BAA4-12A9-1236-1C7700CE6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786439-A6CE-50E9-1465-C4FBC55DF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4522-3248-4400-9863-8DAFFC5C335E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5BDEC4-5D87-43FC-19E3-4D034B0D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2B3502-6C32-0C4B-765B-734BBD0AB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7FA0-6B25-4417-A3C2-D55B7175F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17093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EAD2-EC53-67CB-36F7-455F491F5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DD794E-D955-DC8A-E838-5C210D980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4522-3248-4400-9863-8DAFFC5C335E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9FF76D-23D9-A601-E146-41406B42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500C44-1893-E6BB-46E3-DD21C71DE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7FA0-6B25-4417-A3C2-D55B7175F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32748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A53E44-B73F-B340-8176-ED91D2A1B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4522-3248-4400-9863-8DAFFC5C335E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8801A8-A7D1-FE1A-90C1-3E3B107C9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2BD76-B843-4F0B-29FC-33F8FFF1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7FA0-6B25-4417-A3C2-D55B7175F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97271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7F0CA-48F5-0C95-1EC6-F3E5699A3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03EE8-8436-CC84-4023-4E0622741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FC177-E011-7C97-E324-04C4577B4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D63F2-452A-012B-5BCE-C8936677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4522-3248-4400-9863-8DAFFC5C335E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34E51-8145-6C59-D7E5-6E8B0FFD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2E372-0A91-47D0-29F8-F65052376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7FA0-6B25-4417-A3C2-D55B7175F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32599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41692-6A01-FFBA-B6CA-86174DDF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ECED9F-1A61-FE95-9600-D92246899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B8E2A-286E-6208-85FC-F3F67F8A6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20236-B6D0-3391-96F9-C6239C50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4522-3248-4400-9863-8DAFFC5C335E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52CAB-3BF4-0723-A555-E46C028F6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1D852-6BCC-A896-DBA9-859E3B2C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7FA0-6B25-4417-A3C2-D55B7175F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905544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0F880-CEF7-2925-B94E-F1E5F8522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B5AFF-54CC-2FF1-2150-F6B7AA273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013A5-E3DD-A161-8B8E-97C825144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4522-3248-4400-9863-8DAFFC5C335E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CB77-827E-6586-BBD6-49C7FE2D0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E0832-50D5-A96C-8522-2AAF480A3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7FA0-6B25-4417-A3C2-D55B7175F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75308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F90317-62A9-1786-860A-94F92F1B42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5BE5ED-831F-DB0A-62E5-7A7C7F086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5CAE9-964E-C964-0E30-D55D16BEC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4522-3248-4400-9863-8DAFFC5C335E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F6040-22D3-7F99-7E0B-988A0DCF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5E541-52D3-27D4-563E-D9C711FD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7FA0-6B25-4417-A3C2-D55B7175F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841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otland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3600000"/>
          </a:xfrm>
          <a:prstGeom prst="rect">
            <a:avLst/>
          </a:prstGeom>
          <a:solidFill>
            <a:srgbClr val="E42313"/>
          </a:solidFill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4F1C24-1768-FA4B-AB47-5FDCC9F15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900000"/>
            <a:ext cx="4393406" cy="1800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F4B94C8-97F6-BD49-A011-F5602E172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3813666"/>
            <a:ext cx="4393406" cy="10501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aseline="0">
                <a:solidFill>
                  <a:schemeClr val="tx1"/>
                </a:solidFill>
                <a:latin typeface="+mn-lt"/>
                <a:cs typeface="Calibri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Click to add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79CE09-2B9A-144F-BEE4-8DFC3E298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09" y="3933913"/>
            <a:ext cx="3642272" cy="13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402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(Gener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3810000"/>
          </a:xfrm>
          <a:prstGeom prst="rect">
            <a:avLst/>
          </a:prstGeom>
          <a:solidFill>
            <a:srgbClr val="E42313"/>
          </a:solidFill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42313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4F1C24-1768-FA4B-AB47-5FDCC9F15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950" y="1423875"/>
            <a:ext cx="4393406" cy="1800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F4B94C8-97F6-BD49-A011-F5602E172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6748" y="4127991"/>
            <a:ext cx="4438651" cy="31065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baseline="0">
                <a:solidFill>
                  <a:schemeClr val="tx1"/>
                </a:solidFill>
                <a:latin typeface="+mn-lt"/>
                <a:cs typeface="Calibri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Name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66750" y="4400550"/>
            <a:ext cx="4448175" cy="3143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F6129D-1DC2-DA40-AED6-C67846DB57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5" y="489036"/>
            <a:ext cx="3612432" cy="105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65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6C78AF7-68DC-3144-9C7A-91220A4514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6246" y="900000"/>
            <a:ext cx="8407225" cy="34747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30000"/>
              </a:lnSpc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46" y="371129"/>
            <a:ext cx="7297707" cy="408857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172BC08-6634-7B49-AB76-DC825E7D9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81" y="4842797"/>
            <a:ext cx="1293731" cy="13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29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reland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3600000"/>
          </a:xfrm>
          <a:prstGeom prst="rect">
            <a:avLst/>
          </a:prstGeom>
          <a:solidFill>
            <a:srgbClr val="E42313"/>
          </a:solidFill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4F1C24-1768-FA4B-AB47-5FDCC9F15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900000"/>
            <a:ext cx="4393406" cy="1800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F4B94C8-97F6-BD49-A011-F5602E172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3813666"/>
            <a:ext cx="4393406" cy="10501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aseline="0">
                <a:solidFill>
                  <a:schemeClr val="tx1"/>
                </a:solidFill>
                <a:latin typeface="+mn-lt"/>
                <a:cs typeface="Calibri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Click to add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4EEAA3-1C1C-FB4D-9105-91BF8B99BB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50" y="3930898"/>
            <a:ext cx="3664663" cy="131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4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46F483-F1DF-5A4B-91A0-EF6670B93272}"/>
              </a:ext>
            </a:extLst>
          </p:cNvPr>
          <p:cNvSpPr/>
          <p:nvPr userDrawn="1"/>
        </p:nvSpPr>
        <p:spPr>
          <a:xfrm>
            <a:off x="0" y="1"/>
            <a:ext cx="9144000" cy="3600000"/>
          </a:xfrm>
          <a:prstGeom prst="rect">
            <a:avLst/>
          </a:prstGeom>
          <a:solidFill>
            <a:srgbClr val="E42313"/>
          </a:solidFill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1E1548-A9C0-A643-AC61-7832C56C8F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900000"/>
            <a:ext cx="4393406" cy="1800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3600" b="0" i="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en-GB"/>
              <a:t>Thank you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A5187C-21EA-C54C-B7DE-7C432F216AD1}"/>
              </a:ext>
            </a:extLst>
          </p:cNvPr>
          <p:cNvSpPr txBox="1"/>
          <p:nvPr userDrawn="1"/>
        </p:nvSpPr>
        <p:spPr>
          <a:xfrm>
            <a:off x="720000" y="4292251"/>
            <a:ext cx="1651001" cy="2077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l"/>
            <a:r>
              <a:rPr lang="en-GB" sz="14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GB" sz="1400" b="0" i="0" kern="120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PhysicsNews</a:t>
            </a:r>
            <a:endParaRPr lang="en-GB" sz="1400" baseline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3DA801-CD4A-5042-9EBF-5D7B42113252}"/>
              </a:ext>
            </a:extLst>
          </p:cNvPr>
          <p:cNvSpPr txBox="1"/>
          <p:nvPr userDrawn="1"/>
        </p:nvSpPr>
        <p:spPr>
          <a:xfrm>
            <a:off x="720000" y="4592333"/>
            <a:ext cx="2736850" cy="2077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baseline="0" err="1">
                <a:solidFill>
                  <a:schemeClr val="tx1"/>
                </a:solidFill>
                <a:latin typeface="+mn-lt"/>
              </a:rPr>
              <a:t>www.iop.org</a:t>
            </a:r>
            <a:endParaRPr lang="en-GB" sz="1400" b="1" baseline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5C96B0-8BFC-8B4D-B38A-4B3B5394FB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396" y="4190743"/>
            <a:ext cx="3643214" cy="106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69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6C78AF7-68DC-3144-9C7A-91220A4514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6246" y="900000"/>
            <a:ext cx="8407225" cy="34747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30000"/>
              </a:lnSpc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46" y="371129"/>
            <a:ext cx="7297707" cy="408857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172BC08-6634-7B49-AB76-DC825E7D9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81" y="4842797"/>
            <a:ext cx="1293731" cy="13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9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46" y="371129"/>
            <a:ext cx="7297707" cy="408857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172BC08-6634-7B49-AB76-DC825E7D9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81" y="4842797"/>
            <a:ext cx="1293731" cy="13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5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46" y="371129"/>
            <a:ext cx="7297707" cy="408857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172BC08-6634-7B49-AB76-DC825E7D9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81" y="4842797"/>
            <a:ext cx="1293731" cy="13058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6"/>
          </p:nvPr>
        </p:nvSpPr>
        <p:spPr>
          <a:xfrm>
            <a:off x="867991" y="3148082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67991" y="1472626"/>
            <a:ext cx="1421516" cy="1421092"/>
          </a:xfrm>
          <a:prstGeom prst="ellipse">
            <a:avLst/>
          </a:prstGeom>
          <a:ln w="28575">
            <a:solidFill>
              <a:schemeClr val="bg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5"/>
          </p:nvPr>
        </p:nvSpPr>
        <p:spPr>
          <a:xfrm>
            <a:off x="727168" y="3414419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lnSpc>
                <a:spcPct val="130000"/>
              </a:lnSpc>
              <a:buNone/>
              <a:defRPr sz="1100" b="0" baseline="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7"/>
          </p:nvPr>
        </p:nvSpPr>
        <p:spPr>
          <a:xfrm>
            <a:off x="2822643" y="3148082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00" b="1" baseline="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822643" y="1472626"/>
            <a:ext cx="1421516" cy="142109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9"/>
          </p:nvPr>
        </p:nvSpPr>
        <p:spPr>
          <a:xfrm>
            <a:off x="2681820" y="3414419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lnSpc>
                <a:spcPct val="130000"/>
              </a:lnSpc>
              <a:buNone/>
              <a:defRPr sz="1100" b="0" baseline="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0"/>
          </p:nvPr>
        </p:nvSpPr>
        <p:spPr>
          <a:xfrm>
            <a:off x="4829092" y="3148082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00" b="1" baseline="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829092" y="1472626"/>
            <a:ext cx="1421516" cy="142109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2"/>
          </p:nvPr>
        </p:nvSpPr>
        <p:spPr>
          <a:xfrm>
            <a:off x="4688269" y="3414419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lnSpc>
                <a:spcPct val="130000"/>
              </a:lnSpc>
              <a:buNone/>
              <a:defRPr sz="1100" b="0" baseline="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3"/>
          </p:nvPr>
        </p:nvSpPr>
        <p:spPr>
          <a:xfrm>
            <a:off x="6835350" y="3148082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00" b="1" baseline="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835350" y="1472626"/>
            <a:ext cx="1421516" cy="142109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5"/>
          </p:nvPr>
        </p:nvSpPr>
        <p:spPr>
          <a:xfrm>
            <a:off x="6694527" y="3414419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lnSpc>
                <a:spcPct val="130000"/>
              </a:lnSpc>
              <a:buNone/>
              <a:defRPr sz="1100" b="0" baseline="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581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6C78AF7-68DC-3144-9C7A-91220A45148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7779" y="1238250"/>
            <a:ext cx="8407225" cy="3136526"/>
          </a:xfrm>
          <a:prstGeom prst="rect">
            <a:avLst/>
          </a:prstGeom>
        </p:spPr>
        <p:txBody>
          <a:bodyPr lIns="0" tIns="0" rIns="0" bIns="0" numCol="2" spcCol="180000"/>
          <a:lstStyle>
            <a:lvl1pPr marL="0" indent="0">
              <a:lnSpc>
                <a:spcPct val="130000"/>
              </a:lnSpc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/>
              <a:t>Two columns for a lot of text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46" y="371129"/>
            <a:ext cx="7297707" cy="408857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77780" y="933450"/>
            <a:ext cx="8397496" cy="3429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="1">
                <a:solidFill>
                  <a:srgbClr val="E42313"/>
                </a:solidFill>
              </a:defRPr>
            </a:lvl1pPr>
            <a:lvl2pPr marL="342891" indent="0">
              <a:buNone/>
              <a:defRPr sz="1400"/>
            </a:lvl2pPr>
            <a:lvl3pPr marL="685782" indent="0">
              <a:buNone/>
              <a:defRPr sz="1400"/>
            </a:lvl3pPr>
            <a:lvl4pPr marL="1028674" indent="0">
              <a:buNone/>
              <a:defRPr sz="1400"/>
            </a:lvl4pPr>
            <a:lvl5pPr marL="1371566" indent="0">
              <a:buNone/>
              <a:defRPr sz="1400"/>
            </a:lvl5pPr>
          </a:lstStyle>
          <a:p>
            <a:pPr lvl="0"/>
            <a:r>
              <a:rPr lang="en-US"/>
              <a:t>Sub Header</a:t>
            </a:r>
            <a:br>
              <a:rPr lang="en-US"/>
            </a:br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172BC08-6634-7B49-AB76-DC825E7D9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81" y="4842797"/>
            <a:ext cx="1293731" cy="13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69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65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9" r:id="rId2"/>
    <p:sldLayoutId id="2147483690" r:id="rId3"/>
    <p:sldLayoutId id="2147483691" r:id="rId4"/>
    <p:sldLayoutId id="2147483683" r:id="rId5"/>
    <p:sldLayoutId id="2147483692" r:id="rId6"/>
    <p:sldLayoutId id="2147483699" r:id="rId7"/>
    <p:sldLayoutId id="2147483706" r:id="rId8"/>
    <p:sldLayoutId id="2147483697" r:id="rId9"/>
    <p:sldLayoutId id="2147483698" r:id="rId10"/>
    <p:sldLayoutId id="2147483693" r:id="rId11"/>
    <p:sldLayoutId id="2147483694" r:id="rId12"/>
    <p:sldLayoutId id="2147483701" r:id="rId13"/>
    <p:sldLayoutId id="2147483703" r:id="rId14"/>
    <p:sldLayoutId id="2147483705" r:id="rId15"/>
    <p:sldLayoutId id="2147483702" r:id="rId16"/>
    <p:sldLayoutId id="2147483696" r:id="rId17"/>
    <p:sldLayoutId id="2147483700" r:id="rId18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03E95E-ECC7-BA64-CA00-35111846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1BBA2-829A-482A-ED33-8A5CEC3CE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1EA34-CAC2-C8AC-12B5-A838B89CE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B4522-3248-4400-9863-8DAFFC5C335E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A2386-193C-46F2-4810-1AFE9345D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0C2A0-389A-2CB6-8563-73AE000C5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47FA0-6B25-4417-A3C2-D55B7175F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28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949" y="1423875"/>
            <a:ext cx="7461975" cy="1800000"/>
          </a:xfrm>
        </p:spPr>
        <p:txBody>
          <a:bodyPr/>
          <a:lstStyle/>
          <a:p>
            <a:r>
              <a:rPr lang="en-GB" dirty="0"/>
              <a:t>ITE Tutors’ Meeting</a:t>
            </a:r>
            <a:br>
              <a:rPr lang="en-GB" dirty="0"/>
            </a:br>
            <a:r>
              <a:rPr lang="en-GB" sz="2400" b="0" dirty="0"/>
              <a:t>25</a:t>
            </a:r>
            <a:r>
              <a:rPr lang="en-GB" sz="2400" b="0" baseline="30000" dirty="0"/>
              <a:t>th</a:t>
            </a:r>
            <a:r>
              <a:rPr lang="en-GB" sz="2400" b="0" dirty="0"/>
              <a:t> April 2024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949" y="3956541"/>
            <a:ext cx="7264979" cy="310659"/>
          </a:xfrm>
        </p:spPr>
        <p:txBody>
          <a:bodyPr/>
          <a:lstStyle/>
          <a:p>
            <a:r>
              <a:rPr lang="en-US" dirty="0"/>
              <a:t>Chris Shepherd</a:t>
            </a:r>
          </a:p>
          <a:p>
            <a:r>
              <a:rPr lang="en-US" dirty="0"/>
              <a:t>Strategic Lead (Teacher Recruitment &amp; Retraining)</a:t>
            </a:r>
          </a:p>
        </p:txBody>
      </p:sp>
    </p:spTree>
    <p:extLst>
      <p:ext uri="{BB962C8B-B14F-4D97-AF65-F5344CB8AC3E}">
        <p14:creationId xmlns:p14="http://schemas.microsoft.com/office/powerpoint/2010/main" val="343822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390A5E-2FC2-C208-4C44-029528285A6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71474" y="1021890"/>
            <a:ext cx="6595856" cy="3997371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Welcome!</a:t>
            </a:r>
          </a:p>
          <a:p>
            <a:r>
              <a:rPr lang="en-US" sz="2800" b="1" dirty="0"/>
              <a:t>Housekeeping</a:t>
            </a:r>
          </a:p>
          <a:p>
            <a:r>
              <a:rPr lang="en-US" sz="2800" b="1" dirty="0"/>
              <a:t>Programme</a:t>
            </a:r>
          </a:p>
          <a:p>
            <a:r>
              <a:rPr lang="en-US" sz="2800" b="1" dirty="0"/>
              <a:t>IOP policy activity</a:t>
            </a:r>
          </a:p>
          <a:p>
            <a:r>
              <a:rPr lang="en-US" sz="2800" b="1" dirty="0"/>
              <a:t>New IOP Strategy</a:t>
            </a:r>
          </a:p>
          <a:p>
            <a:r>
              <a:rPr lang="en-US" sz="2800" b="1" dirty="0"/>
              <a:t>Forthcoming ITE Tutor survey</a:t>
            </a:r>
          </a:p>
          <a:p>
            <a:r>
              <a:rPr lang="en-US" sz="2800" b="1" dirty="0"/>
              <a:t>Evaluation</a:t>
            </a:r>
          </a:p>
          <a:p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C9F4E2-BF2B-79D2-7812-121D7EF338B9}"/>
              </a:ext>
            </a:extLst>
          </p:cNvPr>
          <p:cNvSpPr/>
          <p:nvPr/>
        </p:nvSpPr>
        <p:spPr>
          <a:xfrm>
            <a:off x="-6352" y="-44159"/>
            <a:ext cx="9150352" cy="6620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7856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1A7AE4-DE0D-C57E-EE27-CB545E00F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IOP Strategy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4B45C6-67AA-2A65-65D9-4641363A2405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2"/>
          <a:srcRect l="56429" t="1" r="3482" b="15364"/>
          <a:stretch/>
        </p:blipFill>
        <p:spPr>
          <a:xfrm>
            <a:off x="2735036" y="779986"/>
            <a:ext cx="5819972" cy="368612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015887-27FF-3212-BCA5-8745D0C5AA57}"/>
              </a:ext>
            </a:extLst>
          </p:cNvPr>
          <p:cNvSpPr txBox="1">
            <a:spLocks/>
          </p:cNvSpPr>
          <p:nvPr/>
        </p:nvSpPr>
        <p:spPr>
          <a:xfrm>
            <a:off x="386246" y="779986"/>
            <a:ext cx="1710419" cy="226831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685783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Skills</a:t>
            </a:r>
          </a:p>
          <a:p>
            <a:r>
              <a:rPr lang="en-US" sz="3200" b="1" dirty="0"/>
              <a:t>Science</a:t>
            </a:r>
          </a:p>
          <a:p>
            <a:r>
              <a:rPr lang="en-US" sz="3200" b="1" dirty="0"/>
              <a:t>Society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5400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68FA27-F3BC-EC27-8732-AC1F1CE7A83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sz="2000" b="1" dirty="0"/>
              <a:t>Skills:</a:t>
            </a:r>
          </a:p>
          <a:p>
            <a:r>
              <a:rPr lang="en-GB" sz="1600" b="1" dirty="0"/>
              <a:t>Tackling the skills shortage and opening up opportunity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Tackle the physics teacher gap, and open up access to high quality physics education at every educational stage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Make the case for the skills that drive physics powered sectors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Campaign to break down stereotypes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Build inclusivity and capability in the community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Open up publishing opportunities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40C151-F4E8-F467-36DB-7253F8E0A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IOP Strategy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4B45C6-67AA-2A65-65D9-4641363A2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29" t="1" r="3482" b="15364"/>
          <a:stretch/>
        </p:blipFill>
        <p:spPr>
          <a:xfrm>
            <a:off x="7085215" y="312285"/>
            <a:ext cx="1672539" cy="105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56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68FA27-F3BC-EC27-8732-AC1F1CE7A83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6246" y="718457"/>
            <a:ext cx="8407225" cy="4204607"/>
          </a:xfrm>
        </p:spPr>
        <p:txBody>
          <a:bodyPr/>
          <a:lstStyle/>
          <a:p>
            <a:r>
              <a:rPr lang="en-GB" sz="1800" b="1" dirty="0"/>
              <a:t>Science</a:t>
            </a:r>
          </a:p>
          <a:p>
            <a:r>
              <a:rPr lang="en-GB" sz="1600" b="1" dirty="0"/>
              <a:t>Strengthening physics across science, research, innovation, and 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Champion diversity in research and innovation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Advocate for and support physics innovation and R&amp;D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Celebrate physics and physicists</a:t>
            </a:r>
          </a:p>
          <a:p>
            <a:r>
              <a:rPr lang="en-GB" sz="1800" b="1" dirty="0"/>
              <a:t>Society</a:t>
            </a:r>
          </a:p>
          <a:p>
            <a:r>
              <a:rPr lang="en-GB" sz="1600" b="1" dirty="0"/>
              <a:t>Exploring the social and economic benefits of physics and ensuring they are understood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Share the human story of physics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Promote research with social impact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Increase our influence through partnerships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Promote the global benefits of physics for all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40C151-F4E8-F467-36DB-7253F8E0A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IOP Strategy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4B45C6-67AA-2A65-65D9-4641363A2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29" t="1" r="3482" b="15364"/>
          <a:stretch/>
        </p:blipFill>
        <p:spPr>
          <a:xfrm>
            <a:off x="7085215" y="312285"/>
            <a:ext cx="1672539" cy="105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56336"/>
      </p:ext>
    </p:extLst>
  </p:cSld>
  <p:clrMapOvr>
    <a:masterClrMapping/>
  </p:clrMapOvr>
</p:sld>
</file>

<file path=ppt/theme/theme1.xml><?xml version="1.0" encoding="utf-8"?>
<a:theme xmlns:a="http://schemas.openxmlformats.org/drawingml/2006/main" name="IoP Theme">
  <a:themeElements>
    <a:clrScheme name="Custom 3">
      <a:dk1>
        <a:srgbClr val="000000"/>
      </a:dk1>
      <a:lt1>
        <a:srgbClr val="FFFFFF"/>
      </a:lt1>
      <a:dk2>
        <a:srgbClr val="FFFFFF"/>
      </a:dk2>
      <a:lt2>
        <a:srgbClr val="EC1C24"/>
      </a:lt2>
      <a:accent1>
        <a:srgbClr val="99CC33"/>
      </a:accent1>
      <a:accent2>
        <a:srgbClr val="0099CC"/>
      </a:accent2>
      <a:accent3>
        <a:srgbClr val="009999"/>
      </a:accent3>
      <a:accent4>
        <a:srgbClr val="232896"/>
      </a:accent4>
      <a:accent5>
        <a:srgbClr val="990099"/>
      </a:accent5>
      <a:accent6>
        <a:srgbClr val="FFFFFF"/>
      </a:accent6>
      <a:hlink>
        <a:srgbClr val="EC1C24"/>
      </a:hlink>
      <a:folHlink>
        <a:srgbClr val="ED1C24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stitute of Physics PPT - Final" id="{86956439-1204-A44D-A253-8659C4A4F43D}" vid="{23EAA735-DC70-3A4D-8E25-CD129DF97F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Institute of Physics PPT_May 2020</Template>
  <TotalTime>0</TotalTime>
  <Words>170</Words>
  <Application>Microsoft Office PowerPoint</Application>
  <PresentationFormat>On-screen Show (16:9)</PresentationFormat>
  <Paragraphs>35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IoP Theme</vt:lpstr>
      <vt:lpstr>Office Theme</vt:lpstr>
      <vt:lpstr>ITE Tutors’ Meeting 25th April 2024 </vt:lpstr>
      <vt:lpstr>PowerPoint Presentation</vt:lpstr>
      <vt:lpstr>IOP Strategy</vt:lpstr>
      <vt:lpstr>IOP Strategy</vt:lpstr>
      <vt:lpstr>IOP 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2024-05-21T10:23:19Z</dcterms:created>
  <dcterms:modified xsi:type="dcterms:W3CDTF">2024-05-21T10:31:02Z</dcterms:modified>
</cp:coreProperties>
</file>