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6" r:id="rId2"/>
    <p:sldId id="259" r:id="rId3"/>
    <p:sldId id="260" r:id="rId4"/>
    <p:sldId id="261" r:id="rId5"/>
    <p:sldId id="262" r:id="rId6"/>
    <p:sldId id="265" r:id="rId7"/>
    <p:sldId id="267" r:id="rId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3" autoAdjust="0"/>
    <p:restoredTop sz="74743" autoAdjust="0"/>
  </p:normalViewPr>
  <p:slideViewPr>
    <p:cSldViewPr>
      <p:cViewPr>
        <p:scale>
          <a:sx n="50" d="100"/>
          <a:sy n="50" d="100"/>
        </p:scale>
        <p:origin x="-3384" y="-8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4392C3F-3BF9-4C66-91F1-A01E7DDA93A2}" type="datetimeFigureOut">
              <a:rPr lang="en-GB" smtClean="0"/>
              <a:t>27/06/2018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E8887A3-7D5F-486E-980D-40AC09563FFF}" type="slidenum">
              <a:rPr lang="en-GB" smtClean="0"/>
              <a:t>‹#›</a:t>
            </a:fld>
            <a:endParaRPr lang="en-GB"/>
          </a:p>
        </p:txBody>
      </p:sp>
    </p:spTree>
    <p:extLst>
      <p:ext uri="{BB962C8B-B14F-4D97-AF65-F5344CB8AC3E}">
        <p14:creationId xmlns:p14="http://schemas.microsoft.com/office/powerpoint/2010/main" val="4260514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Hi</a:t>
            </a:r>
            <a:r>
              <a:rPr lang="en-GB" baseline="0" dirty="0" smtClean="0"/>
              <a:t> everyone, for those that don’t know me, I’m Nicole and my colleague Ian and I are responsible for promoting teaching to physicists and engineers. </a:t>
            </a:r>
          </a:p>
          <a:p>
            <a:endParaRPr lang="en-GB" baseline="0" dirty="0" smtClean="0"/>
          </a:p>
          <a:p>
            <a:r>
              <a:rPr lang="en-GB" baseline="0" dirty="0" smtClean="0"/>
              <a:t>I’m aware that you’ve heard much of this before so I’m going to give a very brief refresher about some of the things we’re working on at the moment, before kindly asking for some feedback from you about what more we could be doing to support you in your recruitment of trainee physics teachers. </a:t>
            </a:r>
          </a:p>
        </p:txBody>
      </p:sp>
      <p:sp>
        <p:nvSpPr>
          <p:cNvPr id="4" name="Slide Number Placeholder 3"/>
          <p:cNvSpPr>
            <a:spLocks noGrp="1"/>
          </p:cNvSpPr>
          <p:nvPr>
            <p:ph type="sldNum" sz="quarter" idx="10"/>
          </p:nvPr>
        </p:nvSpPr>
        <p:spPr/>
        <p:txBody>
          <a:bodyPr/>
          <a:lstStyle/>
          <a:p>
            <a:fld id="{BE8887A3-7D5F-486E-980D-40AC09563FFF}" type="slidenum">
              <a:rPr lang="en-GB" smtClean="0"/>
              <a:t>1</a:t>
            </a:fld>
            <a:endParaRPr lang="en-GB"/>
          </a:p>
        </p:txBody>
      </p:sp>
    </p:spTree>
    <p:extLst>
      <p:ext uri="{BB962C8B-B14F-4D97-AF65-F5344CB8AC3E}">
        <p14:creationId xmlns:p14="http://schemas.microsoft.com/office/powerpoint/2010/main" val="3940768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r>
              <a:rPr lang="en-GB" baseline="0" dirty="0" smtClean="0"/>
              <a:t>This year, successful scholars are awarded £28,000 tax-free funding, as well as a package of support that includes IOP membership, and invitation to our exclusive celebration events, and also events to professional development events we call super trips and masterclasses. </a:t>
            </a:r>
          </a:p>
          <a:p>
            <a:endParaRPr lang="en-GB" baseline="0" dirty="0" smtClean="0"/>
          </a:p>
          <a:p>
            <a:pPr marL="0" indent="0">
              <a:buFont typeface="Arial" panose="020B0604020202020204" pitchFamily="34" charset="0"/>
              <a:buNone/>
            </a:pPr>
            <a:r>
              <a:rPr lang="en-GB" dirty="0" smtClean="0"/>
              <a:t>Please</a:t>
            </a:r>
            <a:r>
              <a:rPr lang="en-GB" dirty="0" smtClean="0"/>
              <a:t>, please do tell your applicants</a:t>
            </a:r>
            <a:r>
              <a:rPr lang="en-GB" baseline="0" dirty="0" smtClean="0"/>
              <a:t> and teacher trainees starting in September about the scholarship – they could gain an extra £2,000 and additional support from us throughout their training year.</a:t>
            </a:r>
            <a:endParaRPr lang="en-GB" dirty="0" smtClean="0"/>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Even if they’re not successful at scholarship, they can use our many teaching resources, join our </a:t>
            </a:r>
            <a:r>
              <a:rPr lang="en-GB" baseline="0" dirty="0" err="1" smtClean="0"/>
              <a:t>TalkPhysics</a:t>
            </a:r>
            <a:r>
              <a:rPr lang="en-GB" baseline="0" dirty="0" smtClean="0"/>
              <a:t> community and attend events throughout the year, so we would love to hear from them. </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BE8887A3-7D5F-486E-980D-40AC09563FFF}" type="slidenum">
              <a:rPr lang="en-GB" smtClean="0"/>
              <a:t>2</a:t>
            </a:fld>
            <a:endParaRPr lang="en-GB"/>
          </a:p>
        </p:txBody>
      </p:sp>
    </p:spTree>
    <p:extLst>
      <p:ext uri="{BB962C8B-B14F-4D97-AF65-F5344CB8AC3E}">
        <p14:creationId xmlns:p14="http://schemas.microsoft.com/office/powerpoint/2010/main" val="2096345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Successful scholars who have a degree in mechanical engineering will also be awarded membership of the </a:t>
            </a:r>
            <a:r>
              <a:rPr lang="en-GB" baseline="0" dirty="0" err="1" smtClean="0"/>
              <a:t>IMechE</a:t>
            </a:r>
            <a:r>
              <a:rPr lang="en-GB" baseline="0" dirty="0" smtClean="0"/>
              <a:t>, which leads us into increasing awareness with engineers. You may have seen previously our engineering brochures, these now include a foreword from the president of the </a:t>
            </a:r>
            <a:r>
              <a:rPr lang="en-GB" baseline="0" dirty="0" err="1" smtClean="0"/>
              <a:t>IMechE</a:t>
            </a:r>
            <a:r>
              <a:rPr lang="en-GB" baseline="0" dirty="0" smtClean="0"/>
              <a:t>. We hope this increases relevance to engineering graduates looking into teaching. This year we also attended more STEM fairs in the first term than in previous years to reach both physics and engineering undergraduates. </a:t>
            </a:r>
          </a:p>
          <a:p>
            <a:endParaRPr lang="en-GB" baseline="0" dirty="0" smtClean="0"/>
          </a:p>
        </p:txBody>
      </p:sp>
      <p:sp>
        <p:nvSpPr>
          <p:cNvPr id="4" name="Slide Number Placeholder 3"/>
          <p:cNvSpPr>
            <a:spLocks noGrp="1"/>
          </p:cNvSpPr>
          <p:nvPr>
            <p:ph type="sldNum" sz="quarter" idx="10"/>
          </p:nvPr>
        </p:nvSpPr>
        <p:spPr/>
        <p:txBody>
          <a:bodyPr/>
          <a:lstStyle/>
          <a:p>
            <a:fld id="{BE8887A3-7D5F-486E-980D-40AC09563FFF}" type="slidenum">
              <a:rPr lang="en-GB" smtClean="0"/>
              <a:t>3</a:t>
            </a:fld>
            <a:endParaRPr lang="en-GB"/>
          </a:p>
        </p:txBody>
      </p:sp>
    </p:spTree>
    <p:extLst>
      <p:ext uri="{BB962C8B-B14F-4D97-AF65-F5344CB8AC3E}">
        <p14:creationId xmlns:p14="http://schemas.microsoft.com/office/powerpoint/2010/main" val="2096345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We have continued to bring our marketing materials to university campus’. We attend a combination of STEM and Physics Careers fairs, as well as hosting out own Café Physics and Insight into Teaching drop in events for students. Ian and I have visited 23 campus’ so far this year, some more than once to visit the physics and engineering departments separately.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We employ a student ambassador on campus to help promote our event to undergraduate and postgraduate students.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We also attend all of the larger TTT events organised by the </a:t>
            </a:r>
            <a:r>
              <a:rPr lang="en-GB" baseline="0" dirty="0" err="1" smtClean="0"/>
              <a:t>DfE</a:t>
            </a:r>
            <a:r>
              <a:rPr lang="en-GB" baseline="0" dirty="0" smtClean="0"/>
              <a:t> and this year we’re also hosting more webinars to give us the opportunity to speak with those who are unable to attend an event in person.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So far we’ve met over 280 </a:t>
            </a:r>
            <a:r>
              <a:rPr lang="en-GB" baseline="0" dirty="0" smtClean="0"/>
              <a:t>prospective </a:t>
            </a:r>
            <a:r>
              <a:rPr lang="en-GB" baseline="0" dirty="0" smtClean="0"/>
              <a:t>teachers that have signed up, and many others too. </a:t>
            </a:r>
          </a:p>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If we haven’t been to your university yet this year, and you would like us to visit, please let us know. We welcome any contacts you can put us in touch with in physics, outreach and careers departments to help us to get the message out there. </a:t>
            </a:r>
          </a:p>
          <a:p>
            <a:endParaRPr lang="en-GB" baseline="0" dirty="0" smtClean="0"/>
          </a:p>
        </p:txBody>
      </p:sp>
      <p:sp>
        <p:nvSpPr>
          <p:cNvPr id="4" name="Slide Number Placeholder 3"/>
          <p:cNvSpPr>
            <a:spLocks noGrp="1"/>
          </p:cNvSpPr>
          <p:nvPr>
            <p:ph type="sldNum" sz="quarter" idx="10"/>
          </p:nvPr>
        </p:nvSpPr>
        <p:spPr/>
        <p:txBody>
          <a:bodyPr/>
          <a:lstStyle/>
          <a:p>
            <a:fld id="{BE8887A3-7D5F-486E-980D-40AC09563FFF}" type="slidenum">
              <a:rPr lang="en-GB" smtClean="0"/>
              <a:t>4</a:t>
            </a:fld>
            <a:endParaRPr lang="en-GB"/>
          </a:p>
        </p:txBody>
      </p:sp>
    </p:spTree>
    <p:extLst>
      <p:ext uri="{BB962C8B-B14F-4D97-AF65-F5344CB8AC3E}">
        <p14:creationId xmlns:p14="http://schemas.microsoft.com/office/powerpoint/2010/main" val="2096345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We’re continuing to run our school experience programme to support people to gain the experience they need to apply for ITT and we’ve received some good feedback. We’re always looking to expand our network of schools so please do let us know if you or any of the schools you work with are able to provide school experience to those registering through the IOP.  </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BE8887A3-7D5F-486E-980D-40AC09563FFF}" type="slidenum">
              <a:rPr lang="en-GB" smtClean="0"/>
              <a:t>5</a:t>
            </a:fld>
            <a:endParaRPr lang="en-GB"/>
          </a:p>
        </p:txBody>
      </p:sp>
    </p:spTree>
    <p:extLst>
      <p:ext uri="{BB962C8B-B14F-4D97-AF65-F5344CB8AC3E}">
        <p14:creationId xmlns:p14="http://schemas.microsoft.com/office/powerpoint/2010/main" val="2096345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smtClean="0"/>
              <a:t>Some of the things we’re doing to promote teaching and the scholarship include: </a:t>
            </a:r>
          </a:p>
          <a:p>
            <a:endParaRPr lang="en-GB"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 wanted to let you know that in the last year, we’ve relaunched a new IOP events service and we invite you to promote your events to recruit physics teachers on there! We share this list of events with prospective teachers we have on our database and it’s used by physicists, so it’s a great way to gain exposure to those who are already thinking about teaching, and those who might not yet have considered it as a career. We’ve had several schools and universities already list their events. If you’d like to do so, you can do this directly, or get in touch with us at teach@iop.org</a:t>
            </a:r>
          </a:p>
          <a:p>
            <a:endParaRPr lang="en-GB" altLang="en-US" dirty="0" smtClean="0"/>
          </a:p>
          <a:p>
            <a:r>
              <a:rPr lang="en-GB" altLang="en-US" dirty="0" smtClean="0"/>
              <a:t>We also promote</a:t>
            </a:r>
            <a:r>
              <a:rPr lang="en-GB" altLang="en-US" baseline="0" dirty="0" smtClean="0"/>
              <a:t> teaching on the IOP website. There is lots of information for prospective teachers, as well as teacher training providers on iop.org/education. We also have the IOP blog where we share the stories of our scholars, and would be happy to share blog pieces from your physics teacher trainees about their experiences of teacher training at your institution. </a:t>
            </a:r>
          </a:p>
          <a:p>
            <a:endParaRPr lang="en-GB" altLang="en-US" baseline="0" dirty="0" smtClean="0"/>
          </a:p>
          <a:p>
            <a:r>
              <a:rPr lang="en-GB" altLang="en-US" baseline="0" dirty="0" smtClean="0"/>
              <a:t>We have produced brochures, some of which you see on your tables. We circulate these by postal mailing to universities and schools, and also take them out to our events to give to students. It would be great to get your feedback on these, do you receive the right amount, and if you think there is more we can do. We’ll come to that in a moment. </a:t>
            </a:r>
          </a:p>
          <a:p>
            <a:endParaRPr lang="en-GB" altLang="en-US" baseline="0" dirty="0" smtClean="0"/>
          </a:p>
          <a:p>
            <a:r>
              <a:rPr lang="en-GB" altLang="en-US" dirty="0" smtClean="0"/>
              <a:t>We</a:t>
            </a:r>
            <a:r>
              <a:rPr lang="en-GB" altLang="en-US" baseline="0" dirty="0" smtClean="0"/>
              <a:t> use advertising </a:t>
            </a:r>
            <a:r>
              <a:rPr lang="en-GB" altLang="en-US" baseline="0" dirty="0" smtClean="0"/>
              <a:t>channels to </a:t>
            </a:r>
            <a:r>
              <a:rPr lang="en-GB" altLang="en-US" baseline="0" dirty="0" smtClean="0"/>
              <a:t>reach beyond our IOP audience. </a:t>
            </a:r>
          </a:p>
          <a:p>
            <a:endParaRPr lang="en-GB" altLang="en-US" baseline="0" dirty="0" smtClean="0"/>
          </a:p>
          <a:p>
            <a:r>
              <a:rPr lang="en-GB" altLang="en-US" baseline="0" dirty="0" smtClean="0"/>
              <a:t>We use social media and recently held our first ‘tweet up’ with a physics teacher – if you’re looking to do something similar, let us know and we can get involved where appropriate.  </a:t>
            </a:r>
            <a:endParaRPr lang="en-GB" altLang="en-US" dirty="0" smtClean="0"/>
          </a:p>
          <a:p>
            <a:endParaRPr lang="en-GB"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And finally, we would love to hear from you.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We have a few minutes now for us to discuss, but if you would prefer to take a look and leave some feedback, on your tables, there are some copies of our marketing materials and some feedback forms.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So I was wondering if anyone has any questions or comments about what I’ve just said?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Does any one have any questions about how we can better support you in your marketing to recruit?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We’re aware that 47% of physics ITT take an SKE course – we work with </a:t>
            </a:r>
            <a:r>
              <a:rPr lang="en-GB" baseline="0" dirty="0" smtClean="0"/>
              <a:t>physicists </a:t>
            </a:r>
            <a:r>
              <a:rPr lang="en-GB" baseline="0" dirty="0" smtClean="0"/>
              <a:t>and engineers – do you see a high number of applications from any other degree courses that we should be aware of?</a:t>
            </a:r>
          </a:p>
          <a:p>
            <a:endParaRPr lang="en-GB" baseline="0" dirty="0" smtClean="0"/>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BE8887A3-7D5F-486E-980D-40AC09563FFF}" type="slidenum">
              <a:rPr lang="en-GB" smtClean="0"/>
              <a:t>6</a:t>
            </a:fld>
            <a:endParaRPr lang="en-GB"/>
          </a:p>
        </p:txBody>
      </p:sp>
    </p:spTree>
    <p:extLst>
      <p:ext uri="{BB962C8B-B14F-4D97-AF65-F5344CB8AC3E}">
        <p14:creationId xmlns:p14="http://schemas.microsoft.com/office/powerpoint/2010/main" val="2096345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If you have any questions please let me know. </a:t>
            </a:r>
          </a:p>
          <a:p>
            <a:endParaRPr lang="en-GB" baseline="0" dirty="0" smtClean="0"/>
          </a:p>
          <a:p>
            <a:r>
              <a:rPr lang="en-GB" baseline="0" dirty="0" smtClean="0"/>
              <a:t>I wanted to let you know that in the last year, we’ve relaunched a new IOP events service and we invite you to promote your events to recruit physics teachers on there! We share this list of events with prospective teachers we have on our database and it’s used by physicists, so it’s a great way to gain exposure to those who are already thinking about teaching, and those who might not yet have considered it as a career. </a:t>
            </a:r>
          </a:p>
          <a:p>
            <a:endParaRPr lang="en-GB" baseline="0" dirty="0" smtClean="0"/>
          </a:p>
          <a:p>
            <a:r>
              <a:rPr lang="en-GB" baseline="0" dirty="0" smtClean="0"/>
              <a:t>We also have loads of information on our website – including information about marketing your courses, so I recommend that you visit iop.org/education for more info. </a:t>
            </a:r>
          </a:p>
          <a:p>
            <a:endParaRPr lang="en-GB" baseline="0" dirty="0" smtClean="0"/>
          </a:p>
          <a:p>
            <a:r>
              <a:rPr lang="en-GB" baseline="0" dirty="0" smtClean="0"/>
              <a:t>All our brochures have been updated for this year, for physicists, engineers and school experience. We hope you received some of these in the post towards the end of last year. If you didn’t, and want to receive some, please send an email to me, or to teach@iop.org. There are some copies on your tables too if you’re not familiar with them. </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fld id="{BE8887A3-7D5F-486E-980D-40AC09563FFF}" type="slidenum">
              <a:rPr lang="en-GB" smtClean="0"/>
              <a:t>7</a:t>
            </a:fld>
            <a:endParaRPr lang="en-GB"/>
          </a:p>
        </p:txBody>
      </p:sp>
    </p:spTree>
    <p:extLst>
      <p:ext uri="{BB962C8B-B14F-4D97-AF65-F5344CB8AC3E}">
        <p14:creationId xmlns:p14="http://schemas.microsoft.com/office/powerpoint/2010/main" val="2096345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F584C60-A0E3-4FF4-A829-38FB8BDE2761}" type="datetimeFigureOut">
              <a:rPr lang="en-GB" smtClean="0"/>
              <a:t>27/06/2018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C27534-7C6E-4218-984E-69F6EC81FE90}" type="slidenum">
              <a:rPr lang="en-GB" smtClean="0"/>
              <a:t>‹#›</a:t>
            </a:fld>
            <a:endParaRPr lang="en-GB"/>
          </a:p>
        </p:txBody>
      </p:sp>
    </p:spTree>
    <p:extLst>
      <p:ext uri="{BB962C8B-B14F-4D97-AF65-F5344CB8AC3E}">
        <p14:creationId xmlns:p14="http://schemas.microsoft.com/office/powerpoint/2010/main" val="284635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F584C60-A0E3-4FF4-A829-38FB8BDE2761}" type="datetimeFigureOut">
              <a:rPr lang="en-GB" smtClean="0"/>
              <a:t>27/06/2018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C27534-7C6E-4218-984E-69F6EC81FE90}" type="slidenum">
              <a:rPr lang="en-GB" smtClean="0"/>
              <a:t>‹#›</a:t>
            </a:fld>
            <a:endParaRPr lang="en-GB"/>
          </a:p>
        </p:txBody>
      </p:sp>
    </p:spTree>
    <p:extLst>
      <p:ext uri="{BB962C8B-B14F-4D97-AF65-F5344CB8AC3E}">
        <p14:creationId xmlns:p14="http://schemas.microsoft.com/office/powerpoint/2010/main" val="2195861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F584C60-A0E3-4FF4-A829-38FB8BDE2761}" type="datetimeFigureOut">
              <a:rPr lang="en-GB" smtClean="0"/>
              <a:t>27/06/2018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C27534-7C6E-4218-984E-69F6EC81FE90}" type="slidenum">
              <a:rPr lang="en-GB" smtClean="0"/>
              <a:t>‹#›</a:t>
            </a:fld>
            <a:endParaRPr lang="en-GB"/>
          </a:p>
        </p:txBody>
      </p:sp>
    </p:spTree>
    <p:extLst>
      <p:ext uri="{BB962C8B-B14F-4D97-AF65-F5344CB8AC3E}">
        <p14:creationId xmlns:p14="http://schemas.microsoft.com/office/powerpoint/2010/main" val="4143770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F584C60-A0E3-4FF4-A829-38FB8BDE2761}" type="datetimeFigureOut">
              <a:rPr lang="en-GB" smtClean="0"/>
              <a:t>27/06/2018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C27534-7C6E-4218-984E-69F6EC81FE90}" type="slidenum">
              <a:rPr lang="en-GB" smtClean="0"/>
              <a:t>‹#›</a:t>
            </a:fld>
            <a:endParaRPr lang="en-GB"/>
          </a:p>
        </p:txBody>
      </p:sp>
    </p:spTree>
    <p:extLst>
      <p:ext uri="{BB962C8B-B14F-4D97-AF65-F5344CB8AC3E}">
        <p14:creationId xmlns:p14="http://schemas.microsoft.com/office/powerpoint/2010/main" val="4082729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584C60-A0E3-4FF4-A829-38FB8BDE2761}" type="datetimeFigureOut">
              <a:rPr lang="en-GB" smtClean="0"/>
              <a:t>27/06/2018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C27534-7C6E-4218-984E-69F6EC81FE90}" type="slidenum">
              <a:rPr lang="en-GB" smtClean="0"/>
              <a:t>‹#›</a:t>
            </a:fld>
            <a:endParaRPr lang="en-GB"/>
          </a:p>
        </p:txBody>
      </p:sp>
    </p:spTree>
    <p:extLst>
      <p:ext uri="{BB962C8B-B14F-4D97-AF65-F5344CB8AC3E}">
        <p14:creationId xmlns:p14="http://schemas.microsoft.com/office/powerpoint/2010/main" val="3561768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F584C60-A0E3-4FF4-A829-38FB8BDE2761}" type="datetimeFigureOut">
              <a:rPr lang="en-GB" smtClean="0"/>
              <a:t>27/06/2018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C27534-7C6E-4218-984E-69F6EC81FE90}" type="slidenum">
              <a:rPr lang="en-GB" smtClean="0"/>
              <a:t>‹#›</a:t>
            </a:fld>
            <a:endParaRPr lang="en-GB"/>
          </a:p>
        </p:txBody>
      </p:sp>
    </p:spTree>
    <p:extLst>
      <p:ext uri="{BB962C8B-B14F-4D97-AF65-F5344CB8AC3E}">
        <p14:creationId xmlns:p14="http://schemas.microsoft.com/office/powerpoint/2010/main" val="372853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F584C60-A0E3-4FF4-A829-38FB8BDE2761}" type="datetimeFigureOut">
              <a:rPr lang="en-GB" smtClean="0"/>
              <a:t>27/06/2018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FC27534-7C6E-4218-984E-69F6EC81FE90}" type="slidenum">
              <a:rPr lang="en-GB" smtClean="0"/>
              <a:t>‹#›</a:t>
            </a:fld>
            <a:endParaRPr lang="en-GB"/>
          </a:p>
        </p:txBody>
      </p:sp>
    </p:spTree>
    <p:extLst>
      <p:ext uri="{BB962C8B-B14F-4D97-AF65-F5344CB8AC3E}">
        <p14:creationId xmlns:p14="http://schemas.microsoft.com/office/powerpoint/2010/main" val="2513130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F584C60-A0E3-4FF4-A829-38FB8BDE2761}" type="datetimeFigureOut">
              <a:rPr lang="en-GB" smtClean="0"/>
              <a:t>27/06/2018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FC27534-7C6E-4218-984E-69F6EC81FE90}" type="slidenum">
              <a:rPr lang="en-GB" smtClean="0"/>
              <a:t>‹#›</a:t>
            </a:fld>
            <a:endParaRPr lang="en-GB"/>
          </a:p>
        </p:txBody>
      </p:sp>
    </p:spTree>
    <p:extLst>
      <p:ext uri="{BB962C8B-B14F-4D97-AF65-F5344CB8AC3E}">
        <p14:creationId xmlns:p14="http://schemas.microsoft.com/office/powerpoint/2010/main" val="3252701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584C60-A0E3-4FF4-A829-38FB8BDE2761}" type="datetimeFigureOut">
              <a:rPr lang="en-GB" smtClean="0"/>
              <a:t>27/06/2018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FC27534-7C6E-4218-984E-69F6EC81FE90}" type="slidenum">
              <a:rPr lang="en-GB" smtClean="0"/>
              <a:t>‹#›</a:t>
            </a:fld>
            <a:endParaRPr lang="en-GB"/>
          </a:p>
        </p:txBody>
      </p:sp>
    </p:spTree>
    <p:extLst>
      <p:ext uri="{BB962C8B-B14F-4D97-AF65-F5344CB8AC3E}">
        <p14:creationId xmlns:p14="http://schemas.microsoft.com/office/powerpoint/2010/main" val="2098169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584C60-A0E3-4FF4-A829-38FB8BDE2761}" type="datetimeFigureOut">
              <a:rPr lang="en-GB" smtClean="0"/>
              <a:t>27/06/2018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C27534-7C6E-4218-984E-69F6EC81FE90}" type="slidenum">
              <a:rPr lang="en-GB" smtClean="0"/>
              <a:t>‹#›</a:t>
            </a:fld>
            <a:endParaRPr lang="en-GB"/>
          </a:p>
        </p:txBody>
      </p:sp>
    </p:spTree>
    <p:extLst>
      <p:ext uri="{BB962C8B-B14F-4D97-AF65-F5344CB8AC3E}">
        <p14:creationId xmlns:p14="http://schemas.microsoft.com/office/powerpoint/2010/main" val="3328203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584C60-A0E3-4FF4-A829-38FB8BDE2761}" type="datetimeFigureOut">
              <a:rPr lang="en-GB" smtClean="0"/>
              <a:t>27/06/2018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C27534-7C6E-4218-984E-69F6EC81FE90}" type="slidenum">
              <a:rPr lang="en-GB" smtClean="0"/>
              <a:t>‹#›</a:t>
            </a:fld>
            <a:endParaRPr lang="en-GB"/>
          </a:p>
        </p:txBody>
      </p:sp>
    </p:spTree>
    <p:extLst>
      <p:ext uri="{BB962C8B-B14F-4D97-AF65-F5344CB8AC3E}">
        <p14:creationId xmlns:p14="http://schemas.microsoft.com/office/powerpoint/2010/main" val="3812241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584C60-A0E3-4FF4-A829-38FB8BDE2761}" type="datetimeFigureOut">
              <a:rPr lang="en-GB" smtClean="0"/>
              <a:t>27/06/2018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C27534-7C6E-4218-984E-69F6EC81FE90}" type="slidenum">
              <a:rPr lang="en-GB" smtClean="0"/>
              <a:t>‹#›</a:t>
            </a:fld>
            <a:endParaRPr lang="en-GB"/>
          </a:p>
        </p:txBody>
      </p:sp>
    </p:spTree>
    <p:extLst>
      <p:ext uri="{BB962C8B-B14F-4D97-AF65-F5344CB8AC3E}">
        <p14:creationId xmlns:p14="http://schemas.microsoft.com/office/powerpoint/2010/main" val="3240673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875" y="-315416"/>
            <a:ext cx="7885881" cy="7836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52" r="87831"/>
          <a:stretch/>
        </p:blipFill>
        <p:spPr bwMode="auto">
          <a:xfrm flipH="1">
            <a:off x="-3332" y="-315416"/>
            <a:ext cx="959296" cy="7836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9472"/>
          <a:stretch/>
        </p:blipFill>
        <p:spPr bwMode="auto">
          <a:xfrm flipH="1">
            <a:off x="8622132" y="-315416"/>
            <a:ext cx="1062436" cy="7836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87309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lackboardpower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dirty="0" smtClean="0">
                <a:solidFill>
                  <a:schemeClr val="bg1"/>
                </a:solidFill>
                <a:latin typeface="Franklin Gothic Medium Cond" panose="020B0606030402020204" pitchFamily="34" charset="0"/>
              </a:rPr>
              <a:t>Our Focus</a:t>
            </a:r>
            <a:endParaRPr lang="en-GB" dirty="0">
              <a:solidFill>
                <a:schemeClr val="bg1"/>
              </a:solidFill>
              <a:latin typeface="Franklin Gothic Medium Cond" panose="020B0606030402020204" pitchFamily="34" charset="0"/>
            </a:endParaRPr>
          </a:p>
        </p:txBody>
      </p:sp>
      <p:sp>
        <p:nvSpPr>
          <p:cNvPr id="3" name="Content Placeholder 2"/>
          <p:cNvSpPr>
            <a:spLocks noGrp="1"/>
          </p:cNvSpPr>
          <p:nvPr>
            <p:ph idx="1"/>
          </p:nvPr>
        </p:nvSpPr>
        <p:spPr/>
        <p:txBody>
          <a:bodyPr/>
          <a:lstStyle/>
          <a:p>
            <a:r>
              <a:rPr lang="en-GB" dirty="0" smtClean="0">
                <a:solidFill>
                  <a:schemeClr val="bg1"/>
                </a:solidFill>
                <a:latin typeface="ITC Franklin Gothic Std Bk Cd" pitchFamily="34" charset="0"/>
              </a:rPr>
              <a:t>Teacher Training Scholarships</a:t>
            </a:r>
          </a:p>
          <a:p>
            <a:r>
              <a:rPr lang="en-GB" dirty="0" smtClean="0">
                <a:solidFill>
                  <a:schemeClr val="bg1"/>
                </a:solidFill>
                <a:latin typeface="ITC Franklin Gothic Std Bk Cd" pitchFamily="34" charset="0"/>
              </a:rPr>
              <a:t>Increasing awareness with engineers</a:t>
            </a:r>
          </a:p>
          <a:p>
            <a:r>
              <a:rPr lang="en-GB" dirty="0" smtClean="0">
                <a:solidFill>
                  <a:schemeClr val="bg1"/>
                </a:solidFill>
                <a:latin typeface="ITC Franklin Gothic Std Bk Cd" pitchFamily="34" charset="0"/>
              </a:rPr>
              <a:t>Campus events</a:t>
            </a:r>
          </a:p>
          <a:p>
            <a:r>
              <a:rPr lang="en-GB" dirty="0" smtClean="0">
                <a:solidFill>
                  <a:schemeClr val="bg1"/>
                </a:solidFill>
                <a:latin typeface="ITC Franklin Gothic Std Bk Cd" pitchFamily="34" charset="0"/>
              </a:rPr>
              <a:t>School Experience Programme</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1589" y="850872"/>
            <a:ext cx="6222410" cy="5199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761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lackboardpower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dirty="0" smtClean="0">
                <a:solidFill>
                  <a:schemeClr val="bg1"/>
                </a:solidFill>
                <a:latin typeface="Franklin Gothic Medium Cond" panose="020B0606030402020204" pitchFamily="34" charset="0"/>
              </a:rPr>
              <a:t>Our Focus</a:t>
            </a:r>
            <a:endParaRPr lang="en-GB" dirty="0">
              <a:solidFill>
                <a:schemeClr val="bg1"/>
              </a:solidFill>
              <a:latin typeface="Franklin Gothic Medium Cond" panose="020B0606030402020204" pitchFamily="34" charset="0"/>
            </a:endParaRPr>
          </a:p>
        </p:txBody>
      </p:sp>
      <p:sp>
        <p:nvSpPr>
          <p:cNvPr id="3" name="Content Placeholder 2"/>
          <p:cNvSpPr>
            <a:spLocks noGrp="1"/>
          </p:cNvSpPr>
          <p:nvPr>
            <p:ph idx="1"/>
          </p:nvPr>
        </p:nvSpPr>
        <p:spPr/>
        <p:txBody>
          <a:bodyPr/>
          <a:lstStyle/>
          <a:p>
            <a:r>
              <a:rPr lang="en-GB" dirty="0" smtClean="0">
                <a:solidFill>
                  <a:schemeClr val="bg1"/>
                </a:solidFill>
                <a:latin typeface="ITC Franklin Gothic Std Bk Cd" pitchFamily="34" charset="0"/>
              </a:rPr>
              <a:t>Teacher Training Scholarships</a:t>
            </a:r>
          </a:p>
          <a:p>
            <a:r>
              <a:rPr lang="en-GB" dirty="0" smtClean="0">
                <a:solidFill>
                  <a:schemeClr val="bg1"/>
                </a:solidFill>
                <a:latin typeface="ITC Franklin Gothic Std Bk Cd" pitchFamily="34" charset="0"/>
              </a:rPr>
              <a:t>Increasing awareness with engineers</a:t>
            </a:r>
          </a:p>
          <a:p>
            <a:r>
              <a:rPr lang="en-GB" dirty="0" smtClean="0">
                <a:solidFill>
                  <a:schemeClr val="bg1"/>
                </a:solidFill>
                <a:latin typeface="ITC Franklin Gothic Std Bk Cd" pitchFamily="34" charset="0"/>
              </a:rPr>
              <a:t>Campus events</a:t>
            </a:r>
          </a:p>
          <a:p>
            <a:r>
              <a:rPr lang="en-GB" dirty="0" smtClean="0">
                <a:solidFill>
                  <a:schemeClr val="bg1"/>
                </a:solidFill>
                <a:latin typeface="ITC Franklin Gothic Std Bk Cd" pitchFamily="34" charset="0"/>
              </a:rPr>
              <a:t>School Experience Programme</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50371">
            <a:off x="1133833" y="822965"/>
            <a:ext cx="6877922" cy="4876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894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lackboardpower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dirty="0" smtClean="0">
                <a:solidFill>
                  <a:schemeClr val="bg1"/>
                </a:solidFill>
                <a:latin typeface="Franklin Gothic Medium Cond" panose="020B0606030402020204" pitchFamily="34" charset="0"/>
              </a:rPr>
              <a:t>Our Focus</a:t>
            </a:r>
            <a:endParaRPr lang="en-GB" dirty="0">
              <a:solidFill>
                <a:schemeClr val="bg1"/>
              </a:solidFill>
              <a:latin typeface="Franklin Gothic Medium Cond" panose="020B0606030402020204" pitchFamily="34" charset="0"/>
            </a:endParaRPr>
          </a:p>
        </p:txBody>
      </p:sp>
      <p:sp>
        <p:nvSpPr>
          <p:cNvPr id="3" name="Content Placeholder 2"/>
          <p:cNvSpPr>
            <a:spLocks noGrp="1"/>
          </p:cNvSpPr>
          <p:nvPr>
            <p:ph idx="1"/>
          </p:nvPr>
        </p:nvSpPr>
        <p:spPr/>
        <p:txBody>
          <a:bodyPr/>
          <a:lstStyle/>
          <a:p>
            <a:r>
              <a:rPr lang="en-GB" dirty="0" smtClean="0">
                <a:solidFill>
                  <a:schemeClr val="bg1"/>
                </a:solidFill>
                <a:latin typeface="ITC Franklin Gothic Std Bk Cd" pitchFamily="34" charset="0"/>
              </a:rPr>
              <a:t>Teacher Training Scholarships</a:t>
            </a:r>
          </a:p>
          <a:p>
            <a:r>
              <a:rPr lang="en-GB" dirty="0" smtClean="0">
                <a:solidFill>
                  <a:schemeClr val="bg1"/>
                </a:solidFill>
                <a:latin typeface="ITC Franklin Gothic Std Bk Cd" pitchFamily="34" charset="0"/>
              </a:rPr>
              <a:t>Increasing awareness with engineers</a:t>
            </a:r>
          </a:p>
          <a:p>
            <a:r>
              <a:rPr lang="en-GB" dirty="0" smtClean="0">
                <a:solidFill>
                  <a:schemeClr val="bg1"/>
                </a:solidFill>
                <a:latin typeface="ITC Franklin Gothic Std Bk Cd" pitchFamily="34" charset="0"/>
              </a:rPr>
              <a:t>Campus events</a:t>
            </a:r>
          </a:p>
          <a:p>
            <a:r>
              <a:rPr lang="en-GB" dirty="0" smtClean="0">
                <a:solidFill>
                  <a:schemeClr val="bg1"/>
                </a:solidFill>
                <a:latin typeface="ITC Franklin Gothic Std Bk Cd" pitchFamily="34" charset="0"/>
              </a:rPr>
              <a:t>School Experience Programme</a:t>
            </a:r>
          </a:p>
        </p:txBody>
      </p:sp>
      <p:sp>
        <p:nvSpPr>
          <p:cNvPr id="6" name="AutoShape 4" descr="https://attachment.outlook.live.net/owa/nicoleaveriss@hotmail.co.uk/service.svc/s/GetAttachmentThumbnail?id=AQMkADAwATY0MDABLThlMDAALTc4NzktMDACLTAwCgBGAAADskAT2HbmzEeMO5QW82iY%2FwcA6rhs7MLm30WHFxl4KpcwIgAAAgEJAAAA6rhs7MLm30WHFxl4KpcwIgABSrrBnAAAAAESABAACYrzB5lcM0m5QRs7mbpOlA%3D%3D&amp;thumbnailType=2&amp;X-OWA-CANARY=Hd7YWirNGUmP_lq6FXYECrDAUIC4n9UYFNThE6g2zK1bHL2AmTmu4LIKpweZKJSyqeuyD2Xwk1Y.&amp;token=eyJ0eXAiOiJKV1QiLCJhbGciOiJSUzI1NiIsIng1dCI6IkJnRDU5blJpQnpmbk5BVGloOFJhZ1l5M3pyZyJ9.eyJ2ZXIiOiJFeGNoYW5nZS5DYWxsYmFjay5WMSIsImFwcGN0eHNlbmRlciI6Ik93YURvd25sb2FkQDg0ZGY5ZTdmLWU5ZjYtNDBhZi1iNDM1LWFhYWFhYWFhYWFhYSIsImFwcGN0eCI6IntcIm1zZXhjaHByb3RcIjpcIm93YVwiLFwicHJpbWFyeXNpZFwiOlwiUy0xLTI4MjctNDA5NjAwLTIzODIzOTU1MTNcIixcInB1aWRcIjpcIjE3NTkyMjA5ODY4MzcxMTNcIixcIm9pZFwiOlwiMDAwNjQwMDAtOGUwMC03ODc5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M0NTczNTUsIm5iZiI6MTUyMzQ1Njc1NX0.LUolPY-ycvFPaIrCFViQQDB9fptwxD4gHJZXidinlOMIagkjGeZw-DvIYs5E1rtpaT9KoV2OS6CBeVZ-uPRB80Qo-9oNxHKqFT9tvXI6f1SUGdcHgr_cjKOAlH0KQgFnDENasL1qOyjEZ9nppVt22pHxKdTC_eHwdEV3u8SJ-zYyDtYNO_6sxLc7p0vxwEzyjC5pdDTwHDyi9xDuKLVwAcoS_Qhj3AQDnJuLG83mqFGTAzz_LMVtJOKa2Q8UULvKeCYem4t5tYAdJV8VC5J_R2V64sWbd9pDba-kk1OoCoknI7Ew0RGM4MgRkW_P1p6BB5C0HjwbPl_FyweqfYeyvg&amp;owa=outlook.live.com&amp;isc=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4" name="Picture 6" descr="C:\Users\nia\AppData\Local\Microsoft\Windows\Temporary Internet Files\Content.Outlook\JA4AZ7DM\IMG_362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827584" y="729434"/>
            <a:ext cx="7128792" cy="5346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94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lackboardpower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dirty="0" smtClean="0">
                <a:solidFill>
                  <a:schemeClr val="bg1"/>
                </a:solidFill>
                <a:latin typeface="Franklin Gothic Medium Cond" panose="020B0606030402020204" pitchFamily="34" charset="0"/>
              </a:rPr>
              <a:t>Our Focus</a:t>
            </a:r>
            <a:endParaRPr lang="en-GB" dirty="0">
              <a:solidFill>
                <a:schemeClr val="bg1"/>
              </a:solidFill>
              <a:latin typeface="Franklin Gothic Medium Cond" panose="020B0606030402020204" pitchFamily="34" charset="0"/>
            </a:endParaRPr>
          </a:p>
        </p:txBody>
      </p:sp>
      <p:sp>
        <p:nvSpPr>
          <p:cNvPr id="3" name="Content Placeholder 2"/>
          <p:cNvSpPr>
            <a:spLocks noGrp="1"/>
          </p:cNvSpPr>
          <p:nvPr>
            <p:ph idx="1"/>
          </p:nvPr>
        </p:nvSpPr>
        <p:spPr/>
        <p:txBody>
          <a:bodyPr/>
          <a:lstStyle/>
          <a:p>
            <a:r>
              <a:rPr lang="en-GB" dirty="0" smtClean="0">
                <a:solidFill>
                  <a:schemeClr val="bg1"/>
                </a:solidFill>
                <a:latin typeface="ITC Franklin Gothic Std Bk Cd" pitchFamily="34" charset="0"/>
              </a:rPr>
              <a:t>Teacher Training Scholarships</a:t>
            </a:r>
          </a:p>
          <a:p>
            <a:r>
              <a:rPr lang="en-GB" dirty="0" smtClean="0">
                <a:solidFill>
                  <a:schemeClr val="bg1"/>
                </a:solidFill>
                <a:latin typeface="ITC Franklin Gothic Std Bk Cd" pitchFamily="34" charset="0"/>
              </a:rPr>
              <a:t>Increasing awareness with engineers</a:t>
            </a:r>
          </a:p>
          <a:p>
            <a:r>
              <a:rPr lang="en-GB" dirty="0" smtClean="0">
                <a:solidFill>
                  <a:schemeClr val="bg1"/>
                </a:solidFill>
                <a:latin typeface="ITC Franklin Gothic Std Bk Cd" pitchFamily="34" charset="0"/>
              </a:rPr>
              <a:t>Campus events</a:t>
            </a:r>
          </a:p>
          <a:p>
            <a:r>
              <a:rPr lang="en-GB" dirty="0" smtClean="0">
                <a:solidFill>
                  <a:schemeClr val="bg1"/>
                </a:solidFill>
                <a:latin typeface="ITC Franklin Gothic Std Bk Cd" pitchFamily="34" charset="0"/>
              </a:rPr>
              <a:t>School Experience Programme</a:t>
            </a:r>
          </a:p>
        </p:txBody>
      </p:sp>
      <p:sp>
        <p:nvSpPr>
          <p:cNvPr id="6" name="AutoShape 2" descr="squeezing stress bal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Rectangle 7"/>
          <p:cNvSpPr/>
          <p:nvPr/>
        </p:nvSpPr>
        <p:spPr>
          <a:xfrm>
            <a:off x="720366" y="908720"/>
            <a:ext cx="7704856" cy="4692302"/>
          </a:xfrm>
          <a:prstGeom prst="rect">
            <a:avLst/>
          </a:prstGeom>
          <a:solidFill>
            <a:srgbClr val="FFFFFF">
              <a:alpha val="94902"/>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88000" rIns="288000" rtlCol="0" anchor="ctr"/>
          <a:lstStyle/>
          <a:p>
            <a:pPr algn="ctr"/>
            <a:r>
              <a:rPr lang="en-GB" sz="2800" i="1" dirty="0">
                <a:solidFill>
                  <a:schemeClr val="tx1"/>
                </a:solidFill>
                <a:latin typeface="ITC Franklin Gothic Std Bk Cd" pitchFamily="34" charset="0"/>
              </a:rPr>
              <a:t>“It was a wonderful day which helped me realize how much I would enjoy being a science teacher</a:t>
            </a:r>
            <a:r>
              <a:rPr lang="en-GB" sz="2800" i="1" dirty="0" smtClean="0">
                <a:solidFill>
                  <a:schemeClr val="tx1"/>
                </a:solidFill>
                <a:latin typeface="ITC Franklin Gothic Std Bk Cd" pitchFamily="34" charset="0"/>
              </a:rPr>
              <a:t>”</a:t>
            </a:r>
          </a:p>
          <a:p>
            <a:pPr algn="ctr"/>
            <a:endParaRPr lang="en-GB" sz="2800" dirty="0">
              <a:solidFill>
                <a:schemeClr val="tx1"/>
              </a:solidFill>
              <a:latin typeface="ITC Franklin Gothic Std Bk Cd" pitchFamily="34" charset="0"/>
            </a:endParaRPr>
          </a:p>
          <a:p>
            <a:pPr algn="ctr"/>
            <a:r>
              <a:rPr lang="en-GB" sz="2800" i="1" dirty="0">
                <a:solidFill>
                  <a:schemeClr val="tx1"/>
                </a:solidFill>
                <a:latin typeface="ITC Franklin Gothic Std Bk Cd" pitchFamily="34" charset="0"/>
              </a:rPr>
              <a:t>“All of the reservations &amp; worries I had about becoming a secondary school teacher have been addressed &amp; eased thanks to this experience. I am now more determined than ever to continue with my plans of becoming a physics teacher.”</a:t>
            </a:r>
          </a:p>
        </p:txBody>
      </p:sp>
    </p:spTree>
    <p:extLst>
      <p:ext uri="{BB962C8B-B14F-4D97-AF65-F5344CB8AC3E}">
        <p14:creationId xmlns:p14="http://schemas.microsoft.com/office/powerpoint/2010/main" val="353894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lackboardpower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2" descr="squeezing stress bal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Title 1"/>
          <p:cNvSpPr txBox="1">
            <a:spLocks/>
          </p:cNvSpPr>
          <p:nvPr/>
        </p:nvSpPr>
        <p:spPr>
          <a:xfrm>
            <a:off x="502667" y="62068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solidFill>
                  <a:schemeClr val="bg1"/>
                </a:solidFill>
                <a:latin typeface="Franklin Gothic Medium Cond" panose="020B0606030402020204" pitchFamily="34" charset="0"/>
              </a:rPr>
              <a:t>Our marketing</a:t>
            </a:r>
            <a:endParaRPr lang="en-GB" dirty="0">
              <a:solidFill>
                <a:schemeClr val="bg1"/>
              </a:solidFill>
              <a:latin typeface="Franklin Gothic Medium Cond" panose="020B0606030402020204"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620688"/>
            <a:ext cx="4933950" cy="423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755576" y="3881872"/>
            <a:ext cx="4023676" cy="2530946"/>
          </a:xfrm>
          <a:prstGeom prst="rect">
            <a:avLst/>
          </a:prstGeom>
          <a:solidFill>
            <a:srgbClr val="FFFFFF">
              <a:alpha val="7607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n-GB" sz="3200" dirty="0" smtClean="0">
                <a:solidFill>
                  <a:schemeClr val="tx1"/>
                </a:solidFill>
                <a:latin typeface="Franklin Gothic Medium Cond" panose="020B0606030402020204" pitchFamily="34" charset="0"/>
              </a:rPr>
              <a:t>events.iop.org</a:t>
            </a:r>
          </a:p>
          <a:p>
            <a:pPr algn="ctr">
              <a:spcAft>
                <a:spcPts val="1200"/>
              </a:spcAft>
            </a:pPr>
            <a:r>
              <a:rPr lang="en-GB" sz="3200" dirty="0" smtClean="0">
                <a:solidFill>
                  <a:schemeClr val="tx1"/>
                </a:solidFill>
                <a:latin typeface="Franklin Gothic Medium Cond" panose="020B0606030402020204" pitchFamily="34" charset="0"/>
              </a:rPr>
              <a:t>iop.org/education</a:t>
            </a:r>
          </a:p>
          <a:p>
            <a:pPr algn="ctr">
              <a:spcAft>
                <a:spcPts val="1200"/>
              </a:spcAft>
            </a:pPr>
            <a:r>
              <a:rPr lang="en-GB" sz="3200" dirty="0" smtClean="0">
                <a:solidFill>
                  <a:schemeClr val="tx1"/>
                </a:solidFill>
                <a:latin typeface="Franklin Gothic Medium Cond" panose="020B0606030402020204" pitchFamily="34" charset="0"/>
              </a:rPr>
              <a:t>teach@iop.org</a:t>
            </a:r>
          </a:p>
        </p:txBody>
      </p:sp>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7953" y="2926650"/>
            <a:ext cx="2445816" cy="3479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3542" y="995103"/>
            <a:ext cx="3800227" cy="1537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39552" y="2557053"/>
            <a:ext cx="8229600" cy="1143000"/>
          </a:xfrm>
          <a:solidFill>
            <a:srgbClr val="FFFFFF">
              <a:alpha val="89804"/>
            </a:srgbClr>
          </a:solidFill>
        </p:spPr>
        <p:txBody>
          <a:bodyPr/>
          <a:lstStyle/>
          <a:p>
            <a:r>
              <a:rPr lang="en-GB" dirty="0" smtClean="0">
                <a:latin typeface="Franklin Gothic Medium Cond" panose="020B0606030402020204" pitchFamily="34" charset="0"/>
              </a:rPr>
              <a:t>Your feedback and ideas</a:t>
            </a:r>
            <a:endParaRPr lang="en-GB" dirty="0">
              <a:latin typeface="Franklin Gothic Medium Cond" panose="020B0606030402020204" pitchFamily="34" charset="0"/>
            </a:endParaRPr>
          </a:p>
        </p:txBody>
      </p:sp>
    </p:spTree>
    <p:extLst>
      <p:ext uri="{BB962C8B-B14F-4D97-AF65-F5344CB8AC3E}">
        <p14:creationId xmlns:p14="http://schemas.microsoft.com/office/powerpoint/2010/main" val="421585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Blackboardpower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dirty="0" smtClean="0">
                <a:solidFill>
                  <a:schemeClr val="bg1"/>
                </a:solidFill>
                <a:latin typeface="Franklin Gothic Medium Cond" panose="020B0606030402020204" pitchFamily="34" charset="0"/>
              </a:rPr>
              <a:t>Thank you!</a:t>
            </a:r>
            <a:endParaRPr lang="en-GB" dirty="0">
              <a:solidFill>
                <a:schemeClr val="bg1"/>
              </a:solidFill>
              <a:latin typeface="Franklin Gothic Medium Cond" panose="020B0606030402020204" pitchFamily="34" charset="0"/>
            </a:endParaRPr>
          </a:p>
        </p:txBody>
      </p:sp>
      <p:sp>
        <p:nvSpPr>
          <p:cNvPr id="3" name="Content Placeholder 2"/>
          <p:cNvSpPr>
            <a:spLocks noGrp="1"/>
          </p:cNvSpPr>
          <p:nvPr>
            <p:ph idx="1"/>
          </p:nvPr>
        </p:nvSpPr>
        <p:spPr/>
        <p:txBody>
          <a:bodyPr/>
          <a:lstStyle/>
          <a:p>
            <a:pPr marL="0" indent="0" algn="ctr">
              <a:buNone/>
            </a:pPr>
            <a:r>
              <a:rPr lang="en-GB" dirty="0" smtClean="0">
                <a:solidFill>
                  <a:schemeClr val="bg1"/>
                </a:solidFill>
                <a:latin typeface="ITC Franklin Gothic Std Bk Cd" pitchFamily="34" charset="0"/>
              </a:rPr>
              <a:t>Get in touch: </a:t>
            </a:r>
            <a:r>
              <a:rPr lang="en-GB" dirty="0" err="1" smtClean="0">
                <a:solidFill>
                  <a:schemeClr val="bg1"/>
                </a:solidFill>
                <a:latin typeface="Franklin Gothic Demi Cond" panose="020B0706030402020204" pitchFamily="34" charset="0"/>
              </a:rPr>
              <a:t>nicole.averiss@iop.og</a:t>
            </a:r>
            <a:endParaRPr lang="en-GB" dirty="0">
              <a:solidFill>
                <a:schemeClr val="bg1"/>
              </a:solidFill>
              <a:latin typeface="Franklin Gothic Demi Cond" panose="020B0706030402020204" pitchFamily="34" charset="0"/>
            </a:endParaRPr>
          </a:p>
        </p:txBody>
      </p:sp>
      <p:sp>
        <p:nvSpPr>
          <p:cNvPr id="6" name="AutoShape 2" descr="squeezing stress bal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6217723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1412</TotalTime>
  <Words>1328</Words>
  <Application>Microsoft Office PowerPoint</Application>
  <PresentationFormat>On-screen Show (4:3)</PresentationFormat>
  <Paragraphs>84</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Our Focus</vt:lpstr>
      <vt:lpstr>Our Focus</vt:lpstr>
      <vt:lpstr>Our Focus</vt:lpstr>
      <vt:lpstr>Our Focus</vt:lpstr>
      <vt:lpstr>Your feedback and ideas</vt:lpstr>
      <vt:lpstr>Thank you!</vt:lpstr>
    </vt:vector>
  </TitlesOfParts>
  <Company>Institute of Physics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Averiss</dc:creator>
  <cp:lastModifiedBy>Andrew Lee</cp:lastModifiedBy>
  <cp:revision>46</cp:revision>
  <cp:lastPrinted>2018-04-23T17:01:46Z</cp:lastPrinted>
  <dcterms:created xsi:type="dcterms:W3CDTF">2018-04-09T16:21:33Z</dcterms:created>
  <dcterms:modified xsi:type="dcterms:W3CDTF">2018-06-27T09:57:06Z</dcterms:modified>
</cp:coreProperties>
</file>